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6.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7.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8.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9.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0.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1.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12.xml" ContentType="application/vnd.openxmlformats-officedocument.theme+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13.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theme/theme14.xml" ContentType="application/vnd.openxmlformats-officedocument.theme+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15.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16.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theme/theme17.xml" ContentType="application/vnd.openxmlformats-officedocument.theme+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18.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theme/theme19.xml" ContentType="application/vnd.openxmlformats-officedocument.theme+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theme/theme20.xml" ContentType="application/vnd.openxmlformats-officedocument.theme+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theme/theme21.xml" ContentType="application/vnd.openxmlformats-officedocument.theme+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theme/theme22.xml" ContentType="application/vnd.openxmlformats-officedocument.theme+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theme/theme23.xml" ContentType="application/vnd.openxmlformats-officedocument.theme+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theme/theme24.xml" ContentType="application/vnd.openxmlformats-officedocument.theme+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theme/theme25.xml" ContentType="application/vnd.openxmlformats-officedocument.theme+xml"/>
  <Override PartName="/ppt/theme/theme2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media/image97.jpg" ContentType="image/jpeg"/>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media/image139.jpg" ContentType="image/jpeg"/>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63" r:id="rId1"/>
    <p:sldMasterId id="2147484331" r:id="rId2"/>
    <p:sldMasterId id="2147484625" r:id="rId3"/>
    <p:sldMasterId id="2147484644" r:id="rId4"/>
    <p:sldMasterId id="2147484661" r:id="rId5"/>
    <p:sldMasterId id="2147484694" r:id="rId6"/>
    <p:sldMasterId id="2147484712" r:id="rId7"/>
    <p:sldMasterId id="2147484761" r:id="rId8"/>
    <p:sldMasterId id="2147484783" r:id="rId9"/>
    <p:sldMasterId id="2147484802" r:id="rId10"/>
    <p:sldMasterId id="2147484820" r:id="rId11"/>
    <p:sldMasterId id="2147484858" r:id="rId12"/>
    <p:sldMasterId id="2147484895" r:id="rId13"/>
    <p:sldMasterId id="2147484934" r:id="rId14"/>
    <p:sldMasterId id="2147484951" r:id="rId15"/>
    <p:sldMasterId id="2147484970" r:id="rId16"/>
    <p:sldMasterId id="2147484989" r:id="rId17"/>
    <p:sldMasterId id="2147485006" r:id="rId18"/>
    <p:sldMasterId id="2147485026" r:id="rId19"/>
    <p:sldMasterId id="2147485046" r:id="rId20"/>
    <p:sldMasterId id="2147485067" r:id="rId21"/>
    <p:sldMasterId id="2147485085" r:id="rId22"/>
    <p:sldMasterId id="2147485103" r:id="rId23"/>
    <p:sldMasterId id="2147485121" r:id="rId24"/>
    <p:sldMasterId id="2147485137" r:id="rId25"/>
  </p:sldMasterIdLst>
  <p:notesMasterIdLst>
    <p:notesMasterId r:id="rId190"/>
  </p:notesMasterIdLst>
  <p:sldIdLst>
    <p:sldId id="2812" r:id="rId26"/>
    <p:sldId id="2781" r:id="rId27"/>
    <p:sldId id="2655" r:id="rId28"/>
    <p:sldId id="2813" r:id="rId29"/>
    <p:sldId id="1916" r:id="rId30"/>
    <p:sldId id="1917" r:id="rId31"/>
    <p:sldId id="2745" r:id="rId32"/>
    <p:sldId id="2237" r:id="rId33"/>
    <p:sldId id="303" r:id="rId34"/>
    <p:sldId id="1913" r:id="rId35"/>
    <p:sldId id="2817" r:id="rId36"/>
    <p:sldId id="2818" r:id="rId37"/>
    <p:sldId id="2646" r:id="rId38"/>
    <p:sldId id="2777" r:id="rId39"/>
    <p:sldId id="2782" r:id="rId40"/>
    <p:sldId id="302" r:id="rId41"/>
    <p:sldId id="2811" r:id="rId42"/>
    <p:sldId id="2819" r:id="rId43"/>
    <p:sldId id="261" r:id="rId44"/>
    <p:sldId id="305" r:id="rId45"/>
    <p:sldId id="2789" r:id="rId46"/>
    <p:sldId id="2778" r:id="rId47"/>
    <p:sldId id="2779" r:id="rId48"/>
    <p:sldId id="2780" r:id="rId49"/>
    <p:sldId id="2763" r:id="rId50"/>
    <p:sldId id="277" r:id="rId51"/>
    <p:sldId id="264" r:id="rId52"/>
    <p:sldId id="268" r:id="rId53"/>
    <p:sldId id="544" r:id="rId54"/>
    <p:sldId id="2755" r:id="rId55"/>
    <p:sldId id="2217" r:id="rId56"/>
    <p:sldId id="2774" r:id="rId57"/>
    <p:sldId id="2192" r:id="rId58"/>
    <p:sldId id="2776" r:id="rId59"/>
    <p:sldId id="2196" r:id="rId60"/>
    <p:sldId id="2272" r:id="rId61"/>
    <p:sldId id="2785" r:id="rId62"/>
    <p:sldId id="2283" r:id="rId63"/>
    <p:sldId id="2271" r:id="rId64"/>
    <p:sldId id="2466" r:id="rId65"/>
    <p:sldId id="2181" r:id="rId66"/>
    <p:sldId id="2182" r:id="rId67"/>
    <p:sldId id="2467" r:id="rId68"/>
    <p:sldId id="2471" r:id="rId69"/>
    <p:sldId id="2768" r:id="rId70"/>
    <p:sldId id="2741" r:id="rId71"/>
    <p:sldId id="2765" r:id="rId72"/>
    <p:sldId id="2766" r:id="rId73"/>
    <p:sldId id="2711" r:id="rId74"/>
    <p:sldId id="453" r:id="rId75"/>
    <p:sldId id="2336" r:id="rId76"/>
    <p:sldId id="2650" r:id="rId77"/>
    <p:sldId id="2554" r:id="rId78"/>
    <p:sldId id="389" r:id="rId79"/>
    <p:sldId id="406" r:id="rId80"/>
    <p:sldId id="2757" r:id="rId81"/>
    <p:sldId id="2758" r:id="rId82"/>
    <p:sldId id="2759" r:id="rId83"/>
    <p:sldId id="408" r:id="rId84"/>
    <p:sldId id="2820" r:id="rId85"/>
    <p:sldId id="541" r:id="rId86"/>
    <p:sldId id="2740" r:id="rId87"/>
    <p:sldId id="2762" r:id="rId88"/>
    <p:sldId id="2824" r:id="rId89"/>
    <p:sldId id="2823" r:id="rId90"/>
    <p:sldId id="263" r:id="rId91"/>
    <p:sldId id="539" r:id="rId92"/>
    <p:sldId id="410" r:id="rId93"/>
    <p:sldId id="2756" r:id="rId94"/>
    <p:sldId id="1768" r:id="rId95"/>
    <p:sldId id="2760" r:id="rId96"/>
    <p:sldId id="2761" r:id="rId97"/>
    <p:sldId id="1776" r:id="rId98"/>
    <p:sldId id="1777" r:id="rId99"/>
    <p:sldId id="1775" r:id="rId100"/>
    <p:sldId id="521" r:id="rId101"/>
    <p:sldId id="2694" r:id="rId102"/>
    <p:sldId id="1658" r:id="rId103"/>
    <p:sldId id="2743" r:id="rId104"/>
    <p:sldId id="2744" r:id="rId105"/>
    <p:sldId id="278" r:id="rId106"/>
    <p:sldId id="2216" r:id="rId107"/>
    <p:sldId id="2193" r:id="rId108"/>
    <p:sldId id="2218" r:id="rId109"/>
    <p:sldId id="2468" r:id="rId110"/>
    <p:sldId id="256" r:id="rId111"/>
    <p:sldId id="2815" r:id="rId112"/>
    <p:sldId id="2712" r:id="rId113"/>
    <p:sldId id="1719" r:id="rId114"/>
    <p:sldId id="2816" r:id="rId115"/>
    <p:sldId id="2459" r:id="rId116"/>
    <p:sldId id="325" r:id="rId117"/>
    <p:sldId id="2582" r:id="rId118"/>
    <p:sldId id="283" r:id="rId119"/>
    <p:sldId id="2671" r:id="rId120"/>
    <p:sldId id="2338" r:id="rId121"/>
    <p:sldId id="2630" r:id="rId122"/>
    <p:sldId id="329" r:id="rId123"/>
    <p:sldId id="2614" r:id="rId124"/>
    <p:sldId id="2615" r:id="rId125"/>
    <p:sldId id="1537" r:id="rId126"/>
    <p:sldId id="2577" r:id="rId127"/>
    <p:sldId id="2578" r:id="rId128"/>
    <p:sldId id="2747" r:id="rId129"/>
    <p:sldId id="2748" r:id="rId130"/>
    <p:sldId id="2066" r:id="rId131"/>
    <p:sldId id="451" r:id="rId132"/>
    <p:sldId id="2373" r:id="rId133"/>
    <p:sldId id="338" r:id="rId134"/>
    <p:sldId id="314" r:id="rId135"/>
    <p:sldId id="2628" r:id="rId136"/>
    <p:sldId id="2752" r:id="rId137"/>
    <p:sldId id="319" r:id="rId138"/>
    <p:sldId id="323" r:id="rId139"/>
    <p:sldId id="452" r:id="rId140"/>
    <p:sldId id="2540" r:id="rId141"/>
    <p:sldId id="1785" r:id="rId142"/>
    <p:sldId id="2629" r:id="rId143"/>
    <p:sldId id="260" r:id="rId144"/>
    <p:sldId id="2767" r:id="rId145"/>
    <p:sldId id="262" r:id="rId146"/>
    <p:sldId id="257" r:id="rId147"/>
    <p:sldId id="2764" r:id="rId148"/>
    <p:sldId id="1714" r:id="rId149"/>
    <p:sldId id="1429" r:id="rId150"/>
    <p:sldId id="285" r:id="rId151"/>
    <p:sldId id="2479" r:id="rId152"/>
    <p:sldId id="2518" r:id="rId153"/>
    <p:sldId id="322" r:id="rId154"/>
    <p:sldId id="2678" r:id="rId155"/>
    <p:sldId id="1778" r:id="rId156"/>
    <p:sldId id="2753" r:id="rId157"/>
    <p:sldId id="2340" r:id="rId158"/>
    <p:sldId id="2341" r:id="rId159"/>
    <p:sldId id="2342" r:id="rId160"/>
    <p:sldId id="2343" r:id="rId161"/>
    <p:sldId id="2344" r:id="rId162"/>
    <p:sldId id="2499" r:id="rId163"/>
    <p:sldId id="2500" r:id="rId164"/>
    <p:sldId id="2432" r:id="rId165"/>
    <p:sldId id="2501" r:id="rId166"/>
    <p:sldId id="2825" r:id="rId167"/>
    <p:sldId id="276" r:id="rId168"/>
    <p:sldId id="365" r:id="rId169"/>
    <p:sldId id="2691" r:id="rId170"/>
    <p:sldId id="2692" r:id="rId171"/>
    <p:sldId id="2693" r:id="rId172"/>
    <p:sldId id="2783" r:id="rId173"/>
    <p:sldId id="447" r:id="rId174"/>
    <p:sldId id="2784" r:id="rId175"/>
    <p:sldId id="2690" r:id="rId176"/>
    <p:sldId id="2632" r:id="rId177"/>
    <p:sldId id="2775" r:id="rId178"/>
    <p:sldId id="2498" r:id="rId179"/>
    <p:sldId id="280" r:id="rId180"/>
    <p:sldId id="293" r:id="rId181"/>
    <p:sldId id="258" r:id="rId182"/>
    <p:sldId id="2129" r:id="rId183"/>
    <p:sldId id="2826" r:id="rId184"/>
    <p:sldId id="2706" r:id="rId185"/>
    <p:sldId id="1724" r:id="rId186"/>
    <p:sldId id="2814" r:id="rId187"/>
    <p:sldId id="1725" r:id="rId188"/>
    <p:sldId id="2803" r:id="rId189"/>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10" autoAdjust="0"/>
    <p:restoredTop sz="95952" autoAdjust="0"/>
  </p:normalViewPr>
  <p:slideViewPr>
    <p:cSldViewPr snapToGrid="0">
      <p:cViewPr varScale="1">
        <p:scale>
          <a:sx n="100" d="100"/>
          <a:sy n="100" d="100"/>
        </p:scale>
        <p:origin x="754" y="62"/>
      </p:cViewPr>
      <p:guideLst>
        <p:guide orient="horz" pos="2160"/>
        <p:guide pos="3840"/>
        <p:guide pos="312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92.xml"/><Relationship Id="rId21" Type="http://schemas.openxmlformats.org/officeDocument/2006/relationships/slideMaster" Target="slideMasters/slideMaster21.xml"/><Relationship Id="rId42" Type="http://schemas.openxmlformats.org/officeDocument/2006/relationships/slide" Target="slides/slide17.xml"/><Relationship Id="rId63" Type="http://schemas.openxmlformats.org/officeDocument/2006/relationships/slide" Target="slides/slide38.xml"/><Relationship Id="rId84" Type="http://schemas.openxmlformats.org/officeDocument/2006/relationships/slide" Target="slides/slide59.xml"/><Relationship Id="rId138" Type="http://schemas.openxmlformats.org/officeDocument/2006/relationships/slide" Target="slides/slide113.xml"/><Relationship Id="rId159" Type="http://schemas.openxmlformats.org/officeDocument/2006/relationships/slide" Target="slides/slide134.xml"/><Relationship Id="rId170" Type="http://schemas.openxmlformats.org/officeDocument/2006/relationships/slide" Target="slides/slide145.xml"/><Relationship Id="rId191" Type="http://schemas.openxmlformats.org/officeDocument/2006/relationships/presProps" Target="presProps.xml"/><Relationship Id="rId107" Type="http://schemas.openxmlformats.org/officeDocument/2006/relationships/slide" Target="slides/slide82.xml"/><Relationship Id="rId11" Type="http://schemas.openxmlformats.org/officeDocument/2006/relationships/slideMaster" Target="slideMasters/slideMaster11.xml"/><Relationship Id="rId32" Type="http://schemas.openxmlformats.org/officeDocument/2006/relationships/slide" Target="slides/slide7.xml"/><Relationship Id="rId53" Type="http://schemas.openxmlformats.org/officeDocument/2006/relationships/slide" Target="slides/slide28.xml"/><Relationship Id="rId74" Type="http://schemas.openxmlformats.org/officeDocument/2006/relationships/slide" Target="slides/slide49.xml"/><Relationship Id="rId128" Type="http://schemas.openxmlformats.org/officeDocument/2006/relationships/slide" Target="slides/slide103.xml"/><Relationship Id="rId149" Type="http://schemas.openxmlformats.org/officeDocument/2006/relationships/slide" Target="slides/slide124.xml"/><Relationship Id="rId5" Type="http://schemas.openxmlformats.org/officeDocument/2006/relationships/slideMaster" Target="slideMasters/slideMaster5.xml"/><Relationship Id="rId95" Type="http://schemas.openxmlformats.org/officeDocument/2006/relationships/slide" Target="slides/slide70.xml"/><Relationship Id="rId160" Type="http://schemas.openxmlformats.org/officeDocument/2006/relationships/slide" Target="slides/slide135.xml"/><Relationship Id="rId181" Type="http://schemas.openxmlformats.org/officeDocument/2006/relationships/slide" Target="slides/slide156.xml"/><Relationship Id="rId22" Type="http://schemas.openxmlformats.org/officeDocument/2006/relationships/slideMaster" Target="slideMasters/slideMaster22.xml"/><Relationship Id="rId43" Type="http://schemas.openxmlformats.org/officeDocument/2006/relationships/slide" Target="slides/slide18.xml"/><Relationship Id="rId64" Type="http://schemas.openxmlformats.org/officeDocument/2006/relationships/slide" Target="slides/slide39.xml"/><Relationship Id="rId118" Type="http://schemas.openxmlformats.org/officeDocument/2006/relationships/slide" Target="slides/slide93.xml"/><Relationship Id="rId139" Type="http://schemas.openxmlformats.org/officeDocument/2006/relationships/slide" Target="slides/slide114.xml"/><Relationship Id="rId85" Type="http://schemas.openxmlformats.org/officeDocument/2006/relationships/slide" Target="slides/slide60.xml"/><Relationship Id="rId150" Type="http://schemas.openxmlformats.org/officeDocument/2006/relationships/slide" Target="slides/slide125.xml"/><Relationship Id="rId171" Type="http://schemas.openxmlformats.org/officeDocument/2006/relationships/slide" Target="slides/slide146.xml"/><Relationship Id="rId192" Type="http://schemas.openxmlformats.org/officeDocument/2006/relationships/viewProps" Target="viewProps.xml"/><Relationship Id="rId12" Type="http://schemas.openxmlformats.org/officeDocument/2006/relationships/slideMaster" Target="slideMasters/slideMaster12.xml"/><Relationship Id="rId33" Type="http://schemas.openxmlformats.org/officeDocument/2006/relationships/slide" Target="slides/slide8.xml"/><Relationship Id="rId108" Type="http://schemas.openxmlformats.org/officeDocument/2006/relationships/slide" Target="slides/slide83.xml"/><Relationship Id="rId129" Type="http://schemas.openxmlformats.org/officeDocument/2006/relationships/slide" Target="slides/slide104.xml"/><Relationship Id="rId54" Type="http://schemas.openxmlformats.org/officeDocument/2006/relationships/slide" Target="slides/slide29.xml"/><Relationship Id="rId75" Type="http://schemas.openxmlformats.org/officeDocument/2006/relationships/slide" Target="slides/slide50.xml"/><Relationship Id="rId96" Type="http://schemas.openxmlformats.org/officeDocument/2006/relationships/slide" Target="slides/slide71.xml"/><Relationship Id="rId140" Type="http://schemas.openxmlformats.org/officeDocument/2006/relationships/slide" Target="slides/slide115.xml"/><Relationship Id="rId161" Type="http://schemas.openxmlformats.org/officeDocument/2006/relationships/slide" Target="slides/slide136.xml"/><Relationship Id="rId182" Type="http://schemas.openxmlformats.org/officeDocument/2006/relationships/slide" Target="slides/slide157.xml"/><Relationship Id="rId6" Type="http://schemas.openxmlformats.org/officeDocument/2006/relationships/slideMaster" Target="slideMasters/slideMaster6.xml"/><Relationship Id="rId23" Type="http://schemas.openxmlformats.org/officeDocument/2006/relationships/slideMaster" Target="slideMasters/slideMaster23.xml"/><Relationship Id="rId119" Type="http://schemas.openxmlformats.org/officeDocument/2006/relationships/slide" Target="slides/slide94.xml"/><Relationship Id="rId44" Type="http://schemas.openxmlformats.org/officeDocument/2006/relationships/slide" Target="slides/slide19.xml"/><Relationship Id="rId65" Type="http://schemas.openxmlformats.org/officeDocument/2006/relationships/slide" Target="slides/slide40.xml"/><Relationship Id="rId86" Type="http://schemas.openxmlformats.org/officeDocument/2006/relationships/slide" Target="slides/slide61.xml"/><Relationship Id="rId130" Type="http://schemas.openxmlformats.org/officeDocument/2006/relationships/slide" Target="slides/slide105.xml"/><Relationship Id="rId151" Type="http://schemas.openxmlformats.org/officeDocument/2006/relationships/slide" Target="slides/slide126.xml"/><Relationship Id="rId172" Type="http://schemas.openxmlformats.org/officeDocument/2006/relationships/slide" Target="slides/slide147.xml"/><Relationship Id="rId193" Type="http://schemas.openxmlformats.org/officeDocument/2006/relationships/theme" Target="theme/theme1.xml"/><Relationship Id="rId13" Type="http://schemas.openxmlformats.org/officeDocument/2006/relationships/slideMaster" Target="slideMasters/slideMaster13.xml"/><Relationship Id="rId109" Type="http://schemas.openxmlformats.org/officeDocument/2006/relationships/slide" Target="slides/slide84.xml"/><Relationship Id="rId34" Type="http://schemas.openxmlformats.org/officeDocument/2006/relationships/slide" Target="slides/slide9.xml"/><Relationship Id="rId50" Type="http://schemas.openxmlformats.org/officeDocument/2006/relationships/slide" Target="slides/slide25.xml"/><Relationship Id="rId55" Type="http://schemas.openxmlformats.org/officeDocument/2006/relationships/slide" Target="slides/slide30.xml"/><Relationship Id="rId76" Type="http://schemas.openxmlformats.org/officeDocument/2006/relationships/slide" Target="slides/slide51.xml"/><Relationship Id="rId97" Type="http://schemas.openxmlformats.org/officeDocument/2006/relationships/slide" Target="slides/slide72.xml"/><Relationship Id="rId104" Type="http://schemas.openxmlformats.org/officeDocument/2006/relationships/slide" Target="slides/slide79.xml"/><Relationship Id="rId120" Type="http://schemas.openxmlformats.org/officeDocument/2006/relationships/slide" Target="slides/slide95.xml"/><Relationship Id="rId125" Type="http://schemas.openxmlformats.org/officeDocument/2006/relationships/slide" Target="slides/slide100.xml"/><Relationship Id="rId141" Type="http://schemas.openxmlformats.org/officeDocument/2006/relationships/slide" Target="slides/slide116.xml"/><Relationship Id="rId146" Type="http://schemas.openxmlformats.org/officeDocument/2006/relationships/slide" Target="slides/slide121.xml"/><Relationship Id="rId167" Type="http://schemas.openxmlformats.org/officeDocument/2006/relationships/slide" Target="slides/slide142.xml"/><Relationship Id="rId188" Type="http://schemas.openxmlformats.org/officeDocument/2006/relationships/slide" Target="slides/slide163.xml"/><Relationship Id="rId7" Type="http://schemas.openxmlformats.org/officeDocument/2006/relationships/slideMaster" Target="slideMasters/slideMaster7.xml"/><Relationship Id="rId71" Type="http://schemas.openxmlformats.org/officeDocument/2006/relationships/slide" Target="slides/slide46.xml"/><Relationship Id="rId92" Type="http://schemas.openxmlformats.org/officeDocument/2006/relationships/slide" Target="slides/slide67.xml"/><Relationship Id="rId162" Type="http://schemas.openxmlformats.org/officeDocument/2006/relationships/slide" Target="slides/slide137.xml"/><Relationship Id="rId183" Type="http://schemas.openxmlformats.org/officeDocument/2006/relationships/slide" Target="slides/slide158.xml"/><Relationship Id="rId2" Type="http://schemas.openxmlformats.org/officeDocument/2006/relationships/slideMaster" Target="slideMasters/slideMaster2.xml"/><Relationship Id="rId29" Type="http://schemas.openxmlformats.org/officeDocument/2006/relationships/slide" Target="slides/slide4.xml"/><Relationship Id="rId24" Type="http://schemas.openxmlformats.org/officeDocument/2006/relationships/slideMaster" Target="slideMasters/slideMaster24.xml"/><Relationship Id="rId40" Type="http://schemas.openxmlformats.org/officeDocument/2006/relationships/slide" Target="slides/slide15.xml"/><Relationship Id="rId45" Type="http://schemas.openxmlformats.org/officeDocument/2006/relationships/slide" Target="slides/slide20.xml"/><Relationship Id="rId66" Type="http://schemas.openxmlformats.org/officeDocument/2006/relationships/slide" Target="slides/slide41.xml"/><Relationship Id="rId87" Type="http://schemas.openxmlformats.org/officeDocument/2006/relationships/slide" Target="slides/slide62.xml"/><Relationship Id="rId110" Type="http://schemas.openxmlformats.org/officeDocument/2006/relationships/slide" Target="slides/slide85.xml"/><Relationship Id="rId115" Type="http://schemas.openxmlformats.org/officeDocument/2006/relationships/slide" Target="slides/slide90.xml"/><Relationship Id="rId131" Type="http://schemas.openxmlformats.org/officeDocument/2006/relationships/slide" Target="slides/slide106.xml"/><Relationship Id="rId136" Type="http://schemas.openxmlformats.org/officeDocument/2006/relationships/slide" Target="slides/slide111.xml"/><Relationship Id="rId157" Type="http://schemas.openxmlformats.org/officeDocument/2006/relationships/slide" Target="slides/slide132.xml"/><Relationship Id="rId178" Type="http://schemas.openxmlformats.org/officeDocument/2006/relationships/slide" Target="slides/slide153.xml"/><Relationship Id="rId61" Type="http://schemas.openxmlformats.org/officeDocument/2006/relationships/slide" Target="slides/slide36.xml"/><Relationship Id="rId82" Type="http://schemas.openxmlformats.org/officeDocument/2006/relationships/slide" Target="slides/slide57.xml"/><Relationship Id="rId152" Type="http://schemas.openxmlformats.org/officeDocument/2006/relationships/slide" Target="slides/slide127.xml"/><Relationship Id="rId173" Type="http://schemas.openxmlformats.org/officeDocument/2006/relationships/slide" Target="slides/slide148.xml"/><Relationship Id="rId194" Type="http://schemas.openxmlformats.org/officeDocument/2006/relationships/tableStyles" Target="tableStyle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 Target="slides/slide5.xml"/><Relationship Id="rId35" Type="http://schemas.openxmlformats.org/officeDocument/2006/relationships/slide" Target="slides/slide10.xml"/><Relationship Id="rId56" Type="http://schemas.openxmlformats.org/officeDocument/2006/relationships/slide" Target="slides/slide31.xml"/><Relationship Id="rId77" Type="http://schemas.openxmlformats.org/officeDocument/2006/relationships/slide" Target="slides/slide52.xml"/><Relationship Id="rId100" Type="http://schemas.openxmlformats.org/officeDocument/2006/relationships/slide" Target="slides/slide75.xml"/><Relationship Id="rId105" Type="http://schemas.openxmlformats.org/officeDocument/2006/relationships/slide" Target="slides/slide80.xml"/><Relationship Id="rId126" Type="http://schemas.openxmlformats.org/officeDocument/2006/relationships/slide" Target="slides/slide101.xml"/><Relationship Id="rId147" Type="http://schemas.openxmlformats.org/officeDocument/2006/relationships/slide" Target="slides/slide122.xml"/><Relationship Id="rId168" Type="http://schemas.openxmlformats.org/officeDocument/2006/relationships/slide" Target="slides/slide143.xml"/><Relationship Id="rId8" Type="http://schemas.openxmlformats.org/officeDocument/2006/relationships/slideMaster" Target="slideMasters/slideMaster8.xml"/><Relationship Id="rId51" Type="http://schemas.openxmlformats.org/officeDocument/2006/relationships/slide" Target="slides/slide26.xml"/><Relationship Id="rId72" Type="http://schemas.openxmlformats.org/officeDocument/2006/relationships/slide" Target="slides/slide47.xml"/><Relationship Id="rId93" Type="http://schemas.openxmlformats.org/officeDocument/2006/relationships/slide" Target="slides/slide68.xml"/><Relationship Id="rId98" Type="http://schemas.openxmlformats.org/officeDocument/2006/relationships/slide" Target="slides/slide73.xml"/><Relationship Id="rId121" Type="http://schemas.openxmlformats.org/officeDocument/2006/relationships/slide" Target="slides/slide96.xml"/><Relationship Id="rId142" Type="http://schemas.openxmlformats.org/officeDocument/2006/relationships/slide" Target="slides/slide117.xml"/><Relationship Id="rId163" Type="http://schemas.openxmlformats.org/officeDocument/2006/relationships/slide" Target="slides/slide138.xml"/><Relationship Id="rId184" Type="http://schemas.openxmlformats.org/officeDocument/2006/relationships/slide" Target="slides/slide159.xml"/><Relationship Id="rId189" Type="http://schemas.openxmlformats.org/officeDocument/2006/relationships/slide" Target="slides/slide164.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21.xml"/><Relationship Id="rId67" Type="http://schemas.openxmlformats.org/officeDocument/2006/relationships/slide" Target="slides/slide42.xml"/><Relationship Id="rId116" Type="http://schemas.openxmlformats.org/officeDocument/2006/relationships/slide" Target="slides/slide91.xml"/><Relationship Id="rId137" Type="http://schemas.openxmlformats.org/officeDocument/2006/relationships/slide" Target="slides/slide112.xml"/><Relationship Id="rId158" Type="http://schemas.openxmlformats.org/officeDocument/2006/relationships/slide" Target="slides/slide133.xml"/><Relationship Id="rId20" Type="http://schemas.openxmlformats.org/officeDocument/2006/relationships/slideMaster" Target="slideMasters/slideMaster20.xml"/><Relationship Id="rId41" Type="http://schemas.openxmlformats.org/officeDocument/2006/relationships/slide" Target="slides/slide16.xml"/><Relationship Id="rId62" Type="http://schemas.openxmlformats.org/officeDocument/2006/relationships/slide" Target="slides/slide37.xml"/><Relationship Id="rId83" Type="http://schemas.openxmlformats.org/officeDocument/2006/relationships/slide" Target="slides/slide58.xml"/><Relationship Id="rId88" Type="http://schemas.openxmlformats.org/officeDocument/2006/relationships/slide" Target="slides/slide63.xml"/><Relationship Id="rId111" Type="http://schemas.openxmlformats.org/officeDocument/2006/relationships/slide" Target="slides/slide86.xml"/><Relationship Id="rId132" Type="http://schemas.openxmlformats.org/officeDocument/2006/relationships/slide" Target="slides/slide107.xml"/><Relationship Id="rId153" Type="http://schemas.openxmlformats.org/officeDocument/2006/relationships/slide" Target="slides/slide128.xml"/><Relationship Id="rId174" Type="http://schemas.openxmlformats.org/officeDocument/2006/relationships/slide" Target="slides/slide149.xml"/><Relationship Id="rId179" Type="http://schemas.openxmlformats.org/officeDocument/2006/relationships/slide" Target="slides/slide154.xml"/><Relationship Id="rId190" Type="http://schemas.openxmlformats.org/officeDocument/2006/relationships/notesMaster" Target="notesMasters/notesMaster1.xml"/><Relationship Id="rId15" Type="http://schemas.openxmlformats.org/officeDocument/2006/relationships/slideMaster" Target="slideMasters/slideMaster15.xml"/><Relationship Id="rId36" Type="http://schemas.openxmlformats.org/officeDocument/2006/relationships/slide" Target="slides/slide11.xml"/><Relationship Id="rId57" Type="http://schemas.openxmlformats.org/officeDocument/2006/relationships/slide" Target="slides/slide32.xml"/><Relationship Id="rId106" Type="http://schemas.openxmlformats.org/officeDocument/2006/relationships/slide" Target="slides/slide81.xml"/><Relationship Id="rId127" Type="http://schemas.openxmlformats.org/officeDocument/2006/relationships/slide" Target="slides/slide102.xml"/><Relationship Id="rId10" Type="http://schemas.openxmlformats.org/officeDocument/2006/relationships/slideMaster" Target="slideMasters/slideMaster10.xml"/><Relationship Id="rId31" Type="http://schemas.openxmlformats.org/officeDocument/2006/relationships/slide" Target="slides/slide6.xml"/><Relationship Id="rId52" Type="http://schemas.openxmlformats.org/officeDocument/2006/relationships/slide" Target="slides/slide27.xml"/><Relationship Id="rId73" Type="http://schemas.openxmlformats.org/officeDocument/2006/relationships/slide" Target="slides/slide48.xml"/><Relationship Id="rId78" Type="http://schemas.openxmlformats.org/officeDocument/2006/relationships/slide" Target="slides/slide53.xml"/><Relationship Id="rId94" Type="http://schemas.openxmlformats.org/officeDocument/2006/relationships/slide" Target="slides/slide69.xml"/><Relationship Id="rId99" Type="http://schemas.openxmlformats.org/officeDocument/2006/relationships/slide" Target="slides/slide74.xml"/><Relationship Id="rId101" Type="http://schemas.openxmlformats.org/officeDocument/2006/relationships/slide" Target="slides/slide76.xml"/><Relationship Id="rId122" Type="http://schemas.openxmlformats.org/officeDocument/2006/relationships/slide" Target="slides/slide97.xml"/><Relationship Id="rId143" Type="http://schemas.openxmlformats.org/officeDocument/2006/relationships/slide" Target="slides/slide118.xml"/><Relationship Id="rId148" Type="http://schemas.openxmlformats.org/officeDocument/2006/relationships/slide" Target="slides/slide123.xml"/><Relationship Id="rId164" Type="http://schemas.openxmlformats.org/officeDocument/2006/relationships/slide" Target="slides/slide139.xml"/><Relationship Id="rId169" Type="http://schemas.openxmlformats.org/officeDocument/2006/relationships/slide" Target="slides/slide144.xml"/><Relationship Id="rId185" Type="http://schemas.openxmlformats.org/officeDocument/2006/relationships/slide" Target="slides/slide160.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55.xml"/><Relationship Id="rId26" Type="http://schemas.openxmlformats.org/officeDocument/2006/relationships/slide" Target="slides/slide1.xml"/><Relationship Id="rId47" Type="http://schemas.openxmlformats.org/officeDocument/2006/relationships/slide" Target="slides/slide22.xml"/><Relationship Id="rId68" Type="http://schemas.openxmlformats.org/officeDocument/2006/relationships/slide" Target="slides/slide43.xml"/><Relationship Id="rId89" Type="http://schemas.openxmlformats.org/officeDocument/2006/relationships/slide" Target="slides/slide64.xml"/><Relationship Id="rId112" Type="http://schemas.openxmlformats.org/officeDocument/2006/relationships/slide" Target="slides/slide87.xml"/><Relationship Id="rId133" Type="http://schemas.openxmlformats.org/officeDocument/2006/relationships/slide" Target="slides/slide108.xml"/><Relationship Id="rId154" Type="http://schemas.openxmlformats.org/officeDocument/2006/relationships/slide" Target="slides/slide129.xml"/><Relationship Id="rId175" Type="http://schemas.openxmlformats.org/officeDocument/2006/relationships/slide" Target="slides/slide150.xml"/><Relationship Id="rId16" Type="http://schemas.openxmlformats.org/officeDocument/2006/relationships/slideMaster" Target="slideMasters/slideMaster16.xml"/><Relationship Id="rId37" Type="http://schemas.openxmlformats.org/officeDocument/2006/relationships/slide" Target="slides/slide12.xml"/><Relationship Id="rId58" Type="http://schemas.openxmlformats.org/officeDocument/2006/relationships/slide" Target="slides/slide33.xml"/><Relationship Id="rId79" Type="http://schemas.openxmlformats.org/officeDocument/2006/relationships/slide" Target="slides/slide54.xml"/><Relationship Id="rId102" Type="http://schemas.openxmlformats.org/officeDocument/2006/relationships/slide" Target="slides/slide77.xml"/><Relationship Id="rId123" Type="http://schemas.openxmlformats.org/officeDocument/2006/relationships/slide" Target="slides/slide98.xml"/><Relationship Id="rId144" Type="http://schemas.openxmlformats.org/officeDocument/2006/relationships/slide" Target="slides/slide119.xml"/><Relationship Id="rId90" Type="http://schemas.openxmlformats.org/officeDocument/2006/relationships/slide" Target="slides/slide65.xml"/><Relationship Id="rId165" Type="http://schemas.openxmlformats.org/officeDocument/2006/relationships/slide" Target="slides/slide140.xml"/><Relationship Id="rId186" Type="http://schemas.openxmlformats.org/officeDocument/2006/relationships/slide" Target="slides/slide161.xml"/><Relationship Id="rId27" Type="http://schemas.openxmlformats.org/officeDocument/2006/relationships/slide" Target="slides/slide2.xml"/><Relationship Id="rId48" Type="http://schemas.openxmlformats.org/officeDocument/2006/relationships/slide" Target="slides/slide23.xml"/><Relationship Id="rId69" Type="http://schemas.openxmlformats.org/officeDocument/2006/relationships/slide" Target="slides/slide44.xml"/><Relationship Id="rId113" Type="http://schemas.openxmlformats.org/officeDocument/2006/relationships/slide" Target="slides/slide88.xml"/><Relationship Id="rId134" Type="http://schemas.openxmlformats.org/officeDocument/2006/relationships/slide" Target="slides/slide109.xml"/><Relationship Id="rId80" Type="http://schemas.openxmlformats.org/officeDocument/2006/relationships/slide" Target="slides/slide55.xml"/><Relationship Id="rId155" Type="http://schemas.openxmlformats.org/officeDocument/2006/relationships/slide" Target="slides/slide130.xml"/><Relationship Id="rId176" Type="http://schemas.openxmlformats.org/officeDocument/2006/relationships/slide" Target="slides/slide151.xml"/><Relationship Id="rId17" Type="http://schemas.openxmlformats.org/officeDocument/2006/relationships/slideMaster" Target="slideMasters/slideMaster17.xml"/><Relationship Id="rId38" Type="http://schemas.openxmlformats.org/officeDocument/2006/relationships/slide" Target="slides/slide13.xml"/><Relationship Id="rId59" Type="http://schemas.openxmlformats.org/officeDocument/2006/relationships/slide" Target="slides/slide34.xml"/><Relationship Id="rId103" Type="http://schemas.openxmlformats.org/officeDocument/2006/relationships/slide" Target="slides/slide78.xml"/><Relationship Id="rId124" Type="http://schemas.openxmlformats.org/officeDocument/2006/relationships/slide" Target="slides/slide99.xml"/><Relationship Id="rId70" Type="http://schemas.openxmlformats.org/officeDocument/2006/relationships/slide" Target="slides/slide45.xml"/><Relationship Id="rId91" Type="http://schemas.openxmlformats.org/officeDocument/2006/relationships/slide" Target="slides/slide66.xml"/><Relationship Id="rId145" Type="http://schemas.openxmlformats.org/officeDocument/2006/relationships/slide" Target="slides/slide120.xml"/><Relationship Id="rId166" Type="http://schemas.openxmlformats.org/officeDocument/2006/relationships/slide" Target="slides/slide141.xml"/><Relationship Id="rId187" Type="http://schemas.openxmlformats.org/officeDocument/2006/relationships/slide" Target="slides/slide162.xml"/><Relationship Id="rId1" Type="http://schemas.openxmlformats.org/officeDocument/2006/relationships/slideMaster" Target="slideMasters/slideMaster1.xml"/><Relationship Id="rId28" Type="http://schemas.openxmlformats.org/officeDocument/2006/relationships/slide" Target="slides/slide3.xml"/><Relationship Id="rId49" Type="http://schemas.openxmlformats.org/officeDocument/2006/relationships/slide" Target="slides/slide24.xml"/><Relationship Id="rId114" Type="http://schemas.openxmlformats.org/officeDocument/2006/relationships/slide" Target="slides/slide89.xml"/><Relationship Id="rId60" Type="http://schemas.openxmlformats.org/officeDocument/2006/relationships/slide" Target="slides/slide35.xml"/><Relationship Id="rId81" Type="http://schemas.openxmlformats.org/officeDocument/2006/relationships/slide" Target="slides/slide56.xml"/><Relationship Id="rId135" Type="http://schemas.openxmlformats.org/officeDocument/2006/relationships/slide" Target="slides/slide110.xml"/><Relationship Id="rId156" Type="http://schemas.openxmlformats.org/officeDocument/2006/relationships/slide" Target="slides/slide131.xml"/><Relationship Id="rId177" Type="http://schemas.openxmlformats.org/officeDocument/2006/relationships/slide" Target="slides/slide152.xml"/><Relationship Id="rId18" Type="http://schemas.openxmlformats.org/officeDocument/2006/relationships/slideMaster" Target="slideMasters/slideMaster18.xml"/><Relationship Id="rId39" Type="http://schemas.openxmlformats.org/officeDocument/2006/relationships/slide" Target="slides/slide14.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22D96F-0EAA-4659-9FC6-3D2D95711F4B}" type="doc">
      <dgm:prSet loTypeId="urn:microsoft.com/office/officeart/2005/8/layout/pyramid2" loCatId="pyramid" qsTypeId="urn:microsoft.com/office/officeart/2005/8/quickstyle/3d3" qsCatId="3D" csTypeId="urn:microsoft.com/office/officeart/2005/8/colors/accent3_2" csCatId="accent3" phldr="1"/>
      <dgm:spPr/>
      <dgm:t>
        <a:bodyPr/>
        <a:lstStyle/>
        <a:p>
          <a:endParaRPr lang="ru-RU"/>
        </a:p>
      </dgm:t>
    </dgm:pt>
    <dgm:pt modelId="{833C9E6B-3233-4144-9FBD-D9538474F600}">
      <dgm:prSet phldrT="[Текст]" custT="1"/>
      <dgm:spPr/>
      <dgm:t>
        <a:bodyPr/>
        <a:lstStyle/>
        <a:p>
          <a:r>
            <a:rPr lang="ru-RU" sz="1660" b="0" i="0" baseline="0" dirty="0">
              <a:latin typeface="Times New Roman" panose="02020603050405020304" pitchFamily="18" charset="0"/>
              <a:cs typeface="Times New Roman" panose="02020603050405020304" pitchFamily="18" charset="0"/>
            </a:rPr>
            <a:t>Поступление активов и услуг</a:t>
          </a:r>
        </a:p>
      </dgm:t>
    </dgm:pt>
    <dgm:pt modelId="{8838ED05-80E0-4DBA-892E-CD7F012F6174}" type="parTrans" cxnId="{A56DB7AC-2B66-447D-B41E-56E215BEF4AB}">
      <dgm:prSet/>
      <dgm:spPr/>
      <dgm:t>
        <a:bodyPr/>
        <a:lstStyle/>
        <a:p>
          <a:endParaRPr lang="ru-RU"/>
        </a:p>
      </dgm:t>
    </dgm:pt>
    <dgm:pt modelId="{48BE6624-B51A-4830-8794-EC7E39008846}" type="sibTrans" cxnId="{A56DB7AC-2B66-447D-B41E-56E215BEF4AB}">
      <dgm:prSet/>
      <dgm:spPr/>
      <dgm:t>
        <a:bodyPr/>
        <a:lstStyle/>
        <a:p>
          <a:endParaRPr lang="ru-RU"/>
        </a:p>
      </dgm:t>
    </dgm:pt>
    <dgm:pt modelId="{DC897BAA-48A0-4E11-982C-BA5FE6AB1AA1}">
      <dgm:prSet phldrT="[Текст]" custT="1"/>
      <dgm:spPr/>
      <dgm:t>
        <a:bodyPr/>
        <a:lstStyle/>
        <a:p>
          <a:r>
            <a:rPr lang="ru-RU" sz="1660" b="0" dirty="0">
              <a:latin typeface="Times New Roman" panose="02020603050405020304" pitchFamily="18" charset="0"/>
              <a:cs typeface="Times New Roman" panose="02020603050405020304" pitchFamily="18" charset="0"/>
            </a:rPr>
            <a:t>Поступление дополнительных расходов</a:t>
          </a:r>
        </a:p>
      </dgm:t>
    </dgm:pt>
    <dgm:pt modelId="{A29D1B20-A802-49E5-8129-7B887A978154}" type="parTrans" cxnId="{29E6A876-8159-4A85-9074-A7581AF4F7EB}">
      <dgm:prSet/>
      <dgm:spPr/>
      <dgm:t>
        <a:bodyPr/>
        <a:lstStyle/>
        <a:p>
          <a:endParaRPr lang="ru-RU"/>
        </a:p>
      </dgm:t>
    </dgm:pt>
    <dgm:pt modelId="{AFE1C3D9-B345-483F-91D0-D802CC9DEDD9}" type="sibTrans" cxnId="{29E6A876-8159-4A85-9074-A7581AF4F7EB}">
      <dgm:prSet/>
      <dgm:spPr/>
      <dgm:t>
        <a:bodyPr/>
        <a:lstStyle/>
        <a:p>
          <a:endParaRPr lang="ru-RU"/>
        </a:p>
      </dgm:t>
    </dgm:pt>
    <dgm:pt modelId="{1E604141-DC74-4302-BA5A-E4B80374E85E}">
      <dgm:prSet phldrT="[Текст]" custT="1"/>
      <dgm:spPr/>
      <dgm:t>
        <a:bodyPr/>
        <a:lstStyle/>
        <a:p>
          <a:r>
            <a:rPr lang="ru-RU" sz="1660" b="0" dirty="0">
              <a:latin typeface="Times New Roman" panose="02020603050405020304" pitchFamily="18" charset="0"/>
              <a:cs typeface="Times New Roman" panose="02020603050405020304" pitchFamily="18" charset="0"/>
            </a:rPr>
            <a:t>Возврат активов и услуг поставщику</a:t>
          </a:r>
        </a:p>
      </dgm:t>
    </dgm:pt>
    <dgm:pt modelId="{7AD519B0-A049-4A94-AC5F-071957E5A86B}" type="parTrans" cxnId="{DCA03993-5ABB-4557-BDDB-E08771074F66}">
      <dgm:prSet/>
      <dgm:spPr/>
      <dgm:t>
        <a:bodyPr/>
        <a:lstStyle/>
        <a:p>
          <a:endParaRPr lang="ru-RU"/>
        </a:p>
      </dgm:t>
    </dgm:pt>
    <dgm:pt modelId="{32B6CB2F-3434-40B2-A0C2-26C364967D25}" type="sibTrans" cxnId="{DCA03993-5ABB-4557-BDDB-E08771074F66}">
      <dgm:prSet/>
      <dgm:spPr/>
      <dgm:t>
        <a:bodyPr/>
        <a:lstStyle/>
        <a:p>
          <a:endParaRPr lang="ru-RU"/>
        </a:p>
      </dgm:t>
    </dgm:pt>
    <dgm:pt modelId="{2E76D66E-F77C-40D3-ADF1-8A9F55F6764C}">
      <dgm:prSet phldrT="[Текст]" custT="1"/>
      <dgm:spPr/>
      <dgm:t>
        <a:bodyPr/>
        <a:lstStyle/>
        <a:p>
          <a:r>
            <a:rPr lang="ru-RU" sz="1660" b="0" dirty="0">
              <a:latin typeface="Times New Roman" panose="02020603050405020304" pitchFamily="18" charset="0"/>
              <a:cs typeface="Times New Roman" panose="02020603050405020304" pitchFamily="18" charset="0"/>
            </a:rPr>
            <a:t>Поступление активов по импорту</a:t>
          </a:r>
        </a:p>
      </dgm:t>
    </dgm:pt>
    <dgm:pt modelId="{5C0BD5CE-9604-4C1D-835A-559410A1763A}" type="parTrans" cxnId="{3CE395A6-8E66-4482-BE6B-0507D94A290C}">
      <dgm:prSet/>
      <dgm:spPr/>
      <dgm:t>
        <a:bodyPr/>
        <a:lstStyle/>
        <a:p>
          <a:endParaRPr lang="ru-RU"/>
        </a:p>
      </dgm:t>
    </dgm:pt>
    <dgm:pt modelId="{971775BA-F325-4252-A25D-7C79C3B778D3}" type="sibTrans" cxnId="{3CE395A6-8E66-4482-BE6B-0507D94A290C}">
      <dgm:prSet/>
      <dgm:spPr/>
      <dgm:t>
        <a:bodyPr/>
        <a:lstStyle/>
        <a:p>
          <a:endParaRPr lang="ru-RU"/>
        </a:p>
      </dgm:t>
    </dgm:pt>
    <dgm:pt modelId="{8AC66AC4-1DCA-4C75-A5AA-38F91C215D03}">
      <dgm:prSet phldrT="[Текст]" custT="1"/>
      <dgm:spPr/>
      <dgm:t>
        <a:bodyPr/>
        <a:lstStyle/>
        <a:p>
          <a:r>
            <a:rPr lang="ru-RU" sz="1660" b="0" dirty="0">
              <a:latin typeface="Times New Roman" panose="02020603050405020304" pitchFamily="18" charset="0"/>
              <a:cs typeface="Times New Roman" panose="02020603050405020304" pitchFamily="18" charset="0"/>
            </a:rPr>
            <a:t>Оформление доверенностей</a:t>
          </a:r>
        </a:p>
      </dgm:t>
    </dgm:pt>
    <dgm:pt modelId="{D7B3552A-3597-405C-A112-F4E3D184AA52}" type="parTrans" cxnId="{13AC1D26-C74D-4F91-8EF9-3DFB1FDF2A1D}">
      <dgm:prSet/>
      <dgm:spPr/>
      <dgm:t>
        <a:bodyPr/>
        <a:lstStyle/>
        <a:p>
          <a:endParaRPr lang="ru-RU"/>
        </a:p>
      </dgm:t>
    </dgm:pt>
    <dgm:pt modelId="{FE3BE9ED-DB58-4DC8-AD37-1AE14C6936D4}" type="sibTrans" cxnId="{13AC1D26-C74D-4F91-8EF9-3DFB1FDF2A1D}">
      <dgm:prSet/>
      <dgm:spPr/>
      <dgm:t>
        <a:bodyPr/>
        <a:lstStyle/>
        <a:p>
          <a:endParaRPr lang="ru-RU"/>
        </a:p>
      </dgm:t>
    </dgm:pt>
    <dgm:pt modelId="{3B3E85AE-4FBC-4CEB-A7BE-D1CCF18BF184}" type="pres">
      <dgm:prSet presAssocID="{6A22D96F-0EAA-4659-9FC6-3D2D95711F4B}" presName="compositeShape" presStyleCnt="0">
        <dgm:presLayoutVars>
          <dgm:dir/>
          <dgm:resizeHandles/>
        </dgm:presLayoutVars>
      </dgm:prSet>
      <dgm:spPr/>
    </dgm:pt>
    <dgm:pt modelId="{4920591E-97C2-4F0F-B036-F150AA7E8AF1}" type="pres">
      <dgm:prSet presAssocID="{6A22D96F-0EAA-4659-9FC6-3D2D95711F4B}" presName="pyramid" presStyleLbl="node1" presStyleIdx="0" presStyleCnt="1" custLinFactNeighborX="-2500" custLinFactNeighborY="-16640"/>
      <dgm:spPr/>
    </dgm:pt>
    <dgm:pt modelId="{23AE123D-625D-42BC-91F1-0F25C5B2F8DF}" type="pres">
      <dgm:prSet presAssocID="{6A22D96F-0EAA-4659-9FC6-3D2D95711F4B}" presName="theList" presStyleCnt="0"/>
      <dgm:spPr/>
    </dgm:pt>
    <dgm:pt modelId="{CBC4F02A-CC8B-4999-9C3A-FDAC52E49D80}" type="pres">
      <dgm:prSet presAssocID="{833C9E6B-3233-4144-9FBD-D9538474F600}" presName="aNode" presStyleLbl="fgAcc1" presStyleIdx="0" presStyleCnt="5">
        <dgm:presLayoutVars>
          <dgm:bulletEnabled val="1"/>
        </dgm:presLayoutVars>
      </dgm:prSet>
      <dgm:spPr/>
    </dgm:pt>
    <dgm:pt modelId="{E10066CF-7B49-4701-A0FF-C47501426D89}" type="pres">
      <dgm:prSet presAssocID="{833C9E6B-3233-4144-9FBD-D9538474F600}" presName="aSpace" presStyleCnt="0"/>
      <dgm:spPr/>
    </dgm:pt>
    <dgm:pt modelId="{FDD8097A-F5EB-404F-8E1F-7FD4407703C8}" type="pres">
      <dgm:prSet presAssocID="{DC897BAA-48A0-4E11-982C-BA5FE6AB1AA1}" presName="aNode" presStyleLbl="fgAcc1" presStyleIdx="1" presStyleCnt="5">
        <dgm:presLayoutVars>
          <dgm:bulletEnabled val="1"/>
        </dgm:presLayoutVars>
      </dgm:prSet>
      <dgm:spPr/>
    </dgm:pt>
    <dgm:pt modelId="{2977D593-61DD-4DEB-BEB1-B67D3C335DE8}" type="pres">
      <dgm:prSet presAssocID="{DC897BAA-48A0-4E11-982C-BA5FE6AB1AA1}" presName="aSpace" presStyleCnt="0"/>
      <dgm:spPr/>
    </dgm:pt>
    <dgm:pt modelId="{7AD8356D-0F27-4B72-B96C-A858CD31A13A}" type="pres">
      <dgm:prSet presAssocID="{1E604141-DC74-4302-BA5A-E4B80374E85E}" presName="aNode" presStyleLbl="fgAcc1" presStyleIdx="2" presStyleCnt="5">
        <dgm:presLayoutVars>
          <dgm:bulletEnabled val="1"/>
        </dgm:presLayoutVars>
      </dgm:prSet>
      <dgm:spPr/>
    </dgm:pt>
    <dgm:pt modelId="{C1144DD5-F694-4909-BD7C-CF0FFC27A078}" type="pres">
      <dgm:prSet presAssocID="{1E604141-DC74-4302-BA5A-E4B80374E85E}" presName="aSpace" presStyleCnt="0"/>
      <dgm:spPr/>
    </dgm:pt>
    <dgm:pt modelId="{8CDB9724-B79C-4B56-986F-55C286EAD703}" type="pres">
      <dgm:prSet presAssocID="{2E76D66E-F77C-40D3-ADF1-8A9F55F6764C}" presName="aNode" presStyleLbl="fgAcc1" presStyleIdx="3" presStyleCnt="5">
        <dgm:presLayoutVars>
          <dgm:bulletEnabled val="1"/>
        </dgm:presLayoutVars>
      </dgm:prSet>
      <dgm:spPr/>
    </dgm:pt>
    <dgm:pt modelId="{B0E12686-2A56-406E-8CAE-21E162CEE8AC}" type="pres">
      <dgm:prSet presAssocID="{2E76D66E-F77C-40D3-ADF1-8A9F55F6764C}" presName="aSpace" presStyleCnt="0"/>
      <dgm:spPr/>
    </dgm:pt>
    <dgm:pt modelId="{2B123EFC-357E-4805-90AF-4D9808226F63}" type="pres">
      <dgm:prSet presAssocID="{8AC66AC4-1DCA-4C75-A5AA-38F91C215D03}" presName="aNode" presStyleLbl="fgAcc1" presStyleIdx="4" presStyleCnt="5">
        <dgm:presLayoutVars>
          <dgm:bulletEnabled val="1"/>
        </dgm:presLayoutVars>
      </dgm:prSet>
      <dgm:spPr/>
    </dgm:pt>
    <dgm:pt modelId="{677C84DB-E80F-41D7-A4EE-96042E4258BF}" type="pres">
      <dgm:prSet presAssocID="{8AC66AC4-1DCA-4C75-A5AA-38F91C215D03}" presName="aSpace" presStyleCnt="0"/>
      <dgm:spPr/>
    </dgm:pt>
  </dgm:ptLst>
  <dgm:cxnLst>
    <dgm:cxn modelId="{0FB06804-D517-42C8-8092-0C28BD47632F}" type="presOf" srcId="{6A22D96F-0EAA-4659-9FC6-3D2D95711F4B}" destId="{3B3E85AE-4FBC-4CEB-A7BE-D1CCF18BF184}" srcOrd="0" destOrd="0" presId="urn:microsoft.com/office/officeart/2005/8/layout/pyramid2"/>
    <dgm:cxn modelId="{5A995725-9C8E-4489-867F-DDF9ACB05870}" type="presOf" srcId="{2E76D66E-F77C-40D3-ADF1-8A9F55F6764C}" destId="{8CDB9724-B79C-4B56-986F-55C286EAD703}" srcOrd="0" destOrd="0" presId="urn:microsoft.com/office/officeart/2005/8/layout/pyramid2"/>
    <dgm:cxn modelId="{13AC1D26-C74D-4F91-8EF9-3DFB1FDF2A1D}" srcId="{6A22D96F-0EAA-4659-9FC6-3D2D95711F4B}" destId="{8AC66AC4-1DCA-4C75-A5AA-38F91C215D03}" srcOrd="4" destOrd="0" parTransId="{D7B3552A-3597-405C-A112-F4E3D184AA52}" sibTransId="{FE3BE9ED-DB58-4DC8-AD37-1AE14C6936D4}"/>
    <dgm:cxn modelId="{A7B94D37-861C-4203-8D88-7307A4954B4A}" type="presOf" srcId="{1E604141-DC74-4302-BA5A-E4B80374E85E}" destId="{7AD8356D-0F27-4B72-B96C-A858CD31A13A}" srcOrd="0" destOrd="0" presId="urn:microsoft.com/office/officeart/2005/8/layout/pyramid2"/>
    <dgm:cxn modelId="{50D99B48-D0E7-4D32-AA86-1B4AF017B703}" type="presOf" srcId="{833C9E6B-3233-4144-9FBD-D9538474F600}" destId="{CBC4F02A-CC8B-4999-9C3A-FDAC52E49D80}" srcOrd="0" destOrd="0" presId="urn:microsoft.com/office/officeart/2005/8/layout/pyramid2"/>
    <dgm:cxn modelId="{29E6A876-8159-4A85-9074-A7581AF4F7EB}" srcId="{6A22D96F-0EAA-4659-9FC6-3D2D95711F4B}" destId="{DC897BAA-48A0-4E11-982C-BA5FE6AB1AA1}" srcOrd="1" destOrd="0" parTransId="{A29D1B20-A802-49E5-8129-7B887A978154}" sibTransId="{AFE1C3D9-B345-483F-91D0-D802CC9DEDD9}"/>
    <dgm:cxn modelId="{DCA03993-5ABB-4557-BDDB-E08771074F66}" srcId="{6A22D96F-0EAA-4659-9FC6-3D2D95711F4B}" destId="{1E604141-DC74-4302-BA5A-E4B80374E85E}" srcOrd="2" destOrd="0" parTransId="{7AD519B0-A049-4A94-AC5F-071957E5A86B}" sibTransId="{32B6CB2F-3434-40B2-A0C2-26C364967D25}"/>
    <dgm:cxn modelId="{3CE395A6-8E66-4482-BE6B-0507D94A290C}" srcId="{6A22D96F-0EAA-4659-9FC6-3D2D95711F4B}" destId="{2E76D66E-F77C-40D3-ADF1-8A9F55F6764C}" srcOrd="3" destOrd="0" parTransId="{5C0BD5CE-9604-4C1D-835A-559410A1763A}" sibTransId="{971775BA-F325-4252-A25D-7C79C3B778D3}"/>
    <dgm:cxn modelId="{A56DB7AC-2B66-447D-B41E-56E215BEF4AB}" srcId="{6A22D96F-0EAA-4659-9FC6-3D2D95711F4B}" destId="{833C9E6B-3233-4144-9FBD-D9538474F600}" srcOrd="0" destOrd="0" parTransId="{8838ED05-80E0-4DBA-892E-CD7F012F6174}" sibTransId="{48BE6624-B51A-4830-8794-EC7E39008846}"/>
    <dgm:cxn modelId="{4DB36EC9-4BFE-4743-AB77-8E1E6CA4B1CE}" type="presOf" srcId="{DC897BAA-48A0-4E11-982C-BA5FE6AB1AA1}" destId="{FDD8097A-F5EB-404F-8E1F-7FD4407703C8}" srcOrd="0" destOrd="0" presId="urn:microsoft.com/office/officeart/2005/8/layout/pyramid2"/>
    <dgm:cxn modelId="{622388E7-DBE3-4A14-8844-12B7F5358B9C}" type="presOf" srcId="{8AC66AC4-1DCA-4C75-A5AA-38F91C215D03}" destId="{2B123EFC-357E-4805-90AF-4D9808226F63}" srcOrd="0" destOrd="0" presId="urn:microsoft.com/office/officeart/2005/8/layout/pyramid2"/>
    <dgm:cxn modelId="{7CDFDF73-DFC1-436B-AF03-970638B2F16F}" type="presParOf" srcId="{3B3E85AE-4FBC-4CEB-A7BE-D1CCF18BF184}" destId="{4920591E-97C2-4F0F-B036-F150AA7E8AF1}" srcOrd="0" destOrd="0" presId="urn:microsoft.com/office/officeart/2005/8/layout/pyramid2"/>
    <dgm:cxn modelId="{D3CF539E-673D-44A5-AE44-A843C2D244C8}" type="presParOf" srcId="{3B3E85AE-4FBC-4CEB-A7BE-D1CCF18BF184}" destId="{23AE123D-625D-42BC-91F1-0F25C5B2F8DF}" srcOrd="1" destOrd="0" presId="urn:microsoft.com/office/officeart/2005/8/layout/pyramid2"/>
    <dgm:cxn modelId="{E4714D01-63DF-40CF-9C2F-CAFE79B1E799}" type="presParOf" srcId="{23AE123D-625D-42BC-91F1-0F25C5B2F8DF}" destId="{CBC4F02A-CC8B-4999-9C3A-FDAC52E49D80}" srcOrd="0" destOrd="0" presId="urn:microsoft.com/office/officeart/2005/8/layout/pyramid2"/>
    <dgm:cxn modelId="{2070E7AA-8909-479C-A875-A31009C5441F}" type="presParOf" srcId="{23AE123D-625D-42BC-91F1-0F25C5B2F8DF}" destId="{E10066CF-7B49-4701-A0FF-C47501426D89}" srcOrd="1" destOrd="0" presId="urn:microsoft.com/office/officeart/2005/8/layout/pyramid2"/>
    <dgm:cxn modelId="{43E99131-989C-4BD3-B989-79C5DD97CCFD}" type="presParOf" srcId="{23AE123D-625D-42BC-91F1-0F25C5B2F8DF}" destId="{FDD8097A-F5EB-404F-8E1F-7FD4407703C8}" srcOrd="2" destOrd="0" presId="urn:microsoft.com/office/officeart/2005/8/layout/pyramid2"/>
    <dgm:cxn modelId="{6CCC69A6-6FF7-4682-8A7A-1C1F73587B39}" type="presParOf" srcId="{23AE123D-625D-42BC-91F1-0F25C5B2F8DF}" destId="{2977D593-61DD-4DEB-BEB1-B67D3C335DE8}" srcOrd="3" destOrd="0" presId="urn:microsoft.com/office/officeart/2005/8/layout/pyramid2"/>
    <dgm:cxn modelId="{D1000918-8FA8-42DA-8712-BA3BF2A848C3}" type="presParOf" srcId="{23AE123D-625D-42BC-91F1-0F25C5B2F8DF}" destId="{7AD8356D-0F27-4B72-B96C-A858CD31A13A}" srcOrd="4" destOrd="0" presId="urn:microsoft.com/office/officeart/2005/8/layout/pyramid2"/>
    <dgm:cxn modelId="{D5309320-E5AA-425A-B25F-F619E259DA38}" type="presParOf" srcId="{23AE123D-625D-42BC-91F1-0F25C5B2F8DF}" destId="{C1144DD5-F694-4909-BD7C-CF0FFC27A078}" srcOrd="5" destOrd="0" presId="urn:microsoft.com/office/officeart/2005/8/layout/pyramid2"/>
    <dgm:cxn modelId="{B1694662-F4EA-4B82-93CE-9AA1F09217EF}" type="presParOf" srcId="{23AE123D-625D-42BC-91F1-0F25C5B2F8DF}" destId="{8CDB9724-B79C-4B56-986F-55C286EAD703}" srcOrd="6" destOrd="0" presId="urn:microsoft.com/office/officeart/2005/8/layout/pyramid2"/>
    <dgm:cxn modelId="{BA2520A3-E22E-40F7-B39A-5C832196CBF5}" type="presParOf" srcId="{23AE123D-625D-42BC-91F1-0F25C5B2F8DF}" destId="{B0E12686-2A56-406E-8CAE-21E162CEE8AC}" srcOrd="7" destOrd="0" presId="urn:microsoft.com/office/officeart/2005/8/layout/pyramid2"/>
    <dgm:cxn modelId="{13437D31-B31B-4CB3-8776-7C8F1C60733A}" type="presParOf" srcId="{23AE123D-625D-42BC-91F1-0F25C5B2F8DF}" destId="{2B123EFC-357E-4805-90AF-4D9808226F63}" srcOrd="8" destOrd="0" presId="urn:microsoft.com/office/officeart/2005/8/layout/pyramid2"/>
    <dgm:cxn modelId="{84C04FB6-CEA8-4878-B6AA-E467E13C3337}" type="presParOf" srcId="{23AE123D-625D-42BC-91F1-0F25C5B2F8DF}" destId="{677C84DB-E80F-41D7-A4EE-96042E4258BF}"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FE902E-9F51-474B-B0C4-C1296FFA56D8}" type="doc">
      <dgm:prSet loTypeId="urn:microsoft.com/office/officeart/2005/8/layout/pyramid1" loCatId="pyramid" qsTypeId="urn:microsoft.com/office/officeart/2005/8/quickstyle/simple1" qsCatId="simple" csTypeId="urn:microsoft.com/office/officeart/2005/8/colors/accent3_3" csCatId="accent3" phldr="1"/>
      <dgm:spPr/>
      <dgm:t>
        <a:bodyPr/>
        <a:lstStyle/>
        <a:p>
          <a:endParaRPr lang="ru-RU"/>
        </a:p>
      </dgm:t>
    </dgm:pt>
    <dgm:pt modelId="{8DC9C642-4F74-42D5-9E4C-B823CC555837}">
      <dgm:prSet phldrT="[Текст]" custT="1"/>
      <dgm:spPr>
        <a:scene3d>
          <a:camera prst="orthographicFront"/>
          <a:lightRig rig="threePt" dir="t"/>
        </a:scene3d>
        <a:sp3d>
          <a:bevelT/>
        </a:sp3d>
      </dgm:spPr>
      <dgm:t>
        <a:bodyPr/>
        <a:lstStyle/>
        <a:p>
          <a:endParaRPr lang="ru-RU" sz="1600" dirty="0">
            <a:latin typeface="+mj-lt"/>
          </a:endParaRPr>
        </a:p>
        <a:p>
          <a:r>
            <a:rPr lang="ru-RU" sz="1600" dirty="0">
              <a:latin typeface="+mj-lt"/>
            </a:rPr>
            <a:t>Инвестор</a:t>
          </a:r>
        </a:p>
        <a:p>
          <a:r>
            <a:rPr lang="ru-RU" sz="1600" dirty="0">
              <a:latin typeface="+mj-lt"/>
            </a:rPr>
            <a:t> (главенство)</a:t>
          </a:r>
        </a:p>
      </dgm:t>
    </dgm:pt>
    <dgm:pt modelId="{AF17B187-97EF-4B0C-9684-10E5E16CDDFB}" type="parTrans" cxnId="{D13586BB-9019-40E3-B504-F52C743317F4}">
      <dgm:prSet/>
      <dgm:spPr/>
      <dgm:t>
        <a:bodyPr/>
        <a:lstStyle/>
        <a:p>
          <a:endParaRPr lang="ru-RU" sz="1600">
            <a:latin typeface="+mj-lt"/>
          </a:endParaRPr>
        </a:p>
      </dgm:t>
    </dgm:pt>
    <dgm:pt modelId="{91FF1D22-F6A2-4791-AE77-922C3AE9183D}" type="sibTrans" cxnId="{D13586BB-9019-40E3-B504-F52C743317F4}">
      <dgm:prSet/>
      <dgm:spPr/>
      <dgm:t>
        <a:bodyPr/>
        <a:lstStyle/>
        <a:p>
          <a:endParaRPr lang="ru-RU" sz="1600">
            <a:latin typeface="+mj-lt"/>
          </a:endParaRPr>
        </a:p>
      </dgm:t>
    </dgm:pt>
    <dgm:pt modelId="{CB15F240-526E-464A-AB90-E6C0FD3994C4}">
      <dgm:prSet phldrT="[Текст]" custT="1"/>
      <dgm:spPr>
        <a:scene3d>
          <a:camera prst="orthographicFront"/>
          <a:lightRig rig="threePt" dir="t"/>
        </a:scene3d>
        <a:sp3d>
          <a:bevelT/>
        </a:sp3d>
      </dgm:spPr>
      <dgm:t>
        <a:bodyPr/>
        <a:lstStyle/>
        <a:p>
          <a:endParaRPr lang="ru-RU" sz="1600" dirty="0">
            <a:latin typeface="+mj-lt"/>
          </a:endParaRPr>
        </a:p>
        <a:p>
          <a:endParaRPr lang="ru-RU" sz="1600" dirty="0">
            <a:latin typeface="+mj-lt"/>
          </a:endParaRPr>
        </a:p>
        <a:p>
          <a:endParaRPr lang="ru-RU" sz="1600" dirty="0">
            <a:latin typeface="+mj-lt"/>
          </a:endParaRPr>
        </a:p>
        <a:p>
          <a:endParaRPr lang="ru-RU" sz="1600" dirty="0">
            <a:latin typeface="+mj-lt"/>
          </a:endParaRPr>
        </a:p>
        <a:p>
          <a:r>
            <a:rPr lang="ru-RU" sz="1600" dirty="0">
              <a:latin typeface="+mj-lt"/>
            </a:rPr>
            <a:t>МСФО это </a:t>
          </a:r>
          <a:r>
            <a:rPr lang="ru-RU" sz="1600" b="1" dirty="0">
              <a:latin typeface="+mj-lt"/>
            </a:rPr>
            <a:t>не как вести учет</a:t>
          </a:r>
          <a:r>
            <a:rPr lang="ru-RU" sz="1600" dirty="0">
              <a:latin typeface="+mj-lt"/>
            </a:rPr>
            <a:t>, это как составить финансовую отчетность  (</a:t>
          </a:r>
          <a:r>
            <a:rPr lang="ru-RU" sz="1600" b="1" dirty="0">
              <a:solidFill>
                <a:srgbClr val="0000CC"/>
              </a:solidFill>
              <a:latin typeface="+mj-lt"/>
            </a:rPr>
            <a:t>сигнальная система, прогноз</a:t>
          </a:r>
          <a:r>
            <a:rPr lang="ru-RU" sz="1600" dirty="0">
              <a:latin typeface="+mj-lt"/>
            </a:rPr>
            <a:t>)</a:t>
          </a:r>
        </a:p>
      </dgm:t>
    </dgm:pt>
    <dgm:pt modelId="{70269B4F-7C15-4802-833D-C8A7E09B06ED}" type="parTrans" cxnId="{BB5F8495-A747-4855-9A2C-79BC77B6FC6C}">
      <dgm:prSet/>
      <dgm:spPr/>
      <dgm:t>
        <a:bodyPr/>
        <a:lstStyle/>
        <a:p>
          <a:endParaRPr lang="ru-RU" sz="1600">
            <a:latin typeface="+mj-lt"/>
          </a:endParaRPr>
        </a:p>
      </dgm:t>
    </dgm:pt>
    <dgm:pt modelId="{75092E1C-4669-49D2-9B4B-0CE8BC3E8EF1}" type="sibTrans" cxnId="{BB5F8495-A747-4855-9A2C-79BC77B6FC6C}">
      <dgm:prSet/>
      <dgm:spPr/>
      <dgm:t>
        <a:bodyPr/>
        <a:lstStyle/>
        <a:p>
          <a:endParaRPr lang="ru-RU" sz="1600">
            <a:latin typeface="+mj-lt"/>
          </a:endParaRPr>
        </a:p>
      </dgm:t>
    </dgm:pt>
    <dgm:pt modelId="{7A0BC4E0-9BBC-4E5C-BF51-99D43C61771B}">
      <dgm:prSet phldrT="[Текст]" custT="1"/>
      <dgm:spPr>
        <a:scene3d>
          <a:camera prst="orthographicFront"/>
          <a:lightRig rig="threePt" dir="t"/>
        </a:scene3d>
        <a:sp3d>
          <a:bevelT/>
        </a:sp3d>
      </dgm:spPr>
      <dgm:t>
        <a:bodyPr/>
        <a:lstStyle/>
        <a:p>
          <a:r>
            <a:rPr lang="ru-RU" sz="2500" b="1" dirty="0">
              <a:latin typeface="+mj-lt"/>
            </a:rPr>
            <a:t>Учет (Учетная политика)</a:t>
          </a:r>
        </a:p>
      </dgm:t>
    </dgm:pt>
    <dgm:pt modelId="{4ED85527-815D-4478-B382-4B16F6CCA9A8}" type="parTrans" cxnId="{AC479B57-4121-4A67-9DBD-797732E9F4C4}">
      <dgm:prSet/>
      <dgm:spPr/>
      <dgm:t>
        <a:bodyPr/>
        <a:lstStyle/>
        <a:p>
          <a:endParaRPr lang="ru-RU" sz="1600">
            <a:latin typeface="+mj-lt"/>
          </a:endParaRPr>
        </a:p>
      </dgm:t>
    </dgm:pt>
    <dgm:pt modelId="{6FABFDCB-2DE2-4804-A922-88FC934543FC}" type="sibTrans" cxnId="{AC479B57-4121-4A67-9DBD-797732E9F4C4}">
      <dgm:prSet/>
      <dgm:spPr/>
      <dgm:t>
        <a:bodyPr/>
        <a:lstStyle/>
        <a:p>
          <a:endParaRPr lang="ru-RU" sz="1600">
            <a:latin typeface="+mj-lt"/>
          </a:endParaRPr>
        </a:p>
      </dgm:t>
    </dgm:pt>
    <dgm:pt modelId="{F0BAE0D3-A877-4640-A6D6-8FEE239CFD7F}" type="pres">
      <dgm:prSet presAssocID="{DCFE902E-9F51-474B-B0C4-C1296FFA56D8}" presName="Name0" presStyleCnt="0">
        <dgm:presLayoutVars>
          <dgm:dir/>
          <dgm:animLvl val="lvl"/>
          <dgm:resizeHandles val="exact"/>
        </dgm:presLayoutVars>
      </dgm:prSet>
      <dgm:spPr/>
    </dgm:pt>
    <dgm:pt modelId="{00DAB75C-7624-47EC-94CC-A14698D423B2}" type="pres">
      <dgm:prSet presAssocID="{8DC9C642-4F74-42D5-9E4C-B823CC555837}" presName="Name8" presStyleCnt="0"/>
      <dgm:spPr>
        <a:scene3d>
          <a:camera prst="orthographicFront"/>
          <a:lightRig rig="threePt" dir="t"/>
        </a:scene3d>
        <a:sp3d>
          <a:bevelT/>
        </a:sp3d>
      </dgm:spPr>
    </dgm:pt>
    <dgm:pt modelId="{EEBB43CE-AFBF-4CA8-85E6-A6E5330DE398}" type="pres">
      <dgm:prSet presAssocID="{8DC9C642-4F74-42D5-9E4C-B823CC555837}" presName="level" presStyleLbl="node1" presStyleIdx="0" presStyleCnt="3" custScaleY="53889">
        <dgm:presLayoutVars>
          <dgm:chMax val="1"/>
          <dgm:bulletEnabled val="1"/>
        </dgm:presLayoutVars>
      </dgm:prSet>
      <dgm:spPr/>
    </dgm:pt>
    <dgm:pt modelId="{4932B228-EE2F-45D3-98EF-23AC1015B873}" type="pres">
      <dgm:prSet presAssocID="{8DC9C642-4F74-42D5-9E4C-B823CC555837}" presName="levelTx" presStyleLbl="revTx" presStyleIdx="0" presStyleCnt="0">
        <dgm:presLayoutVars>
          <dgm:chMax val="1"/>
          <dgm:bulletEnabled val="1"/>
        </dgm:presLayoutVars>
      </dgm:prSet>
      <dgm:spPr/>
    </dgm:pt>
    <dgm:pt modelId="{01DBC8A9-93A5-494F-8FC0-502A530210B9}" type="pres">
      <dgm:prSet presAssocID="{CB15F240-526E-464A-AB90-E6C0FD3994C4}" presName="Name8" presStyleCnt="0"/>
      <dgm:spPr>
        <a:scene3d>
          <a:camera prst="orthographicFront"/>
          <a:lightRig rig="threePt" dir="t"/>
        </a:scene3d>
        <a:sp3d>
          <a:bevelT/>
        </a:sp3d>
      </dgm:spPr>
    </dgm:pt>
    <dgm:pt modelId="{44C255BE-0C6E-47DE-9478-D5E97DA000D7}" type="pres">
      <dgm:prSet presAssocID="{CB15F240-526E-464A-AB90-E6C0FD3994C4}" presName="level" presStyleLbl="node1" presStyleIdx="1" presStyleCnt="3" custScaleY="88622">
        <dgm:presLayoutVars>
          <dgm:chMax val="1"/>
          <dgm:bulletEnabled val="1"/>
        </dgm:presLayoutVars>
      </dgm:prSet>
      <dgm:spPr/>
    </dgm:pt>
    <dgm:pt modelId="{D4919DE1-9B63-4823-BC2F-0639B04338D3}" type="pres">
      <dgm:prSet presAssocID="{CB15F240-526E-464A-AB90-E6C0FD3994C4}" presName="levelTx" presStyleLbl="revTx" presStyleIdx="0" presStyleCnt="0">
        <dgm:presLayoutVars>
          <dgm:chMax val="1"/>
          <dgm:bulletEnabled val="1"/>
        </dgm:presLayoutVars>
      </dgm:prSet>
      <dgm:spPr/>
    </dgm:pt>
    <dgm:pt modelId="{EBECCE52-631C-4E5A-8366-CBF9415996A2}" type="pres">
      <dgm:prSet presAssocID="{7A0BC4E0-9BBC-4E5C-BF51-99D43C61771B}" presName="Name8" presStyleCnt="0"/>
      <dgm:spPr>
        <a:scene3d>
          <a:camera prst="orthographicFront"/>
          <a:lightRig rig="threePt" dir="t"/>
        </a:scene3d>
        <a:sp3d>
          <a:bevelT/>
        </a:sp3d>
      </dgm:spPr>
    </dgm:pt>
    <dgm:pt modelId="{D7C06CB2-BE6C-42DC-B309-87B465560860}" type="pres">
      <dgm:prSet presAssocID="{7A0BC4E0-9BBC-4E5C-BF51-99D43C61771B}" presName="level" presStyleLbl="node1" presStyleIdx="2" presStyleCnt="3" custScaleY="69493" custLinFactNeighborX="8654" custLinFactNeighborY="7207">
        <dgm:presLayoutVars>
          <dgm:chMax val="1"/>
          <dgm:bulletEnabled val="1"/>
        </dgm:presLayoutVars>
      </dgm:prSet>
      <dgm:spPr/>
    </dgm:pt>
    <dgm:pt modelId="{220485A6-FE6F-4353-B549-0F86CA84272E}" type="pres">
      <dgm:prSet presAssocID="{7A0BC4E0-9BBC-4E5C-BF51-99D43C61771B}" presName="levelTx" presStyleLbl="revTx" presStyleIdx="0" presStyleCnt="0">
        <dgm:presLayoutVars>
          <dgm:chMax val="1"/>
          <dgm:bulletEnabled val="1"/>
        </dgm:presLayoutVars>
      </dgm:prSet>
      <dgm:spPr/>
    </dgm:pt>
  </dgm:ptLst>
  <dgm:cxnLst>
    <dgm:cxn modelId="{68EF0906-52C3-4392-A8BA-B4289573C714}" type="presOf" srcId="{8DC9C642-4F74-42D5-9E4C-B823CC555837}" destId="{4932B228-EE2F-45D3-98EF-23AC1015B873}" srcOrd="1" destOrd="0" presId="urn:microsoft.com/office/officeart/2005/8/layout/pyramid1"/>
    <dgm:cxn modelId="{7074F434-3AFA-41F0-A45A-BD2704F31A0B}" type="presOf" srcId="{CB15F240-526E-464A-AB90-E6C0FD3994C4}" destId="{D4919DE1-9B63-4823-BC2F-0639B04338D3}" srcOrd="1" destOrd="0" presId="urn:microsoft.com/office/officeart/2005/8/layout/pyramid1"/>
    <dgm:cxn modelId="{C581AD71-E8C7-483E-9AB5-86410D90559D}" type="presOf" srcId="{7A0BC4E0-9BBC-4E5C-BF51-99D43C61771B}" destId="{220485A6-FE6F-4353-B549-0F86CA84272E}" srcOrd="1" destOrd="0" presId="urn:microsoft.com/office/officeart/2005/8/layout/pyramid1"/>
    <dgm:cxn modelId="{AC479B57-4121-4A67-9DBD-797732E9F4C4}" srcId="{DCFE902E-9F51-474B-B0C4-C1296FFA56D8}" destId="{7A0BC4E0-9BBC-4E5C-BF51-99D43C61771B}" srcOrd="2" destOrd="0" parTransId="{4ED85527-815D-4478-B382-4B16F6CCA9A8}" sibTransId="{6FABFDCB-2DE2-4804-A922-88FC934543FC}"/>
    <dgm:cxn modelId="{22B10679-45C2-44CF-A473-FD12BE3FDF6B}" type="presOf" srcId="{CB15F240-526E-464A-AB90-E6C0FD3994C4}" destId="{44C255BE-0C6E-47DE-9478-D5E97DA000D7}" srcOrd="0" destOrd="0" presId="urn:microsoft.com/office/officeart/2005/8/layout/pyramid1"/>
    <dgm:cxn modelId="{24FC808B-1EE2-49A4-AC84-901803689FB1}" type="presOf" srcId="{8DC9C642-4F74-42D5-9E4C-B823CC555837}" destId="{EEBB43CE-AFBF-4CA8-85E6-A6E5330DE398}" srcOrd="0" destOrd="0" presId="urn:microsoft.com/office/officeart/2005/8/layout/pyramid1"/>
    <dgm:cxn modelId="{BB5F8495-A747-4855-9A2C-79BC77B6FC6C}" srcId="{DCFE902E-9F51-474B-B0C4-C1296FFA56D8}" destId="{CB15F240-526E-464A-AB90-E6C0FD3994C4}" srcOrd="1" destOrd="0" parTransId="{70269B4F-7C15-4802-833D-C8A7E09B06ED}" sibTransId="{75092E1C-4669-49D2-9B4B-0CE8BC3E8EF1}"/>
    <dgm:cxn modelId="{D13586BB-9019-40E3-B504-F52C743317F4}" srcId="{DCFE902E-9F51-474B-B0C4-C1296FFA56D8}" destId="{8DC9C642-4F74-42D5-9E4C-B823CC555837}" srcOrd="0" destOrd="0" parTransId="{AF17B187-97EF-4B0C-9684-10E5E16CDDFB}" sibTransId="{91FF1D22-F6A2-4791-AE77-922C3AE9183D}"/>
    <dgm:cxn modelId="{3C5CA1DC-0726-4BCF-9A3F-614410852712}" type="presOf" srcId="{DCFE902E-9F51-474B-B0C4-C1296FFA56D8}" destId="{F0BAE0D3-A877-4640-A6D6-8FEE239CFD7F}" srcOrd="0" destOrd="0" presId="urn:microsoft.com/office/officeart/2005/8/layout/pyramid1"/>
    <dgm:cxn modelId="{72618CEB-CEE3-4DF8-B21A-0E79833ACF36}" type="presOf" srcId="{7A0BC4E0-9BBC-4E5C-BF51-99D43C61771B}" destId="{D7C06CB2-BE6C-42DC-B309-87B465560860}" srcOrd="0" destOrd="0" presId="urn:microsoft.com/office/officeart/2005/8/layout/pyramid1"/>
    <dgm:cxn modelId="{F72E55BE-5EE8-4992-ACD4-E9328B3A9D4A}" type="presParOf" srcId="{F0BAE0D3-A877-4640-A6D6-8FEE239CFD7F}" destId="{00DAB75C-7624-47EC-94CC-A14698D423B2}" srcOrd="0" destOrd="0" presId="urn:microsoft.com/office/officeart/2005/8/layout/pyramid1"/>
    <dgm:cxn modelId="{9A2B3E9E-97E6-4763-A2C1-1190DB8A8379}" type="presParOf" srcId="{00DAB75C-7624-47EC-94CC-A14698D423B2}" destId="{EEBB43CE-AFBF-4CA8-85E6-A6E5330DE398}" srcOrd="0" destOrd="0" presId="urn:microsoft.com/office/officeart/2005/8/layout/pyramid1"/>
    <dgm:cxn modelId="{0C426C65-5A4F-42E2-92EF-D2FEFC03E4D9}" type="presParOf" srcId="{00DAB75C-7624-47EC-94CC-A14698D423B2}" destId="{4932B228-EE2F-45D3-98EF-23AC1015B873}" srcOrd="1" destOrd="0" presId="urn:microsoft.com/office/officeart/2005/8/layout/pyramid1"/>
    <dgm:cxn modelId="{113DF5E7-926B-4921-A134-EF2865715670}" type="presParOf" srcId="{F0BAE0D3-A877-4640-A6D6-8FEE239CFD7F}" destId="{01DBC8A9-93A5-494F-8FC0-502A530210B9}" srcOrd="1" destOrd="0" presId="urn:microsoft.com/office/officeart/2005/8/layout/pyramid1"/>
    <dgm:cxn modelId="{F41F34D1-060B-4626-B3C1-B75008305911}" type="presParOf" srcId="{01DBC8A9-93A5-494F-8FC0-502A530210B9}" destId="{44C255BE-0C6E-47DE-9478-D5E97DA000D7}" srcOrd="0" destOrd="0" presId="urn:microsoft.com/office/officeart/2005/8/layout/pyramid1"/>
    <dgm:cxn modelId="{706FF26E-4195-4414-A5A4-46D2586818D7}" type="presParOf" srcId="{01DBC8A9-93A5-494F-8FC0-502A530210B9}" destId="{D4919DE1-9B63-4823-BC2F-0639B04338D3}" srcOrd="1" destOrd="0" presId="urn:microsoft.com/office/officeart/2005/8/layout/pyramid1"/>
    <dgm:cxn modelId="{2CC4DF1F-28F7-40D0-AEE5-38A1D664B6D4}" type="presParOf" srcId="{F0BAE0D3-A877-4640-A6D6-8FEE239CFD7F}" destId="{EBECCE52-631C-4E5A-8366-CBF9415996A2}" srcOrd="2" destOrd="0" presId="urn:microsoft.com/office/officeart/2005/8/layout/pyramid1"/>
    <dgm:cxn modelId="{2605A457-64EE-4E7A-BE17-ED49453DF595}" type="presParOf" srcId="{EBECCE52-631C-4E5A-8366-CBF9415996A2}" destId="{D7C06CB2-BE6C-42DC-B309-87B465560860}" srcOrd="0" destOrd="0" presId="urn:microsoft.com/office/officeart/2005/8/layout/pyramid1"/>
    <dgm:cxn modelId="{1DE2BA8F-242D-42F0-9277-82B556AAEF71}" type="presParOf" srcId="{EBECCE52-631C-4E5A-8366-CBF9415996A2}" destId="{220485A6-FE6F-4353-B549-0F86CA84272E}" srcOrd="1" destOrd="0" presId="urn:microsoft.com/office/officeart/2005/8/layout/pyramid1"/>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B9E8D4-7515-4D3B-9540-1E5850D50FC4}" type="doc">
      <dgm:prSet loTypeId="urn:microsoft.com/office/officeart/2005/8/layout/hProcess11" loCatId="process" qsTypeId="urn:microsoft.com/office/officeart/2005/8/quickstyle/simple2" qsCatId="simple" csTypeId="urn:microsoft.com/office/officeart/2005/8/colors/accent2_4" csCatId="accent2"/>
      <dgm:spPr/>
      <dgm:t>
        <a:bodyPr/>
        <a:lstStyle/>
        <a:p>
          <a:endParaRPr lang="ru-RU"/>
        </a:p>
      </dgm:t>
    </dgm:pt>
    <dgm:pt modelId="{25E1FA10-EA30-4E64-AD3C-961A41F4CDEE}">
      <dgm:prSet custT="1"/>
      <dgm:spPr/>
      <dgm:t>
        <a:bodyPr/>
        <a:lstStyle/>
        <a:p>
          <a:pPr rtl="0">
            <a:lnSpc>
              <a:spcPct val="100000"/>
            </a:lnSpc>
            <a:spcAft>
              <a:spcPts val="0"/>
            </a:spcAft>
          </a:pPr>
          <a:r>
            <a:rPr lang="ru-RU" sz="1660" dirty="0">
              <a:latin typeface="Times New Roman" panose="02020603050405020304" pitchFamily="18" charset="0"/>
              <a:cs typeface="Times New Roman" panose="02020603050405020304" pitchFamily="18" charset="0"/>
            </a:rPr>
            <a:t>Запасные части и оборудование обычно учитываются </a:t>
          </a:r>
          <a:r>
            <a:rPr lang="ru-RU" sz="1660" b="1" dirty="0">
              <a:solidFill>
                <a:srgbClr val="0000CC"/>
              </a:solidFill>
              <a:latin typeface="Times New Roman" panose="02020603050405020304" pitchFamily="18" charset="0"/>
              <a:cs typeface="Times New Roman" panose="02020603050405020304" pitchFamily="18" charset="0"/>
            </a:rPr>
            <a:t>как запасы </a:t>
          </a:r>
          <a:r>
            <a:rPr lang="ru-RU" sz="1660" dirty="0">
              <a:latin typeface="Times New Roman" panose="02020603050405020304" pitchFamily="18" charset="0"/>
              <a:cs typeface="Times New Roman" panose="02020603050405020304" pitchFamily="18" charset="0"/>
            </a:rPr>
            <a:t>и признаются в составе расходов по мере их использования. </a:t>
          </a:r>
        </a:p>
      </dgm:t>
    </dgm:pt>
    <dgm:pt modelId="{934AA9AA-B9BB-485F-953C-F52E2709EE73}" type="parTrans" cxnId="{F9AE80DD-B47F-4AC8-9C0F-130B505481CF}">
      <dgm:prSet/>
      <dgm:spPr/>
      <dgm:t>
        <a:bodyPr/>
        <a:lstStyle/>
        <a:p>
          <a:endParaRPr lang="ru-RU"/>
        </a:p>
      </dgm:t>
    </dgm:pt>
    <dgm:pt modelId="{6ACBB6EE-D5B4-4089-8F92-2182ABF5BD31}" type="sibTrans" cxnId="{F9AE80DD-B47F-4AC8-9C0F-130B505481CF}">
      <dgm:prSet/>
      <dgm:spPr/>
      <dgm:t>
        <a:bodyPr/>
        <a:lstStyle/>
        <a:p>
          <a:endParaRPr lang="ru-RU"/>
        </a:p>
      </dgm:t>
    </dgm:pt>
    <dgm:pt modelId="{A760B486-234A-4566-B1E0-7848A3C820F7}">
      <dgm:prSet custT="1"/>
      <dgm:spPr/>
      <dgm:t>
        <a:bodyPr/>
        <a:lstStyle/>
        <a:p>
          <a:pPr rtl="0">
            <a:lnSpc>
              <a:spcPct val="100000"/>
            </a:lnSpc>
            <a:spcAft>
              <a:spcPts val="0"/>
            </a:spcAft>
          </a:pPr>
          <a:r>
            <a:rPr lang="ru-RU" sz="1660" dirty="0">
              <a:latin typeface="Times New Roman" panose="02020603050405020304" pitchFamily="18" charset="0"/>
              <a:cs typeface="Times New Roman" panose="02020603050405020304" pitchFamily="18" charset="0"/>
            </a:rPr>
            <a:t>Если запасные части и оборудование для обслуживания могут использоваться только в неразрывной связи с каким-либо объектом основных средств, они также учитываются </a:t>
          </a:r>
          <a:r>
            <a:rPr lang="ru-RU" sz="1660" b="1" dirty="0">
              <a:solidFill>
                <a:srgbClr val="0000CC"/>
              </a:solidFill>
              <a:latin typeface="Times New Roman" panose="02020603050405020304" pitchFamily="18" charset="0"/>
              <a:cs typeface="Times New Roman" panose="02020603050405020304" pitchFamily="18" charset="0"/>
            </a:rPr>
            <a:t>как основные средства. </a:t>
          </a:r>
        </a:p>
      </dgm:t>
    </dgm:pt>
    <dgm:pt modelId="{2DA453E1-C8C7-4C86-93A9-82B2ECE716F6}" type="parTrans" cxnId="{528B6DA3-4200-4395-B633-2C88EDCEEA92}">
      <dgm:prSet/>
      <dgm:spPr/>
      <dgm:t>
        <a:bodyPr/>
        <a:lstStyle/>
        <a:p>
          <a:endParaRPr lang="ru-RU"/>
        </a:p>
      </dgm:t>
    </dgm:pt>
    <dgm:pt modelId="{439BE0EA-C7F6-45E7-92DD-17D792AC92D9}" type="sibTrans" cxnId="{528B6DA3-4200-4395-B633-2C88EDCEEA92}">
      <dgm:prSet/>
      <dgm:spPr/>
      <dgm:t>
        <a:bodyPr/>
        <a:lstStyle/>
        <a:p>
          <a:endParaRPr lang="ru-RU"/>
        </a:p>
      </dgm:t>
    </dgm:pt>
    <dgm:pt modelId="{C766FD01-73C4-4DEB-9978-1B53EFF028DB}" type="pres">
      <dgm:prSet presAssocID="{14B9E8D4-7515-4D3B-9540-1E5850D50FC4}" presName="Name0" presStyleCnt="0">
        <dgm:presLayoutVars>
          <dgm:dir/>
          <dgm:resizeHandles val="exact"/>
        </dgm:presLayoutVars>
      </dgm:prSet>
      <dgm:spPr/>
    </dgm:pt>
    <dgm:pt modelId="{DA512A4E-E6C5-4A78-BA89-267DAAB83EF8}" type="pres">
      <dgm:prSet presAssocID="{14B9E8D4-7515-4D3B-9540-1E5850D50FC4}" presName="arrow" presStyleLbl="bgShp" presStyleIdx="0" presStyleCnt="1"/>
      <dgm:spPr>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0EFECF1F-086E-4EBA-A0A4-985B8EE569DE}" type="pres">
      <dgm:prSet presAssocID="{14B9E8D4-7515-4D3B-9540-1E5850D50FC4}" presName="points" presStyleCnt="0"/>
      <dgm:spPr/>
    </dgm:pt>
    <dgm:pt modelId="{559B50F9-3B50-4B52-9C15-C99A0C6553AC}" type="pres">
      <dgm:prSet presAssocID="{25E1FA10-EA30-4E64-AD3C-961A41F4CDEE}" presName="compositeA" presStyleCnt="0"/>
      <dgm:spPr/>
    </dgm:pt>
    <dgm:pt modelId="{5BA37767-68EB-47AE-9592-86803113B43C}" type="pres">
      <dgm:prSet presAssocID="{25E1FA10-EA30-4E64-AD3C-961A41F4CDEE}" presName="textA" presStyleLbl="revTx" presStyleIdx="0" presStyleCnt="2">
        <dgm:presLayoutVars>
          <dgm:bulletEnabled val="1"/>
        </dgm:presLayoutVars>
      </dgm:prSet>
      <dgm:spPr/>
    </dgm:pt>
    <dgm:pt modelId="{A32E4839-8949-4401-B79B-B4C764C97848}" type="pres">
      <dgm:prSet presAssocID="{25E1FA10-EA30-4E64-AD3C-961A41F4CDEE}" presName="circleA" presStyleLbl="node1" presStyleIdx="0" presStyleCnt="2"/>
      <dgm:spPr>
        <a:solidFill>
          <a:schemeClr val="accent3">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3AD2906C-E67B-487D-A999-0DC9FD15E3C3}" type="pres">
      <dgm:prSet presAssocID="{25E1FA10-EA30-4E64-AD3C-961A41F4CDEE}" presName="spaceA" presStyleCnt="0"/>
      <dgm:spPr/>
    </dgm:pt>
    <dgm:pt modelId="{F995C1E5-6F5E-4684-BBC1-0E0C1457A3D1}" type="pres">
      <dgm:prSet presAssocID="{6ACBB6EE-D5B4-4089-8F92-2182ABF5BD31}" presName="space" presStyleCnt="0"/>
      <dgm:spPr/>
    </dgm:pt>
    <dgm:pt modelId="{153CA25C-11A1-4F4C-801C-C36F6C5194FE}" type="pres">
      <dgm:prSet presAssocID="{A760B486-234A-4566-B1E0-7848A3C820F7}" presName="compositeB" presStyleCnt="0"/>
      <dgm:spPr/>
    </dgm:pt>
    <dgm:pt modelId="{A1AD0385-E110-41BE-A161-62CB95A9EC7A}" type="pres">
      <dgm:prSet presAssocID="{A760B486-234A-4566-B1E0-7848A3C820F7}" presName="textB" presStyleLbl="revTx" presStyleIdx="1" presStyleCnt="2">
        <dgm:presLayoutVars>
          <dgm:bulletEnabled val="1"/>
        </dgm:presLayoutVars>
      </dgm:prSet>
      <dgm:spPr/>
    </dgm:pt>
    <dgm:pt modelId="{CAFE4B50-B77A-47B8-BF70-0B06D4C2C4FE}" type="pres">
      <dgm:prSet presAssocID="{A760B486-234A-4566-B1E0-7848A3C820F7}" presName="circleB" presStyleLbl="node1" presStyleIdx="1" presStyleCnt="2"/>
      <dgm:spPr>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16BF85DD-A830-453F-B8BB-D0EA477D075C}" type="pres">
      <dgm:prSet presAssocID="{A760B486-234A-4566-B1E0-7848A3C820F7}" presName="spaceB" presStyleCnt="0"/>
      <dgm:spPr/>
    </dgm:pt>
  </dgm:ptLst>
  <dgm:cxnLst>
    <dgm:cxn modelId="{9AF6590E-AF78-4B3F-8347-A37E916355E0}" type="presOf" srcId="{A760B486-234A-4566-B1E0-7848A3C820F7}" destId="{A1AD0385-E110-41BE-A161-62CB95A9EC7A}" srcOrd="0" destOrd="0" presId="urn:microsoft.com/office/officeart/2005/8/layout/hProcess11"/>
    <dgm:cxn modelId="{528B6DA3-4200-4395-B633-2C88EDCEEA92}" srcId="{14B9E8D4-7515-4D3B-9540-1E5850D50FC4}" destId="{A760B486-234A-4566-B1E0-7848A3C820F7}" srcOrd="1" destOrd="0" parTransId="{2DA453E1-C8C7-4C86-93A9-82B2ECE716F6}" sibTransId="{439BE0EA-C7F6-45E7-92DD-17D792AC92D9}"/>
    <dgm:cxn modelId="{9960B5B2-54D7-4F34-88F6-F80BE61D40A9}" type="presOf" srcId="{25E1FA10-EA30-4E64-AD3C-961A41F4CDEE}" destId="{5BA37767-68EB-47AE-9592-86803113B43C}" srcOrd="0" destOrd="0" presId="urn:microsoft.com/office/officeart/2005/8/layout/hProcess11"/>
    <dgm:cxn modelId="{37641DC5-FF94-4832-8B05-C01B68D86D11}" type="presOf" srcId="{14B9E8D4-7515-4D3B-9540-1E5850D50FC4}" destId="{C766FD01-73C4-4DEB-9978-1B53EFF028DB}" srcOrd="0" destOrd="0" presId="urn:microsoft.com/office/officeart/2005/8/layout/hProcess11"/>
    <dgm:cxn modelId="{F9AE80DD-B47F-4AC8-9C0F-130B505481CF}" srcId="{14B9E8D4-7515-4D3B-9540-1E5850D50FC4}" destId="{25E1FA10-EA30-4E64-AD3C-961A41F4CDEE}" srcOrd="0" destOrd="0" parTransId="{934AA9AA-B9BB-485F-953C-F52E2709EE73}" sibTransId="{6ACBB6EE-D5B4-4089-8F92-2182ABF5BD31}"/>
    <dgm:cxn modelId="{BC661CFA-5CB6-4543-8955-546B5CB2CFEF}" type="presParOf" srcId="{C766FD01-73C4-4DEB-9978-1B53EFF028DB}" destId="{DA512A4E-E6C5-4A78-BA89-267DAAB83EF8}" srcOrd="0" destOrd="0" presId="urn:microsoft.com/office/officeart/2005/8/layout/hProcess11"/>
    <dgm:cxn modelId="{922BE8EB-AA9C-4737-82F0-B7FDACFC39D6}" type="presParOf" srcId="{C766FD01-73C4-4DEB-9978-1B53EFF028DB}" destId="{0EFECF1F-086E-4EBA-A0A4-985B8EE569DE}" srcOrd="1" destOrd="0" presId="urn:microsoft.com/office/officeart/2005/8/layout/hProcess11"/>
    <dgm:cxn modelId="{A4104A7E-8948-4EC5-81BB-8C62C02370C5}" type="presParOf" srcId="{0EFECF1F-086E-4EBA-A0A4-985B8EE569DE}" destId="{559B50F9-3B50-4B52-9C15-C99A0C6553AC}" srcOrd="0" destOrd="0" presId="urn:microsoft.com/office/officeart/2005/8/layout/hProcess11"/>
    <dgm:cxn modelId="{8FC0799F-FD61-4507-886B-ACA877617B5E}" type="presParOf" srcId="{559B50F9-3B50-4B52-9C15-C99A0C6553AC}" destId="{5BA37767-68EB-47AE-9592-86803113B43C}" srcOrd="0" destOrd="0" presId="urn:microsoft.com/office/officeart/2005/8/layout/hProcess11"/>
    <dgm:cxn modelId="{9E26CB20-0C22-401C-A650-B2C8C96F33FB}" type="presParOf" srcId="{559B50F9-3B50-4B52-9C15-C99A0C6553AC}" destId="{A32E4839-8949-4401-B79B-B4C764C97848}" srcOrd="1" destOrd="0" presId="urn:microsoft.com/office/officeart/2005/8/layout/hProcess11"/>
    <dgm:cxn modelId="{1B93D8E5-0015-44DB-B1BE-5B9F072048BA}" type="presParOf" srcId="{559B50F9-3B50-4B52-9C15-C99A0C6553AC}" destId="{3AD2906C-E67B-487D-A999-0DC9FD15E3C3}" srcOrd="2" destOrd="0" presId="urn:microsoft.com/office/officeart/2005/8/layout/hProcess11"/>
    <dgm:cxn modelId="{56A08C71-487E-415F-B2E1-1D0E3334D3AC}" type="presParOf" srcId="{0EFECF1F-086E-4EBA-A0A4-985B8EE569DE}" destId="{F995C1E5-6F5E-4684-BBC1-0E0C1457A3D1}" srcOrd="1" destOrd="0" presId="urn:microsoft.com/office/officeart/2005/8/layout/hProcess11"/>
    <dgm:cxn modelId="{90B702BB-7B02-4625-BC53-6ADCB766F887}" type="presParOf" srcId="{0EFECF1F-086E-4EBA-A0A4-985B8EE569DE}" destId="{153CA25C-11A1-4F4C-801C-C36F6C5194FE}" srcOrd="2" destOrd="0" presId="urn:microsoft.com/office/officeart/2005/8/layout/hProcess11"/>
    <dgm:cxn modelId="{3C691E80-0F7D-4EFC-ACD8-8A012D51913C}" type="presParOf" srcId="{153CA25C-11A1-4F4C-801C-C36F6C5194FE}" destId="{A1AD0385-E110-41BE-A161-62CB95A9EC7A}" srcOrd="0" destOrd="0" presId="urn:microsoft.com/office/officeart/2005/8/layout/hProcess11"/>
    <dgm:cxn modelId="{7CB866B5-24D8-4B64-8066-DF66454E7069}" type="presParOf" srcId="{153CA25C-11A1-4F4C-801C-C36F6C5194FE}" destId="{CAFE4B50-B77A-47B8-BF70-0B06D4C2C4FE}" srcOrd="1" destOrd="0" presId="urn:microsoft.com/office/officeart/2005/8/layout/hProcess11"/>
    <dgm:cxn modelId="{A71FB3E4-734C-4EFB-BD33-97095B501CB2}" type="presParOf" srcId="{153CA25C-11A1-4F4C-801C-C36F6C5194FE}" destId="{16BF85DD-A830-453F-B8BB-D0EA477D075C}"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81D750-166C-4B0D-B220-8165E1CA26E0}"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ru-RU"/>
        </a:p>
      </dgm:t>
    </dgm:pt>
    <dgm:pt modelId="{647D209D-8512-4AF3-95AD-2D018F2E4A20}">
      <dgm:prSet phldrT="[Текст]" custT="1"/>
      <dgm:spPr>
        <a:solidFill>
          <a:srgbClr val="FFFFFF"/>
        </a:solidFill>
        <a:ln>
          <a:noFill/>
        </a:ln>
        <a:scene3d>
          <a:camera prst="orthographicFront"/>
          <a:lightRig rig="threePt" dir="t"/>
        </a:scene3d>
        <a:sp3d>
          <a:bevelT/>
        </a:sp3d>
      </dgm:spPr>
      <dgm:t>
        <a:bodyPr/>
        <a:lstStyle/>
        <a:p>
          <a:r>
            <a:rPr lang="ru-RU" sz="1600" b="0" dirty="0">
              <a:solidFill>
                <a:schemeClr val="tx1"/>
              </a:solidFill>
              <a:latin typeface="+mj-lt"/>
            </a:rPr>
            <a:t>При проведении финансового анализа используется совокупность методов и приемов, среди которых чаще других используются: </a:t>
          </a:r>
        </a:p>
      </dgm:t>
    </dgm:pt>
    <dgm:pt modelId="{26464C3F-A2D5-40E1-A410-52BBD2C82143}" type="parTrans" cxnId="{FB263284-EA40-4604-AEB4-A88399EF1A35}">
      <dgm:prSet/>
      <dgm:spPr/>
      <dgm:t>
        <a:bodyPr/>
        <a:lstStyle/>
        <a:p>
          <a:endParaRPr lang="ru-RU" sz="1600">
            <a:solidFill>
              <a:schemeClr val="tx1"/>
            </a:solidFill>
            <a:latin typeface="+mj-lt"/>
          </a:endParaRPr>
        </a:p>
      </dgm:t>
    </dgm:pt>
    <dgm:pt modelId="{537E6D16-F5A5-4300-BC73-3F4019CAAA98}" type="sibTrans" cxnId="{FB263284-EA40-4604-AEB4-A88399EF1A35}">
      <dgm:prSet/>
      <dgm:spPr/>
      <dgm:t>
        <a:bodyPr/>
        <a:lstStyle/>
        <a:p>
          <a:endParaRPr lang="ru-RU" sz="1600">
            <a:solidFill>
              <a:schemeClr val="tx1"/>
            </a:solidFill>
            <a:latin typeface="+mj-lt"/>
          </a:endParaRPr>
        </a:p>
      </dgm:t>
    </dgm:pt>
    <dgm:pt modelId="{93BAC366-7D2F-4BAD-AA51-A03838AE2F5C}">
      <dgm:prSet phldrT="[Текст]" custT="1"/>
      <dgm:spPr>
        <a:solidFill>
          <a:schemeClr val="accent3">
            <a:lumMod val="20000"/>
            <a:lumOff val="80000"/>
          </a:schemeClr>
        </a:solidFill>
        <a:ln>
          <a:noFill/>
        </a:ln>
        <a:scene3d>
          <a:camera prst="orthographicFront"/>
          <a:lightRig rig="threePt" dir="t"/>
        </a:scene3d>
        <a:sp3d>
          <a:bevelT/>
        </a:sp3d>
      </dgm:spPr>
      <dgm:t>
        <a:bodyPr/>
        <a:lstStyle/>
        <a:p>
          <a:r>
            <a:rPr lang="ru-RU" sz="1600" b="0" dirty="0">
              <a:solidFill>
                <a:schemeClr val="tx1"/>
              </a:solidFill>
              <a:latin typeface="+mj-lt"/>
            </a:rPr>
            <a:t>Горизонтальный анализ (</a:t>
          </a:r>
          <a:r>
            <a:rPr lang="ru-RU" sz="1600" b="0" i="1" dirty="0" err="1">
              <a:solidFill>
                <a:schemeClr val="tx1"/>
              </a:solidFill>
              <a:latin typeface="+mj-lt"/>
            </a:rPr>
            <a:t>horizontal</a:t>
          </a:r>
          <a:r>
            <a:rPr lang="ru-RU" sz="1600" b="0" i="1" dirty="0">
              <a:solidFill>
                <a:schemeClr val="tx1"/>
              </a:solidFill>
              <a:latin typeface="+mj-lt"/>
            </a:rPr>
            <a:t> </a:t>
          </a:r>
          <a:r>
            <a:rPr lang="ru-RU" sz="1600" b="0" i="1" dirty="0" err="1">
              <a:solidFill>
                <a:schemeClr val="tx1"/>
              </a:solidFill>
              <a:latin typeface="+mj-lt"/>
            </a:rPr>
            <a:t>analysis</a:t>
          </a:r>
          <a:r>
            <a:rPr lang="ru-RU" sz="1600" b="0" i="1" dirty="0">
              <a:solidFill>
                <a:schemeClr val="tx1"/>
              </a:solidFill>
              <a:latin typeface="+mj-lt"/>
            </a:rPr>
            <a:t>)</a:t>
          </a:r>
          <a:endParaRPr lang="ru-RU" sz="1600" b="0" dirty="0">
            <a:solidFill>
              <a:schemeClr val="tx1"/>
            </a:solidFill>
            <a:latin typeface="+mj-lt"/>
          </a:endParaRPr>
        </a:p>
      </dgm:t>
    </dgm:pt>
    <dgm:pt modelId="{B91978A8-E004-430B-A14A-57A1B54EB560}" type="parTrans" cxnId="{088E2E6D-FB6F-4474-A785-C3DBB6D15E45}">
      <dgm:prSet/>
      <dgm:spPr>
        <a:solidFill>
          <a:schemeClr val="accent3">
            <a:lumMod val="20000"/>
            <a:lumOff val="80000"/>
          </a:schemeClr>
        </a:solidFill>
        <a:scene3d>
          <a:camera prst="orthographicFront"/>
          <a:lightRig rig="threePt" dir="t"/>
        </a:scene3d>
        <a:sp3d>
          <a:bevelT/>
        </a:sp3d>
      </dgm:spPr>
      <dgm:t>
        <a:bodyPr/>
        <a:lstStyle/>
        <a:p>
          <a:endParaRPr lang="ru-RU" sz="1600" b="0">
            <a:solidFill>
              <a:schemeClr val="tx1"/>
            </a:solidFill>
            <a:latin typeface="+mj-lt"/>
          </a:endParaRPr>
        </a:p>
      </dgm:t>
    </dgm:pt>
    <dgm:pt modelId="{1A9C29A0-72D7-4300-B10B-1A7D20EC2309}" type="sibTrans" cxnId="{088E2E6D-FB6F-4474-A785-C3DBB6D15E45}">
      <dgm:prSet/>
      <dgm:spPr/>
      <dgm:t>
        <a:bodyPr/>
        <a:lstStyle/>
        <a:p>
          <a:endParaRPr lang="ru-RU" sz="1600">
            <a:solidFill>
              <a:schemeClr val="tx1"/>
            </a:solidFill>
            <a:latin typeface="+mj-lt"/>
          </a:endParaRPr>
        </a:p>
      </dgm:t>
    </dgm:pt>
    <dgm:pt modelId="{4FA7B8BA-C75B-4B94-B4F8-F7A6958C0F41}">
      <dgm:prSet phldrT="[Текст]" custT="1"/>
      <dgm:spPr>
        <a:solidFill>
          <a:schemeClr val="accent3">
            <a:lumMod val="40000"/>
            <a:lumOff val="60000"/>
          </a:schemeClr>
        </a:solidFill>
        <a:ln>
          <a:noFill/>
        </a:ln>
        <a:scene3d>
          <a:camera prst="orthographicFront"/>
          <a:lightRig rig="threePt" dir="t"/>
        </a:scene3d>
        <a:sp3d>
          <a:bevelT/>
        </a:sp3d>
      </dgm:spPr>
      <dgm:t>
        <a:bodyPr/>
        <a:lstStyle/>
        <a:p>
          <a:r>
            <a:rPr lang="ru-RU" sz="1600" b="0" dirty="0">
              <a:solidFill>
                <a:schemeClr val="tx1"/>
              </a:solidFill>
              <a:latin typeface="+mj-lt"/>
            </a:rPr>
            <a:t>Вертикальный, структурный анализ </a:t>
          </a:r>
          <a:r>
            <a:rPr lang="ru-RU" sz="1600" b="0" i="1" dirty="0">
              <a:solidFill>
                <a:schemeClr val="tx1"/>
              </a:solidFill>
              <a:latin typeface="+mj-lt"/>
            </a:rPr>
            <a:t>(</a:t>
          </a:r>
          <a:r>
            <a:rPr lang="ru-RU" sz="1600" b="0" i="1" dirty="0" err="1">
              <a:solidFill>
                <a:schemeClr val="tx1"/>
              </a:solidFill>
              <a:latin typeface="+mj-lt"/>
            </a:rPr>
            <a:t>vertical</a:t>
          </a:r>
          <a:r>
            <a:rPr lang="ru-RU" sz="1600" b="0" i="1" dirty="0">
              <a:solidFill>
                <a:schemeClr val="tx1"/>
              </a:solidFill>
              <a:latin typeface="+mj-lt"/>
            </a:rPr>
            <a:t> </a:t>
          </a:r>
          <a:r>
            <a:rPr lang="ru-RU" sz="1600" b="0" i="1" dirty="0" err="1">
              <a:solidFill>
                <a:schemeClr val="tx1"/>
              </a:solidFill>
              <a:latin typeface="+mj-lt"/>
            </a:rPr>
            <a:t>analysis</a:t>
          </a:r>
          <a:r>
            <a:rPr lang="ru-RU" sz="1600" b="0" i="1" dirty="0">
              <a:solidFill>
                <a:schemeClr val="tx1"/>
              </a:solidFill>
              <a:latin typeface="+mj-lt"/>
            </a:rPr>
            <a:t>)</a:t>
          </a:r>
          <a:endParaRPr lang="ru-RU" sz="1600" b="0" dirty="0">
            <a:solidFill>
              <a:schemeClr val="tx1"/>
            </a:solidFill>
            <a:latin typeface="+mj-lt"/>
          </a:endParaRPr>
        </a:p>
      </dgm:t>
    </dgm:pt>
    <dgm:pt modelId="{7793749C-E70A-4172-84FF-02E0DC6E8C2A}" type="parTrans" cxnId="{BF7590BD-1DF8-40FD-BAA3-B620047DDC41}">
      <dgm:prSet/>
      <dgm:spPr>
        <a:solidFill>
          <a:schemeClr val="accent3">
            <a:lumMod val="40000"/>
            <a:lumOff val="60000"/>
          </a:schemeClr>
        </a:solidFill>
        <a:scene3d>
          <a:camera prst="orthographicFront"/>
          <a:lightRig rig="threePt" dir="t"/>
        </a:scene3d>
        <a:sp3d>
          <a:bevelT/>
        </a:sp3d>
      </dgm:spPr>
      <dgm:t>
        <a:bodyPr/>
        <a:lstStyle/>
        <a:p>
          <a:endParaRPr lang="ru-RU" sz="1600" b="0">
            <a:solidFill>
              <a:schemeClr val="tx1"/>
            </a:solidFill>
            <a:latin typeface="+mj-lt"/>
          </a:endParaRPr>
        </a:p>
      </dgm:t>
    </dgm:pt>
    <dgm:pt modelId="{95A171B9-70BD-498F-96D2-11325B5C0378}" type="sibTrans" cxnId="{BF7590BD-1DF8-40FD-BAA3-B620047DDC41}">
      <dgm:prSet/>
      <dgm:spPr/>
      <dgm:t>
        <a:bodyPr/>
        <a:lstStyle/>
        <a:p>
          <a:endParaRPr lang="ru-RU" sz="1600">
            <a:solidFill>
              <a:schemeClr val="tx1"/>
            </a:solidFill>
            <a:latin typeface="+mj-lt"/>
          </a:endParaRPr>
        </a:p>
      </dgm:t>
    </dgm:pt>
    <dgm:pt modelId="{404BBBE0-BE39-44D8-9A8D-ACE2242D4432}">
      <dgm:prSet phldrT="[Текст]" custT="1"/>
      <dgm:spPr>
        <a:solidFill>
          <a:schemeClr val="accent3">
            <a:lumMod val="60000"/>
            <a:lumOff val="40000"/>
          </a:schemeClr>
        </a:solidFill>
        <a:ln>
          <a:noFill/>
        </a:ln>
        <a:scene3d>
          <a:camera prst="orthographicFront"/>
          <a:lightRig rig="threePt" dir="t"/>
        </a:scene3d>
        <a:sp3d>
          <a:bevelT/>
        </a:sp3d>
      </dgm:spPr>
      <dgm:t>
        <a:bodyPr/>
        <a:lstStyle/>
        <a:p>
          <a:r>
            <a:rPr lang="ru-RU" sz="1600" b="0" dirty="0">
              <a:solidFill>
                <a:schemeClr val="tx1"/>
              </a:solidFill>
              <a:latin typeface="+mj-lt"/>
            </a:rPr>
            <a:t>Трендовый анализ </a:t>
          </a:r>
          <a:r>
            <a:rPr lang="ru-RU" sz="1600" b="0" i="1" dirty="0">
              <a:solidFill>
                <a:schemeClr val="tx1"/>
              </a:solidFill>
              <a:latin typeface="+mj-lt"/>
            </a:rPr>
            <a:t>(</a:t>
          </a:r>
          <a:r>
            <a:rPr lang="ru-RU" sz="1600" b="0" i="1" dirty="0" err="1">
              <a:solidFill>
                <a:schemeClr val="tx1"/>
              </a:solidFill>
              <a:latin typeface="+mj-lt"/>
            </a:rPr>
            <a:t>trend</a:t>
          </a:r>
          <a:r>
            <a:rPr lang="ru-RU" sz="1600" b="0" i="1" dirty="0">
              <a:solidFill>
                <a:schemeClr val="tx1"/>
              </a:solidFill>
              <a:latin typeface="+mj-lt"/>
            </a:rPr>
            <a:t> </a:t>
          </a:r>
          <a:r>
            <a:rPr lang="ru-RU" sz="1600" b="0" i="1" dirty="0" err="1">
              <a:solidFill>
                <a:schemeClr val="tx1"/>
              </a:solidFill>
              <a:latin typeface="+mj-lt"/>
            </a:rPr>
            <a:t>analysis</a:t>
          </a:r>
          <a:r>
            <a:rPr lang="ru-RU" sz="1600" b="0" i="1" dirty="0">
              <a:solidFill>
                <a:schemeClr val="tx1"/>
              </a:solidFill>
              <a:latin typeface="+mj-lt"/>
            </a:rPr>
            <a:t>)</a:t>
          </a:r>
          <a:endParaRPr lang="ru-RU" sz="1600" b="0" dirty="0">
            <a:solidFill>
              <a:schemeClr val="tx1"/>
            </a:solidFill>
            <a:latin typeface="+mj-lt"/>
          </a:endParaRPr>
        </a:p>
      </dgm:t>
    </dgm:pt>
    <dgm:pt modelId="{870E07EE-57A3-429C-9422-10D29D8A9E6A}" type="parTrans" cxnId="{0834FD1D-331C-44AD-BE68-5A5ECD85B676}">
      <dgm:prSet/>
      <dgm:spPr>
        <a:solidFill>
          <a:schemeClr val="accent3">
            <a:lumMod val="60000"/>
            <a:lumOff val="40000"/>
          </a:schemeClr>
        </a:solidFill>
        <a:scene3d>
          <a:camera prst="orthographicFront"/>
          <a:lightRig rig="threePt" dir="t"/>
        </a:scene3d>
        <a:sp3d>
          <a:bevelT/>
        </a:sp3d>
      </dgm:spPr>
      <dgm:t>
        <a:bodyPr/>
        <a:lstStyle/>
        <a:p>
          <a:endParaRPr lang="ru-RU" sz="1600" b="0">
            <a:solidFill>
              <a:schemeClr val="tx1"/>
            </a:solidFill>
            <a:latin typeface="+mj-lt"/>
          </a:endParaRPr>
        </a:p>
      </dgm:t>
    </dgm:pt>
    <dgm:pt modelId="{68A019C0-6357-4733-9D39-224198D07575}" type="sibTrans" cxnId="{0834FD1D-331C-44AD-BE68-5A5ECD85B676}">
      <dgm:prSet/>
      <dgm:spPr/>
      <dgm:t>
        <a:bodyPr/>
        <a:lstStyle/>
        <a:p>
          <a:endParaRPr lang="ru-RU" sz="1600">
            <a:solidFill>
              <a:schemeClr val="tx1"/>
            </a:solidFill>
            <a:latin typeface="+mj-lt"/>
          </a:endParaRPr>
        </a:p>
      </dgm:t>
    </dgm:pt>
    <dgm:pt modelId="{754F7F92-6E8F-407F-9D1A-056F180408A2}">
      <dgm:prSet phldrT="[Текст]" custT="1"/>
      <dgm:spPr>
        <a:solidFill>
          <a:srgbClr val="B2D077"/>
        </a:solidFill>
        <a:ln>
          <a:noFill/>
        </a:ln>
        <a:scene3d>
          <a:camera prst="orthographicFront"/>
          <a:lightRig rig="threePt" dir="t"/>
        </a:scene3d>
        <a:sp3d>
          <a:bevelT/>
        </a:sp3d>
      </dgm:spPr>
      <dgm:t>
        <a:bodyPr/>
        <a:lstStyle/>
        <a:p>
          <a:r>
            <a:rPr lang="ru-RU" sz="1600" b="0" dirty="0">
              <a:solidFill>
                <a:schemeClr val="tx1"/>
              </a:solidFill>
              <a:latin typeface="+mj-lt"/>
            </a:rPr>
            <a:t>Сравнительный, пространственный анализ (</a:t>
          </a:r>
          <a:r>
            <a:rPr lang="ru-RU" sz="1600" b="0" i="1" dirty="0" err="1">
              <a:solidFill>
                <a:schemeClr val="tx1"/>
              </a:solidFill>
              <a:latin typeface="+mj-lt"/>
            </a:rPr>
            <a:t>comparative</a:t>
          </a:r>
          <a:r>
            <a:rPr lang="ru-RU" sz="1600" b="0" i="1" dirty="0">
              <a:solidFill>
                <a:schemeClr val="tx1"/>
              </a:solidFill>
              <a:latin typeface="+mj-lt"/>
            </a:rPr>
            <a:t> </a:t>
          </a:r>
          <a:r>
            <a:rPr lang="ru-RU" sz="1600" b="0" i="1" dirty="0" err="1">
              <a:solidFill>
                <a:schemeClr val="tx1"/>
              </a:solidFill>
              <a:latin typeface="+mj-lt"/>
            </a:rPr>
            <a:t>analysis</a:t>
          </a:r>
          <a:r>
            <a:rPr lang="ru-RU" sz="1600" b="0" dirty="0">
              <a:solidFill>
                <a:schemeClr val="tx1"/>
              </a:solidFill>
              <a:latin typeface="+mj-lt"/>
            </a:rPr>
            <a:t>)</a:t>
          </a:r>
        </a:p>
      </dgm:t>
    </dgm:pt>
    <dgm:pt modelId="{05572E7D-FA53-4090-BE45-A4B8C6A3A6A4}" type="parTrans" cxnId="{BF81DD88-91D4-4B78-A2A7-D310E086043E}">
      <dgm:prSet/>
      <dgm:spPr>
        <a:solidFill>
          <a:srgbClr val="B2D077"/>
        </a:solidFill>
        <a:scene3d>
          <a:camera prst="orthographicFront"/>
          <a:lightRig rig="threePt" dir="t"/>
        </a:scene3d>
        <a:sp3d>
          <a:bevelT/>
        </a:sp3d>
      </dgm:spPr>
      <dgm:t>
        <a:bodyPr/>
        <a:lstStyle/>
        <a:p>
          <a:endParaRPr lang="ru-RU" sz="1600" b="0">
            <a:solidFill>
              <a:schemeClr val="tx1"/>
            </a:solidFill>
            <a:latin typeface="+mj-lt"/>
          </a:endParaRPr>
        </a:p>
      </dgm:t>
    </dgm:pt>
    <dgm:pt modelId="{0C97CFAB-492A-4ECF-A016-7594DACC838E}" type="sibTrans" cxnId="{BF81DD88-91D4-4B78-A2A7-D310E086043E}">
      <dgm:prSet/>
      <dgm:spPr/>
      <dgm:t>
        <a:bodyPr/>
        <a:lstStyle/>
        <a:p>
          <a:endParaRPr lang="ru-RU" sz="1600">
            <a:solidFill>
              <a:schemeClr val="tx1"/>
            </a:solidFill>
            <a:latin typeface="+mj-lt"/>
          </a:endParaRPr>
        </a:p>
      </dgm:t>
    </dgm:pt>
    <dgm:pt modelId="{98373E81-9A18-4697-8462-4B945FCD6486}">
      <dgm:prSet phldrT="[Текст]" custT="1"/>
      <dgm:spPr>
        <a:solidFill>
          <a:srgbClr val="95B850"/>
        </a:solidFill>
        <a:ln>
          <a:noFill/>
        </a:ln>
        <a:scene3d>
          <a:camera prst="orthographicFront"/>
          <a:lightRig rig="threePt" dir="t"/>
        </a:scene3d>
        <a:sp3d>
          <a:bevelT/>
        </a:sp3d>
      </dgm:spPr>
      <dgm:t>
        <a:bodyPr/>
        <a:lstStyle/>
        <a:p>
          <a:r>
            <a:rPr lang="ru-RU" sz="1600" b="0" dirty="0">
              <a:solidFill>
                <a:schemeClr val="tx1"/>
              </a:solidFill>
              <a:latin typeface="+mj-lt"/>
            </a:rPr>
            <a:t>Факторный анализ (</a:t>
          </a:r>
          <a:r>
            <a:rPr lang="ru-RU" sz="1600" b="0" i="1" dirty="0" err="1">
              <a:solidFill>
                <a:schemeClr val="tx1"/>
              </a:solidFill>
              <a:latin typeface="+mj-lt"/>
            </a:rPr>
            <a:t>factor</a:t>
          </a:r>
          <a:r>
            <a:rPr lang="ru-RU" sz="1600" b="0" i="1" dirty="0">
              <a:solidFill>
                <a:schemeClr val="tx1"/>
              </a:solidFill>
              <a:latin typeface="+mj-lt"/>
            </a:rPr>
            <a:t> </a:t>
          </a:r>
          <a:r>
            <a:rPr lang="en-US" sz="1600" b="0" i="1" dirty="0">
              <a:solidFill>
                <a:schemeClr val="tx1"/>
              </a:solidFill>
              <a:latin typeface="+mj-lt"/>
            </a:rPr>
            <a:t>a</a:t>
          </a:r>
          <a:r>
            <a:rPr lang="ru-RU" sz="1600" b="0" i="1" dirty="0" err="1">
              <a:solidFill>
                <a:schemeClr val="tx1"/>
              </a:solidFill>
              <a:latin typeface="+mj-lt"/>
            </a:rPr>
            <a:t>nalysis</a:t>
          </a:r>
          <a:r>
            <a:rPr lang="ru-RU" sz="1600" b="0" i="1" dirty="0">
              <a:solidFill>
                <a:schemeClr val="tx1"/>
              </a:solidFill>
              <a:latin typeface="+mj-lt"/>
            </a:rPr>
            <a:t>)</a:t>
          </a:r>
          <a:endParaRPr lang="ru-RU" sz="1600" b="0" dirty="0">
            <a:solidFill>
              <a:schemeClr val="tx1"/>
            </a:solidFill>
            <a:latin typeface="+mj-lt"/>
          </a:endParaRPr>
        </a:p>
      </dgm:t>
    </dgm:pt>
    <dgm:pt modelId="{C603DA4C-F122-4615-B8FB-1C1D713D0509}" type="parTrans" cxnId="{15715986-5FDF-4654-A2E2-B06C335104EC}">
      <dgm:prSet/>
      <dgm:spPr>
        <a:solidFill>
          <a:srgbClr val="95B850"/>
        </a:solidFill>
        <a:scene3d>
          <a:camera prst="orthographicFront"/>
          <a:lightRig rig="threePt" dir="t"/>
        </a:scene3d>
        <a:sp3d>
          <a:bevelT/>
        </a:sp3d>
      </dgm:spPr>
      <dgm:t>
        <a:bodyPr/>
        <a:lstStyle/>
        <a:p>
          <a:endParaRPr lang="ru-RU" sz="1600" b="0">
            <a:solidFill>
              <a:schemeClr val="tx1"/>
            </a:solidFill>
            <a:latin typeface="+mj-lt"/>
          </a:endParaRPr>
        </a:p>
      </dgm:t>
    </dgm:pt>
    <dgm:pt modelId="{E36286CD-E931-4B79-9D21-68DD651C3B9E}" type="sibTrans" cxnId="{15715986-5FDF-4654-A2E2-B06C335104EC}">
      <dgm:prSet/>
      <dgm:spPr/>
      <dgm:t>
        <a:bodyPr/>
        <a:lstStyle/>
        <a:p>
          <a:endParaRPr lang="ru-RU" sz="1600">
            <a:solidFill>
              <a:schemeClr val="tx1"/>
            </a:solidFill>
            <a:latin typeface="+mj-lt"/>
          </a:endParaRPr>
        </a:p>
      </dgm:t>
    </dgm:pt>
    <dgm:pt modelId="{ADB5612B-56EA-4742-8600-2CEACFDB54AA}">
      <dgm:prSet phldrT="[Текст]" custT="1"/>
      <dgm:spPr>
        <a:solidFill>
          <a:schemeClr val="accent3">
            <a:lumMod val="75000"/>
          </a:schemeClr>
        </a:solidFill>
        <a:ln>
          <a:noFill/>
        </a:ln>
        <a:scene3d>
          <a:camera prst="orthographicFront"/>
          <a:lightRig rig="threePt" dir="t"/>
        </a:scene3d>
        <a:sp3d>
          <a:bevelT/>
        </a:sp3d>
      </dgm:spPr>
      <dgm:t>
        <a:bodyPr/>
        <a:lstStyle/>
        <a:p>
          <a:r>
            <a:rPr lang="ru-RU" sz="1600" b="0" dirty="0">
              <a:solidFill>
                <a:schemeClr val="tx1"/>
              </a:solidFill>
              <a:latin typeface="+mj-lt"/>
            </a:rPr>
            <a:t>Коэффициентный анализ (</a:t>
          </a:r>
          <a:r>
            <a:rPr lang="en-US" sz="1600" b="0" i="1" dirty="0">
              <a:solidFill>
                <a:schemeClr val="tx1"/>
              </a:solidFill>
              <a:latin typeface="+mj-lt"/>
            </a:rPr>
            <a:t>financial ratios</a:t>
          </a:r>
          <a:r>
            <a:rPr lang="ru-RU" sz="1600" b="0" dirty="0">
              <a:solidFill>
                <a:schemeClr val="tx1"/>
              </a:solidFill>
              <a:latin typeface="+mj-lt"/>
            </a:rPr>
            <a:t>)</a:t>
          </a:r>
        </a:p>
      </dgm:t>
    </dgm:pt>
    <dgm:pt modelId="{1AAA8EB6-D9AD-421C-A669-12580743AB97}" type="parTrans" cxnId="{CFD2226B-45F7-41F6-B56C-7B67967638AC}">
      <dgm:prSet/>
      <dgm:spPr>
        <a:solidFill>
          <a:schemeClr val="accent3">
            <a:lumMod val="75000"/>
          </a:schemeClr>
        </a:solidFill>
        <a:scene3d>
          <a:camera prst="orthographicFront"/>
          <a:lightRig rig="threePt" dir="t"/>
        </a:scene3d>
        <a:sp3d>
          <a:bevelT/>
        </a:sp3d>
      </dgm:spPr>
      <dgm:t>
        <a:bodyPr/>
        <a:lstStyle/>
        <a:p>
          <a:endParaRPr lang="ru-RU" sz="1600" b="0">
            <a:solidFill>
              <a:schemeClr val="tx1"/>
            </a:solidFill>
            <a:latin typeface="+mj-lt"/>
          </a:endParaRPr>
        </a:p>
      </dgm:t>
    </dgm:pt>
    <dgm:pt modelId="{C1BCFF77-49BE-4E9C-9F29-B195F0CB9C80}" type="sibTrans" cxnId="{CFD2226B-45F7-41F6-B56C-7B67967638AC}">
      <dgm:prSet/>
      <dgm:spPr/>
      <dgm:t>
        <a:bodyPr/>
        <a:lstStyle/>
        <a:p>
          <a:endParaRPr lang="ru-RU" sz="1600">
            <a:solidFill>
              <a:schemeClr val="tx1"/>
            </a:solidFill>
            <a:latin typeface="+mj-lt"/>
          </a:endParaRPr>
        </a:p>
      </dgm:t>
    </dgm:pt>
    <dgm:pt modelId="{A85D3AC1-1C8D-44F7-A3F6-C13AB3E94953}" type="pres">
      <dgm:prSet presAssocID="{A081D750-166C-4B0D-B220-8165E1CA26E0}" presName="cycle" presStyleCnt="0">
        <dgm:presLayoutVars>
          <dgm:chMax val="1"/>
          <dgm:dir/>
          <dgm:animLvl val="ctr"/>
          <dgm:resizeHandles val="exact"/>
        </dgm:presLayoutVars>
      </dgm:prSet>
      <dgm:spPr/>
    </dgm:pt>
    <dgm:pt modelId="{19FF1D14-9207-4199-9124-53A668AD0C26}" type="pres">
      <dgm:prSet presAssocID="{647D209D-8512-4AF3-95AD-2D018F2E4A20}" presName="centerShape" presStyleLbl="node0" presStyleIdx="0" presStyleCnt="1" custScaleX="150608" custScaleY="68439"/>
      <dgm:spPr/>
    </dgm:pt>
    <dgm:pt modelId="{25F2CB6C-F625-4DCB-9B00-E76DD1B62BAB}" type="pres">
      <dgm:prSet presAssocID="{B91978A8-E004-430B-A14A-57A1B54EB560}" presName="parTrans" presStyleLbl="bgSibTrans2D1" presStyleIdx="0" presStyleCnt="6"/>
      <dgm:spPr/>
    </dgm:pt>
    <dgm:pt modelId="{179F0A62-D93D-4992-AFC5-7C0E5CC9AB88}" type="pres">
      <dgm:prSet presAssocID="{93BAC366-7D2F-4BAD-AA51-A03838AE2F5C}" presName="node" presStyleLbl="node1" presStyleIdx="0" presStyleCnt="6" custScaleX="129293">
        <dgm:presLayoutVars>
          <dgm:bulletEnabled val="1"/>
        </dgm:presLayoutVars>
      </dgm:prSet>
      <dgm:spPr/>
    </dgm:pt>
    <dgm:pt modelId="{7DC88011-5C94-4943-88C4-01F91C147178}" type="pres">
      <dgm:prSet presAssocID="{7793749C-E70A-4172-84FF-02E0DC6E8C2A}" presName="parTrans" presStyleLbl="bgSibTrans2D1" presStyleIdx="1" presStyleCnt="6"/>
      <dgm:spPr/>
    </dgm:pt>
    <dgm:pt modelId="{B86EF365-7BCC-46EB-A43D-16E05FD6D26B}" type="pres">
      <dgm:prSet presAssocID="{4FA7B8BA-C75B-4B94-B4F8-F7A6958C0F41}" presName="node" presStyleLbl="node1" presStyleIdx="1" presStyleCnt="6" custScaleX="147800" custRadScaleRad="101899" custRadScaleInc="-17462">
        <dgm:presLayoutVars>
          <dgm:bulletEnabled val="1"/>
        </dgm:presLayoutVars>
      </dgm:prSet>
      <dgm:spPr/>
    </dgm:pt>
    <dgm:pt modelId="{4F8CF75C-A719-4BF1-A026-237DAC106C4D}" type="pres">
      <dgm:prSet presAssocID="{870E07EE-57A3-429C-9422-10D29D8A9E6A}" presName="parTrans" presStyleLbl="bgSibTrans2D1" presStyleIdx="2" presStyleCnt="6"/>
      <dgm:spPr/>
    </dgm:pt>
    <dgm:pt modelId="{56CA7BC5-6900-4C9B-93E2-AA07CAA6932B}" type="pres">
      <dgm:prSet presAssocID="{404BBBE0-BE39-44D8-9A8D-ACE2242D4432}" presName="node" presStyleLbl="node1" presStyleIdx="2" presStyleCnt="6" custScaleX="133587" custRadScaleRad="103612" custRadScaleInc="-17930">
        <dgm:presLayoutVars>
          <dgm:bulletEnabled val="1"/>
        </dgm:presLayoutVars>
      </dgm:prSet>
      <dgm:spPr/>
    </dgm:pt>
    <dgm:pt modelId="{2EB291CE-B975-41A2-99DA-286BD3488EFE}" type="pres">
      <dgm:prSet presAssocID="{05572E7D-FA53-4090-BE45-A4B8C6A3A6A4}" presName="parTrans" presStyleLbl="bgSibTrans2D1" presStyleIdx="3" presStyleCnt="6"/>
      <dgm:spPr/>
    </dgm:pt>
    <dgm:pt modelId="{FC7DDBCE-116B-4403-A11C-C8113F4E3105}" type="pres">
      <dgm:prSet presAssocID="{754F7F92-6E8F-407F-9D1A-056F180408A2}" presName="node" presStyleLbl="node1" presStyleIdx="3" presStyleCnt="6" custScaleX="152283">
        <dgm:presLayoutVars>
          <dgm:bulletEnabled val="1"/>
        </dgm:presLayoutVars>
      </dgm:prSet>
      <dgm:spPr/>
    </dgm:pt>
    <dgm:pt modelId="{3D699703-4465-4C75-80F4-30F1EF7D28E6}" type="pres">
      <dgm:prSet presAssocID="{C603DA4C-F122-4615-B8FB-1C1D713D0509}" presName="parTrans" presStyleLbl="bgSibTrans2D1" presStyleIdx="4" presStyleCnt="6"/>
      <dgm:spPr/>
    </dgm:pt>
    <dgm:pt modelId="{546E9E11-B72F-47BE-8FD1-C4626698C23C}" type="pres">
      <dgm:prSet presAssocID="{98373E81-9A18-4697-8462-4B945FCD6486}" presName="node" presStyleLbl="node1" presStyleIdx="4" presStyleCnt="6" custScaleX="139602" custRadScaleRad="96886" custRadScaleInc="13594">
        <dgm:presLayoutVars>
          <dgm:bulletEnabled val="1"/>
        </dgm:presLayoutVars>
      </dgm:prSet>
      <dgm:spPr/>
    </dgm:pt>
    <dgm:pt modelId="{D135C11D-2750-4D3D-B74B-BE16960B0A90}" type="pres">
      <dgm:prSet presAssocID="{1AAA8EB6-D9AD-421C-A669-12580743AB97}" presName="parTrans" presStyleLbl="bgSibTrans2D1" presStyleIdx="5" presStyleCnt="6"/>
      <dgm:spPr/>
    </dgm:pt>
    <dgm:pt modelId="{E9EBED6F-ED29-4C9B-AEDD-8C8B73814ECF}" type="pres">
      <dgm:prSet presAssocID="{ADB5612B-56EA-4742-8600-2CEACFDB54AA}" presName="node" presStyleLbl="node1" presStyleIdx="5" presStyleCnt="6" custScaleX="135742">
        <dgm:presLayoutVars>
          <dgm:bulletEnabled val="1"/>
        </dgm:presLayoutVars>
      </dgm:prSet>
      <dgm:spPr/>
    </dgm:pt>
  </dgm:ptLst>
  <dgm:cxnLst>
    <dgm:cxn modelId="{65A8770A-790F-4E6E-930E-31EE12E74BD5}" type="presOf" srcId="{7793749C-E70A-4172-84FF-02E0DC6E8C2A}" destId="{7DC88011-5C94-4943-88C4-01F91C147178}" srcOrd="0" destOrd="0" presId="urn:microsoft.com/office/officeart/2005/8/layout/radial4"/>
    <dgm:cxn modelId="{2525F20C-8A17-45B3-9B71-F299B42A34CF}" type="presOf" srcId="{404BBBE0-BE39-44D8-9A8D-ACE2242D4432}" destId="{56CA7BC5-6900-4C9B-93E2-AA07CAA6932B}" srcOrd="0" destOrd="0" presId="urn:microsoft.com/office/officeart/2005/8/layout/radial4"/>
    <dgm:cxn modelId="{0834FD1D-331C-44AD-BE68-5A5ECD85B676}" srcId="{647D209D-8512-4AF3-95AD-2D018F2E4A20}" destId="{404BBBE0-BE39-44D8-9A8D-ACE2242D4432}" srcOrd="2" destOrd="0" parTransId="{870E07EE-57A3-429C-9422-10D29D8A9E6A}" sibTransId="{68A019C0-6357-4733-9D39-224198D07575}"/>
    <dgm:cxn modelId="{A8D26F2C-70DB-4273-AECD-099CE40DC944}" type="presOf" srcId="{93BAC366-7D2F-4BAD-AA51-A03838AE2F5C}" destId="{179F0A62-D93D-4992-AFC5-7C0E5CC9AB88}" srcOrd="0" destOrd="0" presId="urn:microsoft.com/office/officeart/2005/8/layout/radial4"/>
    <dgm:cxn modelId="{548D2D63-266A-4085-A68D-07D9AFEE682D}" type="presOf" srcId="{ADB5612B-56EA-4742-8600-2CEACFDB54AA}" destId="{E9EBED6F-ED29-4C9B-AEDD-8C8B73814ECF}" srcOrd="0" destOrd="0" presId="urn:microsoft.com/office/officeart/2005/8/layout/radial4"/>
    <dgm:cxn modelId="{CFD2226B-45F7-41F6-B56C-7B67967638AC}" srcId="{647D209D-8512-4AF3-95AD-2D018F2E4A20}" destId="{ADB5612B-56EA-4742-8600-2CEACFDB54AA}" srcOrd="5" destOrd="0" parTransId="{1AAA8EB6-D9AD-421C-A669-12580743AB97}" sibTransId="{C1BCFF77-49BE-4E9C-9F29-B195F0CB9C80}"/>
    <dgm:cxn modelId="{088E2E6D-FB6F-4474-A785-C3DBB6D15E45}" srcId="{647D209D-8512-4AF3-95AD-2D018F2E4A20}" destId="{93BAC366-7D2F-4BAD-AA51-A03838AE2F5C}" srcOrd="0" destOrd="0" parTransId="{B91978A8-E004-430B-A14A-57A1B54EB560}" sibTransId="{1A9C29A0-72D7-4300-B10B-1A7D20EC2309}"/>
    <dgm:cxn modelId="{517DF174-57D2-4D58-9451-9FAFCC081A88}" type="presOf" srcId="{870E07EE-57A3-429C-9422-10D29D8A9E6A}" destId="{4F8CF75C-A719-4BF1-A026-237DAC106C4D}" srcOrd="0" destOrd="0" presId="urn:microsoft.com/office/officeart/2005/8/layout/radial4"/>
    <dgm:cxn modelId="{44671D81-2E18-4D3F-9C90-604CD111C322}" type="presOf" srcId="{A081D750-166C-4B0D-B220-8165E1CA26E0}" destId="{A85D3AC1-1C8D-44F7-A3F6-C13AB3E94953}" srcOrd="0" destOrd="0" presId="urn:microsoft.com/office/officeart/2005/8/layout/radial4"/>
    <dgm:cxn modelId="{FB263284-EA40-4604-AEB4-A88399EF1A35}" srcId="{A081D750-166C-4B0D-B220-8165E1CA26E0}" destId="{647D209D-8512-4AF3-95AD-2D018F2E4A20}" srcOrd="0" destOrd="0" parTransId="{26464C3F-A2D5-40E1-A410-52BBD2C82143}" sibTransId="{537E6D16-F5A5-4300-BC73-3F4019CAAA98}"/>
    <dgm:cxn modelId="{15715986-5FDF-4654-A2E2-B06C335104EC}" srcId="{647D209D-8512-4AF3-95AD-2D018F2E4A20}" destId="{98373E81-9A18-4697-8462-4B945FCD6486}" srcOrd="4" destOrd="0" parTransId="{C603DA4C-F122-4615-B8FB-1C1D713D0509}" sibTransId="{E36286CD-E931-4B79-9D21-68DD651C3B9E}"/>
    <dgm:cxn modelId="{3345CD86-D14F-4BFA-A5C4-31B36467970B}" type="presOf" srcId="{647D209D-8512-4AF3-95AD-2D018F2E4A20}" destId="{19FF1D14-9207-4199-9124-53A668AD0C26}" srcOrd="0" destOrd="0" presId="urn:microsoft.com/office/officeart/2005/8/layout/radial4"/>
    <dgm:cxn modelId="{BF81DD88-91D4-4B78-A2A7-D310E086043E}" srcId="{647D209D-8512-4AF3-95AD-2D018F2E4A20}" destId="{754F7F92-6E8F-407F-9D1A-056F180408A2}" srcOrd="3" destOrd="0" parTransId="{05572E7D-FA53-4090-BE45-A4B8C6A3A6A4}" sibTransId="{0C97CFAB-492A-4ECF-A016-7594DACC838E}"/>
    <dgm:cxn modelId="{F61D4699-9A6C-4699-BFCE-FBC0274DCCC4}" type="presOf" srcId="{4FA7B8BA-C75B-4B94-B4F8-F7A6958C0F41}" destId="{B86EF365-7BCC-46EB-A43D-16E05FD6D26B}" srcOrd="0" destOrd="0" presId="urn:microsoft.com/office/officeart/2005/8/layout/radial4"/>
    <dgm:cxn modelId="{BF7590BD-1DF8-40FD-BAA3-B620047DDC41}" srcId="{647D209D-8512-4AF3-95AD-2D018F2E4A20}" destId="{4FA7B8BA-C75B-4B94-B4F8-F7A6958C0F41}" srcOrd="1" destOrd="0" parTransId="{7793749C-E70A-4172-84FF-02E0DC6E8C2A}" sibTransId="{95A171B9-70BD-498F-96D2-11325B5C0378}"/>
    <dgm:cxn modelId="{2D409BC3-B687-4D60-BDC9-3BB9BBDB77C7}" type="presOf" srcId="{754F7F92-6E8F-407F-9D1A-056F180408A2}" destId="{FC7DDBCE-116B-4403-A11C-C8113F4E3105}" srcOrd="0" destOrd="0" presId="urn:microsoft.com/office/officeart/2005/8/layout/radial4"/>
    <dgm:cxn modelId="{C9F233CE-6BE1-41F2-9334-D77861B1C2BD}" type="presOf" srcId="{1AAA8EB6-D9AD-421C-A669-12580743AB97}" destId="{D135C11D-2750-4D3D-B74B-BE16960B0A90}" srcOrd="0" destOrd="0" presId="urn:microsoft.com/office/officeart/2005/8/layout/radial4"/>
    <dgm:cxn modelId="{F62BA3D0-9431-4439-88B8-5AB299AA5770}" type="presOf" srcId="{05572E7D-FA53-4090-BE45-A4B8C6A3A6A4}" destId="{2EB291CE-B975-41A2-99DA-286BD3488EFE}" srcOrd="0" destOrd="0" presId="urn:microsoft.com/office/officeart/2005/8/layout/radial4"/>
    <dgm:cxn modelId="{D3717BDB-935D-445B-9D21-CFF8B1AF702D}" type="presOf" srcId="{98373E81-9A18-4697-8462-4B945FCD6486}" destId="{546E9E11-B72F-47BE-8FD1-C4626698C23C}" srcOrd="0" destOrd="0" presId="urn:microsoft.com/office/officeart/2005/8/layout/radial4"/>
    <dgm:cxn modelId="{C67B34F4-008D-4558-9BD6-CDEC5A027D58}" type="presOf" srcId="{C603DA4C-F122-4615-B8FB-1C1D713D0509}" destId="{3D699703-4465-4C75-80F4-30F1EF7D28E6}" srcOrd="0" destOrd="0" presId="urn:microsoft.com/office/officeart/2005/8/layout/radial4"/>
    <dgm:cxn modelId="{78B49FFD-0799-413E-B147-4381407D9D53}" type="presOf" srcId="{B91978A8-E004-430B-A14A-57A1B54EB560}" destId="{25F2CB6C-F625-4DCB-9B00-E76DD1B62BAB}" srcOrd="0" destOrd="0" presId="urn:microsoft.com/office/officeart/2005/8/layout/radial4"/>
    <dgm:cxn modelId="{19BBA0EB-675D-4B55-AAA8-7B4B38E5919D}" type="presParOf" srcId="{A85D3AC1-1C8D-44F7-A3F6-C13AB3E94953}" destId="{19FF1D14-9207-4199-9124-53A668AD0C26}" srcOrd="0" destOrd="0" presId="urn:microsoft.com/office/officeart/2005/8/layout/radial4"/>
    <dgm:cxn modelId="{062D3BF3-BC45-4907-967C-94AE5236725F}" type="presParOf" srcId="{A85D3AC1-1C8D-44F7-A3F6-C13AB3E94953}" destId="{25F2CB6C-F625-4DCB-9B00-E76DD1B62BAB}" srcOrd="1" destOrd="0" presId="urn:microsoft.com/office/officeart/2005/8/layout/radial4"/>
    <dgm:cxn modelId="{A239E400-D968-4A4A-BDF1-8CE2BEBD4970}" type="presParOf" srcId="{A85D3AC1-1C8D-44F7-A3F6-C13AB3E94953}" destId="{179F0A62-D93D-4992-AFC5-7C0E5CC9AB88}" srcOrd="2" destOrd="0" presId="urn:microsoft.com/office/officeart/2005/8/layout/radial4"/>
    <dgm:cxn modelId="{4EC8B631-0451-4DDA-B90C-4C78F9A1BC45}" type="presParOf" srcId="{A85D3AC1-1C8D-44F7-A3F6-C13AB3E94953}" destId="{7DC88011-5C94-4943-88C4-01F91C147178}" srcOrd="3" destOrd="0" presId="urn:microsoft.com/office/officeart/2005/8/layout/radial4"/>
    <dgm:cxn modelId="{38BB4C16-0C58-44B5-8439-FBC342C011C3}" type="presParOf" srcId="{A85D3AC1-1C8D-44F7-A3F6-C13AB3E94953}" destId="{B86EF365-7BCC-46EB-A43D-16E05FD6D26B}" srcOrd="4" destOrd="0" presId="urn:microsoft.com/office/officeart/2005/8/layout/radial4"/>
    <dgm:cxn modelId="{B5955AC8-46A4-4905-98C4-EBCEC0FC6513}" type="presParOf" srcId="{A85D3AC1-1C8D-44F7-A3F6-C13AB3E94953}" destId="{4F8CF75C-A719-4BF1-A026-237DAC106C4D}" srcOrd="5" destOrd="0" presId="urn:microsoft.com/office/officeart/2005/8/layout/radial4"/>
    <dgm:cxn modelId="{5752C091-A1C4-47DC-B1A3-B66C46A0762D}" type="presParOf" srcId="{A85D3AC1-1C8D-44F7-A3F6-C13AB3E94953}" destId="{56CA7BC5-6900-4C9B-93E2-AA07CAA6932B}" srcOrd="6" destOrd="0" presId="urn:microsoft.com/office/officeart/2005/8/layout/radial4"/>
    <dgm:cxn modelId="{8B125699-1FF0-41EF-BC63-B1E519D84137}" type="presParOf" srcId="{A85D3AC1-1C8D-44F7-A3F6-C13AB3E94953}" destId="{2EB291CE-B975-41A2-99DA-286BD3488EFE}" srcOrd="7" destOrd="0" presId="urn:microsoft.com/office/officeart/2005/8/layout/radial4"/>
    <dgm:cxn modelId="{4318FEE5-F755-4FA8-9B94-FCCD4A358D15}" type="presParOf" srcId="{A85D3AC1-1C8D-44F7-A3F6-C13AB3E94953}" destId="{FC7DDBCE-116B-4403-A11C-C8113F4E3105}" srcOrd="8" destOrd="0" presId="urn:microsoft.com/office/officeart/2005/8/layout/radial4"/>
    <dgm:cxn modelId="{0F58BB30-3161-4A65-9F0B-8D6047CDEE91}" type="presParOf" srcId="{A85D3AC1-1C8D-44F7-A3F6-C13AB3E94953}" destId="{3D699703-4465-4C75-80F4-30F1EF7D28E6}" srcOrd="9" destOrd="0" presId="urn:microsoft.com/office/officeart/2005/8/layout/radial4"/>
    <dgm:cxn modelId="{6677B6FB-61B6-4DD5-9288-4F1F34FDD264}" type="presParOf" srcId="{A85D3AC1-1C8D-44F7-A3F6-C13AB3E94953}" destId="{546E9E11-B72F-47BE-8FD1-C4626698C23C}" srcOrd="10" destOrd="0" presId="urn:microsoft.com/office/officeart/2005/8/layout/radial4"/>
    <dgm:cxn modelId="{68F32D19-1D1C-4F46-9DFE-23754F49A344}" type="presParOf" srcId="{A85D3AC1-1C8D-44F7-A3F6-C13AB3E94953}" destId="{D135C11D-2750-4D3D-B74B-BE16960B0A90}" srcOrd="11" destOrd="0" presId="urn:microsoft.com/office/officeart/2005/8/layout/radial4"/>
    <dgm:cxn modelId="{8730FF3A-B506-4E3D-B5C3-566A70ACC35F}" type="presParOf" srcId="{A85D3AC1-1C8D-44F7-A3F6-C13AB3E94953}" destId="{E9EBED6F-ED29-4C9B-AEDD-8C8B73814ECF}" srcOrd="12"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20591E-97C2-4F0F-B036-F150AA7E8AF1}">
      <dsp:nvSpPr>
        <dsp:cNvPr id="0" name=""/>
        <dsp:cNvSpPr/>
      </dsp:nvSpPr>
      <dsp:spPr>
        <a:xfrm>
          <a:off x="476231" y="0"/>
          <a:ext cx="4286280" cy="4286280"/>
        </a:xfrm>
        <a:prstGeom prst="triangle">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BC4F02A-CC8B-4999-9C3A-FDAC52E49D80}">
      <dsp:nvSpPr>
        <dsp:cNvPr id="0" name=""/>
        <dsp:cNvSpPr/>
      </dsp:nvSpPr>
      <dsp:spPr>
        <a:xfrm>
          <a:off x="2726528" y="429046"/>
          <a:ext cx="2786082" cy="609455"/>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37870">
            <a:lnSpc>
              <a:spcPct val="90000"/>
            </a:lnSpc>
            <a:spcBef>
              <a:spcPct val="0"/>
            </a:spcBef>
            <a:spcAft>
              <a:spcPct val="35000"/>
            </a:spcAft>
            <a:buNone/>
          </a:pPr>
          <a:r>
            <a:rPr lang="ru-RU" sz="1660" b="0" i="0" kern="1200" baseline="0" dirty="0">
              <a:latin typeface="Times New Roman" panose="02020603050405020304" pitchFamily="18" charset="0"/>
              <a:cs typeface="Times New Roman" panose="02020603050405020304" pitchFamily="18" charset="0"/>
            </a:rPr>
            <a:t>Поступление активов и услуг</a:t>
          </a:r>
        </a:p>
      </dsp:txBody>
      <dsp:txXfrm>
        <a:off x="2756279" y="458797"/>
        <a:ext cx="2726580" cy="549953"/>
      </dsp:txXfrm>
    </dsp:sp>
    <dsp:sp modelId="{FDD8097A-F5EB-404F-8E1F-7FD4407703C8}">
      <dsp:nvSpPr>
        <dsp:cNvPr id="0" name=""/>
        <dsp:cNvSpPr/>
      </dsp:nvSpPr>
      <dsp:spPr>
        <a:xfrm>
          <a:off x="2726528" y="1114683"/>
          <a:ext cx="2786082" cy="609455"/>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37870">
            <a:lnSpc>
              <a:spcPct val="90000"/>
            </a:lnSpc>
            <a:spcBef>
              <a:spcPct val="0"/>
            </a:spcBef>
            <a:spcAft>
              <a:spcPct val="35000"/>
            </a:spcAft>
            <a:buNone/>
          </a:pPr>
          <a:r>
            <a:rPr lang="ru-RU" sz="1660" b="0" kern="1200" dirty="0">
              <a:latin typeface="Times New Roman" panose="02020603050405020304" pitchFamily="18" charset="0"/>
              <a:cs typeface="Times New Roman" panose="02020603050405020304" pitchFamily="18" charset="0"/>
            </a:rPr>
            <a:t>Поступление дополнительных расходов</a:t>
          </a:r>
        </a:p>
      </dsp:txBody>
      <dsp:txXfrm>
        <a:off x="2756279" y="1144434"/>
        <a:ext cx="2726580" cy="549953"/>
      </dsp:txXfrm>
    </dsp:sp>
    <dsp:sp modelId="{7AD8356D-0F27-4B72-B96C-A858CD31A13A}">
      <dsp:nvSpPr>
        <dsp:cNvPr id="0" name=""/>
        <dsp:cNvSpPr/>
      </dsp:nvSpPr>
      <dsp:spPr>
        <a:xfrm>
          <a:off x="2726528" y="1800321"/>
          <a:ext cx="2786082" cy="609455"/>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37870">
            <a:lnSpc>
              <a:spcPct val="90000"/>
            </a:lnSpc>
            <a:spcBef>
              <a:spcPct val="0"/>
            </a:spcBef>
            <a:spcAft>
              <a:spcPct val="35000"/>
            </a:spcAft>
            <a:buNone/>
          </a:pPr>
          <a:r>
            <a:rPr lang="ru-RU" sz="1660" b="0" kern="1200" dirty="0">
              <a:latin typeface="Times New Roman" panose="02020603050405020304" pitchFamily="18" charset="0"/>
              <a:cs typeface="Times New Roman" panose="02020603050405020304" pitchFamily="18" charset="0"/>
            </a:rPr>
            <a:t>Возврат активов и услуг поставщику</a:t>
          </a:r>
        </a:p>
      </dsp:txBody>
      <dsp:txXfrm>
        <a:off x="2756279" y="1830072"/>
        <a:ext cx="2726580" cy="549953"/>
      </dsp:txXfrm>
    </dsp:sp>
    <dsp:sp modelId="{8CDB9724-B79C-4B56-986F-55C286EAD703}">
      <dsp:nvSpPr>
        <dsp:cNvPr id="0" name=""/>
        <dsp:cNvSpPr/>
      </dsp:nvSpPr>
      <dsp:spPr>
        <a:xfrm>
          <a:off x="2726528" y="2485958"/>
          <a:ext cx="2786082" cy="609455"/>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37870">
            <a:lnSpc>
              <a:spcPct val="90000"/>
            </a:lnSpc>
            <a:spcBef>
              <a:spcPct val="0"/>
            </a:spcBef>
            <a:spcAft>
              <a:spcPct val="35000"/>
            </a:spcAft>
            <a:buNone/>
          </a:pPr>
          <a:r>
            <a:rPr lang="ru-RU" sz="1660" b="0" kern="1200" dirty="0">
              <a:latin typeface="Times New Roman" panose="02020603050405020304" pitchFamily="18" charset="0"/>
              <a:cs typeface="Times New Roman" panose="02020603050405020304" pitchFamily="18" charset="0"/>
            </a:rPr>
            <a:t>Поступление активов по импорту</a:t>
          </a:r>
        </a:p>
      </dsp:txBody>
      <dsp:txXfrm>
        <a:off x="2756279" y="2515709"/>
        <a:ext cx="2726580" cy="549953"/>
      </dsp:txXfrm>
    </dsp:sp>
    <dsp:sp modelId="{2B123EFC-357E-4805-90AF-4D9808226F63}">
      <dsp:nvSpPr>
        <dsp:cNvPr id="0" name=""/>
        <dsp:cNvSpPr/>
      </dsp:nvSpPr>
      <dsp:spPr>
        <a:xfrm>
          <a:off x="2726528" y="3171596"/>
          <a:ext cx="2786082" cy="609455"/>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37870">
            <a:lnSpc>
              <a:spcPct val="90000"/>
            </a:lnSpc>
            <a:spcBef>
              <a:spcPct val="0"/>
            </a:spcBef>
            <a:spcAft>
              <a:spcPct val="35000"/>
            </a:spcAft>
            <a:buNone/>
          </a:pPr>
          <a:r>
            <a:rPr lang="ru-RU" sz="1660" b="0" kern="1200" dirty="0">
              <a:latin typeface="Times New Roman" panose="02020603050405020304" pitchFamily="18" charset="0"/>
              <a:cs typeface="Times New Roman" panose="02020603050405020304" pitchFamily="18" charset="0"/>
            </a:rPr>
            <a:t>Оформление доверенностей</a:t>
          </a:r>
        </a:p>
      </dsp:txBody>
      <dsp:txXfrm>
        <a:off x="2756279" y="3201347"/>
        <a:ext cx="2726580" cy="5499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BB43CE-AFBF-4CA8-85E6-A6E5330DE398}">
      <dsp:nvSpPr>
        <dsp:cNvPr id="0" name=""/>
        <dsp:cNvSpPr/>
      </dsp:nvSpPr>
      <dsp:spPr>
        <a:xfrm>
          <a:off x="2955203" y="0"/>
          <a:ext cx="2014393" cy="1513948"/>
        </a:xfrm>
        <a:prstGeom prst="trapezoid">
          <a:avLst>
            <a:gd name="adj" fmla="val 66528"/>
          </a:avLst>
        </a:prstGeom>
        <a:solidFill>
          <a:schemeClr val="accent3">
            <a:shade val="80000"/>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ru-RU" sz="1600" kern="1200" dirty="0">
            <a:latin typeface="+mj-lt"/>
          </a:endParaRPr>
        </a:p>
        <a:p>
          <a:pPr marL="0" lvl="0" indent="0" algn="ctr" defTabSz="711200">
            <a:lnSpc>
              <a:spcPct val="90000"/>
            </a:lnSpc>
            <a:spcBef>
              <a:spcPct val="0"/>
            </a:spcBef>
            <a:spcAft>
              <a:spcPct val="35000"/>
            </a:spcAft>
            <a:buNone/>
          </a:pPr>
          <a:r>
            <a:rPr lang="ru-RU" sz="1600" kern="1200" dirty="0">
              <a:latin typeface="+mj-lt"/>
            </a:rPr>
            <a:t>Инвестор</a:t>
          </a:r>
        </a:p>
        <a:p>
          <a:pPr marL="0" lvl="0" indent="0" algn="ctr" defTabSz="711200">
            <a:lnSpc>
              <a:spcPct val="90000"/>
            </a:lnSpc>
            <a:spcBef>
              <a:spcPct val="0"/>
            </a:spcBef>
            <a:spcAft>
              <a:spcPct val="35000"/>
            </a:spcAft>
            <a:buNone/>
          </a:pPr>
          <a:r>
            <a:rPr lang="ru-RU" sz="1600" kern="1200" dirty="0">
              <a:latin typeface="+mj-lt"/>
            </a:rPr>
            <a:t> (главенство)</a:t>
          </a:r>
        </a:p>
      </dsp:txBody>
      <dsp:txXfrm>
        <a:off x="2955203" y="0"/>
        <a:ext cx="2014393" cy="1513948"/>
      </dsp:txXfrm>
    </dsp:sp>
    <dsp:sp modelId="{44C255BE-0C6E-47DE-9478-D5E97DA000D7}">
      <dsp:nvSpPr>
        <dsp:cNvPr id="0" name=""/>
        <dsp:cNvSpPr/>
      </dsp:nvSpPr>
      <dsp:spPr>
        <a:xfrm>
          <a:off x="1298838" y="1513948"/>
          <a:ext cx="5327122" cy="2489731"/>
        </a:xfrm>
        <a:prstGeom prst="trapezoid">
          <a:avLst>
            <a:gd name="adj" fmla="val 66528"/>
          </a:avLst>
        </a:prstGeom>
        <a:solidFill>
          <a:schemeClr val="accent3">
            <a:shade val="80000"/>
            <a:hueOff val="109454"/>
            <a:satOff val="-716"/>
            <a:lumOff val="12277"/>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ru-RU" sz="1600" kern="1200" dirty="0">
            <a:latin typeface="+mj-lt"/>
          </a:endParaRPr>
        </a:p>
        <a:p>
          <a:pPr marL="0" lvl="0" indent="0" algn="ctr" defTabSz="711200">
            <a:lnSpc>
              <a:spcPct val="90000"/>
            </a:lnSpc>
            <a:spcBef>
              <a:spcPct val="0"/>
            </a:spcBef>
            <a:spcAft>
              <a:spcPct val="35000"/>
            </a:spcAft>
            <a:buNone/>
          </a:pPr>
          <a:endParaRPr lang="ru-RU" sz="1600" kern="1200" dirty="0">
            <a:latin typeface="+mj-lt"/>
          </a:endParaRPr>
        </a:p>
        <a:p>
          <a:pPr marL="0" lvl="0" indent="0" algn="ctr" defTabSz="711200">
            <a:lnSpc>
              <a:spcPct val="90000"/>
            </a:lnSpc>
            <a:spcBef>
              <a:spcPct val="0"/>
            </a:spcBef>
            <a:spcAft>
              <a:spcPct val="35000"/>
            </a:spcAft>
            <a:buNone/>
          </a:pPr>
          <a:endParaRPr lang="ru-RU" sz="1600" kern="1200" dirty="0">
            <a:latin typeface="+mj-lt"/>
          </a:endParaRPr>
        </a:p>
        <a:p>
          <a:pPr marL="0" lvl="0" indent="0" algn="ctr" defTabSz="711200">
            <a:lnSpc>
              <a:spcPct val="90000"/>
            </a:lnSpc>
            <a:spcBef>
              <a:spcPct val="0"/>
            </a:spcBef>
            <a:spcAft>
              <a:spcPct val="35000"/>
            </a:spcAft>
            <a:buNone/>
          </a:pPr>
          <a:endParaRPr lang="ru-RU" sz="1600" kern="1200" dirty="0">
            <a:latin typeface="+mj-lt"/>
          </a:endParaRPr>
        </a:p>
        <a:p>
          <a:pPr marL="0" lvl="0" indent="0" algn="ctr" defTabSz="711200">
            <a:lnSpc>
              <a:spcPct val="90000"/>
            </a:lnSpc>
            <a:spcBef>
              <a:spcPct val="0"/>
            </a:spcBef>
            <a:spcAft>
              <a:spcPct val="35000"/>
            </a:spcAft>
            <a:buNone/>
          </a:pPr>
          <a:r>
            <a:rPr lang="ru-RU" sz="1600" kern="1200" dirty="0">
              <a:latin typeface="+mj-lt"/>
            </a:rPr>
            <a:t>МСФО это </a:t>
          </a:r>
          <a:r>
            <a:rPr lang="ru-RU" sz="1600" b="1" kern="1200" dirty="0">
              <a:latin typeface="+mj-lt"/>
            </a:rPr>
            <a:t>не как вести учет</a:t>
          </a:r>
          <a:r>
            <a:rPr lang="ru-RU" sz="1600" kern="1200" dirty="0">
              <a:latin typeface="+mj-lt"/>
            </a:rPr>
            <a:t>, это как составить финансовую отчетность  (</a:t>
          </a:r>
          <a:r>
            <a:rPr lang="ru-RU" sz="1600" b="1" kern="1200" dirty="0">
              <a:solidFill>
                <a:srgbClr val="0000CC"/>
              </a:solidFill>
              <a:latin typeface="+mj-lt"/>
            </a:rPr>
            <a:t>сигнальная система, прогноз</a:t>
          </a:r>
          <a:r>
            <a:rPr lang="ru-RU" sz="1600" kern="1200" dirty="0">
              <a:latin typeface="+mj-lt"/>
            </a:rPr>
            <a:t>)</a:t>
          </a:r>
        </a:p>
      </dsp:txBody>
      <dsp:txXfrm>
        <a:off x="2231085" y="1513948"/>
        <a:ext cx="3462629" cy="2489731"/>
      </dsp:txXfrm>
    </dsp:sp>
    <dsp:sp modelId="{D7C06CB2-BE6C-42DC-B309-87B465560860}">
      <dsp:nvSpPr>
        <dsp:cNvPr id="0" name=""/>
        <dsp:cNvSpPr/>
      </dsp:nvSpPr>
      <dsp:spPr>
        <a:xfrm>
          <a:off x="0" y="4003679"/>
          <a:ext cx="7924799" cy="1952324"/>
        </a:xfrm>
        <a:prstGeom prst="trapezoid">
          <a:avLst>
            <a:gd name="adj" fmla="val 66528"/>
          </a:avLst>
        </a:prstGeom>
        <a:solidFill>
          <a:schemeClr val="accent3">
            <a:shade val="80000"/>
            <a:hueOff val="218907"/>
            <a:satOff val="-1431"/>
            <a:lumOff val="24554"/>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ru-RU" sz="2500" b="1" kern="1200" dirty="0">
              <a:latin typeface="+mj-lt"/>
            </a:rPr>
            <a:t>Учет (Учетная политика)</a:t>
          </a:r>
        </a:p>
      </dsp:txBody>
      <dsp:txXfrm>
        <a:off x="1386839" y="4003679"/>
        <a:ext cx="5151120" cy="19523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512A4E-E6C5-4A78-BA89-267DAAB83EF8}">
      <dsp:nvSpPr>
        <dsp:cNvPr id="0" name=""/>
        <dsp:cNvSpPr/>
      </dsp:nvSpPr>
      <dsp:spPr>
        <a:xfrm>
          <a:off x="0" y="1620180"/>
          <a:ext cx="8928992" cy="2160240"/>
        </a:xfrm>
        <a:prstGeom prst="notchedRightArrow">
          <a:avLst/>
        </a:prstGeom>
        <a:solidFill>
          <a:schemeClr val="accent3">
            <a:lumMod val="60000"/>
            <a:lumOff val="4000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dsp:style>
    </dsp:sp>
    <dsp:sp modelId="{5BA37767-68EB-47AE-9592-86803113B43C}">
      <dsp:nvSpPr>
        <dsp:cNvPr id="0" name=""/>
        <dsp:cNvSpPr/>
      </dsp:nvSpPr>
      <dsp:spPr>
        <a:xfrm>
          <a:off x="98" y="0"/>
          <a:ext cx="3919949" cy="216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b" anchorCtr="0">
          <a:noAutofit/>
        </a:bodyPr>
        <a:lstStyle/>
        <a:p>
          <a:pPr marL="0" lvl="0" indent="0" algn="ctr" defTabSz="737870" rtl="0">
            <a:lnSpc>
              <a:spcPct val="100000"/>
            </a:lnSpc>
            <a:spcBef>
              <a:spcPct val="0"/>
            </a:spcBef>
            <a:spcAft>
              <a:spcPts val="0"/>
            </a:spcAft>
            <a:buNone/>
          </a:pPr>
          <a:r>
            <a:rPr lang="ru-RU" sz="1660" kern="1200" dirty="0">
              <a:latin typeface="Times New Roman" panose="02020603050405020304" pitchFamily="18" charset="0"/>
              <a:cs typeface="Times New Roman" panose="02020603050405020304" pitchFamily="18" charset="0"/>
            </a:rPr>
            <a:t>Запасные части и оборудование обычно учитываются </a:t>
          </a:r>
          <a:r>
            <a:rPr lang="ru-RU" sz="1660" b="1" kern="1200" dirty="0">
              <a:solidFill>
                <a:srgbClr val="0000CC"/>
              </a:solidFill>
              <a:latin typeface="Times New Roman" panose="02020603050405020304" pitchFamily="18" charset="0"/>
              <a:cs typeface="Times New Roman" panose="02020603050405020304" pitchFamily="18" charset="0"/>
            </a:rPr>
            <a:t>как запасы </a:t>
          </a:r>
          <a:r>
            <a:rPr lang="ru-RU" sz="1660" kern="1200" dirty="0">
              <a:latin typeface="Times New Roman" panose="02020603050405020304" pitchFamily="18" charset="0"/>
              <a:cs typeface="Times New Roman" panose="02020603050405020304" pitchFamily="18" charset="0"/>
            </a:rPr>
            <a:t>и признаются в составе расходов по мере их использования. </a:t>
          </a:r>
        </a:p>
      </dsp:txBody>
      <dsp:txXfrm>
        <a:off x="98" y="0"/>
        <a:ext cx="3919949" cy="2160240"/>
      </dsp:txXfrm>
    </dsp:sp>
    <dsp:sp modelId="{A32E4839-8949-4401-B79B-B4C764C97848}">
      <dsp:nvSpPr>
        <dsp:cNvPr id="0" name=""/>
        <dsp:cNvSpPr/>
      </dsp:nvSpPr>
      <dsp:spPr>
        <a:xfrm>
          <a:off x="1690042" y="2430270"/>
          <a:ext cx="540060" cy="540060"/>
        </a:xfrm>
        <a:prstGeom prst="ellipse">
          <a:avLst/>
        </a:prstGeom>
        <a:solidFill>
          <a:schemeClr val="accent3">
            <a:lumMod val="75000"/>
          </a:schemeClr>
        </a:solidFill>
        <a:ln w="381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3">
          <a:scrgbClr r="0" g="0" b="0"/>
        </a:lnRef>
        <a:fillRef idx="1">
          <a:scrgbClr r="0" g="0" b="0"/>
        </a:fillRef>
        <a:effectRef idx="1">
          <a:scrgbClr r="0" g="0" b="0"/>
        </a:effectRef>
        <a:fontRef idx="minor">
          <a:schemeClr val="lt1"/>
        </a:fontRef>
      </dsp:style>
    </dsp:sp>
    <dsp:sp modelId="{A1AD0385-E110-41BE-A161-62CB95A9EC7A}">
      <dsp:nvSpPr>
        <dsp:cNvPr id="0" name=""/>
        <dsp:cNvSpPr/>
      </dsp:nvSpPr>
      <dsp:spPr>
        <a:xfrm>
          <a:off x="4116045" y="3240360"/>
          <a:ext cx="3919949" cy="216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t" anchorCtr="0">
          <a:noAutofit/>
        </a:bodyPr>
        <a:lstStyle/>
        <a:p>
          <a:pPr marL="0" lvl="0" indent="0" algn="ctr" defTabSz="737870" rtl="0">
            <a:lnSpc>
              <a:spcPct val="100000"/>
            </a:lnSpc>
            <a:spcBef>
              <a:spcPct val="0"/>
            </a:spcBef>
            <a:spcAft>
              <a:spcPts val="0"/>
            </a:spcAft>
            <a:buNone/>
          </a:pPr>
          <a:r>
            <a:rPr lang="ru-RU" sz="1660" kern="1200" dirty="0">
              <a:latin typeface="Times New Roman" panose="02020603050405020304" pitchFamily="18" charset="0"/>
              <a:cs typeface="Times New Roman" panose="02020603050405020304" pitchFamily="18" charset="0"/>
            </a:rPr>
            <a:t>Если запасные части и оборудование для обслуживания могут использоваться только в неразрывной связи с каким-либо объектом основных средств, они также учитываются </a:t>
          </a:r>
          <a:r>
            <a:rPr lang="ru-RU" sz="1660" b="1" kern="1200" dirty="0">
              <a:solidFill>
                <a:srgbClr val="0000CC"/>
              </a:solidFill>
              <a:latin typeface="Times New Roman" panose="02020603050405020304" pitchFamily="18" charset="0"/>
              <a:cs typeface="Times New Roman" panose="02020603050405020304" pitchFamily="18" charset="0"/>
            </a:rPr>
            <a:t>как основные средства. </a:t>
          </a:r>
        </a:p>
      </dsp:txBody>
      <dsp:txXfrm>
        <a:off x="4116045" y="3240360"/>
        <a:ext cx="3919949" cy="2160240"/>
      </dsp:txXfrm>
    </dsp:sp>
    <dsp:sp modelId="{CAFE4B50-B77A-47B8-BF70-0B06D4C2C4FE}">
      <dsp:nvSpPr>
        <dsp:cNvPr id="0" name=""/>
        <dsp:cNvSpPr/>
      </dsp:nvSpPr>
      <dsp:spPr>
        <a:xfrm>
          <a:off x="5805989" y="2430270"/>
          <a:ext cx="540060" cy="540060"/>
        </a:xfrm>
        <a:prstGeom prst="ellipse">
          <a:avLst/>
        </a:prstGeom>
        <a:solidFill>
          <a:schemeClr val="accent3">
            <a:lumMod val="40000"/>
            <a:lumOff val="60000"/>
          </a:schemeClr>
        </a:solidFill>
        <a:ln w="381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3">
          <a:scrgbClr r="0" g="0" b="0"/>
        </a:lnRef>
        <a:fillRef idx="1">
          <a:scrgbClr r="0" g="0" b="0"/>
        </a:fillRef>
        <a:effectRef idx="1">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FF1D14-9207-4199-9124-53A668AD0C26}">
      <dsp:nvSpPr>
        <dsp:cNvPr id="0" name=""/>
        <dsp:cNvSpPr/>
      </dsp:nvSpPr>
      <dsp:spPr>
        <a:xfrm>
          <a:off x="2613746" y="3301194"/>
          <a:ext cx="3408227" cy="1548760"/>
        </a:xfrm>
        <a:prstGeom prst="ellipse">
          <a:avLst/>
        </a:prstGeom>
        <a:solidFill>
          <a:srgbClr val="FFFFFF"/>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При проведении финансового анализа используется совокупность методов и приемов, среди которых чаще других используются: </a:t>
          </a:r>
        </a:p>
      </dsp:txBody>
      <dsp:txXfrm>
        <a:off x="3112869" y="3528005"/>
        <a:ext cx="2409981" cy="1095138"/>
      </dsp:txXfrm>
    </dsp:sp>
    <dsp:sp modelId="{25F2CB6C-F625-4DCB-9B00-E76DD1B62BAB}">
      <dsp:nvSpPr>
        <dsp:cNvPr id="0" name=""/>
        <dsp:cNvSpPr/>
      </dsp:nvSpPr>
      <dsp:spPr>
        <a:xfrm rot="10800000">
          <a:off x="887258" y="3753100"/>
          <a:ext cx="1631531" cy="644949"/>
        </a:xfrm>
        <a:prstGeom prst="leftArrow">
          <a:avLst>
            <a:gd name="adj1" fmla="val 60000"/>
            <a:gd name="adj2" fmla="val 50000"/>
          </a:avLst>
        </a:prstGeom>
        <a:solidFill>
          <a:schemeClr val="accent3">
            <a:lumMod val="20000"/>
            <a:lumOff val="80000"/>
          </a:schemeClr>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179F0A62-D93D-4992-AFC5-7C0E5CC9AB88}">
      <dsp:nvSpPr>
        <dsp:cNvPr id="0" name=""/>
        <dsp:cNvSpPr/>
      </dsp:nvSpPr>
      <dsp:spPr>
        <a:xfrm>
          <a:off x="-136797" y="3441940"/>
          <a:ext cx="2048111" cy="1267268"/>
        </a:xfrm>
        <a:prstGeom prst="roundRect">
          <a:avLst>
            <a:gd name="adj" fmla="val 10000"/>
          </a:avLst>
        </a:prstGeom>
        <a:solidFill>
          <a:schemeClr val="accent3">
            <a:lumMod val="20000"/>
            <a:lumOff val="80000"/>
          </a:schemeClr>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Горизонтальный анализ (</a:t>
          </a:r>
          <a:r>
            <a:rPr lang="ru-RU" sz="1600" b="0" i="1" kern="1200" dirty="0" err="1">
              <a:solidFill>
                <a:schemeClr val="tx1"/>
              </a:solidFill>
              <a:latin typeface="+mj-lt"/>
            </a:rPr>
            <a:t>horizontal</a:t>
          </a:r>
          <a:r>
            <a:rPr lang="ru-RU" sz="1600" b="0" i="1" kern="1200" dirty="0">
              <a:solidFill>
                <a:schemeClr val="tx1"/>
              </a:solidFill>
              <a:latin typeface="+mj-lt"/>
            </a:rPr>
            <a:t> </a:t>
          </a:r>
          <a:r>
            <a:rPr lang="ru-RU" sz="1600" b="0" i="1" kern="1200" dirty="0" err="1">
              <a:solidFill>
                <a:schemeClr val="tx1"/>
              </a:solidFill>
              <a:latin typeface="+mj-lt"/>
            </a:rPr>
            <a:t>analysis</a:t>
          </a:r>
          <a:r>
            <a:rPr lang="ru-RU" sz="1600" b="0" i="1" kern="1200" dirty="0">
              <a:solidFill>
                <a:schemeClr val="tx1"/>
              </a:solidFill>
              <a:latin typeface="+mj-lt"/>
            </a:rPr>
            <a:t>)</a:t>
          </a:r>
          <a:endParaRPr lang="ru-RU" sz="1600" b="0" kern="1200" dirty="0">
            <a:solidFill>
              <a:schemeClr val="tx1"/>
            </a:solidFill>
            <a:latin typeface="+mj-lt"/>
          </a:endParaRPr>
        </a:p>
      </dsp:txBody>
      <dsp:txXfrm>
        <a:off x="-99680" y="3479057"/>
        <a:ext cx="1973877" cy="1193034"/>
      </dsp:txXfrm>
    </dsp:sp>
    <dsp:sp modelId="{7DC88011-5C94-4943-88C4-01F91C147178}">
      <dsp:nvSpPr>
        <dsp:cNvPr id="0" name=""/>
        <dsp:cNvSpPr/>
      </dsp:nvSpPr>
      <dsp:spPr>
        <a:xfrm rot="12645684">
          <a:off x="1161556" y="2519131"/>
          <a:ext cx="2166254" cy="644949"/>
        </a:xfrm>
        <a:prstGeom prst="leftArrow">
          <a:avLst>
            <a:gd name="adj1" fmla="val 60000"/>
            <a:gd name="adj2" fmla="val 50000"/>
          </a:avLst>
        </a:prstGeom>
        <a:solidFill>
          <a:schemeClr val="accent3">
            <a:lumMod val="40000"/>
            <a:lumOff val="60000"/>
          </a:schemeClr>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B86EF365-7BCC-46EB-A43D-16E05FD6D26B}">
      <dsp:nvSpPr>
        <dsp:cNvPr id="0" name=""/>
        <dsp:cNvSpPr/>
      </dsp:nvSpPr>
      <dsp:spPr>
        <a:xfrm>
          <a:off x="143307" y="1653990"/>
          <a:ext cx="2341278" cy="1267268"/>
        </a:xfrm>
        <a:prstGeom prst="roundRect">
          <a:avLst>
            <a:gd name="adj" fmla="val 10000"/>
          </a:avLst>
        </a:prstGeom>
        <a:solidFill>
          <a:schemeClr val="accent3">
            <a:lumMod val="40000"/>
            <a:lumOff val="60000"/>
          </a:schemeClr>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Вертикальный, структурный анализ </a:t>
          </a:r>
          <a:r>
            <a:rPr lang="ru-RU" sz="1600" b="0" i="1" kern="1200" dirty="0">
              <a:solidFill>
                <a:schemeClr val="tx1"/>
              </a:solidFill>
              <a:latin typeface="+mj-lt"/>
            </a:rPr>
            <a:t>(</a:t>
          </a:r>
          <a:r>
            <a:rPr lang="ru-RU" sz="1600" b="0" i="1" kern="1200" dirty="0" err="1">
              <a:solidFill>
                <a:schemeClr val="tx1"/>
              </a:solidFill>
              <a:latin typeface="+mj-lt"/>
            </a:rPr>
            <a:t>vertical</a:t>
          </a:r>
          <a:r>
            <a:rPr lang="ru-RU" sz="1600" b="0" i="1" kern="1200" dirty="0">
              <a:solidFill>
                <a:schemeClr val="tx1"/>
              </a:solidFill>
              <a:latin typeface="+mj-lt"/>
            </a:rPr>
            <a:t> </a:t>
          </a:r>
          <a:r>
            <a:rPr lang="ru-RU" sz="1600" b="0" i="1" kern="1200" dirty="0" err="1">
              <a:solidFill>
                <a:schemeClr val="tx1"/>
              </a:solidFill>
              <a:latin typeface="+mj-lt"/>
            </a:rPr>
            <a:t>analysis</a:t>
          </a:r>
          <a:r>
            <a:rPr lang="ru-RU" sz="1600" b="0" i="1" kern="1200" dirty="0">
              <a:solidFill>
                <a:schemeClr val="tx1"/>
              </a:solidFill>
              <a:latin typeface="+mj-lt"/>
            </a:rPr>
            <a:t>)</a:t>
          </a:r>
          <a:endParaRPr lang="ru-RU" sz="1600" b="0" kern="1200" dirty="0">
            <a:solidFill>
              <a:schemeClr val="tx1"/>
            </a:solidFill>
            <a:latin typeface="+mj-lt"/>
          </a:endParaRPr>
        </a:p>
      </dsp:txBody>
      <dsp:txXfrm>
        <a:off x="180424" y="1691107"/>
        <a:ext cx="2267044" cy="1193034"/>
      </dsp:txXfrm>
    </dsp:sp>
    <dsp:sp modelId="{4F8CF75C-A719-4BF1-A026-237DAC106C4D}">
      <dsp:nvSpPr>
        <dsp:cNvPr id="0" name=""/>
        <dsp:cNvSpPr/>
      </dsp:nvSpPr>
      <dsp:spPr>
        <a:xfrm rot="14797260">
          <a:off x="2130262" y="1672999"/>
          <a:ext cx="2576726" cy="644949"/>
        </a:xfrm>
        <a:prstGeom prst="leftArrow">
          <a:avLst>
            <a:gd name="adj1" fmla="val 60000"/>
            <a:gd name="adj2" fmla="val 50000"/>
          </a:avLst>
        </a:prstGeom>
        <a:solidFill>
          <a:schemeClr val="accent3">
            <a:lumMod val="60000"/>
            <a:lumOff val="40000"/>
          </a:schemeClr>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56CA7BC5-6900-4C9B-93E2-AA07CAA6932B}">
      <dsp:nvSpPr>
        <dsp:cNvPr id="0" name=""/>
        <dsp:cNvSpPr/>
      </dsp:nvSpPr>
      <dsp:spPr>
        <a:xfrm>
          <a:off x="1849321" y="179250"/>
          <a:ext cx="2116132" cy="1267268"/>
        </a:xfrm>
        <a:prstGeom prst="roundRect">
          <a:avLst>
            <a:gd name="adj" fmla="val 10000"/>
          </a:avLst>
        </a:prstGeom>
        <a:solidFill>
          <a:schemeClr val="accent3">
            <a:lumMod val="60000"/>
            <a:lumOff val="40000"/>
          </a:schemeClr>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Трендовый анализ </a:t>
          </a:r>
          <a:r>
            <a:rPr lang="ru-RU" sz="1600" b="0" i="1" kern="1200" dirty="0">
              <a:solidFill>
                <a:schemeClr val="tx1"/>
              </a:solidFill>
              <a:latin typeface="+mj-lt"/>
            </a:rPr>
            <a:t>(</a:t>
          </a:r>
          <a:r>
            <a:rPr lang="ru-RU" sz="1600" b="0" i="1" kern="1200" dirty="0" err="1">
              <a:solidFill>
                <a:schemeClr val="tx1"/>
              </a:solidFill>
              <a:latin typeface="+mj-lt"/>
            </a:rPr>
            <a:t>trend</a:t>
          </a:r>
          <a:r>
            <a:rPr lang="ru-RU" sz="1600" b="0" i="1" kern="1200" dirty="0">
              <a:solidFill>
                <a:schemeClr val="tx1"/>
              </a:solidFill>
              <a:latin typeface="+mj-lt"/>
            </a:rPr>
            <a:t> </a:t>
          </a:r>
          <a:r>
            <a:rPr lang="ru-RU" sz="1600" b="0" i="1" kern="1200" dirty="0" err="1">
              <a:solidFill>
                <a:schemeClr val="tx1"/>
              </a:solidFill>
              <a:latin typeface="+mj-lt"/>
            </a:rPr>
            <a:t>analysis</a:t>
          </a:r>
          <a:r>
            <a:rPr lang="ru-RU" sz="1600" b="0" i="1" kern="1200" dirty="0">
              <a:solidFill>
                <a:schemeClr val="tx1"/>
              </a:solidFill>
              <a:latin typeface="+mj-lt"/>
            </a:rPr>
            <a:t>)</a:t>
          </a:r>
          <a:endParaRPr lang="ru-RU" sz="1600" b="0" kern="1200" dirty="0">
            <a:solidFill>
              <a:schemeClr val="tx1"/>
            </a:solidFill>
            <a:latin typeface="+mj-lt"/>
          </a:endParaRPr>
        </a:p>
      </dsp:txBody>
      <dsp:txXfrm>
        <a:off x="1886438" y="216367"/>
        <a:ext cx="2041898" cy="1193034"/>
      </dsp:txXfrm>
    </dsp:sp>
    <dsp:sp modelId="{2EB291CE-B975-41A2-99DA-286BD3488EFE}">
      <dsp:nvSpPr>
        <dsp:cNvPr id="0" name=""/>
        <dsp:cNvSpPr/>
      </dsp:nvSpPr>
      <dsp:spPr>
        <a:xfrm rot="17280000">
          <a:off x="3754320" y="1670057"/>
          <a:ext cx="2480722" cy="644949"/>
        </a:xfrm>
        <a:prstGeom prst="leftArrow">
          <a:avLst>
            <a:gd name="adj1" fmla="val 60000"/>
            <a:gd name="adj2" fmla="val 50000"/>
          </a:avLst>
        </a:prstGeom>
        <a:solidFill>
          <a:srgbClr val="B2D077"/>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FC7DDBCE-116B-4403-A11C-C8113F4E3105}">
      <dsp:nvSpPr>
        <dsp:cNvPr id="0" name=""/>
        <dsp:cNvSpPr/>
      </dsp:nvSpPr>
      <dsp:spPr>
        <a:xfrm>
          <a:off x="4171828" y="179244"/>
          <a:ext cx="2412292" cy="1267268"/>
        </a:xfrm>
        <a:prstGeom prst="roundRect">
          <a:avLst>
            <a:gd name="adj" fmla="val 10000"/>
          </a:avLst>
        </a:prstGeom>
        <a:solidFill>
          <a:srgbClr val="B2D077"/>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Сравнительный, пространственный анализ (</a:t>
          </a:r>
          <a:r>
            <a:rPr lang="ru-RU" sz="1600" b="0" i="1" kern="1200" dirty="0" err="1">
              <a:solidFill>
                <a:schemeClr val="tx1"/>
              </a:solidFill>
              <a:latin typeface="+mj-lt"/>
            </a:rPr>
            <a:t>comparative</a:t>
          </a:r>
          <a:r>
            <a:rPr lang="ru-RU" sz="1600" b="0" i="1" kern="1200" dirty="0">
              <a:solidFill>
                <a:schemeClr val="tx1"/>
              </a:solidFill>
              <a:latin typeface="+mj-lt"/>
            </a:rPr>
            <a:t> </a:t>
          </a:r>
          <a:r>
            <a:rPr lang="ru-RU" sz="1600" b="0" i="1" kern="1200" dirty="0" err="1">
              <a:solidFill>
                <a:schemeClr val="tx1"/>
              </a:solidFill>
              <a:latin typeface="+mj-lt"/>
            </a:rPr>
            <a:t>analysis</a:t>
          </a:r>
          <a:r>
            <a:rPr lang="ru-RU" sz="1600" b="0" kern="1200" dirty="0">
              <a:solidFill>
                <a:schemeClr val="tx1"/>
              </a:solidFill>
              <a:latin typeface="+mj-lt"/>
            </a:rPr>
            <a:t>)</a:t>
          </a:r>
        </a:p>
      </dsp:txBody>
      <dsp:txXfrm>
        <a:off x="4208945" y="216361"/>
        <a:ext cx="2338058" cy="1193034"/>
      </dsp:txXfrm>
    </dsp:sp>
    <dsp:sp modelId="{3D699703-4465-4C75-80F4-30F1EF7D28E6}">
      <dsp:nvSpPr>
        <dsp:cNvPr id="0" name=""/>
        <dsp:cNvSpPr/>
      </dsp:nvSpPr>
      <dsp:spPr>
        <a:xfrm rot="19684692">
          <a:off x="5269087" y="2530420"/>
          <a:ext cx="2022850" cy="644949"/>
        </a:xfrm>
        <a:prstGeom prst="leftArrow">
          <a:avLst>
            <a:gd name="adj1" fmla="val 60000"/>
            <a:gd name="adj2" fmla="val 50000"/>
          </a:avLst>
        </a:prstGeom>
        <a:solidFill>
          <a:srgbClr val="95B850"/>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546E9E11-B72F-47BE-8FD1-C4626698C23C}">
      <dsp:nvSpPr>
        <dsp:cNvPr id="0" name=""/>
        <dsp:cNvSpPr/>
      </dsp:nvSpPr>
      <dsp:spPr>
        <a:xfrm>
          <a:off x="6033273" y="1684458"/>
          <a:ext cx="2211415" cy="1267268"/>
        </a:xfrm>
        <a:prstGeom prst="roundRect">
          <a:avLst>
            <a:gd name="adj" fmla="val 10000"/>
          </a:avLst>
        </a:prstGeom>
        <a:solidFill>
          <a:srgbClr val="95B850"/>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Факторный анализ (</a:t>
          </a:r>
          <a:r>
            <a:rPr lang="ru-RU" sz="1600" b="0" i="1" kern="1200" dirty="0" err="1">
              <a:solidFill>
                <a:schemeClr val="tx1"/>
              </a:solidFill>
              <a:latin typeface="+mj-lt"/>
            </a:rPr>
            <a:t>factor</a:t>
          </a:r>
          <a:r>
            <a:rPr lang="ru-RU" sz="1600" b="0" i="1" kern="1200" dirty="0">
              <a:solidFill>
                <a:schemeClr val="tx1"/>
              </a:solidFill>
              <a:latin typeface="+mj-lt"/>
            </a:rPr>
            <a:t> </a:t>
          </a:r>
          <a:r>
            <a:rPr lang="en-US" sz="1600" b="0" i="1" kern="1200" dirty="0">
              <a:solidFill>
                <a:schemeClr val="tx1"/>
              </a:solidFill>
              <a:latin typeface="+mj-lt"/>
            </a:rPr>
            <a:t>a</a:t>
          </a:r>
          <a:r>
            <a:rPr lang="ru-RU" sz="1600" b="0" i="1" kern="1200" dirty="0" err="1">
              <a:solidFill>
                <a:schemeClr val="tx1"/>
              </a:solidFill>
              <a:latin typeface="+mj-lt"/>
            </a:rPr>
            <a:t>nalysis</a:t>
          </a:r>
          <a:r>
            <a:rPr lang="ru-RU" sz="1600" b="0" i="1" kern="1200" dirty="0">
              <a:solidFill>
                <a:schemeClr val="tx1"/>
              </a:solidFill>
              <a:latin typeface="+mj-lt"/>
            </a:rPr>
            <a:t>)</a:t>
          </a:r>
          <a:endParaRPr lang="ru-RU" sz="1600" b="0" kern="1200" dirty="0">
            <a:solidFill>
              <a:schemeClr val="tx1"/>
            </a:solidFill>
            <a:latin typeface="+mj-lt"/>
          </a:endParaRPr>
        </a:p>
      </dsp:txBody>
      <dsp:txXfrm>
        <a:off x="6070390" y="1721575"/>
        <a:ext cx="2137181" cy="1193034"/>
      </dsp:txXfrm>
    </dsp:sp>
    <dsp:sp modelId="{D135C11D-2750-4D3D-B74B-BE16960B0A90}">
      <dsp:nvSpPr>
        <dsp:cNvPr id="0" name=""/>
        <dsp:cNvSpPr/>
      </dsp:nvSpPr>
      <dsp:spPr>
        <a:xfrm>
          <a:off x="6116931" y="3753100"/>
          <a:ext cx="1631531" cy="644949"/>
        </a:xfrm>
        <a:prstGeom prst="leftArrow">
          <a:avLst>
            <a:gd name="adj1" fmla="val 60000"/>
            <a:gd name="adj2" fmla="val 50000"/>
          </a:avLst>
        </a:prstGeom>
        <a:solidFill>
          <a:schemeClr val="accent3">
            <a:lumMod val="75000"/>
          </a:schemeClr>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E9EBED6F-ED29-4C9B-AEDD-8C8B73814ECF}">
      <dsp:nvSpPr>
        <dsp:cNvPr id="0" name=""/>
        <dsp:cNvSpPr/>
      </dsp:nvSpPr>
      <dsp:spPr>
        <a:xfrm>
          <a:off x="6673327" y="3441940"/>
          <a:ext cx="2150269" cy="1267268"/>
        </a:xfrm>
        <a:prstGeom prst="roundRect">
          <a:avLst>
            <a:gd name="adj" fmla="val 10000"/>
          </a:avLst>
        </a:prstGeom>
        <a:solidFill>
          <a:schemeClr val="accent3">
            <a:lumMod val="75000"/>
          </a:schemeClr>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Коэффициентный анализ (</a:t>
          </a:r>
          <a:r>
            <a:rPr lang="en-US" sz="1600" b="0" i="1" kern="1200" dirty="0">
              <a:solidFill>
                <a:schemeClr val="tx1"/>
              </a:solidFill>
              <a:latin typeface="+mj-lt"/>
            </a:rPr>
            <a:t>financial ratios</a:t>
          </a:r>
          <a:r>
            <a:rPr lang="ru-RU" sz="1600" b="0" kern="1200" dirty="0">
              <a:solidFill>
                <a:schemeClr val="tx1"/>
              </a:solidFill>
              <a:latin typeface="+mj-lt"/>
            </a:rPr>
            <a:t>)</a:t>
          </a:r>
        </a:p>
      </dsp:txBody>
      <dsp:txXfrm>
        <a:off x="6710444" y="3479057"/>
        <a:ext cx="2076035" cy="1193034"/>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E458ED-BBEE-4421-B0F0-0D10F1A2A186}" type="datetimeFigureOut">
              <a:rPr lang="ru-RU" smtClean="0"/>
              <a:t>26.06.2024</a:t>
            </a:fld>
            <a:endParaRPr lang="ru-RU"/>
          </a:p>
        </p:txBody>
      </p:sp>
      <p:sp>
        <p:nvSpPr>
          <p:cNvPr id="4" name="Образ слайда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FBD0D1-3FD0-424E-80EA-1D6872258441}" type="slidenum">
              <a:rPr lang="ru-RU" smtClean="0"/>
              <a:t>‹#›</a:t>
            </a:fld>
            <a:endParaRPr lang="ru-RU"/>
          </a:p>
        </p:txBody>
      </p:sp>
    </p:spTree>
    <p:extLst>
      <p:ext uri="{BB962C8B-B14F-4D97-AF65-F5344CB8AC3E}">
        <p14:creationId xmlns:p14="http://schemas.microsoft.com/office/powerpoint/2010/main" val="1292769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91386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36</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494865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37</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2358693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38</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2659844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39</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679544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4" name="Google Shape;254;p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81258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4" name="Google Shape;254;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75189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8898"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itchFamily="2" charset="2"/>
              <a:buNone/>
              <a:tabLst>
                <a:tab pos="449263" algn="l"/>
                <a:tab pos="898525" algn="l"/>
                <a:tab pos="1347788" algn="l"/>
                <a:tab pos="1797050" algn="l"/>
                <a:tab pos="2246313" algn="l"/>
                <a:tab pos="2695575" algn="l"/>
              </a:tabLst>
              <a:defRPr/>
            </a:pPr>
            <a:fld id="{59379767-26E1-40EB-8D86-52316D8C5DD6}" type="slidenum">
              <a:rPr kumimoji="0" lang="ru-RU" altLang="ru-RU" sz="1200" b="0" i="0" u="none" strike="noStrike" kern="1200" cap="none" spc="0" normalizeH="0" baseline="0" noProof="0" smtClean="0">
                <a:ln>
                  <a:noFill/>
                </a:ln>
                <a:solidFill>
                  <a:srgbClr val="000000"/>
                </a:solidFill>
                <a:effectLst/>
                <a:uLnTx/>
                <a:uFillTx/>
                <a:latin typeface="Times New Roman" pitchFamily="18" charset="0"/>
                <a:ea typeface="Microsoft YaHei" pitchFamily="34" charset="-122"/>
                <a:cs typeface="Segoe UI" pitchFamily="34"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itchFamily="2" charset="2"/>
                <a:buNone/>
                <a:tabLst>
                  <a:tab pos="449263" algn="l"/>
                  <a:tab pos="898525" algn="l"/>
                  <a:tab pos="1347788" algn="l"/>
                  <a:tab pos="1797050" algn="l"/>
                  <a:tab pos="2246313" algn="l"/>
                  <a:tab pos="2695575" algn="l"/>
                </a:tabLst>
                <a:defRPr/>
              </a:pPr>
              <a:t>67</a:t>
            </a:fld>
            <a:endParaRPr kumimoji="0" lang="ru-RU" altLang="ru-RU" sz="1200" b="0" i="0" u="none" strike="noStrike" kern="1200" cap="none" spc="0" normalizeH="0" baseline="0" noProof="0">
              <a:ln>
                <a:noFill/>
              </a:ln>
              <a:solidFill>
                <a:srgbClr val="000000"/>
              </a:solidFill>
              <a:effectLst/>
              <a:uLnTx/>
              <a:uFillTx/>
              <a:latin typeface="Times New Roman" pitchFamily="18" charset="0"/>
              <a:ea typeface="Microsoft YaHei" pitchFamily="34" charset="-122"/>
              <a:cs typeface="Segoe UI" pitchFamily="34" charset="0"/>
            </a:endParaRPr>
          </a:p>
        </p:txBody>
      </p:sp>
      <p:sp>
        <p:nvSpPr>
          <p:cNvPr id="208899" name="Rectangle 1"/>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8900" name="Rectangle 2"/>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itchFamily="18" charset="0"/>
            </a:endParaRPr>
          </a:p>
        </p:txBody>
      </p:sp>
    </p:spTree>
    <p:extLst>
      <p:ext uri="{BB962C8B-B14F-4D97-AF65-F5344CB8AC3E}">
        <p14:creationId xmlns:p14="http://schemas.microsoft.com/office/powerpoint/2010/main" val="2494751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indent="0">
              <a:buNone/>
            </a:pPr>
            <a:r>
              <a:rPr lang="ru-RU" dirty="0"/>
              <a:t>Законодательная иерархия</a:t>
            </a:r>
          </a:p>
          <a:p>
            <a:pPr marL="228600" indent="-228600">
              <a:buAutoNum type="arabicPeriod"/>
            </a:pPr>
            <a:r>
              <a:rPr lang="ru-RU" dirty="0"/>
              <a:t>Конституция РК</a:t>
            </a:r>
          </a:p>
          <a:p>
            <a:pPr marL="228600" indent="-228600">
              <a:buAutoNum type="arabicPeriod"/>
            </a:pPr>
            <a:r>
              <a:rPr lang="ru-RU" dirty="0"/>
              <a:t>Кодексы, ЗРК</a:t>
            </a:r>
          </a:p>
          <a:p>
            <a:pPr marL="228600" indent="-228600">
              <a:buAutoNum type="arabicPeriod"/>
            </a:pPr>
            <a:r>
              <a:rPr lang="ru-RU" dirty="0"/>
              <a:t>НПА</a:t>
            </a:r>
          </a:p>
          <a:p>
            <a:pPr marL="228600" indent="-228600">
              <a:buAutoNum type="arabicPeriod"/>
            </a:pPr>
            <a:r>
              <a:rPr lang="ru-RU" dirty="0"/>
              <a:t>Локальные документы </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577623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7">
            <a:extLst>
              <a:ext uri="{FF2B5EF4-FFF2-40B4-BE49-F238E27FC236}">
                <a16:creationId xmlns:a16="http://schemas.microsoft.com/office/drawing/2014/main" id="{CB3E9FA0-AD2C-4743-91B0-DB7E6D056B2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8125922B-BB45-478E-BDE8-88192E8547B1}"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73</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32451" name="Rectangle 1">
            <a:extLst>
              <a:ext uri="{FF2B5EF4-FFF2-40B4-BE49-F238E27FC236}">
                <a16:creationId xmlns:a16="http://schemas.microsoft.com/office/drawing/2014/main" id="{5C5FEE71-C112-42F9-B99B-7B7960552E6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2452" name="Rectangle 2">
            <a:extLst>
              <a:ext uri="{FF2B5EF4-FFF2-40B4-BE49-F238E27FC236}">
                <a16:creationId xmlns:a16="http://schemas.microsoft.com/office/drawing/2014/main" id="{11CEAA77-0CBE-4CA9-92F0-FFAFB1C12D3F}"/>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22578229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7">
            <a:extLst>
              <a:ext uri="{FF2B5EF4-FFF2-40B4-BE49-F238E27FC236}">
                <a16:creationId xmlns:a16="http://schemas.microsoft.com/office/drawing/2014/main" id="{CB3E9FA0-AD2C-4743-91B0-DB7E6D056B2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8125922B-BB45-478E-BDE8-88192E8547B1}"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74</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32451" name="Rectangle 1">
            <a:extLst>
              <a:ext uri="{FF2B5EF4-FFF2-40B4-BE49-F238E27FC236}">
                <a16:creationId xmlns:a16="http://schemas.microsoft.com/office/drawing/2014/main" id="{5C5FEE71-C112-42F9-B99B-7B7960552E6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2452" name="Rectangle 2">
            <a:extLst>
              <a:ext uri="{FF2B5EF4-FFF2-40B4-BE49-F238E27FC236}">
                <a16:creationId xmlns:a16="http://schemas.microsoft.com/office/drawing/2014/main" id="{11CEAA77-0CBE-4CA9-92F0-FFAFB1C12D3F}"/>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918506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57021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E6B62C-B258-4662-8C97-ECFBFC565A6E}"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43949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65B71819-64A3-40DD-9592-A354D420B35A}"/>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411F746C-31CA-4273-AF5A-683D2CBD966F}"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83</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73731" name="Rectangle 1">
            <a:extLst>
              <a:ext uri="{FF2B5EF4-FFF2-40B4-BE49-F238E27FC236}">
                <a16:creationId xmlns:a16="http://schemas.microsoft.com/office/drawing/2014/main" id="{61AB07D9-6FB8-4685-8B87-EBCE6572DA7E}"/>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2" name="Rectangle 2">
            <a:extLst>
              <a:ext uri="{FF2B5EF4-FFF2-40B4-BE49-F238E27FC236}">
                <a16:creationId xmlns:a16="http://schemas.microsoft.com/office/drawing/2014/main" id="{500DE622-AEB4-4EAF-AF10-9427D02DF0BD}"/>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3418191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972354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881718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1FBD0D1-3FD0-424E-80EA-1D6872258441}" type="slidenum">
              <a:rPr lang="ru-RU" smtClean="0"/>
              <a:t>93</a:t>
            </a:fld>
            <a:endParaRPr lang="ru-RU"/>
          </a:p>
        </p:txBody>
      </p:sp>
    </p:spTree>
    <p:extLst>
      <p:ext uri="{BB962C8B-B14F-4D97-AF65-F5344CB8AC3E}">
        <p14:creationId xmlns:p14="http://schemas.microsoft.com/office/powerpoint/2010/main" val="4179266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Признать доход, который и не доход пока, манипулирование.  Защищать поставщиков капитала. Чтоб сократить искажения.</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24348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118703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142156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lstStyle/>
          <a:p>
            <a:r>
              <a:rPr lang="ru-RU" sz="1200" b="0" i="0" u="none" strike="noStrike" kern="1200" baseline="0" dirty="0">
                <a:solidFill>
                  <a:schemeClr val="tx1"/>
                </a:solidFill>
                <a:latin typeface="+mn-lt"/>
                <a:ea typeface="+mn-ea"/>
                <a:cs typeface="+mn-cs"/>
              </a:rPr>
              <a:t>Если будут потрачены деньги в будущем и отражаешь их в учёте сейчас, чтобы предупредить инвесторов.</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725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endParaRPr lang="ru-RU" altLang="en-US" dirty="0">
              <a:ea typeface="ＭＳ Ｐゴシック" pitchFamily="34" charset="-128"/>
            </a:endParaRPr>
          </a:p>
        </p:txBody>
      </p:sp>
      <p:sp>
        <p:nvSpPr>
          <p:cNvPr id="44036" name="Footer Placeholder 3"/>
          <p:cNvSpPr>
            <a:spLocks noGrp="1"/>
          </p:cNvSpPr>
          <p:nvPr>
            <p:ph type="ftr" sz="quarter" idx="4"/>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Calibri"/>
                <a:ea typeface="ＭＳ Ｐゴシック" pitchFamily="34" charset="-128"/>
                <a:cs typeface="+mn-cs"/>
              </a:rPr>
              <a:t>DipIFR (Rus)</a:t>
            </a:r>
          </a:p>
        </p:txBody>
      </p:sp>
    </p:spTree>
    <p:extLst>
      <p:ext uri="{BB962C8B-B14F-4D97-AF65-F5344CB8AC3E}">
        <p14:creationId xmlns:p14="http://schemas.microsoft.com/office/powerpoint/2010/main" val="2854877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9pPr>
          </a:lstStyle>
          <a:p>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itchFamily="2" charset="2"/>
              <a:buNone/>
              <a:tabLst>
                <a:tab pos="449263" algn="l"/>
                <a:tab pos="898525" algn="l"/>
                <a:tab pos="1347788" algn="l"/>
                <a:tab pos="1797050" algn="l"/>
                <a:tab pos="2246313" algn="l"/>
                <a:tab pos="2695575" algn="l"/>
              </a:tabLst>
              <a:defRPr/>
            </a:pPr>
            <a:fld id="{23FBB70F-1845-4628-B3B0-E543836CC406}" type="slidenum">
              <a:rPr kumimoji="0" lang="ru-RU" altLang="ru-RU" sz="1200" b="0" i="0" u="none" strike="noStrike" kern="1200" cap="none" spc="0" normalizeH="0" baseline="0" noProof="0" smtClean="0">
                <a:ln>
                  <a:noFill/>
                </a:ln>
                <a:solidFill>
                  <a:srgbClr val="000000"/>
                </a:solidFill>
                <a:effectLst/>
                <a:uLnTx/>
                <a:uFillTx/>
                <a:latin typeface="Times New Roman" pitchFamily="18" charset="0"/>
                <a:ea typeface="Microsoft YaHei" pitchFamily="34" charset="-122"/>
                <a:cs typeface="Segoe UI" pitchFamily="34" charset="0"/>
              </a:rPr>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itchFamily="2" charset="2"/>
                <a:buNone/>
                <a:tabLst>
                  <a:tab pos="449263" algn="l"/>
                  <a:tab pos="898525" algn="l"/>
                  <a:tab pos="1347788" algn="l"/>
                  <a:tab pos="1797050" algn="l"/>
                  <a:tab pos="2246313" algn="l"/>
                  <a:tab pos="2695575" algn="l"/>
                </a:tabLst>
                <a:defRPr/>
              </a:pPr>
              <a:t>8</a:t>
            </a:fld>
            <a:endParaRPr kumimoji="0" lang="ru-RU" altLang="ru-RU" sz="1200" b="0" i="0" u="none" strike="noStrike" kern="1200" cap="none" spc="0" normalizeH="0" baseline="0" noProof="0">
              <a:ln>
                <a:noFill/>
              </a:ln>
              <a:solidFill>
                <a:srgbClr val="000000"/>
              </a:solidFill>
              <a:effectLst/>
              <a:uLnTx/>
              <a:uFillTx/>
              <a:latin typeface="Times New Roman" pitchFamily="18" charset="0"/>
              <a:ea typeface="Microsoft YaHei" pitchFamily="34" charset="-122"/>
              <a:cs typeface="Segoe UI" pitchFamily="34" charset="0"/>
            </a:endParaRPr>
          </a:p>
        </p:txBody>
      </p:sp>
      <p:sp>
        <p:nvSpPr>
          <p:cNvPr id="115715" name="Rectangle 1"/>
          <p:cNvSpPr>
            <a:spLocks noGrp="1" noRot="1" noChangeAspect="1" noChangeArrowheads="1" noTextEdit="1"/>
          </p:cNvSpPr>
          <p:nvPr>
            <p:ph type="sldImg"/>
          </p:nvPr>
        </p:nvSpPr>
        <p:spPr>
          <a:xfrm>
            <a:off x="2068513" y="236538"/>
            <a:ext cx="4200525" cy="29083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5716" name="Text Box 2"/>
          <p:cNvSpPr txBox="1">
            <a:spLocks noChangeArrowheads="1"/>
          </p:cNvSpPr>
          <p:nvPr/>
        </p:nvSpPr>
        <p:spPr bwMode="auto">
          <a:xfrm>
            <a:off x="1113368" y="3548063"/>
            <a:ext cx="6110817" cy="2980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0" fontAlgn="auto" latinLnBrk="0" hangingPunct="0">
              <a:lnSpc>
                <a:spcPct val="100000"/>
              </a:lnSpc>
              <a:spcBef>
                <a:spcPts val="0"/>
              </a:spcBef>
              <a:spcAft>
                <a:spcPts val="0"/>
              </a:spcAft>
              <a:buClr>
                <a:srgbClr val="000000"/>
              </a:buClr>
              <a:buSzPct val="100000"/>
              <a:buFont typeface="Times New Roman" pitchFamily="18" charset="0"/>
              <a:buNone/>
              <a:tabLst/>
              <a:defRPr/>
            </a:pPr>
            <a:endParaRPr kumimoji="0" lang="ru-RU" alt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2" name="Заметки 1">
            <a:extLst>
              <a:ext uri="{FF2B5EF4-FFF2-40B4-BE49-F238E27FC236}">
                <a16:creationId xmlns:a16="http://schemas.microsoft.com/office/drawing/2014/main" id="{B4455C67-69F0-4AD5-A43C-B636E3FC3A89}"/>
              </a:ext>
            </a:extLst>
          </p:cNvPr>
          <p:cNvSpPr>
            <a:spLocks noGrp="1"/>
          </p:cNvSpPr>
          <p:nvPr>
            <p:ph type="body" idx="1"/>
          </p:nvPr>
        </p:nvSpPr>
        <p:spPr/>
        <p:txBody>
          <a:bodyPr/>
          <a:lstStyle/>
          <a:p>
            <a:r>
              <a:rPr lang="ru-RU" dirty="0"/>
              <a:t>18.00 – 18.10 + 19.00 - 19.10</a:t>
            </a:r>
          </a:p>
          <a:p>
            <a:endParaRPr lang="ru-RU"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endParaRPr lang="ru-RU" altLang="en-US" dirty="0">
              <a:ea typeface="ＭＳ Ｐゴシック" pitchFamily="34" charset="-128"/>
            </a:endParaRPr>
          </a:p>
        </p:txBody>
      </p:sp>
      <p:sp>
        <p:nvSpPr>
          <p:cNvPr id="44036" name="Footer Placeholder 3"/>
          <p:cNvSpPr>
            <a:spLocks noGrp="1"/>
          </p:cNvSpPr>
          <p:nvPr>
            <p:ph type="ftr" sz="quarter" idx="4"/>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Calibri"/>
                <a:ea typeface="ＭＳ Ｐゴシック" pitchFamily="34" charset="-128"/>
                <a:cs typeface="+mn-cs"/>
              </a:rPr>
              <a:t>DipIFR (Rus)</a:t>
            </a:r>
          </a:p>
        </p:txBody>
      </p:sp>
    </p:spTree>
    <p:extLst>
      <p:ext uri="{BB962C8B-B14F-4D97-AF65-F5344CB8AC3E}">
        <p14:creationId xmlns:p14="http://schemas.microsoft.com/office/powerpoint/2010/main" val="2887421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r>
              <a:rPr lang="en-US" altLang="ru-RU" dirty="0" err="1">
                <a:ea typeface="ＭＳ Ｐゴシック" pitchFamily="34" charset="-128"/>
              </a:rPr>
              <a:t>Для</a:t>
            </a:r>
            <a:r>
              <a:rPr lang="en-US" altLang="ru-RU" dirty="0">
                <a:ea typeface="ＭＳ Ｐゴシック" pitchFamily="34" charset="-128"/>
              </a:rPr>
              <a:t> </a:t>
            </a:r>
            <a:r>
              <a:rPr lang="en-US" altLang="ru-RU" dirty="0" err="1">
                <a:ea typeface="ＭＳ Ｐゴシック" pitchFamily="34" charset="-128"/>
              </a:rPr>
              <a:t>того</a:t>
            </a:r>
            <a:r>
              <a:rPr lang="en-US" altLang="ru-RU" dirty="0">
                <a:ea typeface="ＭＳ Ｐゴシック" pitchFamily="34" charset="-128"/>
              </a:rPr>
              <a:t>, </a:t>
            </a:r>
            <a:r>
              <a:rPr lang="en-US" altLang="ru-RU" dirty="0" err="1">
                <a:ea typeface="ＭＳ Ｐゴシック" pitchFamily="34" charset="-128"/>
              </a:rPr>
              <a:t>чтобы</a:t>
            </a:r>
            <a:r>
              <a:rPr lang="en-US" altLang="ru-RU" dirty="0">
                <a:ea typeface="ＭＳ Ｐゴシック" pitchFamily="34" charset="-128"/>
              </a:rPr>
              <a:t> </a:t>
            </a:r>
            <a:r>
              <a:rPr lang="en-US" altLang="ru-RU" dirty="0" err="1">
                <a:ea typeface="ＭＳ Ｐゴシック" pitchFamily="34" charset="-128"/>
              </a:rPr>
              <a:t>обязательство</a:t>
            </a:r>
            <a:r>
              <a:rPr lang="en-US" altLang="ru-RU" dirty="0">
                <a:ea typeface="ＭＳ Ｐゴシック" pitchFamily="34" charset="-128"/>
              </a:rPr>
              <a:t> </a:t>
            </a:r>
            <a:r>
              <a:rPr lang="en-US" altLang="ru-RU" dirty="0" err="1">
                <a:ea typeface="ＭＳ Ｐゴシック" pitchFamily="34" charset="-128"/>
              </a:rPr>
              <a:t>могло</a:t>
            </a:r>
            <a:r>
              <a:rPr lang="en-US" altLang="ru-RU" dirty="0">
                <a:ea typeface="ＭＳ Ｐゴシック" pitchFamily="34" charset="-128"/>
              </a:rPr>
              <a:t> </a:t>
            </a:r>
            <a:r>
              <a:rPr lang="en-US" altLang="ru-RU" dirty="0" err="1">
                <a:ea typeface="ＭＳ Ｐゴシック" pitchFamily="34" charset="-128"/>
              </a:rPr>
              <a:t>быть</a:t>
            </a:r>
            <a:r>
              <a:rPr lang="en-US" altLang="ru-RU" dirty="0">
                <a:ea typeface="ＭＳ Ｐゴシック" pitchFamily="34" charset="-128"/>
              </a:rPr>
              <a:t> </a:t>
            </a:r>
            <a:r>
              <a:rPr lang="en-US" altLang="ru-RU" dirty="0" err="1">
                <a:ea typeface="ＭＳ Ｐゴシック" pitchFamily="34" charset="-128"/>
              </a:rPr>
              <a:t>классифицировано</a:t>
            </a:r>
            <a:r>
              <a:rPr lang="en-US" altLang="ru-RU" dirty="0">
                <a:ea typeface="ＭＳ Ｐゴシック" pitchFamily="34" charset="-128"/>
              </a:rPr>
              <a:t> в </a:t>
            </a:r>
            <a:r>
              <a:rPr lang="en-US" altLang="ru-RU" dirty="0" err="1">
                <a:ea typeface="ＭＳ Ｐゴシック" pitchFamily="34" charset="-128"/>
              </a:rPr>
              <a:t>качестве</a:t>
            </a:r>
            <a:r>
              <a:rPr lang="en-US" altLang="ru-RU" dirty="0">
                <a:ea typeface="ＭＳ Ｐゴシック" pitchFamily="34" charset="-128"/>
              </a:rPr>
              <a:t> </a:t>
            </a:r>
            <a:r>
              <a:rPr lang="en-US" altLang="ru-RU" dirty="0" err="1">
                <a:ea typeface="ＭＳ Ｐゴシック" pitchFamily="34" charset="-128"/>
              </a:rPr>
              <a:t>долгосрочного</a:t>
            </a:r>
            <a:r>
              <a:rPr lang="en-US" altLang="ru-RU" dirty="0">
                <a:ea typeface="ＭＳ Ｐゴシック" pitchFamily="34" charset="-128"/>
              </a:rPr>
              <a:t>, </a:t>
            </a:r>
            <a:r>
              <a:rPr lang="en-US" altLang="ru-RU" dirty="0" err="1">
                <a:ea typeface="ＭＳ Ｐゴシック" pitchFamily="34" charset="-128"/>
              </a:rPr>
              <a:t>компания</a:t>
            </a:r>
            <a:r>
              <a:rPr lang="en-US" altLang="ru-RU" dirty="0">
                <a:ea typeface="ＭＳ Ｐゴシック" pitchFamily="34" charset="-128"/>
              </a:rPr>
              <a:t> </a:t>
            </a:r>
            <a:r>
              <a:rPr lang="en-US" altLang="ru-RU" dirty="0" err="1">
                <a:ea typeface="ＭＳ Ｐゴシック" pitchFamily="34" charset="-128"/>
              </a:rPr>
              <a:t>должна</a:t>
            </a:r>
            <a:r>
              <a:rPr lang="en-US" altLang="ru-RU" dirty="0">
                <a:ea typeface="ＭＳ Ｐゴシック" pitchFamily="34" charset="-128"/>
              </a:rPr>
              <a:t> </a:t>
            </a:r>
            <a:r>
              <a:rPr lang="en-US" altLang="ru-RU" dirty="0" err="1">
                <a:ea typeface="ＭＳ Ｐゴシック" pitchFamily="34" charset="-128"/>
              </a:rPr>
              <a:t>иметь</a:t>
            </a:r>
            <a:r>
              <a:rPr lang="en-US" altLang="ru-RU" dirty="0">
                <a:ea typeface="ＭＳ Ｐゴシック" pitchFamily="34" charset="-128"/>
              </a:rPr>
              <a:t> </a:t>
            </a:r>
            <a:r>
              <a:rPr lang="en-US" altLang="ru-RU" dirty="0" err="1">
                <a:ea typeface="ＭＳ Ｐゴシック" pitchFamily="34" charset="-128"/>
              </a:rPr>
              <a:t>на</a:t>
            </a:r>
            <a:r>
              <a:rPr lang="en-US" altLang="ru-RU" dirty="0">
                <a:ea typeface="ＭＳ Ｐゴシック" pitchFamily="34" charset="-128"/>
              </a:rPr>
              <a:t> </a:t>
            </a:r>
            <a:r>
              <a:rPr lang="en-US" altLang="ru-RU" dirty="0" err="1">
                <a:ea typeface="ＭＳ Ｐゴシック" pitchFamily="34" charset="-128"/>
              </a:rPr>
              <a:t>дату</a:t>
            </a:r>
            <a:r>
              <a:rPr lang="en-US" altLang="ru-RU" dirty="0">
                <a:ea typeface="ＭＳ Ｐゴシック" pitchFamily="34" charset="-128"/>
              </a:rPr>
              <a:t> </a:t>
            </a:r>
            <a:r>
              <a:rPr lang="en-US" altLang="ru-RU" dirty="0" err="1">
                <a:ea typeface="ＭＳ Ｐゴシック" pitchFamily="34" charset="-128"/>
              </a:rPr>
              <a:t>отчетности</a:t>
            </a:r>
            <a:r>
              <a:rPr lang="en-US" altLang="ru-RU" dirty="0">
                <a:ea typeface="ＭＳ Ｐゴシック" pitchFamily="34" charset="-128"/>
              </a:rPr>
              <a:t> </a:t>
            </a:r>
            <a:r>
              <a:rPr lang="en-US" altLang="ru-RU" dirty="0" err="1">
                <a:ea typeface="ＭＳ Ｐゴシック" pitchFamily="34" charset="-128"/>
              </a:rPr>
              <a:t>право</a:t>
            </a:r>
            <a:r>
              <a:rPr lang="en-US" altLang="ru-RU" dirty="0">
                <a:ea typeface="ＭＳ Ｐゴシック" pitchFamily="34" charset="-128"/>
              </a:rPr>
              <a:t> </a:t>
            </a:r>
            <a:r>
              <a:rPr lang="en-US" altLang="ru-RU" dirty="0" err="1">
                <a:ea typeface="ＭＳ Ｐゴシック" pitchFamily="34" charset="-128"/>
              </a:rPr>
              <a:t>отложить</a:t>
            </a:r>
            <a:r>
              <a:rPr lang="en-US" altLang="ru-RU" dirty="0">
                <a:ea typeface="ＭＳ Ｐゴシック" pitchFamily="34" charset="-128"/>
              </a:rPr>
              <a:t> </a:t>
            </a:r>
            <a:r>
              <a:rPr lang="en-US" altLang="ru-RU" dirty="0" err="1">
                <a:ea typeface="ＭＳ Ｐゴシック" pitchFamily="34" charset="-128"/>
              </a:rPr>
              <a:t>погашение</a:t>
            </a:r>
            <a:r>
              <a:rPr lang="en-US" altLang="ru-RU" dirty="0">
                <a:ea typeface="ＭＳ Ｐゴシック" pitchFamily="34" charset="-128"/>
              </a:rPr>
              <a:t> </a:t>
            </a:r>
            <a:r>
              <a:rPr lang="en-US" altLang="ru-RU" dirty="0" err="1">
                <a:ea typeface="ＭＳ Ｐゴシック" pitchFamily="34" charset="-128"/>
              </a:rPr>
              <a:t>долгосрочного</a:t>
            </a:r>
            <a:r>
              <a:rPr lang="en-US" altLang="ru-RU" dirty="0">
                <a:ea typeface="ＭＳ Ｐゴシック" pitchFamily="34" charset="-128"/>
              </a:rPr>
              <a:t> </a:t>
            </a:r>
            <a:r>
              <a:rPr lang="en-US" altLang="ru-RU" dirty="0" err="1">
                <a:ea typeface="ＭＳ Ｐゴシック" pitchFamily="34" charset="-128"/>
              </a:rPr>
              <a:t>кредита</a:t>
            </a:r>
            <a:r>
              <a:rPr lang="en-US" altLang="ru-RU" dirty="0">
                <a:ea typeface="ＭＳ Ｐゴシック" pitchFamily="34" charset="-128"/>
              </a:rPr>
              <a:t> в </a:t>
            </a:r>
            <a:r>
              <a:rPr lang="en-US" altLang="ru-RU" dirty="0" err="1">
                <a:ea typeface="ＭＳ Ｐゴシック" pitchFamily="34" charset="-128"/>
              </a:rPr>
              <a:t>течение</a:t>
            </a:r>
            <a:r>
              <a:rPr lang="en-US" altLang="ru-RU" dirty="0">
                <a:ea typeface="ＭＳ Ｐゴシック" pitchFamily="34" charset="-128"/>
              </a:rPr>
              <a:t> </a:t>
            </a:r>
            <a:r>
              <a:rPr lang="en-US" altLang="ru-RU" dirty="0" err="1">
                <a:ea typeface="ＭＳ Ｐゴシック" pitchFamily="34" charset="-128"/>
              </a:rPr>
              <a:t>как</a:t>
            </a:r>
            <a:r>
              <a:rPr lang="en-US" altLang="ru-RU" dirty="0">
                <a:ea typeface="ＭＳ Ｐゴシック" pitchFamily="34" charset="-128"/>
              </a:rPr>
              <a:t> </a:t>
            </a:r>
            <a:r>
              <a:rPr lang="en-US" altLang="ru-RU" dirty="0" err="1">
                <a:ea typeface="ＭＳ Ｐゴシック" pitchFamily="34" charset="-128"/>
              </a:rPr>
              <a:t>минимум</a:t>
            </a:r>
            <a:r>
              <a:rPr lang="en-US" altLang="ru-RU" dirty="0">
                <a:ea typeface="ＭＳ Ｐゴシック" pitchFamily="34" charset="-128"/>
              </a:rPr>
              <a:t> 12 </a:t>
            </a:r>
            <a:r>
              <a:rPr lang="en-US" altLang="ru-RU" dirty="0" err="1">
                <a:ea typeface="ＭＳ Ｐゴシック" pitchFamily="34" charset="-128"/>
              </a:rPr>
              <a:t>месяцев</a:t>
            </a:r>
            <a:r>
              <a:rPr lang="en-US" altLang="ru-RU" dirty="0">
                <a:ea typeface="ＭＳ Ｐゴシック" pitchFamily="34" charset="-128"/>
              </a:rPr>
              <a:t> </a:t>
            </a:r>
            <a:r>
              <a:rPr lang="en-US" altLang="ru-RU" dirty="0" err="1">
                <a:ea typeface="ＭＳ Ｐゴシック" pitchFamily="34" charset="-128"/>
              </a:rPr>
              <a:t>после</a:t>
            </a:r>
            <a:r>
              <a:rPr lang="en-US" altLang="ru-RU" dirty="0">
                <a:ea typeface="ＭＳ Ｐゴシック" pitchFamily="34" charset="-128"/>
              </a:rPr>
              <a:t> </a:t>
            </a:r>
            <a:r>
              <a:rPr lang="en-US" altLang="ru-RU" dirty="0" err="1">
                <a:ea typeface="ＭＳ Ｐゴシック" pitchFamily="34" charset="-128"/>
              </a:rPr>
              <a:t>отчетной</a:t>
            </a:r>
            <a:r>
              <a:rPr lang="en-US" altLang="ru-RU" dirty="0">
                <a:ea typeface="ＭＳ Ｐゴシック" pitchFamily="34" charset="-128"/>
              </a:rPr>
              <a:t> </a:t>
            </a:r>
            <a:r>
              <a:rPr lang="en-US" altLang="ru-RU" dirty="0" err="1">
                <a:ea typeface="ＭＳ Ｐゴシック" pitchFamily="34" charset="-128"/>
              </a:rPr>
              <a:t>даты</a:t>
            </a:r>
            <a:r>
              <a:rPr lang="en-US" altLang="ru-RU" dirty="0">
                <a:ea typeface="ＭＳ Ｐゴシック" pitchFamily="34" charset="-128"/>
              </a:rPr>
              <a:t>, </a:t>
            </a:r>
            <a:r>
              <a:rPr lang="en-US" altLang="ru-RU" dirty="0" err="1">
                <a:ea typeface="ＭＳ Ｐゴシック" pitchFamily="34" charset="-128"/>
              </a:rPr>
              <a:t>даже</a:t>
            </a:r>
            <a:r>
              <a:rPr lang="en-US" altLang="ru-RU" dirty="0">
                <a:ea typeface="ＭＳ Ｐゴシック" pitchFamily="34" charset="-128"/>
              </a:rPr>
              <a:t> </a:t>
            </a:r>
            <a:r>
              <a:rPr lang="en-US" altLang="ru-RU" dirty="0" err="1">
                <a:ea typeface="ＭＳ Ｐゴシック" pitchFamily="34" charset="-128"/>
              </a:rPr>
              <a:t>если</a:t>
            </a:r>
            <a:r>
              <a:rPr lang="en-US" altLang="ru-RU" dirty="0">
                <a:ea typeface="ＭＳ Ｐゴシック" pitchFamily="34" charset="-128"/>
              </a:rPr>
              <a:t> в </a:t>
            </a:r>
            <a:r>
              <a:rPr lang="en-US" altLang="ru-RU" dirty="0" err="1">
                <a:ea typeface="ＭＳ Ｐゴシック" pitchFamily="34" charset="-128"/>
              </a:rPr>
              <a:t>противном</a:t>
            </a:r>
            <a:r>
              <a:rPr lang="en-US" altLang="ru-RU" dirty="0">
                <a:ea typeface="ＭＳ Ｐゴシック" pitchFamily="34" charset="-128"/>
              </a:rPr>
              <a:t> </a:t>
            </a:r>
            <a:r>
              <a:rPr lang="en-US" altLang="ru-RU" dirty="0" err="1">
                <a:ea typeface="ＭＳ Ｐゴシック" pitchFamily="34" charset="-128"/>
              </a:rPr>
              <a:t>случае</a:t>
            </a:r>
            <a:r>
              <a:rPr lang="en-US" altLang="ru-RU" dirty="0">
                <a:ea typeface="ＭＳ Ｐゴシック" pitchFamily="34" charset="-128"/>
              </a:rPr>
              <a:t> </a:t>
            </a:r>
            <a:r>
              <a:rPr lang="en-US" altLang="ru-RU" dirty="0" err="1">
                <a:ea typeface="ＭＳ Ｐゴシック" pitchFamily="34" charset="-128"/>
              </a:rPr>
              <a:t>компания</a:t>
            </a:r>
            <a:r>
              <a:rPr lang="en-US" altLang="ru-RU" dirty="0">
                <a:ea typeface="ＭＳ Ｐゴシック" pitchFamily="34" charset="-128"/>
              </a:rPr>
              <a:t> </a:t>
            </a:r>
            <a:r>
              <a:rPr lang="en-US" altLang="ru-RU" dirty="0" err="1">
                <a:ea typeface="ＭＳ Ｐゴシック" pitchFamily="34" charset="-128"/>
              </a:rPr>
              <a:t>погасит</a:t>
            </a:r>
            <a:r>
              <a:rPr lang="en-US" altLang="ru-RU" dirty="0">
                <a:ea typeface="ＭＳ Ｐゴシック" pitchFamily="34" charset="-128"/>
              </a:rPr>
              <a:t> </a:t>
            </a:r>
            <a:r>
              <a:rPr lang="en-US" altLang="ru-RU" dirty="0" err="1">
                <a:ea typeface="ＭＳ Ｐゴシック" pitchFamily="34" charset="-128"/>
              </a:rPr>
              <a:t>обязательство</a:t>
            </a:r>
            <a:r>
              <a:rPr lang="en-US" altLang="ru-RU" dirty="0">
                <a:ea typeface="ＭＳ Ｐゴシック" pitchFamily="34" charset="-128"/>
              </a:rPr>
              <a:t> в </a:t>
            </a:r>
            <a:r>
              <a:rPr lang="en-US" altLang="ru-RU" dirty="0" err="1">
                <a:ea typeface="ＭＳ Ｐゴシック" pitchFamily="34" charset="-128"/>
              </a:rPr>
              <a:t>течение</a:t>
            </a:r>
            <a:r>
              <a:rPr lang="en-US" altLang="ru-RU" dirty="0">
                <a:ea typeface="ＭＳ Ｐゴシック" pitchFamily="34" charset="-128"/>
              </a:rPr>
              <a:t> </a:t>
            </a:r>
            <a:r>
              <a:rPr lang="en-US" altLang="ru-RU" dirty="0" err="1">
                <a:ea typeface="ＭＳ Ｐゴシック" pitchFamily="34" charset="-128"/>
              </a:rPr>
              <a:t>более</a:t>
            </a:r>
            <a:r>
              <a:rPr lang="en-US" altLang="ru-RU" dirty="0">
                <a:ea typeface="ＭＳ Ｐゴシック" pitchFamily="34" charset="-128"/>
              </a:rPr>
              <a:t> </a:t>
            </a:r>
            <a:r>
              <a:rPr lang="en-US" altLang="ru-RU" dirty="0" err="1">
                <a:ea typeface="ＭＳ Ｐゴシック" pitchFamily="34" charset="-128"/>
              </a:rPr>
              <a:t>короткого</a:t>
            </a:r>
            <a:r>
              <a:rPr lang="en-US" altLang="ru-RU" dirty="0">
                <a:ea typeface="ＭＳ Ｐゴシック" pitchFamily="34" charset="-128"/>
              </a:rPr>
              <a:t> </a:t>
            </a:r>
            <a:r>
              <a:rPr lang="en-US" altLang="ru-RU" dirty="0" err="1">
                <a:ea typeface="ＭＳ Ｐゴシック" pitchFamily="34" charset="-128"/>
              </a:rPr>
              <a:t>периода</a:t>
            </a:r>
            <a:r>
              <a:rPr lang="en-US" altLang="ru-RU" dirty="0">
                <a:ea typeface="ＭＳ Ｐゴシック" pitchFamily="34" charset="-128"/>
              </a:rPr>
              <a:t>. </a:t>
            </a:r>
            <a:r>
              <a:rPr lang="en-US" altLang="ru-RU" dirty="0" err="1">
                <a:ea typeface="ＭＳ Ｐゴシック" pitchFamily="34" charset="-128"/>
              </a:rPr>
              <a:t>Поэтому</a:t>
            </a:r>
            <a:r>
              <a:rPr lang="en-US" altLang="ru-RU" dirty="0">
                <a:ea typeface="ＭＳ Ｐゴシック" pitchFamily="34" charset="-128"/>
              </a:rPr>
              <a:t>, </a:t>
            </a:r>
            <a:r>
              <a:rPr lang="en-US" altLang="ru-RU" dirty="0" err="1">
                <a:ea typeface="ＭＳ Ｐゴシック" pitchFamily="34" charset="-128"/>
              </a:rPr>
              <a:t>поскольку</a:t>
            </a:r>
            <a:r>
              <a:rPr lang="en-US" altLang="ru-RU" dirty="0">
                <a:ea typeface="ＭＳ Ｐゴシック" pitchFamily="34" charset="-128"/>
              </a:rPr>
              <a:t> </a:t>
            </a:r>
            <a:r>
              <a:rPr lang="en-US" altLang="ru-RU" dirty="0" err="1">
                <a:ea typeface="ＭＳ Ｐゴシック" pitchFamily="34" charset="-128"/>
              </a:rPr>
              <a:t>до</a:t>
            </a:r>
            <a:r>
              <a:rPr lang="en-US" altLang="ru-RU" dirty="0">
                <a:ea typeface="ＭＳ Ｐゴシック" pitchFamily="34" charset="-128"/>
              </a:rPr>
              <a:t> </a:t>
            </a:r>
            <a:r>
              <a:rPr lang="en-US" altLang="ru-RU" dirty="0" err="1">
                <a:ea typeface="ＭＳ Ｐゴシック" pitchFamily="34" charset="-128"/>
              </a:rPr>
              <a:t>даты</a:t>
            </a:r>
            <a:r>
              <a:rPr lang="en-US" altLang="ru-RU" dirty="0">
                <a:ea typeface="ＭＳ Ｐゴシック" pitchFamily="34" charset="-128"/>
              </a:rPr>
              <a:t> </a:t>
            </a:r>
            <a:r>
              <a:rPr lang="en-US" altLang="ru-RU" dirty="0" err="1">
                <a:ea typeface="ＭＳ Ｐゴシック" pitchFamily="34" charset="-128"/>
              </a:rPr>
              <a:t>отчетности</a:t>
            </a:r>
            <a:r>
              <a:rPr lang="en-US" altLang="ru-RU" dirty="0">
                <a:ea typeface="ＭＳ Ｐゴシック" pitchFamily="34" charset="-128"/>
              </a:rPr>
              <a:t> </a:t>
            </a:r>
            <a:r>
              <a:rPr lang="en-US" altLang="ru-RU" dirty="0" err="1">
                <a:ea typeface="ＭＳ Ｐゴシック" pitchFamily="34" charset="-128"/>
              </a:rPr>
              <a:t>компания</a:t>
            </a:r>
            <a:r>
              <a:rPr lang="en-US" altLang="ru-RU" dirty="0">
                <a:ea typeface="ＭＳ Ｐゴシック" pitchFamily="34" charset="-128"/>
              </a:rPr>
              <a:t> </a:t>
            </a:r>
            <a:r>
              <a:rPr lang="en-US" altLang="ru-RU" dirty="0" err="1">
                <a:ea typeface="ＭＳ Ｐゴシック" pitchFamily="34" charset="-128"/>
              </a:rPr>
              <a:t>на</a:t>
            </a:r>
            <a:r>
              <a:rPr lang="en-US" altLang="ru-RU" dirty="0">
                <a:ea typeface="ＭＳ Ｐゴシック" pitchFamily="34" charset="-128"/>
              </a:rPr>
              <a:t> </a:t>
            </a:r>
            <a:r>
              <a:rPr lang="en-US" altLang="ru-RU" dirty="0" err="1">
                <a:ea typeface="ＭＳ Ｐゴシック" pitchFamily="34" charset="-128"/>
              </a:rPr>
              <a:t>обладала</a:t>
            </a:r>
            <a:r>
              <a:rPr lang="en-US" altLang="ru-RU" dirty="0">
                <a:ea typeface="ＭＳ Ｐゴシック" pitchFamily="34" charset="-128"/>
              </a:rPr>
              <a:t> </a:t>
            </a:r>
            <a:r>
              <a:rPr lang="en-US" altLang="ru-RU" dirty="0" err="1">
                <a:ea typeface="ＭＳ Ｐゴシック" pitchFamily="34" charset="-128"/>
              </a:rPr>
              <a:t>правом</a:t>
            </a:r>
            <a:r>
              <a:rPr lang="en-US" altLang="ru-RU" dirty="0">
                <a:ea typeface="ＭＳ Ｐゴシック" pitchFamily="34" charset="-128"/>
              </a:rPr>
              <a:t> </a:t>
            </a:r>
            <a:r>
              <a:rPr lang="en-US" altLang="ru-RU" dirty="0" err="1">
                <a:ea typeface="ＭＳ Ｐゴシック" pitchFamily="34" charset="-128"/>
              </a:rPr>
              <a:t>рефинансировать</a:t>
            </a:r>
            <a:r>
              <a:rPr lang="en-US" altLang="ru-RU" dirty="0">
                <a:ea typeface="ＭＳ Ｐゴシック" pitchFamily="34" charset="-128"/>
              </a:rPr>
              <a:t> </a:t>
            </a:r>
            <a:r>
              <a:rPr lang="en-US" altLang="ru-RU" dirty="0" err="1">
                <a:ea typeface="ＭＳ Ｐゴシック" pitchFamily="34" charset="-128"/>
              </a:rPr>
              <a:t>или</a:t>
            </a:r>
            <a:r>
              <a:rPr lang="en-US" altLang="ru-RU" dirty="0">
                <a:ea typeface="ＭＳ Ｐゴシック" pitchFamily="34" charset="-128"/>
              </a:rPr>
              <a:t> </a:t>
            </a:r>
            <a:r>
              <a:rPr lang="en-US" altLang="ru-RU" dirty="0" err="1">
                <a:ea typeface="ＭＳ Ｐゴシック" pitchFamily="34" charset="-128"/>
              </a:rPr>
              <a:t>отсрочить</a:t>
            </a:r>
            <a:r>
              <a:rPr lang="en-US" altLang="ru-RU" dirty="0">
                <a:ea typeface="ＭＳ Ｐゴシック" pitchFamily="34" charset="-128"/>
              </a:rPr>
              <a:t> </a:t>
            </a:r>
            <a:r>
              <a:rPr lang="en-US" altLang="ru-RU" dirty="0" err="1">
                <a:ea typeface="ＭＳ Ｐゴシック" pitchFamily="34" charset="-128"/>
              </a:rPr>
              <a:t>погашение</a:t>
            </a:r>
            <a:r>
              <a:rPr lang="en-US" altLang="ru-RU" dirty="0">
                <a:ea typeface="ＭＳ Ｐゴシック" pitchFamily="34" charset="-128"/>
              </a:rPr>
              <a:t> </a:t>
            </a:r>
            <a:r>
              <a:rPr lang="en-US" altLang="ru-RU" dirty="0" err="1">
                <a:ea typeface="ＭＳ Ｐゴシック" pitchFamily="34" charset="-128"/>
              </a:rPr>
              <a:t>кредита</a:t>
            </a:r>
            <a:r>
              <a:rPr lang="en-US" altLang="ru-RU" dirty="0">
                <a:ea typeface="ＭＳ Ｐゴシック" pitchFamily="34" charset="-128"/>
              </a:rPr>
              <a:t>, </a:t>
            </a:r>
            <a:r>
              <a:rPr lang="en-US" altLang="ru-RU" dirty="0" err="1">
                <a:ea typeface="ＭＳ Ｐゴシック" pitchFamily="34" charset="-128"/>
              </a:rPr>
              <a:t>обязательство</a:t>
            </a:r>
            <a:r>
              <a:rPr lang="en-US" altLang="ru-RU" dirty="0">
                <a:ea typeface="ＭＳ Ｐゴシック" pitchFamily="34" charset="-128"/>
              </a:rPr>
              <a:t> </a:t>
            </a:r>
            <a:r>
              <a:rPr lang="en-US" altLang="ru-RU" dirty="0" err="1">
                <a:ea typeface="ＭＳ Ｐゴシック" pitchFamily="34" charset="-128"/>
              </a:rPr>
              <a:t>должно</a:t>
            </a:r>
            <a:r>
              <a:rPr lang="en-US" altLang="ru-RU" dirty="0">
                <a:ea typeface="ＭＳ Ｐゴシック" pitchFamily="34" charset="-128"/>
              </a:rPr>
              <a:t> </a:t>
            </a:r>
            <a:r>
              <a:rPr lang="en-US" altLang="ru-RU" dirty="0" err="1">
                <a:ea typeface="ＭＳ Ｐゴシック" pitchFamily="34" charset="-128"/>
              </a:rPr>
              <a:t>быть</a:t>
            </a:r>
            <a:r>
              <a:rPr lang="en-US" altLang="ru-RU" dirty="0">
                <a:ea typeface="ＭＳ Ｐゴシック" pitchFamily="34" charset="-128"/>
              </a:rPr>
              <a:t> </a:t>
            </a:r>
            <a:r>
              <a:rPr lang="en-US" altLang="ru-RU" dirty="0" err="1">
                <a:ea typeface="ＭＳ Ｐゴシック" pitchFamily="34" charset="-128"/>
              </a:rPr>
              <a:t>классифицировано</a:t>
            </a:r>
            <a:r>
              <a:rPr lang="en-US" altLang="ru-RU" dirty="0">
                <a:ea typeface="ＭＳ Ｐゴシック" pitchFamily="34" charset="-128"/>
              </a:rPr>
              <a:t> </a:t>
            </a:r>
            <a:r>
              <a:rPr lang="en-US" altLang="ru-RU" dirty="0" err="1">
                <a:ea typeface="ＭＳ Ｐゴシック" pitchFamily="34" charset="-128"/>
              </a:rPr>
              <a:t>как</a:t>
            </a:r>
            <a:r>
              <a:rPr lang="en-US" altLang="ru-RU" dirty="0">
                <a:ea typeface="ＭＳ Ｐゴシック" pitchFamily="34" charset="-128"/>
              </a:rPr>
              <a:t> </a:t>
            </a:r>
            <a:r>
              <a:rPr lang="en-US" altLang="ru-RU" dirty="0" err="1">
                <a:ea typeface="ＭＳ Ｐゴシック" pitchFamily="34" charset="-128"/>
              </a:rPr>
              <a:t>краткосрочное</a:t>
            </a:r>
            <a:endParaRPr lang="ru-RU" altLang="en-US" dirty="0">
              <a:ea typeface="ＭＳ Ｐゴシック" pitchFamily="34" charset="-128"/>
            </a:endParaRPr>
          </a:p>
        </p:txBody>
      </p:sp>
      <p:sp>
        <p:nvSpPr>
          <p:cNvPr id="48132" name="Footer Placeholder 3"/>
          <p:cNvSpPr>
            <a:spLocks noGrp="1"/>
          </p:cNvSpPr>
          <p:nvPr>
            <p:ph type="ftr" sz="quarter" idx="4"/>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Calibri"/>
                <a:ea typeface="ＭＳ Ｐゴシック" pitchFamily="34" charset="-128"/>
                <a:cs typeface="+mn-cs"/>
              </a:rPr>
              <a:t>DipIFR (Rus)</a:t>
            </a:r>
          </a:p>
        </p:txBody>
      </p:sp>
    </p:spTree>
    <p:extLst>
      <p:ext uri="{BB962C8B-B14F-4D97-AF65-F5344CB8AC3E}">
        <p14:creationId xmlns:p14="http://schemas.microsoft.com/office/powerpoint/2010/main" val="8755335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r>
              <a:rPr lang="en-US" altLang="ru-RU" dirty="0" err="1">
                <a:ea typeface="ＭＳ Ｐゴシック" pitchFamily="34" charset="-128"/>
              </a:rPr>
              <a:t>Для</a:t>
            </a:r>
            <a:r>
              <a:rPr lang="en-US" altLang="ru-RU" dirty="0">
                <a:ea typeface="ＭＳ Ｐゴシック" pitchFamily="34" charset="-128"/>
              </a:rPr>
              <a:t> </a:t>
            </a:r>
            <a:r>
              <a:rPr lang="en-US" altLang="ru-RU" dirty="0" err="1">
                <a:ea typeface="ＭＳ Ｐゴシック" pitchFamily="34" charset="-128"/>
              </a:rPr>
              <a:t>того</a:t>
            </a:r>
            <a:r>
              <a:rPr lang="en-US" altLang="ru-RU" dirty="0">
                <a:ea typeface="ＭＳ Ｐゴシック" pitchFamily="34" charset="-128"/>
              </a:rPr>
              <a:t>, </a:t>
            </a:r>
            <a:r>
              <a:rPr lang="en-US" altLang="ru-RU" dirty="0" err="1">
                <a:ea typeface="ＭＳ Ｐゴシック" pitchFamily="34" charset="-128"/>
              </a:rPr>
              <a:t>чтобы</a:t>
            </a:r>
            <a:r>
              <a:rPr lang="en-US" altLang="ru-RU" dirty="0">
                <a:ea typeface="ＭＳ Ｐゴシック" pitchFamily="34" charset="-128"/>
              </a:rPr>
              <a:t> </a:t>
            </a:r>
            <a:r>
              <a:rPr lang="en-US" altLang="ru-RU" dirty="0" err="1">
                <a:ea typeface="ＭＳ Ｐゴシック" pitchFamily="34" charset="-128"/>
              </a:rPr>
              <a:t>обязательство</a:t>
            </a:r>
            <a:r>
              <a:rPr lang="en-US" altLang="ru-RU" dirty="0">
                <a:ea typeface="ＭＳ Ｐゴシック" pitchFamily="34" charset="-128"/>
              </a:rPr>
              <a:t> </a:t>
            </a:r>
            <a:r>
              <a:rPr lang="en-US" altLang="ru-RU" dirty="0" err="1">
                <a:ea typeface="ＭＳ Ｐゴシック" pitchFamily="34" charset="-128"/>
              </a:rPr>
              <a:t>могло</a:t>
            </a:r>
            <a:r>
              <a:rPr lang="en-US" altLang="ru-RU" dirty="0">
                <a:ea typeface="ＭＳ Ｐゴシック" pitchFamily="34" charset="-128"/>
              </a:rPr>
              <a:t> </a:t>
            </a:r>
            <a:r>
              <a:rPr lang="en-US" altLang="ru-RU" dirty="0" err="1">
                <a:ea typeface="ＭＳ Ｐゴシック" pitchFamily="34" charset="-128"/>
              </a:rPr>
              <a:t>быть</a:t>
            </a:r>
            <a:r>
              <a:rPr lang="en-US" altLang="ru-RU" dirty="0">
                <a:ea typeface="ＭＳ Ｐゴシック" pitchFamily="34" charset="-128"/>
              </a:rPr>
              <a:t> </a:t>
            </a:r>
            <a:r>
              <a:rPr lang="en-US" altLang="ru-RU" dirty="0" err="1">
                <a:ea typeface="ＭＳ Ｐゴシック" pitchFamily="34" charset="-128"/>
              </a:rPr>
              <a:t>классифицировано</a:t>
            </a:r>
            <a:r>
              <a:rPr lang="en-US" altLang="ru-RU" dirty="0">
                <a:ea typeface="ＭＳ Ｐゴシック" pitchFamily="34" charset="-128"/>
              </a:rPr>
              <a:t> в </a:t>
            </a:r>
            <a:r>
              <a:rPr lang="en-US" altLang="ru-RU" dirty="0" err="1">
                <a:ea typeface="ＭＳ Ｐゴシック" pitchFamily="34" charset="-128"/>
              </a:rPr>
              <a:t>качестве</a:t>
            </a:r>
            <a:r>
              <a:rPr lang="en-US" altLang="ru-RU" dirty="0">
                <a:ea typeface="ＭＳ Ｐゴシック" pitchFamily="34" charset="-128"/>
              </a:rPr>
              <a:t> </a:t>
            </a:r>
            <a:r>
              <a:rPr lang="en-US" altLang="ru-RU" dirty="0" err="1">
                <a:ea typeface="ＭＳ Ｐゴシック" pitchFamily="34" charset="-128"/>
              </a:rPr>
              <a:t>долгосрочного</a:t>
            </a:r>
            <a:r>
              <a:rPr lang="en-US" altLang="ru-RU" dirty="0">
                <a:ea typeface="ＭＳ Ｐゴシック" pitchFamily="34" charset="-128"/>
              </a:rPr>
              <a:t>, </a:t>
            </a:r>
            <a:r>
              <a:rPr lang="en-US" altLang="ru-RU" dirty="0" err="1">
                <a:ea typeface="ＭＳ Ｐゴシック" pitchFamily="34" charset="-128"/>
              </a:rPr>
              <a:t>компания</a:t>
            </a:r>
            <a:r>
              <a:rPr lang="en-US" altLang="ru-RU" dirty="0">
                <a:ea typeface="ＭＳ Ｐゴシック" pitchFamily="34" charset="-128"/>
              </a:rPr>
              <a:t> </a:t>
            </a:r>
            <a:r>
              <a:rPr lang="en-US" altLang="ru-RU" dirty="0" err="1">
                <a:ea typeface="ＭＳ Ｐゴシック" pitchFamily="34" charset="-128"/>
              </a:rPr>
              <a:t>должна</a:t>
            </a:r>
            <a:r>
              <a:rPr lang="en-US" altLang="ru-RU" dirty="0">
                <a:ea typeface="ＭＳ Ｐゴシック" pitchFamily="34" charset="-128"/>
              </a:rPr>
              <a:t> </a:t>
            </a:r>
            <a:r>
              <a:rPr lang="en-US" altLang="ru-RU" dirty="0" err="1">
                <a:ea typeface="ＭＳ Ｐゴシック" pitchFamily="34" charset="-128"/>
              </a:rPr>
              <a:t>иметь</a:t>
            </a:r>
            <a:r>
              <a:rPr lang="en-US" altLang="ru-RU" dirty="0">
                <a:ea typeface="ＭＳ Ｐゴシック" pitchFamily="34" charset="-128"/>
              </a:rPr>
              <a:t> </a:t>
            </a:r>
            <a:r>
              <a:rPr lang="en-US" altLang="ru-RU" dirty="0" err="1">
                <a:ea typeface="ＭＳ Ｐゴシック" pitchFamily="34" charset="-128"/>
              </a:rPr>
              <a:t>на</a:t>
            </a:r>
            <a:r>
              <a:rPr lang="en-US" altLang="ru-RU" dirty="0">
                <a:ea typeface="ＭＳ Ｐゴシック" pitchFamily="34" charset="-128"/>
              </a:rPr>
              <a:t> </a:t>
            </a:r>
            <a:r>
              <a:rPr lang="en-US" altLang="ru-RU" dirty="0" err="1">
                <a:ea typeface="ＭＳ Ｐゴシック" pitchFamily="34" charset="-128"/>
              </a:rPr>
              <a:t>дату</a:t>
            </a:r>
            <a:r>
              <a:rPr lang="en-US" altLang="ru-RU" dirty="0">
                <a:ea typeface="ＭＳ Ｐゴシック" pitchFamily="34" charset="-128"/>
              </a:rPr>
              <a:t> </a:t>
            </a:r>
            <a:r>
              <a:rPr lang="en-US" altLang="ru-RU" dirty="0" err="1">
                <a:ea typeface="ＭＳ Ｐゴシック" pitchFamily="34" charset="-128"/>
              </a:rPr>
              <a:t>отчетности</a:t>
            </a:r>
            <a:r>
              <a:rPr lang="en-US" altLang="ru-RU" dirty="0">
                <a:ea typeface="ＭＳ Ｐゴシック" pitchFamily="34" charset="-128"/>
              </a:rPr>
              <a:t> </a:t>
            </a:r>
            <a:r>
              <a:rPr lang="en-US" altLang="ru-RU" dirty="0" err="1">
                <a:ea typeface="ＭＳ Ｐゴシック" pitchFamily="34" charset="-128"/>
              </a:rPr>
              <a:t>право</a:t>
            </a:r>
            <a:r>
              <a:rPr lang="en-US" altLang="ru-RU" dirty="0">
                <a:ea typeface="ＭＳ Ｐゴシック" pitchFamily="34" charset="-128"/>
              </a:rPr>
              <a:t> </a:t>
            </a:r>
            <a:r>
              <a:rPr lang="en-US" altLang="ru-RU" dirty="0" err="1">
                <a:ea typeface="ＭＳ Ｐゴシック" pitchFamily="34" charset="-128"/>
              </a:rPr>
              <a:t>отложить</a:t>
            </a:r>
            <a:r>
              <a:rPr lang="en-US" altLang="ru-RU" dirty="0">
                <a:ea typeface="ＭＳ Ｐゴシック" pitchFamily="34" charset="-128"/>
              </a:rPr>
              <a:t> </a:t>
            </a:r>
            <a:r>
              <a:rPr lang="en-US" altLang="ru-RU" dirty="0" err="1">
                <a:ea typeface="ＭＳ Ｐゴシック" pitchFamily="34" charset="-128"/>
              </a:rPr>
              <a:t>погашение</a:t>
            </a:r>
            <a:r>
              <a:rPr lang="en-US" altLang="ru-RU" dirty="0">
                <a:ea typeface="ＭＳ Ｐゴシック" pitchFamily="34" charset="-128"/>
              </a:rPr>
              <a:t> </a:t>
            </a:r>
            <a:r>
              <a:rPr lang="en-US" altLang="ru-RU" dirty="0" err="1">
                <a:ea typeface="ＭＳ Ｐゴシック" pitchFamily="34" charset="-128"/>
              </a:rPr>
              <a:t>долгосрочного</a:t>
            </a:r>
            <a:r>
              <a:rPr lang="en-US" altLang="ru-RU" dirty="0">
                <a:ea typeface="ＭＳ Ｐゴシック" pitchFamily="34" charset="-128"/>
              </a:rPr>
              <a:t> </a:t>
            </a:r>
            <a:r>
              <a:rPr lang="en-US" altLang="ru-RU" dirty="0" err="1">
                <a:ea typeface="ＭＳ Ｐゴシック" pitchFamily="34" charset="-128"/>
              </a:rPr>
              <a:t>кредита</a:t>
            </a:r>
            <a:r>
              <a:rPr lang="en-US" altLang="ru-RU" dirty="0">
                <a:ea typeface="ＭＳ Ｐゴシック" pitchFamily="34" charset="-128"/>
              </a:rPr>
              <a:t> в </a:t>
            </a:r>
            <a:r>
              <a:rPr lang="en-US" altLang="ru-RU" dirty="0" err="1">
                <a:ea typeface="ＭＳ Ｐゴシック" pitchFamily="34" charset="-128"/>
              </a:rPr>
              <a:t>течение</a:t>
            </a:r>
            <a:r>
              <a:rPr lang="en-US" altLang="ru-RU" dirty="0">
                <a:ea typeface="ＭＳ Ｐゴシック" pitchFamily="34" charset="-128"/>
              </a:rPr>
              <a:t> </a:t>
            </a:r>
            <a:r>
              <a:rPr lang="en-US" altLang="ru-RU" dirty="0" err="1">
                <a:ea typeface="ＭＳ Ｐゴシック" pitchFamily="34" charset="-128"/>
              </a:rPr>
              <a:t>как</a:t>
            </a:r>
            <a:r>
              <a:rPr lang="en-US" altLang="ru-RU" dirty="0">
                <a:ea typeface="ＭＳ Ｐゴシック" pitchFamily="34" charset="-128"/>
              </a:rPr>
              <a:t> </a:t>
            </a:r>
            <a:r>
              <a:rPr lang="en-US" altLang="ru-RU" dirty="0" err="1">
                <a:ea typeface="ＭＳ Ｐゴシック" pitchFamily="34" charset="-128"/>
              </a:rPr>
              <a:t>минимум</a:t>
            </a:r>
            <a:r>
              <a:rPr lang="en-US" altLang="ru-RU" dirty="0">
                <a:ea typeface="ＭＳ Ｐゴシック" pitchFamily="34" charset="-128"/>
              </a:rPr>
              <a:t> 12 </a:t>
            </a:r>
            <a:r>
              <a:rPr lang="en-US" altLang="ru-RU" dirty="0" err="1">
                <a:ea typeface="ＭＳ Ｐゴシック" pitchFamily="34" charset="-128"/>
              </a:rPr>
              <a:t>месяцев</a:t>
            </a:r>
            <a:r>
              <a:rPr lang="en-US" altLang="ru-RU" dirty="0">
                <a:ea typeface="ＭＳ Ｐゴシック" pitchFamily="34" charset="-128"/>
              </a:rPr>
              <a:t> </a:t>
            </a:r>
            <a:r>
              <a:rPr lang="en-US" altLang="ru-RU" dirty="0" err="1">
                <a:ea typeface="ＭＳ Ｐゴシック" pitchFamily="34" charset="-128"/>
              </a:rPr>
              <a:t>после</a:t>
            </a:r>
            <a:r>
              <a:rPr lang="en-US" altLang="ru-RU" dirty="0">
                <a:ea typeface="ＭＳ Ｐゴシック" pitchFamily="34" charset="-128"/>
              </a:rPr>
              <a:t> </a:t>
            </a:r>
            <a:r>
              <a:rPr lang="en-US" altLang="ru-RU" dirty="0" err="1">
                <a:ea typeface="ＭＳ Ｐゴシック" pitchFamily="34" charset="-128"/>
              </a:rPr>
              <a:t>отчетной</a:t>
            </a:r>
            <a:r>
              <a:rPr lang="en-US" altLang="ru-RU" dirty="0">
                <a:ea typeface="ＭＳ Ｐゴシック" pitchFamily="34" charset="-128"/>
              </a:rPr>
              <a:t> </a:t>
            </a:r>
            <a:r>
              <a:rPr lang="en-US" altLang="ru-RU" dirty="0" err="1">
                <a:ea typeface="ＭＳ Ｐゴシック" pitchFamily="34" charset="-128"/>
              </a:rPr>
              <a:t>даты</a:t>
            </a:r>
            <a:r>
              <a:rPr lang="en-US" altLang="ru-RU" dirty="0">
                <a:ea typeface="ＭＳ Ｐゴシック" pitchFamily="34" charset="-128"/>
              </a:rPr>
              <a:t>, </a:t>
            </a:r>
            <a:r>
              <a:rPr lang="en-US" altLang="ru-RU" dirty="0" err="1">
                <a:ea typeface="ＭＳ Ｐゴシック" pitchFamily="34" charset="-128"/>
              </a:rPr>
              <a:t>даже</a:t>
            </a:r>
            <a:r>
              <a:rPr lang="en-US" altLang="ru-RU" dirty="0">
                <a:ea typeface="ＭＳ Ｐゴシック" pitchFamily="34" charset="-128"/>
              </a:rPr>
              <a:t> </a:t>
            </a:r>
            <a:r>
              <a:rPr lang="en-US" altLang="ru-RU" dirty="0" err="1">
                <a:ea typeface="ＭＳ Ｐゴシック" pitchFamily="34" charset="-128"/>
              </a:rPr>
              <a:t>если</a:t>
            </a:r>
            <a:r>
              <a:rPr lang="en-US" altLang="ru-RU" dirty="0">
                <a:ea typeface="ＭＳ Ｐゴシック" pitchFamily="34" charset="-128"/>
              </a:rPr>
              <a:t> в </a:t>
            </a:r>
            <a:r>
              <a:rPr lang="en-US" altLang="ru-RU" dirty="0" err="1">
                <a:ea typeface="ＭＳ Ｐゴシック" pitchFamily="34" charset="-128"/>
              </a:rPr>
              <a:t>противном</a:t>
            </a:r>
            <a:r>
              <a:rPr lang="en-US" altLang="ru-RU" dirty="0">
                <a:ea typeface="ＭＳ Ｐゴシック" pitchFamily="34" charset="-128"/>
              </a:rPr>
              <a:t> </a:t>
            </a:r>
            <a:r>
              <a:rPr lang="en-US" altLang="ru-RU" dirty="0" err="1">
                <a:ea typeface="ＭＳ Ｐゴシック" pitchFamily="34" charset="-128"/>
              </a:rPr>
              <a:t>случае</a:t>
            </a:r>
            <a:r>
              <a:rPr lang="en-US" altLang="ru-RU" dirty="0">
                <a:ea typeface="ＭＳ Ｐゴシック" pitchFamily="34" charset="-128"/>
              </a:rPr>
              <a:t> </a:t>
            </a:r>
            <a:r>
              <a:rPr lang="en-US" altLang="ru-RU" dirty="0" err="1">
                <a:ea typeface="ＭＳ Ｐゴシック" pitchFamily="34" charset="-128"/>
              </a:rPr>
              <a:t>компания</a:t>
            </a:r>
            <a:r>
              <a:rPr lang="en-US" altLang="ru-RU" dirty="0">
                <a:ea typeface="ＭＳ Ｐゴシック" pitchFamily="34" charset="-128"/>
              </a:rPr>
              <a:t> </a:t>
            </a:r>
            <a:r>
              <a:rPr lang="en-US" altLang="ru-RU" dirty="0" err="1">
                <a:ea typeface="ＭＳ Ｐゴシック" pitchFamily="34" charset="-128"/>
              </a:rPr>
              <a:t>погасит</a:t>
            </a:r>
            <a:r>
              <a:rPr lang="en-US" altLang="ru-RU" dirty="0">
                <a:ea typeface="ＭＳ Ｐゴシック" pitchFamily="34" charset="-128"/>
              </a:rPr>
              <a:t> </a:t>
            </a:r>
            <a:r>
              <a:rPr lang="en-US" altLang="ru-RU" dirty="0" err="1">
                <a:ea typeface="ＭＳ Ｐゴシック" pitchFamily="34" charset="-128"/>
              </a:rPr>
              <a:t>обязательство</a:t>
            </a:r>
            <a:r>
              <a:rPr lang="en-US" altLang="ru-RU" dirty="0">
                <a:ea typeface="ＭＳ Ｐゴシック" pitchFamily="34" charset="-128"/>
              </a:rPr>
              <a:t> в </a:t>
            </a:r>
            <a:r>
              <a:rPr lang="en-US" altLang="ru-RU" dirty="0" err="1">
                <a:ea typeface="ＭＳ Ｐゴシック" pitchFamily="34" charset="-128"/>
              </a:rPr>
              <a:t>течение</a:t>
            </a:r>
            <a:r>
              <a:rPr lang="en-US" altLang="ru-RU" dirty="0">
                <a:ea typeface="ＭＳ Ｐゴシック" pitchFamily="34" charset="-128"/>
              </a:rPr>
              <a:t> </a:t>
            </a:r>
            <a:r>
              <a:rPr lang="en-US" altLang="ru-RU" dirty="0" err="1">
                <a:ea typeface="ＭＳ Ｐゴシック" pitchFamily="34" charset="-128"/>
              </a:rPr>
              <a:t>более</a:t>
            </a:r>
            <a:r>
              <a:rPr lang="en-US" altLang="ru-RU" dirty="0">
                <a:ea typeface="ＭＳ Ｐゴシック" pitchFamily="34" charset="-128"/>
              </a:rPr>
              <a:t> </a:t>
            </a:r>
            <a:r>
              <a:rPr lang="en-US" altLang="ru-RU" dirty="0" err="1">
                <a:ea typeface="ＭＳ Ｐゴシック" pitchFamily="34" charset="-128"/>
              </a:rPr>
              <a:t>короткого</a:t>
            </a:r>
            <a:r>
              <a:rPr lang="en-US" altLang="ru-RU" dirty="0">
                <a:ea typeface="ＭＳ Ｐゴシック" pitchFamily="34" charset="-128"/>
              </a:rPr>
              <a:t> </a:t>
            </a:r>
            <a:r>
              <a:rPr lang="en-US" altLang="ru-RU" dirty="0" err="1">
                <a:ea typeface="ＭＳ Ｐゴシック" pitchFamily="34" charset="-128"/>
              </a:rPr>
              <a:t>периода</a:t>
            </a:r>
            <a:r>
              <a:rPr lang="en-US" altLang="ru-RU" dirty="0">
                <a:ea typeface="ＭＳ Ｐゴシック" pitchFamily="34" charset="-128"/>
              </a:rPr>
              <a:t>. </a:t>
            </a:r>
            <a:r>
              <a:rPr lang="en-US" altLang="ru-RU" dirty="0" err="1">
                <a:ea typeface="ＭＳ Ｐゴシック" pitchFamily="34" charset="-128"/>
              </a:rPr>
              <a:t>Поэтому</a:t>
            </a:r>
            <a:r>
              <a:rPr lang="en-US" altLang="ru-RU" dirty="0">
                <a:ea typeface="ＭＳ Ｐゴシック" pitchFamily="34" charset="-128"/>
              </a:rPr>
              <a:t>, </a:t>
            </a:r>
            <a:r>
              <a:rPr lang="en-US" altLang="ru-RU" dirty="0" err="1">
                <a:ea typeface="ＭＳ Ｐゴシック" pitchFamily="34" charset="-128"/>
              </a:rPr>
              <a:t>поскольку</a:t>
            </a:r>
            <a:r>
              <a:rPr lang="en-US" altLang="ru-RU" dirty="0">
                <a:ea typeface="ＭＳ Ｐゴシック" pitchFamily="34" charset="-128"/>
              </a:rPr>
              <a:t> </a:t>
            </a:r>
            <a:r>
              <a:rPr lang="en-US" altLang="ru-RU" dirty="0" err="1">
                <a:ea typeface="ＭＳ Ｐゴシック" pitchFamily="34" charset="-128"/>
              </a:rPr>
              <a:t>до</a:t>
            </a:r>
            <a:r>
              <a:rPr lang="en-US" altLang="ru-RU" dirty="0">
                <a:ea typeface="ＭＳ Ｐゴシック" pitchFamily="34" charset="-128"/>
              </a:rPr>
              <a:t> </a:t>
            </a:r>
            <a:r>
              <a:rPr lang="en-US" altLang="ru-RU" dirty="0" err="1">
                <a:ea typeface="ＭＳ Ｐゴシック" pitchFamily="34" charset="-128"/>
              </a:rPr>
              <a:t>даты</a:t>
            </a:r>
            <a:r>
              <a:rPr lang="en-US" altLang="ru-RU" dirty="0">
                <a:ea typeface="ＭＳ Ｐゴシック" pitchFamily="34" charset="-128"/>
              </a:rPr>
              <a:t> </a:t>
            </a:r>
            <a:r>
              <a:rPr lang="en-US" altLang="ru-RU" dirty="0" err="1">
                <a:ea typeface="ＭＳ Ｐゴシック" pitchFamily="34" charset="-128"/>
              </a:rPr>
              <a:t>отчетности</a:t>
            </a:r>
            <a:r>
              <a:rPr lang="en-US" altLang="ru-RU" dirty="0">
                <a:ea typeface="ＭＳ Ｐゴシック" pitchFamily="34" charset="-128"/>
              </a:rPr>
              <a:t> </a:t>
            </a:r>
            <a:r>
              <a:rPr lang="en-US" altLang="ru-RU" dirty="0" err="1">
                <a:ea typeface="ＭＳ Ｐゴシック" pitchFamily="34" charset="-128"/>
              </a:rPr>
              <a:t>компания</a:t>
            </a:r>
            <a:r>
              <a:rPr lang="en-US" altLang="ru-RU" dirty="0">
                <a:ea typeface="ＭＳ Ｐゴシック" pitchFamily="34" charset="-128"/>
              </a:rPr>
              <a:t> </a:t>
            </a:r>
            <a:r>
              <a:rPr lang="en-US" altLang="ru-RU" dirty="0" err="1">
                <a:ea typeface="ＭＳ Ｐゴシック" pitchFamily="34" charset="-128"/>
              </a:rPr>
              <a:t>на</a:t>
            </a:r>
            <a:r>
              <a:rPr lang="en-US" altLang="ru-RU" dirty="0">
                <a:ea typeface="ＭＳ Ｐゴシック" pitchFamily="34" charset="-128"/>
              </a:rPr>
              <a:t> </a:t>
            </a:r>
            <a:r>
              <a:rPr lang="en-US" altLang="ru-RU" dirty="0" err="1">
                <a:ea typeface="ＭＳ Ｐゴシック" pitchFamily="34" charset="-128"/>
              </a:rPr>
              <a:t>обладала</a:t>
            </a:r>
            <a:r>
              <a:rPr lang="en-US" altLang="ru-RU" dirty="0">
                <a:ea typeface="ＭＳ Ｐゴシック" pitchFamily="34" charset="-128"/>
              </a:rPr>
              <a:t> </a:t>
            </a:r>
            <a:r>
              <a:rPr lang="en-US" altLang="ru-RU" dirty="0" err="1">
                <a:ea typeface="ＭＳ Ｐゴシック" pitchFamily="34" charset="-128"/>
              </a:rPr>
              <a:t>правом</a:t>
            </a:r>
            <a:r>
              <a:rPr lang="en-US" altLang="ru-RU" dirty="0">
                <a:ea typeface="ＭＳ Ｐゴシック" pitchFamily="34" charset="-128"/>
              </a:rPr>
              <a:t> </a:t>
            </a:r>
            <a:r>
              <a:rPr lang="en-US" altLang="ru-RU" dirty="0" err="1">
                <a:ea typeface="ＭＳ Ｐゴシック" pitchFamily="34" charset="-128"/>
              </a:rPr>
              <a:t>рефинансировать</a:t>
            </a:r>
            <a:r>
              <a:rPr lang="en-US" altLang="ru-RU" dirty="0">
                <a:ea typeface="ＭＳ Ｐゴシック" pitchFamily="34" charset="-128"/>
              </a:rPr>
              <a:t> </a:t>
            </a:r>
            <a:r>
              <a:rPr lang="en-US" altLang="ru-RU" dirty="0" err="1">
                <a:ea typeface="ＭＳ Ｐゴシック" pitchFamily="34" charset="-128"/>
              </a:rPr>
              <a:t>или</a:t>
            </a:r>
            <a:r>
              <a:rPr lang="en-US" altLang="ru-RU" dirty="0">
                <a:ea typeface="ＭＳ Ｐゴシック" pitchFamily="34" charset="-128"/>
              </a:rPr>
              <a:t> </a:t>
            </a:r>
            <a:r>
              <a:rPr lang="en-US" altLang="ru-RU" dirty="0" err="1">
                <a:ea typeface="ＭＳ Ｐゴシック" pitchFamily="34" charset="-128"/>
              </a:rPr>
              <a:t>отсрочить</a:t>
            </a:r>
            <a:r>
              <a:rPr lang="en-US" altLang="ru-RU" dirty="0">
                <a:ea typeface="ＭＳ Ｐゴシック" pitchFamily="34" charset="-128"/>
              </a:rPr>
              <a:t> </a:t>
            </a:r>
            <a:r>
              <a:rPr lang="en-US" altLang="ru-RU" dirty="0" err="1">
                <a:ea typeface="ＭＳ Ｐゴシック" pitchFamily="34" charset="-128"/>
              </a:rPr>
              <a:t>погашение</a:t>
            </a:r>
            <a:r>
              <a:rPr lang="en-US" altLang="ru-RU" dirty="0">
                <a:ea typeface="ＭＳ Ｐゴシック" pitchFamily="34" charset="-128"/>
              </a:rPr>
              <a:t> </a:t>
            </a:r>
            <a:r>
              <a:rPr lang="en-US" altLang="ru-RU" dirty="0" err="1">
                <a:ea typeface="ＭＳ Ｐゴシック" pitchFamily="34" charset="-128"/>
              </a:rPr>
              <a:t>кредита</a:t>
            </a:r>
            <a:r>
              <a:rPr lang="en-US" altLang="ru-RU" dirty="0">
                <a:ea typeface="ＭＳ Ｐゴシック" pitchFamily="34" charset="-128"/>
              </a:rPr>
              <a:t>, </a:t>
            </a:r>
            <a:r>
              <a:rPr lang="en-US" altLang="ru-RU" dirty="0" err="1">
                <a:ea typeface="ＭＳ Ｐゴシック" pitchFamily="34" charset="-128"/>
              </a:rPr>
              <a:t>обязательство</a:t>
            </a:r>
            <a:r>
              <a:rPr lang="en-US" altLang="ru-RU" dirty="0">
                <a:ea typeface="ＭＳ Ｐゴシック" pitchFamily="34" charset="-128"/>
              </a:rPr>
              <a:t> </a:t>
            </a:r>
            <a:r>
              <a:rPr lang="en-US" altLang="ru-RU" dirty="0" err="1">
                <a:ea typeface="ＭＳ Ｐゴシック" pitchFamily="34" charset="-128"/>
              </a:rPr>
              <a:t>должно</a:t>
            </a:r>
            <a:r>
              <a:rPr lang="en-US" altLang="ru-RU" dirty="0">
                <a:ea typeface="ＭＳ Ｐゴシック" pitchFamily="34" charset="-128"/>
              </a:rPr>
              <a:t> </a:t>
            </a:r>
            <a:r>
              <a:rPr lang="en-US" altLang="ru-RU" dirty="0" err="1">
                <a:ea typeface="ＭＳ Ｐゴシック" pitchFamily="34" charset="-128"/>
              </a:rPr>
              <a:t>быть</a:t>
            </a:r>
            <a:r>
              <a:rPr lang="en-US" altLang="ru-RU" dirty="0">
                <a:ea typeface="ＭＳ Ｐゴシック" pitchFamily="34" charset="-128"/>
              </a:rPr>
              <a:t> </a:t>
            </a:r>
            <a:r>
              <a:rPr lang="en-US" altLang="ru-RU" dirty="0" err="1">
                <a:ea typeface="ＭＳ Ｐゴシック" pitchFamily="34" charset="-128"/>
              </a:rPr>
              <a:t>классифицировано</a:t>
            </a:r>
            <a:r>
              <a:rPr lang="en-US" altLang="ru-RU" dirty="0">
                <a:ea typeface="ＭＳ Ｐゴシック" pitchFamily="34" charset="-128"/>
              </a:rPr>
              <a:t> </a:t>
            </a:r>
            <a:r>
              <a:rPr lang="en-US" altLang="ru-RU" dirty="0" err="1">
                <a:ea typeface="ＭＳ Ｐゴシック" pitchFamily="34" charset="-128"/>
              </a:rPr>
              <a:t>как</a:t>
            </a:r>
            <a:r>
              <a:rPr lang="en-US" altLang="ru-RU" dirty="0">
                <a:ea typeface="ＭＳ Ｐゴシック" pitchFamily="34" charset="-128"/>
              </a:rPr>
              <a:t> </a:t>
            </a:r>
            <a:r>
              <a:rPr lang="en-US" altLang="ru-RU" dirty="0" err="1">
                <a:ea typeface="ＭＳ Ｐゴシック" pitchFamily="34" charset="-128"/>
              </a:rPr>
              <a:t>краткосрочное</a:t>
            </a:r>
            <a:endParaRPr lang="ru-RU" altLang="en-US" dirty="0">
              <a:ea typeface="ＭＳ Ｐゴシック" pitchFamily="34" charset="-128"/>
            </a:endParaRPr>
          </a:p>
        </p:txBody>
      </p:sp>
      <p:sp>
        <p:nvSpPr>
          <p:cNvPr id="48132" name="Footer Placeholder 3"/>
          <p:cNvSpPr>
            <a:spLocks noGrp="1"/>
          </p:cNvSpPr>
          <p:nvPr>
            <p:ph type="ftr" sz="quarter" idx="4"/>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Calibri"/>
                <a:ea typeface="ＭＳ Ｐゴシック" pitchFamily="34" charset="-128"/>
                <a:cs typeface="+mn-cs"/>
              </a:rPr>
              <a:t>DipIFR (Rus)</a:t>
            </a:r>
          </a:p>
        </p:txBody>
      </p:sp>
    </p:spTree>
    <p:extLst>
      <p:ext uri="{BB962C8B-B14F-4D97-AF65-F5344CB8AC3E}">
        <p14:creationId xmlns:p14="http://schemas.microsoft.com/office/powerpoint/2010/main" val="1810417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3676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5935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dirty="0">
                <a:latin typeface="Times New Roman" panose="02020603050405020304" pitchFamily="18" charset="0"/>
                <a:cs typeface="Times New Roman" panose="02020603050405020304" pitchFamily="18" charset="0"/>
              </a:rPr>
              <a:t>31.12. 20г МСФО (</a:t>
            </a:r>
            <a:r>
              <a:rPr lang="en-US" sz="1200" b="0" dirty="0">
                <a:latin typeface="Times New Roman" panose="02020603050405020304" pitchFamily="18" charset="0"/>
                <a:cs typeface="Times New Roman" panose="02020603050405020304" pitchFamily="18" charset="0"/>
              </a:rPr>
              <a:t>IAS</a:t>
            </a:r>
            <a:r>
              <a:rPr lang="ru-RU" sz="1200" b="0" dirty="0">
                <a:latin typeface="Times New Roman" panose="02020603050405020304" pitchFamily="18" charset="0"/>
                <a:cs typeface="Times New Roman" panose="02020603050405020304" pitchFamily="18" charset="0"/>
              </a:rPr>
              <a:t>)</a:t>
            </a:r>
            <a:r>
              <a:rPr lang="en-US" sz="1200" b="0" dirty="0">
                <a:latin typeface="Times New Roman" panose="02020603050405020304" pitchFamily="18" charset="0"/>
                <a:cs typeface="Times New Roman" panose="02020603050405020304" pitchFamily="18" charset="0"/>
              </a:rPr>
              <a:t> </a:t>
            </a:r>
            <a:r>
              <a:rPr lang="ru-RU" sz="1200" b="0" dirty="0">
                <a:latin typeface="Times New Roman" panose="02020603050405020304" pitchFamily="18" charset="0"/>
                <a:cs typeface="Times New Roman" panose="02020603050405020304" pitchFamily="18" charset="0"/>
              </a:rPr>
              <a:t>37 Резервы обязаны создать резерв Дт Расходы  7 раздел Кт КЗ по претензиям счет 3420, 50 %  = 70тыс * 50% = 35 в ОФП по строке 3 раздела КЗ  на сумму 35 тыс. по вероятности  решение суда 23.02.2021г иска на = 40 доначислить 5 тыс . Дт Расходы Кт КЗ по претензиям 5тыс. Дата составления 23.02.21г, а дата проведения документа 31.12.2020г</a:t>
            </a:r>
          </a:p>
          <a:p>
            <a:r>
              <a:rPr lang="ru-RU" sz="1200" b="0" dirty="0">
                <a:latin typeface="Times New Roman" panose="02020603050405020304" pitchFamily="18" charset="0"/>
                <a:cs typeface="Times New Roman" panose="02020603050405020304" pitchFamily="18" charset="0"/>
              </a:rPr>
              <a:t>23.02.2021 иск на сумму 20 и тогда корректировка обратная проводка Дт КЗ по претензиям Кт Расходы 15тыс</a:t>
            </a:r>
            <a:endParaRPr lang="ru-RU" b="0"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131986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ea typeface="Times New Roman" panose="02020603050405020304" pitchFamily="18" charset="0"/>
              </a:rPr>
              <a:t>Детерминированные процессы характеризуются тем, что знание их в некотором интервале времени позволяет полностью определить поведение этих процессов вне этого интервала. Для детерминированного процесса заранее задан критерий оптимальности, а ограничения первого и второго рода известны. Стохастические процессы характеризуются тем, что знание их на некотором интервале времени позволяет определить лишь вероятностные характеристики поведения этих процессов вне этого интервала.</a:t>
            </a:r>
          </a:p>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459486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94" name="Google Shape;494;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ea typeface="Times New Roman" panose="02020603050405020304" pitchFamily="18" charset="0"/>
              </a:rPr>
              <a:t>Детерминированные процессы характеризуются тем, что знание их в некотором интервале времени позволяет полностью определить поведение этих процессов вне этого интервала. Для детерминированного процесса заранее задан критерий оптимальности, а ограничения первого и второго рода известны. Стохастические процессы характеризуются тем, что знание их на некотором интервале времени позволяет определить лишь вероятностные характеристики поведения этих процессов вне этого интервала.</a:t>
            </a:r>
          </a:p>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429642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06460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 Когда то купили до в 50г а ….</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387026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758782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49281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8988-6A48-D986-27DE-A3A048CB64A1}"/>
            </a:ext>
          </a:extLst>
        </p:cNvPr>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817BB9E5-55D6-B428-E126-66B8B5B35D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45F0DBE-592E-BF21-80C7-B296F03E8F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ru-RU"/>
              <a:t>WU</a:t>
            </a:r>
          </a:p>
        </p:txBody>
      </p:sp>
      <p:sp>
        <p:nvSpPr>
          <p:cNvPr id="5124" name="Slide Number Placeholder 3">
            <a:extLst>
              <a:ext uri="{FF2B5EF4-FFF2-40B4-BE49-F238E27FC236}">
                <a16:creationId xmlns:a16="http://schemas.microsoft.com/office/drawing/2014/main" id="{F2E26B3B-A3E6-2BFE-7CFF-49C99CD0F1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A5C4C9F3-0B40-4128-84B3-4202A1D21850}" type="slidenum">
              <a:rPr kumimoji="0" lang="en-GB" altLang="ru-RU"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142</a:t>
            </a:fld>
            <a:endParaRPr kumimoji="0" lang="en-GB" altLang="ru-RU"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92585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ru-RU"/>
              <a:t>WU</a:t>
            </a: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A5C4C9F3-0B40-4128-84B3-4202A1D21850}" type="slidenum">
              <a:rPr kumimoji="0" lang="en-GB" altLang="ru-RU"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144</a:t>
            </a:fld>
            <a:endParaRPr kumimoji="0" lang="en-GB" altLang="ru-RU"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587582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8988-6A48-D986-27DE-A3A048CB64A1}"/>
            </a:ext>
          </a:extLst>
        </p:cNvPr>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817BB9E5-55D6-B428-E126-66B8B5B35D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45F0DBE-592E-BF21-80C7-B296F03E8F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ru-RU"/>
              <a:t>WU</a:t>
            </a:r>
          </a:p>
        </p:txBody>
      </p:sp>
      <p:sp>
        <p:nvSpPr>
          <p:cNvPr id="5124" name="Slide Number Placeholder 3">
            <a:extLst>
              <a:ext uri="{FF2B5EF4-FFF2-40B4-BE49-F238E27FC236}">
                <a16:creationId xmlns:a16="http://schemas.microsoft.com/office/drawing/2014/main" id="{F2E26B3B-A3E6-2BFE-7CFF-49C99CD0F1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A5C4C9F3-0B40-4128-84B3-4202A1D21850}" type="slidenum">
              <a:rPr kumimoji="0" lang="en-GB" altLang="ru-RU"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145</a:t>
            </a:fld>
            <a:endParaRPr kumimoji="0" lang="en-GB" altLang="ru-RU"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94413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ru-RU"/>
              <a:t>WU</a:t>
            </a: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A5C4C9F3-0B40-4128-84B3-4202A1D21850}" type="slidenum">
              <a:rPr kumimoji="0" lang="en-GB" altLang="ru-RU"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146</a:t>
            </a:fld>
            <a:endParaRPr kumimoji="0" lang="en-GB" altLang="ru-RU"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9258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8988-6A48-D986-27DE-A3A048CB64A1}"/>
            </a:ext>
          </a:extLst>
        </p:cNvPr>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817BB9E5-55D6-B428-E126-66B8B5B35D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45F0DBE-592E-BF21-80C7-B296F03E8F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ru-RU"/>
              <a:t>WU</a:t>
            </a:r>
          </a:p>
        </p:txBody>
      </p:sp>
      <p:sp>
        <p:nvSpPr>
          <p:cNvPr id="5124" name="Slide Number Placeholder 3">
            <a:extLst>
              <a:ext uri="{FF2B5EF4-FFF2-40B4-BE49-F238E27FC236}">
                <a16:creationId xmlns:a16="http://schemas.microsoft.com/office/drawing/2014/main" id="{F2E26B3B-A3E6-2BFE-7CFF-49C99CD0F1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A5C4C9F3-0B40-4128-84B3-4202A1D21850}" type="slidenum">
              <a:rPr kumimoji="0" lang="en-GB" altLang="ru-RU"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147</a:t>
            </a:fld>
            <a:endParaRPr kumimoji="0" lang="en-GB" altLang="ru-RU"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360603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8988-6A48-D986-27DE-A3A048CB64A1}"/>
            </a:ext>
          </a:extLst>
        </p:cNvPr>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817BB9E5-55D6-B428-E126-66B8B5B35D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45F0DBE-592E-BF21-80C7-B296F03E8F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ru-RU"/>
              <a:t>WU</a:t>
            </a:r>
          </a:p>
        </p:txBody>
      </p:sp>
      <p:sp>
        <p:nvSpPr>
          <p:cNvPr id="5124" name="Slide Number Placeholder 3">
            <a:extLst>
              <a:ext uri="{FF2B5EF4-FFF2-40B4-BE49-F238E27FC236}">
                <a16:creationId xmlns:a16="http://schemas.microsoft.com/office/drawing/2014/main" id="{F2E26B3B-A3E6-2BFE-7CFF-49C99CD0F1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A5C4C9F3-0B40-4128-84B3-4202A1D21850}" type="slidenum">
              <a:rPr kumimoji="0" lang="en-GB" altLang="ru-RU"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148</a:t>
            </a:fld>
            <a:endParaRPr kumimoji="0" lang="en-GB" altLang="ru-RU"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548599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8988-6A48-D986-27DE-A3A048CB64A1}"/>
            </a:ext>
          </a:extLst>
        </p:cNvPr>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817BB9E5-55D6-B428-E126-66B8B5B35D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45F0DBE-592E-BF21-80C7-B296F03E8F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ru-RU"/>
              <a:t>WU</a:t>
            </a:r>
          </a:p>
        </p:txBody>
      </p:sp>
      <p:sp>
        <p:nvSpPr>
          <p:cNvPr id="5124" name="Slide Number Placeholder 3">
            <a:extLst>
              <a:ext uri="{FF2B5EF4-FFF2-40B4-BE49-F238E27FC236}">
                <a16:creationId xmlns:a16="http://schemas.microsoft.com/office/drawing/2014/main" id="{F2E26B3B-A3E6-2BFE-7CFF-49C99CD0F1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A5C4C9F3-0B40-4128-84B3-4202A1D21850}" type="slidenum">
              <a:rPr kumimoji="0" lang="en-GB" altLang="ru-RU"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150</a:t>
            </a:fld>
            <a:endParaRPr kumimoji="0" lang="en-GB" altLang="ru-RU"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92585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a:extLst>
            <a:ext uri="{FF2B5EF4-FFF2-40B4-BE49-F238E27FC236}">
              <a16:creationId xmlns:a16="http://schemas.microsoft.com/office/drawing/2014/main" id="{B34D1F3A-F527-02C1-997B-9F5E67E61055}"/>
            </a:ext>
          </a:extLst>
        </p:cNvPr>
        <p:cNvGrpSpPr/>
        <p:nvPr/>
      </p:nvGrpSpPr>
      <p:grpSpPr>
        <a:xfrm>
          <a:off x="0" y="0"/>
          <a:ext cx="0" cy="0"/>
          <a:chOff x="0" y="0"/>
          <a:chExt cx="0" cy="0"/>
        </a:xfrm>
      </p:grpSpPr>
      <p:sp>
        <p:nvSpPr>
          <p:cNvPr id="411" name="Google Shape;411;p23:notes">
            <a:extLst>
              <a:ext uri="{FF2B5EF4-FFF2-40B4-BE49-F238E27FC236}">
                <a16:creationId xmlns:a16="http://schemas.microsoft.com/office/drawing/2014/main" id="{920030BE-0C62-5BEA-7F57-C8B088048AF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2" name="Google Shape;412;p23:notes">
            <a:extLst>
              <a:ext uri="{FF2B5EF4-FFF2-40B4-BE49-F238E27FC236}">
                <a16:creationId xmlns:a16="http://schemas.microsoft.com/office/drawing/2014/main" id="{8E0A9ADA-84F3-4414-1DCF-6376B6F30401}"/>
              </a:ext>
            </a:extLst>
          </p:cNvPr>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74851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 Когда то купили до в 50г а ….</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60144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Только через </a:t>
            </a:r>
            <a:r>
              <a:rPr lang="ru-RU" b="1" dirty="0"/>
              <a:t>счет 5620 </a:t>
            </a:r>
            <a:r>
              <a:rPr lang="ru-RU" dirty="0"/>
              <a:t>или по Дт или по Кт  - </a:t>
            </a:r>
            <a:r>
              <a:rPr lang="ru-RU" dirty="0" err="1"/>
              <a:t>сопостовимость</a:t>
            </a:r>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959675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0" i="0" dirty="0">
                <a:solidFill>
                  <a:srgbClr val="202122"/>
                </a:solidFill>
                <a:effectLst/>
                <a:latin typeface="Arial" panose="020B0604020202020204" pitchFamily="34" charset="0"/>
              </a:rPr>
              <a:t>результативность — это степень достижения запланированных результатов (способность компании ориентироваться на результат), а эффективность — соотношение между достигнутыми результатами и затраченными ресурсами (способность компании к реализации своих целей и планов с заданным качественным уровнем, выраженным определёнными требованиями – временем, затратами, степенью достижения цели).</a:t>
            </a:r>
          </a:p>
          <a:p>
            <a:pPr algn="just"/>
            <a:r>
              <a:rPr lang="ru-RU" b="0" i="0" dirty="0">
                <a:solidFill>
                  <a:srgbClr val="000000"/>
                </a:solidFill>
                <a:effectLst/>
                <a:latin typeface="Arial" panose="020B0604020202020204" pitchFamily="34" charset="0"/>
              </a:rPr>
              <a:t>Работать эффективно — это значит добиваться больших результатов при меньших затратах труда, времени, средств. </a:t>
            </a:r>
            <a:r>
              <a:rPr lang="ru-RU" sz="1800" b="0" i="0" dirty="0">
                <a:solidFill>
                  <a:srgbClr val="000000"/>
                </a:solidFill>
                <a:effectLst/>
                <a:latin typeface="Arial" panose="020B0604020202020204" pitchFamily="34" charset="0"/>
              </a:rPr>
              <a:t>Эффективность представляет собой соотношение эффекта или достигнутого результата и затрат на их получение.</a:t>
            </a:r>
            <a:br>
              <a:rPr lang="ru-RU" sz="1800" b="0" i="0" dirty="0">
                <a:solidFill>
                  <a:srgbClr val="000000"/>
                </a:solidFill>
                <a:effectLst/>
                <a:latin typeface="Arial" panose="020B0604020202020204" pitchFamily="34" charset="0"/>
              </a:rPr>
            </a:br>
            <a:endParaRPr lang="ru-RU" b="0" i="0" dirty="0">
              <a:solidFill>
                <a:srgbClr val="333333"/>
              </a:solidFill>
              <a:effectLst/>
              <a:latin typeface="Tahoma" panose="020B0604030504040204" pitchFamily="34" charset="0"/>
            </a:endParaRPr>
          </a:p>
          <a:p>
            <a:pPr algn="just"/>
            <a:r>
              <a:rPr lang="ru-RU" sz="1800" b="0" i="1" dirty="0">
                <a:solidFill>
                  <a:srgbClr val="000000"/>
                </a:solidFill>
                <a:effectLst/>
                <a:latin typeface="Arial" panose="020B0604020202020204" pitchFamily="34" charset="0"/>
              </a:rPr>
              <a:t>Эффективность = Эффект/Затраты.</a:t>
            </a:r>
          </a:p>
          <a:p>
            <a:pPr algn="just"/>
            <a:r>
              <a:rPr lang="ru-RU" b="0" i="0" dirty="0">
                <a:solidFill>
                  <a:srgbClr val="000000"/>
                </a:solidFill>
                <a:effectLst/>
                <a:latin typeface="Arial" panose="020B0604020202020204" pitchFamily="34" charset="0"/>
              </a:rPr>
              <a:t>результативность — определенный показатель некого процесса, показатель того, что в конце процесса получается нечто, заранее запланированное.</a:t>
            </a:r>
            <a:endParaRPr lang="ru-RU" b="0" i="0" dirty="0">
              <a:solidFill>
                <a:srgbClr val="333333"/>
              </a:solidFill>
              <a:effectLst/>
              <a:latin typeface="Tahoma" panose="020B0604030504040204" pitchFamily="34" charset="0"/>
            </a:endParaRPr>
          </a:p>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98536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7">
            <a:extLst>
              <a:ext uri="{FF2B5EF4-FFF2-40B4-BE49-F238E27FC236}">
                <a16:creationId xmlns:a16="http://schemas.microsoft.com/office/drawing/2014/main" id="{CB3E9FA0-AD2C-4743-91B0-DB7E6D056B2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8125922B-BB45-478E-BDE8-88192E8547B1}"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163</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232451" name="Rectangle 1">
            <a:extLst>
              <a:ext uri="{FF2B5EF4-FFF2-40B4-BE49-F238E27FC236}">
                <a16:creationId xmlns:a16="http://schemas.microsoft.com/office/drawing/2014/main" id="{5C5FEE71-C112-42F9-B99B-7B7960552E6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2452" name="Rectangle 2">
            <a:extLst>
              <a:ext uri="{FF2B5EF4-FFF2-40B4-BE49-F238E27FC236}">
                <a16:creationId xmlns:a16="http://schemas.microsoft.com/office/drawing/2014/main" id="{11CEAA77-0CBE-4CA9-92F0-FFAFB1C12D3F}"/>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24235485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164</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8037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 Когда то купили до в 50г а ….</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84142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E9DEC985-FB4F-69A0-9330-24A39C2EE140}"/>
            </a:ext>
          </a:extLst>
        </p:cNvPr>
        <p:cNvGrpSpPr/>
        <p:nvPr/>
      </p:nvGrpSpPr>
      <p:grpSpPr>
        <a:xfrm>
          <a:off x="0" y="0"/>
          <a:ext cx="0" cy="0"/>
          <a:chOff x="0" y="0"/>
          <a:chExt cx="0" cy="0"/>
        </a:xfrm>
      </p:grpSpPr>
      <p:sp>
        <p:nvSpPr>
          <p:cNvPr id="350" name="Google Shape;350;p6:notes">
            <a:extLst>
              <a:ext uri="{FF2B5EF4-FFF2-40B4-BE49-F238E27FC236}">
                <a16:creationId xmlns:a16="http://schemas.microsoft.com/office/drawing/2014/main" id="{9C40A29F-82AF-240F-B51A-800B48D760C1}"/>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6:notes">
            <a:extLst>
              <a:ext uri="{FF2B5EF4-FFF2-40B4-BE49-F238E27FC236}">
                <a16:creationId xmlns:a16="http://schemas.microsoft.com/office/drawing/2014/main" id="{9DE5DC39-9D91-6ED1-D30E-B91B171B9BC5}"/>
              </a:ext>
            </a:extLst>
          </p:cNvPr>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298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E9DEC985-FB4F-69A0-9330-24A39C2EE140}"/>
            </a:ext>
          </a:extLst>
        </p:cNvPr>
        <p:cNvGrpSpPr/>
        <p:nvPr/>
      </p:nvGrpSpPr>
      <p:grpSpPr>
        <a:xfrm>
          <a:off x="0" y="0"/>
          <a:ext cx="0" cy="0"/>
          <a:chOff x="0" y="0"/>
          <a:chExt cx="0" cy="0"/>
        </a:xfrm>
      </p:grpSpPr>
      <p:sp>
        <p:nvSpPr>
          <p:cNvPr id="350" name="Google Shape;350;p6:notes">
            <a:extLst>
              <a:ext uri="{FF2B5EF4-FFF2-40B4-BE49-F238E27FC236}">
                <a16:creationId xmlns:a16="http://schemas.microsoft.com/office/drawing/2014/main" id="{9C40A29F-82AF-240F-B51A-800B48D760C1}"/>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6:notes">
            <a:extLst>
              <a:ext uri="{FF2B5EF4-FFF2-40B4-BE49-F238E27FC236}">
                <a16:creationId xmlns:a16="http://schemas.microsoft.com/office/drawing/2014/main" id="{9DE5DC39-9D91-6ED1-D30E-B91B171B9BC5}"/>
              </a:ext>
            </a:extLst>
          </p:cNvPr>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0999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3076886B-60A7-0D31-A26E-B263C2794E15}"/>
            </a:ext>
          </a:extLst>
        </p:cNvPr>
        <p:cNvGrpSpPr/>
        <p:nvPr/>
      </p:nvGrpSpPr>
      <p:grpSpPr>
        <a:xfrm>
          <a:off x="0" y="0"/>
          <a:ext cx="0" cy="0"/>
          <a:chOff x="0" y="0"/>
          <a:chExt cx="0" cy="0"/>
        </a:xfrm>
      </p:grpSpPr>
      <p:sp>
        <p:nvSpPr>
          <p:cNvPr id="350" name="Google Shape;350;p6:notes">
            <a:extLst>
              <a:ext uri="{FF2B5EF4-FFF2-40B4-BE49-F238E27FC236}">
                <a16:creationId xmlns:a16="http://schemas.microsoft.com/office/drawing/2014/main" id="{6A788203-06C8-12B8-0FEB-0A1C68A46E54}"/>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6:notes">
            <a:extLst>
              <a:ext uri="{FF2B5EF4-FFF2-40B4-BE49-F238E27FC236}">
                <a16:creationId xmlns:a16="http://schemas.microsoft.com/office/drawing/2014/main" id="{73958667-5ADC-6407-7046-4A82DAF0D823}"/>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62824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6192736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15"/>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77635714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26.06.2024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42883695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26.06.2024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17545069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006"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872972" y="273052"/>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2" y="1435102"/>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159727731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235100866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26211405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0"/>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0"/>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280138952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64314" y="428606"/>
            <a:ext cx="2708672"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405177"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8"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70518252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73908"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0880812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7"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51571486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7"/>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12097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349250017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31"/>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9409806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121375231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5"/>
            <a:ext cx="84201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82506" y="2906719"/>
            <a:ext cx="84201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142385935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392164792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4" y="1535113"/>
            <a:ext cx="437859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5032114" y="2174875"/>
            <a:ext cx="437859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26.06.2024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293888988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26.06.2024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406976158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26.06.2024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208837146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4" y="273050"/>
            <a:ext cx="3259006"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872974" y="273056"/>
            <a:ext cx="5537730"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4" y="1435103"/>
            <a:ext cx="3259006"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120125550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pPr lvl="0"/>
            <a:r>
              <a:rPr lang="ru-RU" noProof="0"/>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333042488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3466260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2"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5032112"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355557647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4"/>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4"/>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163963632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64314" y="428610"/>
            <a:ext cx="2708672"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405179"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0"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62740467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73910"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42219598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9"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23640447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40080422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934748" y="714361"/>
            <a:ext cx="6036469"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875611" y="5000625"/>
            <a:ext cx="3095625"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9937662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4"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75448027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95300" y="273600"/>
            <a:ext cx="8915010" cy="1144800"/>
          </a:xfrm>
          <a:prstGeom prst="rect">
            <a:avLst/>
          </a:prstGeom>
        </p:spPr>
        <p:txBody>
          <a:bodyPr lIns="0" tIns="0" rIns="0" bIns="0" anchor="ctr"/>
          <a:lstStyle/>
          <a:p>
            <a:endParaRPr lang="zh-CN" altLang="en-US" sz="1534"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786160" y="142920"/>
            <a:ext cx="6887400" cy="1571400"/>
          </a:xfrm>
          <a:prstGeom prst="rect">
            <a:avLst/>
          </a:prstGeom>
        </p:spPr>
        <p:txBody>
          <a:bodyPr lIns="0" tIns="0" rIns="0" bIns="0" anchor="ctr"/>
          <a:lstStyle/>
          <a:p>
            <a:pPr algn="ctr"/>
            <a:endParaRPr lang="ru-RU" sz="2727"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47649446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41"/>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60041837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7428276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39850638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15"/>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22"/>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259512845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268655296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5"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pPr/>
              <a:t>6/26/2024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45942600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pPr/>
              <a:t>6/26/2024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190308974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pPr/>
              <a:t>6/26/2024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94137441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9" y="273050"/>
            <a:ext cx="3259006"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872979" y="273066"/>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9"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400393190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49724681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356786725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54"/>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54"/>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341494400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20"/>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83"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1"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5276501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83489024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15"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92625252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44"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95851262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98363135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70"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36600385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3329" y="319088"/>
            <a:ext cx="7759700" cy="563562"/>
          </a:xfrm>
        </p:spPr>
        <p:txBody>
          <a:bodyPr/>
          <a:lstStyle/>
          <a:p>
            <a:r>
              <a:rPr lang="ru-RU"/>
              <a:t>Образец заголовка</a:t>
            </a:r>
          </a:p>
        </p:txBody>
      </p:sp>
      <p:sp>
        <p:nvSpPr>
          <p:cNvPr id="3" name="Таблица 2"/>
          <p:cNvSpPr>
            <a:spLocks noGrp="1"/>
          </p:cNvSpPr>
          <p:nvPr>
            <p:ph type="tbl" idx="1"/>
          </p:nvPr>
        </p:nvSpPr>
        <p:spPr>
          <a:xfrm>
            <a:off x="495300" y="1076325"/>
            <a:ext cx="8915400" cy="5248275"/>
          </a:xfrm>
        </p:spPr>
        <p:txBody>
          <a:bodyPr/>
          <a:lstStyle/>
          <a:p>
            <a:pPr lvl="0"/>
            <a:r>
              <a:rPr lang="ru-RU" noProof="0"/>
              <a:t>Вставка таблицы</a:t>
            </a:r>
          </a:p>
        </p:txBody>
      </p:sp>
      <p:sp>
        <p:nvSpPr>
          <p:cNvPr id="4" name="Rectangle 4">
            <a:extLst>
              <a:ext uri="{FF2B5EF4-FFF2-40B4-BE49-F238E27FC236}">
                <a16:creationId xmlns:a16="http://schemas.microsoft.com/office/drawing/2014/main" id="{A98A752E-0D3A-4621-BA57-D1F870E2F1AC}"/>
              </a:ext>
            </a:extLst>
          </p:cNvPr>
          <p:cNvSpPr>
            <a:spLocks noGrp="1" noChangeArrowheads="1"/>
          </p:cNvSpPr>
          <p:nvPr>
            <p:ph type="dt" sz="half" idx="10"/>
          </p:nvPr>
        </p:nvSpPr>
        <p:spPr>
          <a:xfrm>
            <a:off x="495300" y="6400800"/>
            <a:ext cx="2889250" cy="255588"/>
          </a:xfrm>
          <a:prstGeom prst="rect">
            <a:avLst/>
          </a:prstGeom>
        </p:spPr>
        <p:txBody>
          <a:bodyPr/>
          <a:lstStyle>
            <a:lvl1pPr eaLnBrk="1" hangingPunct="1">
              <a:defRPr>
                <a:cs typeface="+mn-cs"/>
              </a:defRPr>
            </a:lvl1pPr>
          </a:lstStyle>
          <a:p>
            <a:pPr>
              <a:defRPr/>
            </a:pPr>
            <a:r>
              <a:rPr lang="en-US"/>
              <a:t>www.themegallery.com</a:t>
            </a:r>
          </a:p>
        </p:txBody>
      </p:sp>
      <p:sp>
        <p:nvSpPr>
          <p:cNvPr id="5" name="Rectangle 5">
            <a:extLst>
              <a:ext uri="{FF2B5EF4-FFF2-40B4-BE49-F238E27FC236}">
                <a16:creationId xmlns:a16="http://schemas.microsoft.com/office/drawing/2014/main" id="{66F1976B-DF93-4609-B88C-D122A0B95BE5}"/>
              </a:ext>
            </a:extLst>
          </p:cNvPr>
          <p:cNvSpPr>
            <a:spLocks noGrp="1" noChangeArrowheads="1"/>
          </p:cNvSpPr>
          <p:nvPr>
            <p:ph type="ftr" sz="quarter" idx="11"/>
          </p:nvPr>
        </p:nvSpPr>
        <p:spPr>
          <a:xfrm>
            <a:off x="6438900" y="6400800"/>
            <a:ext cx="3136900" cy="228600"/>
          </a:xfrm>
          <a:prstGeom prst="rect">
            <a:avLst/>
          </a:prstGeom>
        </p:spPr>
        <p:txBody>
          <a:bodyPr/>
          <a:lstStyle>
            <a:lvl1pPr eaLnBrk="1" hangingPunct="1">
              <a:defRPr>
                <a:cs typeface="+mn-cs"/>
              </a:defRPr>
            </a:lvl1pPr>
          </a:lstStyle>
          <a:p>
            <a:pPr>
              <a:defRPr/>
            </a:pPr>
            <a:r>
              <a:rPr lang="en-US"/>
              <a:t>Company Name</a:t>
            </a:r>
          </a:p>
        </p:txBody>
      </p:sp>
      <p:sp>
        <p:nvSpPr>
          <p:cNvPr id="6" name="Rectangle 6">
            <a:extLst>
              <a:ext uri="{FF2B5EF4-FFF2-40B4-BE49-F238E27FC236}">
                <a16:creationId xmlns:a16="http://schemas.microsoft.com/office/drawing/2014/main" id="{EBEA3D12-1F11-41CF-9BA8-75401A7A7949}"/>
              </a:ext>
            </a:extLst>
          </p:cNvPr>
          <p:cNvSpPr>
            <a:spLocks noGrp="1" noChangeArrowheads="1"/>
          </p:cNvSpPr>
          <p:nvPr>
            <p:ph type="sldNum" sz="quarter" idx="12"/>
          </p:nvPr>
        </p:nvSpPr>
        <p:spPr>
          <a:xfrm>
            <a:off x="3962400" y="6386530"/>
            <a:ext cx="2311400" cy="211137"/>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36BC3FB8-1609-438C-AEC3-9E9218412F60}" type="slidenum">
              <a:rPr lang="en-US" altLang="ru-RU"/>
              <a:pPr>
                <a:defRPr/>
              </a:pPr>
              <a:t>‹#›</a:t>
            </a:fld>
            <a:endParaRPr lang="en-US" altLang="ru-RU"/>
          </a:p>
        </p:txBody>
      </p:sp>
    </p:spTree>
    <p:extLst>
      <p:ext uri="{BB962C8B-B14F-4D97-AF65-F5344CB8AC3E}">
        <p14:creationId xmlns:p14="http://schemas.microsoft.com/office/powerpoint/2010/main" val="224945323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134875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41"/>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47446196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9562451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15"/>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22"/>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33892951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293956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006"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872972" y="273052"/>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2" y="1435102"/>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19664337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5"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26.06.2024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62815398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26.06.2024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79776972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26.06.2024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11919064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9" y="273050"/>
            <a:ext cx="3259006"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872979" y="273066"/>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9"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5515984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2195293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60118789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54"/>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54"/>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243745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20"/>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83"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1"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489541793"/>
      </p:ext>
    </p:extLst>
  </p:cSld>
  <p:clrMapOvr>
    <a:masterClrMapping/>
  </p:clrMapOvr>
  <p:hf hdr="0" ftr="0" dt="0"/>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15"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853996254"/>
      </p:ext>
    </p:extLst>
  </p:cSld>
  <p:clrMapOvr>
    <a:masterClrMapping/>
  </p:clrMapOvr>
  <p:hf hdr="0" ftr="0" dt="0"/>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44"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085359301"/>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382025940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680651703"/>
      </p:ext>
    </p:extLst>
  </p:cSld>
  <p:clrMapOvr>
    <a:masterClrMapping/>
  </p:clrMapOvr>
  <p:hf hdr="0" ftr="0" dt="0"/>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6/26/2024</a:t>
            </a:fld>
            <a:endParaRPr lang="en-US"/>
          </a:p>
        </p:txBody>
      </p:sp>
      <p:sp>
        <p:nvSpPr>
          <p:cNvPr id="4" name="Holder 4"/>
          <p:cNvSpPr>
            <a:spLocks noGrp="1"/>
          </p:cNvSpPr>
          <p:nvPr>
            <p:ph type="sldNum" sz="quarter" idx="7"/>
          </p:nvPr>
        </p:nvSpPr>
        <p:spPr/>
        <p:txBody>
          <a:bodyPr lIns="0" tIns="0" rIns="0" bIns="0"/>
          <a:lstStyle>
            <a:lvl1pPr>
              <a:defRPr/>
            </a:lvl1pPr>
          </a:lstStyle>
          <a:p>
            <a:pPr marL="23447"/>
            <a:fld id="{81D60167-4931-47E6-BA6A-407CBD079E47}" type="slidenum">
              <a:rPr lang="ru-RU" spc="-9" smtClean="0">
                <a:solidFill>
                  <a:srgbClr val="888888"/>
                </a:solidFill>
                <a:latin typeface="Calibri"/>
                <a:cs typeface="Calibri"/>
              </a:rPr>
              <a:pPr marL="23447"/>
              <a:t>‹#›</a:t>
            </a:fld>
            <a:endParaRPr lang="ru-RU">
              <a:latin typeface="Calibri"/>
              <a:cs typeface="Calibri"/>
            </a:endParaRPr>
          </a:p>
        </p:txBody>
      </p:sp>
    </p:spTree>
    <p:extLst>
      <p:ext uri="{BB962C8B-B14F-4D97-AF65-F5344CB8AC3E}">
        <p14:creationId xmlns:p14="http://schemas.microsoft.com/office/powerpoint/2010/main" val="63297939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CC000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38013171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31"/>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25851052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75384664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5"/>
            <a:ext cx="84201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82506" y="2906719"/>
            <a:ext cx="84201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21705896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97994629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4" y="1535113"/>
            <a:ext cx="437859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5032114" y="2174875"/>
            <a:ext cx="437859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26.06.2024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817475760"/>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26.06.2024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44243351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26.06.2024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261522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44343121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4" y="273050"/>
            <a:ext cx="3259006"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872974" y="273056"/>
            <a:ext cx="5537730"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4" y="1435103"/>
            <a:ext cx="3259006"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89243656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93659840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95603459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4"/>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4"/>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08026302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10"/>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9"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0"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857690899"/>
      </p:ext>
    </p:extLst>
  </p:cSld>
  <p:clrMapOvr>
    <a:masterClrMapping/>
  </p:clrMapOvr>
  <p:hf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10"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995182927"/>
      </p:ext>
    </p:extLst>
  </p:cSld>
  <p:clrMapOvr>
    <a:masterClrMapping/>
  </p:clrMapOvr>
  <p:hf hdr="0" ftr="0" dt="0"/>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9"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83315859"/>
      </p:ext>
    </p:extLst>
  </p:cSld>
  <p:clrMapOvr>
    <a:masterClrMapping/>
  </p:clrMapOvr>
  <p:hf hdr="0" ftr="0" dt="0"/>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116445481"/>
      </p:ext>
    </p:extLst>
  </p:cSld>
  <p:clrMapOvr>
    <a:masterClrMapping/>
  </p:clrMapOvr>
  <p:hf hdr="0" ftr="0" dt="0"/>
</p:sldLayout>
</file>

<file path=ppt/slideLayouts/slideLayout178.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5"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7567196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7"/>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7704214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0"/>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0"/>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63354701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73673186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15"/>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03839184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83713888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2"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5032112"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2942501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93031232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65058360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006"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872972" y="273052"/>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2" y="1435102"/>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11537514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92763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86756213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0"/>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0"/>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9943320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2"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88754372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dirty="0"/>
              <a:t>Вставка таблицы</a:t>
            </a:r>
            <a:endParaRPr lang="zh-CN" altLang="en-US"/>
          </a:p>
        </p:txBody>
      </p:sp>
      <p:sp>
        <p:nvSpPr>
          <p:cNvPr id="16" name="图片占位符 15"/>
          <p:cNvSpPr>
            <a:spLocks noGrp="1"/>
          </p:cNvSpPr>
          <p:nvPr>
            <p:ph type="pic" sz="quarter" idx="11"/>
          </p:nvPr>
        </p:nvSpPr>
        <p:spPr>
          <a:xfrm>
            <a:off x="464314" y="428606"/>
            <a:ext cx="2708672" cy="2214563"/>
          </a:xfrm>
          <a:prstGeom prst="rect">
            <a:avLst/>
          </a:prstGeom>
        </p:spPr>
        <p:txBody>
          <a:bodyPr/>
          <a:lstStyle/>
          <a:p>
            <a:r>
              <a:rPr lang="ru-RU" altLang="zh-CN" dirty="0"/>
              <a:t>Вставка рисунка</a:t>
            </a:r>
            <a:endParaRPr lang="zh-CN" altLang="en-US"/>
          </a:p>
        </p:txBody>
      </p:sp>
      <p:sp>
        <p:nvSpPr>
          <p:cNvPr id="18" name="文本占位符 17"/>
          <p:cNvSpPr>
            <a:spLocks noGrp="1"/>
          </p:cNvSpPr>
          <p:nvPr>
            <p:ph type="body" sz="quarter" idx="12"/>
          </p:nvPr>
        </p:nvSpPr>
        <p:spPr>
          <a:xfrm>
            <a:off x="3405177"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8"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29710037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dirty="0"/>
              <a:t>Вставка рисунка </a:t>
            </a:r>
            <a:r>
              <a:rPr lang="ru-RU" altLang="zh-CN" dirty="0" err="1"/>
              <a:t>SmartArt</a:t>
            </a:r>
            <a:endParaRPr lang="zh-CN" altLang="en-US" dirty="0"/>
          </a:p>
        </p:txBody>
      </p:sp>
      <p:sp>
        <p:nvSpPr>
          <p:cNvPr id="9" name="文本占位符 8"/>
          <p:cNvSpPr>
            <a:spLocks noGrp="1"/>
          </p:cNvSpPr>
          <p:nvPr>
            <p:ph type="body" sz="quarter" idx="11"/>
          </p:nvPr>
        </p:nvSpPr>
        <p:spPr>
          <a:xfrm>
            <a:off x="773908"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10332259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7"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18714323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7"/>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65985369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3"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170944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6741" y="186341"/>
            <a:ext cx="8418659" cy="788471"/>
          </a:xfrm>
        </p:spPr>
        <p:txBody>
          <a:bodyPr lIns="0" tIns="0" rIns="0" bIns="0" anchor="b" anchorCtr="0">
            <a:noAutofit/>
          </a:bodyPr>
          <a:lstStyle>
            <a:lvl1pPr algn="l">
              <a:defRPr sz="1950">
                <a:solidFill>
                  <a:schemeClr val="tx2"/>
                </a:solidFill>
              </a:defRPr>
            </a:lvl1pPr>
          </a:lstStyle>
          <a:p>
            <a:r>
              <a:rPr lang="en-GB"/>
              <a:t>Click to edit Master title style</a:t>
            </a:r>
            <a:endParaRPr lang="en-US" dirty="0"/>
          </a:p>
        </p:txBody>
      </p:sp>
      <p:sp>
        <p:nvSpPr>
          <p:cNvPr id="12" name="Text Placeholder 5"/>
          <p:cNvSpPr>
            <a:spLocks noGrp="1"/>
          </p:cNvSpPr>
          <p:nvPr>
            <p:ph type="body" sz="quarter" idx="13"/>
          </p:nvPr>
        </p:nvSpPr>
        <p:spPr>
          <a:xfrm>
            <a:off x="496739" y="1110515"/>
            <a:ext cx="8418660" cy="4466167"/>
          </a:xfrm>
        </p:spPr>
        <p:txBody>
          <a:bodyPr lIns="0" tIns="0" rIns="0" bIns="0">
            <a:noAutofit/>
          </a:bodyPr>
          <a:lstStyle>
            <a:lvl1pPr marL="168977" indent="-168977">
              <a:lnSpc>
                <a:spcPts val="1936"/>
              </a:lnSpc>
              <a:spcBef>
                <a:spcPts val="0"/>
              </a:spcBef>
              <a:spcAft>
                <a:spcPts val="1056"/>
              </a:spcAft>
              <a:buClrTx/>
              <a:defRPr sz="1425">
                <a:solidFill>
                  <a:schemeClr val="bg2"/>
                </a:solidFill>
              </a:defRPr>
            </a:lvl1pPr>
            <a:lvl2pPr marL="362092" indent="-168977">
              <a:lnSpc>
                <a:spcPts val="1936"/>
              </a:lnSpc>
              <a:spcBef>
                <a:spcPts val="0"/>
              </a:spcBef>
              <a:spcAft>
                <a:spcPts val="1056"/>
              </a:spcAft>
              <a:buFont typeface="Lucida Grande"/>
              <a:buChar char="–"/>
              <a:defRPr sz="1425">
                <a:solidFill>
                  <a:schemeClr val="bg2"/>
                </a:solidFill>
              </a:defRPr>
            </a:lvl2pPr>
            <a:lvl3pPr marL="563255" indent="-168977">
              <a:lnSpc>
                <a:spcPts val="1936"/>
              </a:lnSpc>
              <a:spcBef>
                <a:spcPts val="0"/>
              </a:spcBef>
              <a:spcAft>
                <a:spcPts val="1056"/>
              </a:spcAft>
              <a:buFont typeface="Lucida Grande"/>
              <a:buChar char="–"/>
              <a:defRPr sz="1425">
                <a:solidFill>
                  <a:schemeClr val="bg2"/>
                </a:solidFill>
              </a:defRPr>
            </a:lvl3pPr>
            <a:lvl4pPr marL="764417" indent="-168977">
              <a:lnSpc>
                <a:spcPts val="1936"/>
              </a:lnSpc>
              <a:spcBef>
                <a:spcPts val="0"/>
              </a:spcBef>
              <a:spcAft>
                <a:spcPts val="1056"/>
              </a:spcAft>
              <a:buFont typeface="Lucida Grande"/>
              <a:buChar char="–"/>
              <a:defRPr sz="1425">
                <a:solidFill>
                  <a:schemeClr val="bg2"/>
                </a:solidFill>
              </a:defRPr>
            </a:lvl4pPr>
            <a:lvl5pPr marL="965579" indent="-168977">
              <a:lnSpc>
                <a:spcPts val="1936"/>
              </a:lnSpc>
              <a:spcBef>
                <a:spcPts val="0"/>
              </a:spcBef>
              <a:spcAft>
                <a:spcPts val="1056"/>
              </a:spcAft>
              <a:buFont typeface="Lucida Grande"/>
              <a:buChar char="–"/>
              <a:defRPr sz="1425">
                <a:solidFill>
                  <a:schemeClr val="bg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5792331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46851" y="214314"/>
            <a:ext cx="8442457" cy="1462087"/>
          </a:xfrm>
        </p:spPr>
        <p:txBody>
          <a:bodyPr/>
          <a:lstStyle/>
          <a:p>
            <a:r>
              <a:rPr lang="ru-RU"/>
              <a:t>Образец заголовка</a:t>
            </a:r>
          </a:p>
        </p:txBody>
      </p:sp>
      <p:sp>
        <p:nvSpPr>
          <p:cNvPr id="3" name="Диаграмма 2"/>
          <p:cNvSpPr>
            <a:spLocks noGrp="1"/>
          </p:cNvSpPr>
          <p:nvPr>
            <p:ph type="chart" idx="1"/>
          </p:nvPr>
        </p:nvSpPr>
        <p:spPr>
          <a:xfrm>
            <a:off x="1281245" y="2017713"/>
            <a:ext cx="8420100" cy="4114800"/>
          </a:xfrm>
        </p:spPr>
        <p:txBody>
          <a:bodyPr/>
          <a:lstStyle/>
          <a:p>
            <a:pPr lvl="0"/>
            <a:endParaRPr lang="ru-RU" noProof="0"/>
          </a:p>
        </p:txBody>
      </p:sp>
      <p:sp>
        <p:nvSpPr>
          <p:cNvPr id="4" name="Rectangle 11"/>
          <p:cNvSpPr>
            <a:spLocks noGrp="1" noChangeArrowheads="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A6978834-3D23-473F-ACF6-5FA4A82ED80A}"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598353411"/>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39162809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35031631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3"/>
            <a:ext cx="84201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82506" y="2906717"/>
            <a:ext cx="84201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4170278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5966497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06"/>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7"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8"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08485086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2155408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3" y="1535113"/>
            <a:ext cx="437859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5032113" y="2174875"/>
            <a:ext cx="437859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t>6/26/2024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75517410"/>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t>6/26/2024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6131830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t>6/26/2024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4427568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3" y="273050"/>
            <a:ext cx="3259006"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872973" y="273054"/>
            <a:ext cx="553773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3" y="1435103"/>
            <a:ext cx="3259006"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65249234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13867070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5288355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2"/>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254665220"/>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08"/>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8"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9"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427469624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09"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8497407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08"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12550495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8"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77590866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9"/>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56004066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934747" y="714359"/>
            <a:ext cx="6036469"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875611" y="5000625"/>
            <a:ext cx="3095625"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413710216"/>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4226452231"/>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93050743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3"/>
            <a:ext cx="84201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82506" y="2906717"/>
            <a:ext cx="84201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87128454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297689686"/>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3" y="1535113"/>
            <a:ext cx="437859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5032113" y="2174875"/>
            <a:ext cx="437859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727962251"/>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829214570"/>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7687874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7"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94265091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3" y="273050"/>
            <a:ext cx="3259006"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872973" y="273054"/>
            <a:ext cx="553773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3" y="1435103"/>
            <a:ext cx="3259006"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96193757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endParaRPr lang="ru-RU" dirty="0"/>
          </a:p>
        </p:txBody>
      </p:sp>
      <p:sp>
        <p:nvSpPr>
          <p:cNvPr id="4" name="Текст 3"/>
          <p:cNvSpPr>
            <a:spLocks noGrp="1"/>
          </p:cNvSpPr>
          <p:nvPr>
            <p:ph type="body" sz="half" idx="2"/>
          </p:nvPr>
        </p:nvSpPr>
        <p:spPr>
          <a:xfrm>
            <a:off x="1941645" y="5367339"/>
            <a:ext cx="59436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71103006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442303694"/>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2"/>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591504631"/>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3"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69539228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dirty="0"/>
              <a:t>Вставка таблицы</a:t>
            </a:r>
            <a:endParaRPr lang="zh-CN" altLang="en-US"/>
          </a:p>
        </p:txBody>
      </p:sp>
      <p:sp>
        <p:nvSpPr>
          <p:cNvPr id="16" name="图片占位符 15"/>
          <p:cNvSpPr>
            <a:spLocks noGrp="1"/>
          </p:cNvSpPr>
          <p:nvPr>
            <p:ph type="pic" sz="quarter" idx="11"/>
          </p:nvPr>
        </p:nvSpPr>
        <p:spPr>
          <a:xfrm>
            <a:off x="464314" y="428608"/>
            <a:ext cx="2708672" cy="2214563"/>
          </a:xfrm>
          <a:prstGeom prst="rect">
            <a:avLst/>
          </a:prstGeom>
        </p:spPr>
        <p:txBody>
          <a:bodyPr/>
          <a:lstStyle/>
          <a:p>
            <a:r>
              <a:rPr lang="ru-RU" altLang="zh-CN" dirty="0"/>
              <a:t>Вставка рисунка</a:t>
            </a:r>
            <a:endParaRPr lang="zh-CN" altLang="en-US"/>
          </a:p>
        </p:txBody>
      </p:sp>
      <p:sp>
        <p:nvSpPr>
          <p:cNvPr id="18" name="文本占位符 17"/>
          <p:cNvSpPr>
            <a:spLocks noGrp="1"/>
          </p:cNvSpPr>
          <p:nvPr>
            <p:ph type="body" sz="quarter" idx="12"/>
          </p:nvPr>
        </p:nvSpPr>
        <p:spPr>
          <a:xfrm>
            <a:off x="3405178"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9"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41467857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dirty="0"/>
              <a:t>Вставка рисунка </a:t>
            </a:r>
            <a:r>
              <a:rPr lang="ru-RU" altLang="zh-CN" dirty="0" err="1"/>
              <a:t>SmartArt</a:t>
            </a:r>
            <a:endParaRPr lang="zh-CN" altLang="en-US" dirty="0"/>
          </a:p>
        </p:txBody>
      </p:sp>
      <p:sp>
        <p:nvSpPr>
          <p:cNvPr id="9" name="文本占位符 8"/>
          <p:cNvSpPr>
            <a:spLocks noGrp="1"/>
          </p:cNvSpPr>
          <p:nvPr>
            <p:ph type="body" sz="quarter" idx="11"/>
          </p:nvPr>
        </p:nvSpPr>
        <p:spPr>
          <a:xfrm>
            <a:off x="773909"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323770274"/>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8"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84269832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9"/>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194368568"/>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493958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7"/>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54403953"/>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647874079"/>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3"/>
            <a:ext cx="8420100" cy="1362075"/>
          </a:xfrm>
        </p:spPr>
        <p:txBody>
          <a:bodyPr anchor="t"/>
          <a:lstStyle>
            <a:lvl1pPr algn="l">
              <a:defRPr sz="3000" b="1" cap="all"/>
            </a:lvl1pPr>
          </a:lstStyle>
          <a:p>
            <a:r>
              <a:rPr lang="ru-RU"/>
              <a:t>Образец заголовка</a:t>
            </a:r>
          </a:p>
        </p:txBody>
      </p:sp>
      <p:sp>
        <p:nvSpPr>
          <p:cNvPr id="3" name="Текст 2"/>
          <p:cNvSpPr>
            <a:spLocks noGrp="1"/>
          </p:cNvSpPr>
          <p:nvPr>
            <p:ph type="body" idx="1"/>
          </p:nvPr>
        </p:nvSpPr>
        <p:spPr>
          <a:xfrm>
            <a:off x="782506" y="2906717"/>
            <a:ext cx="84201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851987421"/>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4"/>
            <a:ext cx="437515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4"/>
            <a:ext cx="437515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77428683"/>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2" y="1535113"/>
            <a:ext cx="4376870"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495302" y="2174875"/>
            <a:ext cx="4376870"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3" y="1535113"/>
            <a:ext cx="4378590"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5032113" y="2174875"/>
            <a:ext cx="4378590"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8" name="Нижний колонтитул 4"/>
          <p:cNvSpPr>
            <a:spLocks noGrp="1"/>
          </p:cNvSpPr>
          <p:nvPr>
            <p:ph type="ftr" sz="quarter" idx="11"/>
          </p:nvPr>
        </p:nvSpPr>
        <p:spPr/>
        <p:txBody>
          <a:bodyPr/>
          <a:lstStyle>
            <a:lvl1pPr>
              <a:defRPr/>
            </a:lvl1pPr>
          </a:lstStyle>
          <a:p>
            <a:endParaRPr lang="en-US"/>
          </a:p>
        </p:txBody>
      </p:sp>
      <p:sp>
        <p:nvSpPr>
          <p:cNvPr id="9"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255804954"/>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4" name="Нижний колонтитул 4"/>
          <p:cNvSpPr>
            <a:spLocks noGrp="1"/>
          </p:cNvSpPr>
          <p:nvPr>
            <p:ph type="ftr" sz="quarter" idx="11"/>
          </p:nvPr>
        </p:nvSpPr>
        <p:spPr/>
        <p:txBody>
          <a:bodyPr/>
          <a:lstStyle>
            <a:lvl1pPr>
              <a:defRPr/>
            </a:lvl1pPr>
          </a:lstStyle>
          <a:p>
            <a:endParaRPr lang="en-US"/>
          </a:p>
        </p:txBody>
      </p:sp>
      <p:sp>
        <p:nvSpPr>
          <p:cNvPr id="5"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882412127"/>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3" name="Нижний колонтитул 4"/>
          <p:cNvSpPr>
            <a:spLocks noGrp="1"/>
          </p:cNvSpPr>
          <p:nvPr>
            <p:ph type="ftr" sz="quarter" idx="11"/>
          </p:nvPr>
        </p:nvSpPr>
        <p:spPr/>
        <p:txBody>
          <a:bodyPr/>
          <a:lstStyle>
            <a:lvl1pPr>
              <a:defRPr/>
            </a:lvl1pPr>
          </a:lstStyle>
          <a:p>
            <a:endParaRPr lang="en-US"/>
          </a:p>
        </p:txBody>
      </p:sp>
      <p:sp>
        <p:nvSpPr>
          <p:cNvPr id="4"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10324295"/>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3" y="273050"/>
            <a:ext cx="3259006" cy="1162050"/>
          </a:xfrm>
        </p:spPr>
        <p:txBody>
          <a:bodyPr anchor="b"/>
          <a:lstStyle>
            <a:lvl1pPr algn="l">
              <a:defRPr sz="1500" b="1"/>
            </a:lvl1pPr>
          </a:lstStyle>
          <a:p>
            <a:r>
              <a:rPr lang="ru-RU"/>
              <a:t>Образец заголовка</a:t>
            </a:r>
          </a:p>
        </p:txBody>
      </p:sp>
      <p:sp>
        <p:nvSpPr>
          <p:cNvPr id="3" name="Объект 2"/>
          <p:cNvSpPr>
            <a:spLocks noGrp="1"/>
          </p:cNvSpPr>
          <p:nvPr>
            <p:ph idx="1"/>
          </p:nvPr>
        </p:nvSpPr>
        <p:spPr>
          <a:xfrm>
            <a:off x="3872973" y="273054"/>
            <a:ext cx="553773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3" y="1435103"/>
            <a:ext cx="3259006"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390155436"/>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ru-RU" noProof="0"/>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90371960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170140575"/>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2"/>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3378632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6/26/2024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defRPr/>
            </a:lvl1p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390671606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2"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590057712"/>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8" y="2714627"/>
            <a:ext cx="6036512"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64315" y="428608"/>
            <a:ext cx="2708672"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405177"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9"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17465985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7" y="571480"/>
            <a:ext cx="5649556"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73909"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962635366"/>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8"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733067080"/>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9"/>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92993465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46851" y="214314"/>
            <a:ext cx="8442457" cy="1462087"/>
          </a:xfrm>
        </p:spPr>
        <p:txBody>
          <a:bodyPr/>
          <a:lstStyle/>
          <a:p>
            <a:r>
              <a:rPr lang="ru-RU"/>
              <a:t>Образец заголовка</a:t>
            </a:r>
          </a:p>
        </p:txBody>
      </p:sp>
      <p:sp>
        <p:nvSpPr>
          <p:cNvPr id="3" name="Диаграмма 2"/>
          <p:cNvSpPr>
            <a:spLocks noGrp="1"/>
          </p:cNvSpPr>
          <p:nvPr>
            <p:ph type="chart" idx="1"/>
          </p:nvPr>
        </p:nvSpPr>
        <p:spPr>
          <a:xfrm>
            <a:off x="1281245" y="2017713"/>
            <a:ext cx="8420100" cy="4114800"/>
          </a:xfrm>
        </p:spPr>
        <p:txBody>
          <a:bodyPr/>
          <a:lstStyle/>
          <a:p>
            <a:pPr lvl="0"/>
            <a:endParaRPr lang="ru-RU" noProof="0"/>
          </a:p>
        </p:txBody>
      </p:sp>
      <p:sp>
        <p:nvSpPr>
          <p:cNvPr id="4" name="Rectangle 11"/>
          <p:cNvSpPr>
            <a:spLocks noGrp="1" noChangeArrowheads="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A6978834-3D23-473F-ACF6-5FA4A82ED80A}"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326125238"/>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a:solidFill>
                  <a:srgbClr val="FF0000"/>
                </a:solidFill>
                <a:latin typeface="Arial Black"/>
                <a:cs typeface="Arial Black"/>
              </a:defRPr>
            </a:lvl1pPr>
          </a:lstStyle>
          <a:p>
            <a:endParaRPr/>
          </a:p>
        </p:txBody>
      </p:sp>
      <p:sp>
        <p:nvSpPr>
          <p:cNvPr id="3" name="Holder 3"/>
          <p:cNvSpPr>
            <a:spLocks noGrp="1"/>
          </p:cNvSpPr>
          <p:nvPr>
            <p:ph sz="half" idx="2"/>
          </p:nvPr>
        </p:nvSpPr>
        <p:spPr>
          <a:xfrm>
            <a:off x="670085" y="1511172"/>
            <a:ext cx="3861275" cy="369332"/>
          </a:xfrm>
          <a:prstGeom prst="rect">
            <a:avLst/>
          </a:prstGeom>
        </p:spPr>
        <p:txBody>
          <a:bodyPr wrap="square" lIns="0" tIns="0" rIns="0" bIns="0">
            <a:spAutoFit/>
          </a:bodyPr>
          <a:lstStyle>
            <a:lvl1pPr>
              <a:defRPr sz="2400" b="1">
                <a:latin typeface="Calibri"/>
                <a:cs typeface="Calibri"/>
              </a:defRPr>
            </a:lvl1pPr>
          </a:lstStyle>
          <a:p>
            <a:endParaRPr/>
          </a:p>
        </p:txBody>
      </p:sp>
      <p:sp>
        <p:nvSpPr>
          <p:cNvPr id="4" name="Holder 4"/>
          <p:cNvSpPr>
            <a:spLocks noGrp="1"/>
          </p:cNvSpPr>
          <p:nvPr>
            <p:ph sz="half" idx="3"/>
          </p:nvPr>
        </p:nvSpPr>
        <p:spPr>
          <a:xfrm>
            <a:off x="5228441" y="2507996"/>
            <a:ext cx="4150889" cy="246221"/>
          </a:xfrm>
          <a:prstGeom prst="rect">
            <a:avLst/>
          </a:prstGeom>
        </p:spPr>
        <p:txBody>
          <a:bodyPr wrap="square" lIns="0" tIns="0" rIns="0" bIns="0">
            <a:spAutoFit/>
          </a:bodyPr>
          <a:lstStyle>
            <a:lvl1pPr>
              <a:defRPr sz="1600" b="1">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53037811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31"/>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60813752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40453559"/>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5"/>
            <a:ext cx="84201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82506" y="2906719"/>
            <a:ext cx="84201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1481126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a:latin typeface="Arial"/>
                <a:cs typeface="Arial"/>
              </a:defRPr>
            </a:lvl1pPr>
          </a:lstStyle>
          <a:p>
            <a:endParaRPr/>
          </a:p>
        </p:txBody>
      </p:sp>
      <p:sp>
        <p:nvSpPr>
          <p:cNvPr id="3" name="Holder 3"/>
          <p:cNvSpPr>
            <a:spLocks noGrp="1"/>
          </p:cNvSpPr>
          <p:nvPr>
            <p:ph sz="half" idx="2"/>
          </p:nvPr>
        </p:nvSpPr>
        <p:spPr>
          <a:xfrm>
            <a:off x="498052" y="1563624"/>
            <a:ext cx="4202483" cy="276999"/>
          </a:xfrm>
          <a:prstGeom prst="rect">
            <a:avLst/>
          </a:prstGeom>
        </p:spPr>
        <p:txBody>
          <a:bodyPr wrap="square" lIns="0" tIns="0" rIns="0" bIns="0">
            <a:spAutoFit/>
          </a:bodyPr>
          <a:lstStyle>
            <a:lvl1pPr>
              <a:defRPr sz="1800" b="1">
                <a:solidFill>
                  <a:schemeClr val="bg1"/>
                </a:solidFill>
                <a:latin typeface="Arial"/>
                <a:cs typeface="Arial"/>
              </a:defRPr>
            </a:lvl1pPr>
          </a:lstStyle>
          <a:p>
            <a:endParaRPr/>
          </a:p>
        </p:txBody>
      </p:sp>
      <p:sp>
        <p:nvSpPr>
          <p:cNvPr id="4" name="Holder 4"/>
          <p:cNvSpPr>
            <a:spLocks noGrp="1"/>
          </p:cNvSpPr>
          <p:nvPr>
            <p:ph sz="half" idx="3"/>
          </p:nvPr>
        </p:nvSpPr>
        <p:spPr>
          <a:xfrm>
            <a:off x="5101589" y="1577340"/>
            <a:ext cx="4309110" cy="49244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6/26/2024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defRPr/>
            </a:lvl1p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828462429"/>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670366318"/>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4" y="1535113"/>
            <a:ext cx="437859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5032114" y="2174875"/>
            <a:ext cx="437859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t>6/26/2024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278373738"/>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t>6/26/2024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802751504"/>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t>6/26/2024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501721959"/>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4" y="273050"/>
            <a:ext cx="3259006"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872974" y="273056"/>
            <a:ext cx="5537730"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4" y="1435103"/>
            <a:ext cx="3259006"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083723267"/>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882125359"/>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583930423"/>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4"/>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4"/>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221963914"/>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10"/>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9"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0"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975120046"/>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10"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54059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3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6506" y="1700808"/>
            <a:ext cx="8915400" cy="4608512"/>
          </a:xfrm>
        </p:spPr>
        <p:txBody>
          <a:bodyPr/>
          <a:lstStyle>
            <a:lvl1pPr marL="0" indent="0">
              <a:buClr>
                <a:schemeClr val="tx2"/>
              </a:buClr>
              <a:buFont typeface="Arial" pitchFamily="34" charset="0"/>
              <a:buNone/>
              <a:defRPr sz="2200"/>
            </a:lvl1pPr>
            <a:lvl2pPr marL="457200" indent="0">
              <a:buNone/>
              <a:defRPr sz="2000"/>
            </a:lvl2pPr>
            <a:lvl3pPr marL="914400" indent="0">
              <a:buNone/>
              <a:defRPr sz="1800"/>
            </a:lvl3pPr>
            <a:lvl4pPr marL="1371600" indent="0">
              <a:buNone/>
              <a:defRPr sz="1600"/>
            </a:lvl4pPr>
            <a:lvl5pPr marL="1828800" indent="0">
              <a:buNone/>
              <a:defRPr sz="1400"/>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TextBox 3"/>
          <p:cNvSpPr txBox="1"/>
          <p:nvPr userDrawn="1"/>
        </p:nvSpPr>
        <p:spPr>
          <a:xfrm>
            <a:off x="9088482" y="6381328"/>
            <a:ext cx="624069" cy="338554"/>
          </a:xfrm>
          <a:prstGeom prst="rect">
            <a:avLst/>
          </a:prstGeom>
          <a:noFill/>
        </p:spPr>
        <p:txBody>
          <a:bodyPr wrap="squar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229080-D772-4D4A-AE71-F743D85A7F1C}" type="slidenum">
              <a:rPr kumimoji="0" lang="ru-RU" sz="1600" b="0" i="0" u="none" strike="noStrike" kern="1200" cap="none" spc="0" normalizeH="0" baseline="0" noProof="0" smtClean="0">
                <a:ln>
                  <a:noFill/>
                </a:ln>
                <a:solidFill>
                  <a:srgbClr val="C00000"/>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800" b="0" i="0" u="none" strike="noStrike" kern="1200" cap="none" spc="0" normalizeH="0" baseline="0" noProof="0" dirty="0">
              <a:ln>
                <a:noFill/>
              </a:ln>
              <a:solidFill>
                <a:srgbClr val="C00000"/>
              </a:solidFill>
              <a:effectLst/>
              <a:uLnTx/>
              <a:uFillTx/>
              <a:latin typeface="Corbel"/>
              <a:ea typeface="+mn-ea"/>
              <a:cs typeface="+mn-cs"/>
            </a:endParaRPr>
          </a:p>
        </p:txBody>
      </p:sp>
      <p:sp>
        <p:nvSpPr>
          <p:cNvPr id="25" name="Текст 24"/>
          <p:cNvSpPr>
            <a:spLocks noGrp="1"/>
          </p:cNvSpPr>
          <p:nvPr>
            <p:ph type="body" sz="quarter" idx="10" hasCustomPrompt="1"/>
          </p:nvPr>
        </p:nvSpPr>
        <p:spPr>
          <a:xfrm>
            <a:off x="507339" y="209550"/>
            <a:ext cx="7800034" cy="361950"/>
          </a:xfrm>
        </p:spPr>
        <p:txBody>
          <a:bodyPr>
            <a:noAutofit/>
          </a:bodyPr>
          <a:lstStyle>
            <a:lvl1pPr marL="0" indent="0">
              <a:buNone/>
              <a:defRPr lang="ru-RU" sz="1800" kern="1200" cap="all" baseline="0" dirty="0">
                <a:solidFill>
                  <a:schemeClr val="bg1"/>
                </a:solidFill>
                <a:latin typeface="+mj-lt"/>
                <a:ea typeface="+mj-ea"/>
                <a:cs typeface="+mj-cs"/>
              </a:defRPr>
            </a:lvl1pPr>
          </a:lstStyle>
          <a:p>
            <a:pPr lvl="0"/>
            <a:r>
              <a:rPr lang="ru-RU" dirty="0"/>
              <a:t>Образец заголовка</a:t>
            </a:r>
          </a:p>
        </p:txBody>
      </p:sp>
      <p:sp>
        <p:nvSpPr>
          <p:cNvPr id="2" name="Заголовок 1"/>
          <p:cNvSpPr>
            <a:spLocks noGrp="1"/>
          </p:cNvSpPr>
          <p:nvPr>
            <p:ph type="title"/>
          </p:nvPr>
        </p:nvSpPr>
        <p:spPr>
          <a:xfrm>
            <a:off x="507339" y="908720"/>
            <a:ext cx="8915400" cy="724500"/>
          </a:xfrm>
        </p:spPr>
        <p:txBody>
          <a:bodyPr anchor="t">
            <a:noAutofit/>
          </a:bodyPr>
          <a:lstStyle>
            <a:lvl1pPr algn="l">
              <a:lnSpc>
                <a:spcPct val="90000"/>
              </a:lnSpc>
              <a:defRPr>
                <a:solidFill>
                  <a:schemeClr val="tx2"/>
                </a:solidFill>
              </a:defRPr>
            </a:lvl1pPr>
          </a:lstStyle>
          <a:p>
            <a:r>
              <a:rPr lang="ru-RU" dirty="0"/>
              <a:t>Образец заголовка</a:t>
            </a:r>
          </a:p>
        </p:txBody>
      </p:sp>
    </p:spTree>
    <p:extLst>
      <p:ext uri="{BB962C8B-B14F-4D97-AF65-F5344CB8AC3E}">
        <p14:creationId xmlns:p14="http://schemas.microsoft.com/office/powerpoint/2010/main" val="372369035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9"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027035642"/>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859040253"/>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934748" y="714361"/>
            <a:ext cx="6036469"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875611" y="5000625"/>
            <a:ext cx="3095625"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641013983"/>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5" name="Holder 5"/>
          <p:cNvSpPr>
            <a:spLocks noGrp="1"/>
          </p:cNvSpPr>
          <p:nvPr>
            <p:ph type="sldNum" sz="quarter" idx="7"/>
          </p:nvPr>
        </p:nvSpPr>
        <p:spPr/>
        <p:txBody>
          <a:bodyPr lIns="0" tIns="0" rIns="0" bIns="0"/>
          <a:lstStyle>
            <a:lvl1pPr>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949277495"/>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sz="half" idx="2"/>
          </p:nvPr>
        </p:nvSpPr>
        <p:spPr>
          <a:xfrm>
            <a:off x="415502" y="1643635"/>
            <a:ext cx="4326996"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4" name="Holder 4"/>
          <p:cNvSpPr>
            <a:spLocks noGrp="1"/>
          </p:cNvSpPr>
          <p:nvPr>
            <p:ph sz="half" idx="3"/>
          </p:nvPr>
        </p:nvSpPr>
        <p:spPr>
          <a:xfrm>
            <a:off x="5286914" y="1643635"/>
            <a:ext cx="3914246"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767786803"/>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985916140"/>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095594339"/>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3"/>
            <a:ext cx="84201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82506" y="2906717"/>
            <a:ext cx="84201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84959034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6E13DAC-7A84-4034-BBB2-2F5E75CB2E82}"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3783972"/>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3" y="1535113"/>
            <a:ext cx="437859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5032113" y="2174875"/>
            <a:ext cx="437859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6E13DAC-7A84-4034-BBB2-2F5E75CB2E82}" type="datetimeFigureOut">
              <a:rPr lang="en-US" smtClean="0"/>
              <a:pPr/>
              <a:t>6/26/2024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3770509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33"/>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59627" indent="0" algn="ctr">
              <a:buNone/>
              <a:defRPr>
                <a:solidFill>
                  <a:schemeClr val="tx1">
                    <a:tint val="75000"/>
                  </a:schemeClr>
                </a:solidFill>
              </a:defRPr>
            </a:lvl2pPr>
            <a:lvl3pPr marL="719255" indent="0" algn="ctr">
              <a:buNone/>
              <a:defRPr>
                <a:solidFill>
                  <a:schemeClr val="tx1">
                    <a:tint val="75000"/>
                  </a:schemeClr>
                </a:solidFill>
              </a:defRPr>
            </a:lvl3pPr>
            <a:lvl4pPr marL="1078881" indent="0" algn="ctr">
              <a:buNone/>
              <a:defRPr>
                <a:solidFill>
                  <a:schemeClr val="tx1">
                    <a:tint val="75000"/>
                  </a:schemeClr>
                </a:solidFill>
              </a:defRPr>
            </a:lvl4pPr>
            <a:lvl5pPr marL="1438508" indent="0" algn="ctr">
              <a:buNone/>
              <a:defRPr>
                <a:solidFill>
                  <a:schemeClr val="tx1">
                    <a:tint val="75000"/>
                  </a:schemeClr>
                </a:solidFill>
              </a:defRPr>
            </a:lvl5pPr>
            <a:lvl6pPr marL="1798136" indent="0" algn="ctr">
              <a:buNone/>
              <a:defRPr>
                <a:solidFill>
                  <a:schemeClr val="tx1">
                    <a:tint val="75000"/>
                  </a:schemeClr>
                </a:solidFill>
              </a:defRPr>
            </a:lvl6pPr>
            <a:lvl7pPr marL="2157763" indent="0" algn="ctr">
              <a:buNone/>
              <a:defRPr>
                <a:solidFill>
                  <a:schemeClr val="tx1">
                    <a:tint val="75000"/>
                  </a:schemeClr>
                </a:solidFill>
              </a:defRPr>
            </a:lvl7pPr>
            <a:lvl8pPr marL="2517390" indent="0" algn="ctr">
              <a:buNone/>
              <a:defRPr>
                <a:solidFill>
                  <a:schemeClr val="tx1">
                    <a:tint val="75000"/>
                  </a:schemeClr>
                </a:solidFill>
              </a:defRPr>
            </a:lvl8pPr>
            <a:lvl9pPr marL="2877017"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3939239117"/>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6E13DAC-7A84-4034-BBB2-2F5E75CB2E82}" type="datetimeFigureOut">
              <a:rPr lang="en-US" smtClean="0"/>
              <a:pPr/>
              <a:t>6/26/2024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989226510"/>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6E13DAC-7A84-4034-BBB2-2F5E75CB2E82}" type="datetimeFigureOut">
              <a:rPr lang="en-US" smtClean="0"/>
              <a:pPr/>
              <a:t>6/26/2024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09338395"/>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3" y="273050"/>
            <a:ext cx="3259006"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872973" y="273054"/>
            <a:ext cx="553773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3" y="1435103"/>
            <a:ext cx="3259006"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052485597"/>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endParaRPr lang="ru-RU" dirty="0"/>
          </a:p>
        </p:txBody>
      </p:sp>
      <p:sp>
        <p:nvSpPr>
          <p:cNvPr id="4" name="Текст 3"/>
          <p:cNvSpPr>
            <a:spLocks noGrp="1"/>
          </p:cNvSpPr>
          <p:nvPr>
            <p:ph type="body" sz="half" idx="2"/>
          </p:nvPr>
        </p:nvSpPr>
        <p:spPr>
          <a:xfrm>
            <a:off x="1941645" y="5367339"/>
            <a:ext cx="59436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252573517"/>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118984006"/>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1"/>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1"/>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286871249"/>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08"/>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7"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9"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589443000"/>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dirty="0"/>
          </a:p>
        </p:txBody>
      </p:sp>
      <p:sp>
        <p:nvSpPr>
          <p:cNvPr id="9" name="文本占位符 8"/>
          <p:cNvSpPr>
            <a:spLocks noGrp="1"/>
          </p:cNvSpPr>
          <p:nvPr>
            <p:ph type="body" sz="quarter" idx="11"/>
          </p:nvPr>
        </p:nvSpPr>
        <p:spPr>
          <a:xfrm>
            <a:off x="773909"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284280699"/>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8"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122620009"/>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9"/>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7072971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1645094107"/>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3"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955427264"/>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7"/>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344739316"/>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927860232"/>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15"/>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1321984866"/>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959194314"/>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2"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5032112"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4060415500"/>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1563369812"/>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4222205632"/>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006"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872972" y="273052"/>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2" y="1435102"/>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282768685"/>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36031929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7"/>
            <a:ext cx="8420100" cy="1362075"/>
          </a:xfrm>
        </p:spPr>
        <p:txBody>
          <a:bodyPr anchor="t"/>
          <a:lstStyle>
            <a:lvl1pPr algn="l">
              <a:defRPr sz="3146" b="1" cap="all"/>
            </a:lvl1pPr>
          </a:lstStyle>
          <a:p>
            <a:r>
              <a:rPr lang="ru-RU"/>
              <a:t>Образец заголовка</a:t>
            </a:r>
          </a:p>
        </p:txBody>
      </p:sp>
      <p:sp>
        <p:nvSpPr>
          <p:cNvPr id="3" name="Текст 2"/>
          <p:cNvSpPr>
            <a:spLocks noGrp="1"/>
          </p:cNvSpPr>
          <p:nvPr>
            <p:ph type="body" idx="1"/>
          </p:nvPr>
        </p:nvSpPr>
        <p:spPr>
          <a:xfrm>
            <a:off x="782506" y="2906721"/>
            <a:ext cx="8420100" cy="1500187"/>
          </a:xfrm>
        </p:spPr>
        <p:txBody>
          <a:bodyPr anchor="b"/>
          <a:lstStyle>
            <a:lvl1pPr marL="0" indent="0">
              <a:buNone/>
              <a:defRPr sz="1573">
                <a:solidFill>
                  <a:schemeClr val="tx1">
                    <a:tint val="75000"/>
                  </a:schemeClr>
                </a:solidFill>
              </a:defRPr>
            </a:lvl1pPr>
            <a:lvl2pPr marL="359627" indent="0">
              <a:buNone/>
              <a:defRPr sz="1416">
                <a:solidFill>
                  <a:schemeClr val="tx1">
                    <a:tint val="75000"/>
                  </a:schemeClr>
                </a:solidFill>
              </a:defRPr>
            </a:lvl2pPr>
            <a:lvl3pPr marL="719255" indent="0">
              <a:buNone/>
              <a:defRPr sz="1258">
                <a:solidFill>
                  <a:schemeClr val="tx1">
                    <a:tint val="75000"/>
                  </a:schemeClr>
                </a:solidFill>
              </a:defRPr>
            </a:lvl3pPr>
            <a:lvl4pPr marL="1078881" indent="0">
              <a:buNone/>
              <a:defRPr sz="1101">
                <a:solidFill>
                  <a:schemeClr val="tx1">
                    <a:tint val="75000"/>
                  </a:schemeClr>
                </a:solidFill>
              </a:defRPr>
            </a:lvl4pPr>
            <a:lvl5pPr marL="1438508" indent="0">
              <a:buNone/>
              <a:defRPr sz="1101">
                <a:solidFill>
                  <a:schemeClr val="tx1">
                    <a:tint val="75000"/>
                  </a:schemeClr>
                </a:solidFill>
              </a:defRPr>
            </a:lvl5pPr>
            <a:lvl6pPr marL="1798136" indent="0">
              <a:buNone/>
              <a:defRPr sz="1101">
                <a:solidFill>
                  <a:schemeClr val="tx1">
                    <a:tint val="75000"/>
                  </a:schemeClr>
                </a:solidFill>
              </a:defRPr>
            </a:lvl6pPr>
            <a:lvl7pPr marL="2157763" indent="0">
              <a:buNone/>
              <a:defRPr sz="1101">
                <a:solidFill>
                  <a:schemeClr val="tx1">
                    <a:tint val="75000"/>
                  </a:schemeClr>
                </a:solidFill>
              </a:defRPr>
            </a:lvl7pPr>
            <a:lvl8pPr marL="2517390" indent="0">
              <a:buNone/>
              <a:defRPr sz="1101">
                <a:solidFill>
                  <a:schemeClr val="tx1">
                    <a:tint val="75000"/>
                  </a:schemeClr>
                </a:solidFill>
              </a:defRPr>
            </a:lvl8pPr>
            <a:lvl9pPr marL="2877017" indent="0">
              <a:buNone/>
              <a:defRPr sz="1101">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2377310541"/>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329968089"/>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0"/>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0"/>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26.06.2024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3007591625"/>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06"/>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7"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8"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457056356"/>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08"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143461947"/>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7"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173993915"/>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7"/>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110589628"/>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95300" y="273600"/>
            <a:ext cx="8915010" cy="1144800"/>
          </a:xfrm>
          <a:prstGeom prst="rect">
            <a:avLst/>
          </a:prstGeom>
        </p:spPr>
        <p:txBody>
          <a:bodyPr lIns="0" tIns="0" rIns="0" bIns="0" anchor="ctr"/>
          <a:lstStyle/>
          <a:p>
            <a:endParaRPr lang="zh-CN" altLang="en-US" sz="1800"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786160" y="142920"/>
            <a:ext cx="6887400" cy="157140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756060451"/>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530067314"/>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400" b="1" i="0">
                <a:solidFill>
                  <a:srgbClr val="6F2F9F"/>
                </a:solidFill>
                <a:latin typeface="Arial"/>
                <a:cs typeface="Arial"/>
              </a:defRPr>
            </a:lvl1pPr>
          </a:lstStyle>
          <a:p>
            <a:endParaRPr/>
          </a:p>
        </p:txBody>
      </p:sp>
      <p:sp>
        <p:nvSpPr>
          <p:cNvPr id="3" name="Holder 3"/>
          <p:cNvSpPr>
            <a:spLocks noGrp="1"/>
          </p:cNvSpPr>
          <p:nvPr>
            <p:ph sz="half" idx="2"/>
          </p:nvPr>
        </p:nvSpPr>
        <p:spPr>
          <a:xfrm>
            <a:off x="495300" y="1577340"/>
            <a:ext cx="4309110"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01590" y="1577340"/>
            <a:ext cx="4309110" cy="49244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189383472"/>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62" b="0" i="0">
                <a:solidFill>
                  <a:srgbClr val="404040"/>
                </a:solidFill>
                <a:latin typeface="Calibri Light"/>
                <a:cs typeface="Calibri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927549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3"/>
            <a:ext cx="84201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82506" y="2906717"/>
            <a:ext cx="84201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262908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2789535469"/>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31"/>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872366878"/>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575534556"/>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5"/>
            <a:ext cx="84201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82506" y="2906719"/>
            <a:ext cx="84201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963498456"/>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567647532"/>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4" y="1535113"/>
            <a:ext cx="437859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5032114" y="2174875"/>
            <a:ext cx="437859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pPr/>
              <a:t>6/26/2024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78370301"/>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pPr/>
              <a:t>6/26/2024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095398662"/>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pPr/>
              <a:t>6/26/2024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790462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4" y="273050"/>
            <a:ext cx="3259006"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872974" y="273056"/>
            <a:ext cx="5537730"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4" y="1435103"/>
            <a:ext cx="3259006"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538165836"/>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375563193"/>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3006062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5" y="1535113"/>
            <a:ext cx="4378590"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6" name="Объект 5"/>
          <p:cNvSpPr>
            <a:spLocks noGrp="1"/>
          </p:cNvSpPr>
          <p:nvPr>
            <p:ph sz="quarter" idx="4"/>
          </p:nvPr>
        </p:nvSpPr>
        <p:spPr>
          <a:xfrm>
            <a:off x="5032115" y="2174875"/>
            <a:ext cx="4378590"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26.06.2024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2995766484"/>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4"/>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4"/>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24044844"/>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10"/>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9"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0"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28996039"/>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10"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985350474"/>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9"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441140894"/>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793564753"/>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934748" y="714361"/>
            <a:ext cx="6036469"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875611" y="5000625"/>
            <a:ext cx="3095625"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993916153"/>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6/26/2024</a:t>
            </a:fld>
            <a:endParaRPr lang="en-US"/>
          </a:p>
        </p:txBody>
      </p:sp>
      <p:sp>
        <p:nvSpPr>
          <p:cNvPr id="5" name="Holder 5"/>
          <p:cNvSpPr>
            <a:spLocks noGrp="1"/>
          </p:cNvSpPr>
          <p:nvPr>
            <p:ph type="sldNum" sz="quarter" idx="7"/>
          </p:nvPr>
        </p:nvSpPr>
        <p:spPr/>
        <p:txBody>
          <a:bodyPr lIns="0" tIns="0" rIns="0" bIns="0"/>
          <a:lstStyle>
            <a:lvl1pPr>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412900027"/>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3"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35282641"/>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pPr defTabSz="844083"/>
            <a:endParaRPr lang="ru-RU">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pPr defTabSz="844083"/>
            <a:fld id="{1D8BD707-D9CF-40AE-B4C6-C98DA3205C09}" type="datetimeFigureOut">
              <a:rPr lang="en-US" smtClean="0">
                <a:solidFill>
                  <a:prstClr val="black">
                    <a:tint val="75000"/>
                  </a:prstClr>
                </a:solidFill>
              </a:rPr>
              <a:pPr defTabSz="844083"/>
              <a:t>6/26/2024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pPr defTabSz="844083"/>
            <a:fld id="{B6F15528-21DE-4FAA-801E-634DDDAF4B2B}" type="slidenum">
              <a:rPr lang="ru-RU" smtClean="0">
                <a:solidFill>
                  <a:prstClr val="black">
                    <a:tint val="75000"/>
                  </a:prstClr>
                </a:solidFill>
              </a:rPr>
              <a:pPr defTabSz="844083"/>
              <a:t>‹#›</a:t>
            </a:fld>
            <a:endParaRPr lang="ru-RU">
              <a:solidFill>
                <a:prstClr val="black">
                  <a:tint val="75000"/>
                </a:prstClr>
              </a:solidFill>
            </a:endParaRPr>
          </a:p>
        </p:txBody>
      </p:sp>
    </p:spTree>
    <p:extLst>
      <p:ext uri="{BB962C8B-B14F-4D97-AF65-F5344CB8AC3E}">
        <p14:creationId xmlns:p14="http://schemas.microsoft.com/office/powerpoint/2010/main" val="4082952895"/>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solidFill>
                  <a:prstClr val="black">
                    <a:tint val="75000"/>
                  </a:prstClr>
                </a:solidFill>
              </a:rPr>
              <a:pPr>
                <a:defRPr/>
              </a:pPr>
              <a:t>26.06.2024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0152068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26.06.2024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1091577743"/>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solidFill>
                  <a:prstClr val="black">
                    <a:tint val="75000"/>
                  </a:prstClr>
                </a:solidFill>
              </a:rPr>
              <a:pPr>
                <a:defRPr/>
              </a:pPr>
              <a:t>26.06.2024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147044884"/>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3"/>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17"/>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solidFill>
                  <a:prstClr val="black">
                    <a:tint val="75000"/>
                  </a:prstClr>
                </a:solidFill>
              </a:rPr>
              <a:pPr>
                <a:defRPr/>
              </a:pPr>
              <a:t>26.06.2024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074111604"/>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4"/>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4"/>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solidFill>
                  <a:prstClr val="black">
                    <a:tint val="75000"/>
                  </a:prstClr>
                </a:solidFill>
              </a:rPr>
              <a:pPr>
                <a:defRPr/>
              </a:pPr>
              <a:t>26.06.2024</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01596280"/>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3"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5032113"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solidFill>
                  <a:prstClr val="black">
                    <a:tint val="75000"/>
                  </a:prstClr>
                </a:solidFill>
              </a:rPr>
              <a:pPr>
                <a:defRPr/>
              </a:pPr>
              <a:t>26.06.2024</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293571416"/>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solidFill>
                  <a:prstClr val="black">
                    <a:tint val="75000"/>
                  </a:prstClr>
                </a:solidFill>
              </a:rPr>
              <a:pPr>
                <a:defRPr/>
              </a:pPr>
              <a:t>26.06.2024</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832345321"/>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solidFill>
                  <a:prstClr val="black">
                    <a:tint val="75000"/>
                  </a:prstClr>
                </a:solidFill>
              </a:rPr>
              <a:pPr>
                <a:defRPr/>
              </a:pPr>
              <a:t>26.06.2024</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810242250"/>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3" y="273050"/>
            <a:ext cx="3259006"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872973" y="273054"/>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3"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solidFill>
                  <a:prstClr val="black">
                    <a:tint val="75000"/>
                  </a:prstClr>
                </a:solidFill>
              </a:rPr>
              <a:pPr>
                <a:defRPr/>
              </a:pPr>
              <a:t>26.06.2024</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18699540"/>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solidFill>
                  <a:prstClr val="black">
                    <a:tint val="75000"/>
                  </a:prstClr>
                </a:solidFill>
              </a:rPr>
              <a:pPr>
                <a:defRPr/>
              </a:pPr>
              <a:t>26.06.2024</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739508375"/>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solidFill>
                  <a:prstClr val="black">
                    <a:tint val="75000"/>
                  </a:prstClr>
                </a:solidFill>
              </a:rPr>
              <a:pPr>
                <a:defRPr/>
              </a:pPr>
              <a:t>26.06.2024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759384000"/>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2"/>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solidFill>
                  <a:prstClr val="black">
                    <a:tint val="75000"/>
                  </a:prstClr>
                </a:solidFill>
              </a:rPr>
              <a:pPr>
                <a:defRPr/>
              </a:pPr>
              <a:t>26.06.2024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9957560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26.06.2024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631914996"/>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64314" y="428608"/>
            <a:ext cx="2708672"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405178"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9"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64794381"/>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73909"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380024173"/>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8"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862868647"/>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9"/>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177325314"/>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a:latin typeface="Arial"/>
                <a:cs typeface="Arial"/>
              </a:defRPr>
            </a:lvl1pPr>
          </a:lstStyle>
          <a:p>
            <a:endParaRPr/>
          </a:p>
        </p:txBody>
      </p:sp>
      <p:sp>
        <p:nvSpPr>
          <p:cNvPr id="3" name="Holder 3"/>
          <p:cNvSpPr>
            <a:spLocks noGrp="1"/>
          </p:cNvSpPr>
          <p:nvPr>
            <p:ph sz="half" idx="2"/>
          </p:nvPr>
        </p:nvSpPr>
        <p:spPr>
          <a:xfrm>
            <a:off x="415502" y="1643635"/>
            <a:ext cx="4326996" cy="369332"/>
          </a:xfrm>
          <a:prstGeom prst="rect">
            <a:avLst/>
          </a:prstGeom>
        </p:spPr>
        <p:txBody>
          <a:bodyPr wrap="square" lIns="0" tIns="0" rIns="0" bIns="0">
            <a:spAutoFit/>
          </a:bodyPr>
          <a:lstStyle>
            <a:lvl1pPr>
              <a:defRPr sz="2400" b="1">
                <a:solidFill>
                  <a:schemeClr val="bg1"/>
                </a:solidFill>
                <a:latin typeface="Arial"/>
                <a:cs typeface="Arial"/>
              </a:defRPr>
            </a:lvl1pPr>
          </a:lstStyle>
          <a:p>
            <a:endParaRPr/>
          </a:p>
        </p:txBody>
      </p:sp>
      <p:sp>
        <p:nvSpPr>
          <p:cNvPr id="4" name="Holder 4"/>
          <p:cNvSpPr>
            <a:spLocks noGrp="1"/>
          </p:cNvSpPr>
          <p:nvPr>
            <p:ph sz="half" idx="3"/>
          </p:nvPr>
        </p:nvSpPr>
        <p:spPr>
          <a:xfrm>
            <a:off x="5286914" y="1643635"/>
            <a:ext cx="3914246" cy="369332"/>
          </a:xfrm>
          <a:prstGeom prst="rect">
            <a:avLst/>
          </a:prstGeom>
        </p:spPr>
        <p:txBody>
          <a:bodyPr wrap="square" lIns="0" tIns="0" rIns="0" bIns="0">
            <a:spAutoFit/>
          </a:bodyPr>
          <a:lstStyle>
            <a:lvl1pPr>
              <a:defRPr sz="2400" b="1">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Gill Sans MT" pitchFamily="34" charset="0"/>
              <a:cs typeface="Arial" charset="0"/>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fontAlgn="base">
              <a:spcBef>
                <a:spcPct val="0"/>
              </a:spcBef>
              <a:spcAft>
                <a:spcPct val="0"/>
              </a:spcAft>
              <a:defRPr/>
            </a:pPr>
            <a:fld id="{1D8BD707-D9CF-40AE-B4C6-C98DA3205C09}" type="datetimeFigureOut">
              <a:rPr lang="en-US" smtClean="0">
                <a:solidFill>
                  <a:prstClr val="black">
                    <a:tint val="75000"/>
                  </a:prstClr>
                </a:solidFill>
                <a:latin typeface="Gill Sans MT" pitchFamily="34" charset="0"/>
                <a:cs typeface="Arial" charset="0"/>
              </a:rPr>
              <a:pPr fontAlgn="base">
                <a:spcBef>
                  <a:spcPct val="0"/>
                </a:spcBef>
                <a:spcAft>
                  <a:spcPct val="0"/>
                </a:spcAft>
                <a:defRPr/>
              </a:pPr>
              <a:t>6/26/2024</a:t>
            </a:fld>
            <a:endParaRPr lang="en-US">
              <a:solidFill>
                <a:prstClr val="black">
                  <a:tint val="75000"/>
                </a:prstClr>
              </a:solidFill>
              <a:latin typeface="Gill Sans MT" pitchFamily="34" charset="0"/>
              <a:cs typeface="Arial" charset="0"/>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pPr fontAlgn="base">
              <a:spcBef>
                <a:spcPct val="0"/>
              </a:spcBef>
              <a:spcAft>
                <a:spcPct val="0"/>
              </a:spcAft>
              <a:defRPr/>
            </a:pPr>
            <a:fld id="{B6F15528-21DE-4FAA-801E-634DDDAF4B2B}" type="slidenum">
              <a:rPr lang="ru-RU" smtClean="0">
                <a:solidFill>
                  <a:prstClr val="black">
                    <a:tint val="75000"/>
                  </a:prstClr>
                </a:solidFill>
                <a:latin typeface="Gill Sans MT" pitchFamily="34" charset="0"/>
                <a:cs typeface="Arial" charset="0"/>
              </a:rPr>
              <a:pPr fontAlgn="base">
                <a:spcBef>
                  <a:spcPct val="0"/>
                </a:spcBef>
                <a:spcAft>
                  <a:spcPct val="0"/>
                </a:spcAft>
                <a:defRPr/>
              </a:pPr>
              <a:t>‹#›</a:t>
            </a:fld>
            <a:endParaRPr lang="ru-RU">
              <a:solidFill>
                <a:prstClr val="black">
                  <a:tint val="75000"/>
                </a:prstClr>
              </a:solidFill>
              <a:latin typeface="Gill Sans MT" pitchFamily="34" charset="0"/>
              <a:cs typeface="Arial" charset="0"/>
            </a:endParaRPr>
          </a:p>
        </p:txBody>
      </p:sp>
    </p:spTree>
    <p:extLst>
      <p:ext uri="{BB962C8B-B14F-4D97-AF65-F5344CB8AC3E}">
        <p14:creationId xmlns:p14="http://schemas.microsoft.com/office/powerpoint/2010/main" val="416426072"/>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934747" y="714359"/>
            <a:ext cx="6036469"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875611" y="5000625"/>
            <a:ext cx="3095625"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392761398"/>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3329" y="319088"/>
            <a:ext cx="7759700" cy="563562"/>
          </a:xfrm>
        </p:spPr>
        <p:txBody>
          <a:bodyPr/>
          <a:lstStyle/>
          <a:p>
            <a:r>
              <a:rPr lang="ru-RU"/>
              <a:t>Образец заголовка</a:t>
            </a:r>
          </a:p>
        </p:txBody>
      </p:sp>
      <p:sp>
        <p:nvSpPr>
          <p:cNvPr id="3" name="Таблица 2"/>
          <p:cNvSpPr>
            <a:spLocks noGrp="1"/>
          </p:cNvSpPr>
          <p:nvPr>
            <p:ph type="tbl" idx="1"/>
          </p:nvPr>
        </p:nvSpPr>
        <p:spPr>
          <a:xfrm>
            <a:off x="495300" y="1076325"/>
            <a:ext cx="8915400" cy="5248275"/>
          </a:xfrm>
        </p:spPr>
        <p:txBody>
          <a:bodyPr/>
          <a:lstStyle/>
          <a:p>
            <a:pPr lvl="0"/>
            <a:r>
              <a:rPr lang="ru-RU" noProof="0"/>
              <a:t>Вставка таблицы</a:t>
            </a:r>
          </a:p>
        </p:txBody>
      </p:sp>
      <p:sp>
        <p:nvSpPr>
          <p:cNvPr id="4" name="Rectangle 4">
            <a:extLst>
              <a:ext uri="{FF2B5EF4-FFF2-40B4-BE49-F238E27FC236}">
                <a16:creationId xmlns:a16="http://schemas.microsoft.com/office/drawing/2014/main" id="{0FA29F3E-6718-41ED-A630-832E22CF77DF}"/>
              </a:ext>
            </a:extLst>
          </p:cNvPr>
          <p:cNvSpPr>
            <a:spLocks noGrp="1" noChangeArrowheads="1"/>
          </p:cNvSpPr>
          <p:nvPr>
            <p:ph type="dt" sz="half" idx="10"/>
          </p:nvPr>
        </p:nvSpPr>
        <p:spPr>
          <a:xfrm>
            <a:off x="495300" y="6400800"/>
            <a:ext cx="2889250" cy="255588"/>
          </a:xfrm>
          <a:prstGeom prst="rect">
            <a:avLst/>
          </a:prstGeom>
        </p:spPr>
        <p:txBody>
          <a:bodyPr/>
          <a:lstStyle>
            <a:lvl1pPr eaLnBrk="1" hangingPunct="1">
              <a:defRPr>
                <a:cs typeface="+mn-cs"/>
              </a:defRPr>
            </a:lvl1pPr>
          </a:lstStyle>
          <a:p>
            <a:pPr>
              <a:defRPr/>
            </a:pPr>
            <a:r>
              <a:rPr lang="en-US">
                <a:solidFill>
                  <a:prstClr val="black">
                    <a:tint val="75000"/>
                  </a:prstClr>
                </a:solidFill>
              </a:rPr>
              <a:t>www.themegallery.com</a:t>
            </a:r>
          </a:p>
        </p:txBody>
      </p:sp>
      <p:sp>
        <p:nvSpPr>
          <p:cNvPr id="5" name="Rectangle 5">
            <a:extLst>
              <a:ext uri="{FF2B5EF4-FFF2-40B4-BE49-F238E27FC236}">
                <a16:creationId xmlns:a16="http://schemas.microsoft.com/office/drawing/2014/main" id="{FB9868C0-3245-4D14-ADA3-36A3BBC12325}"/>
              </a:ext>
            </a:extLst>
          </p:cNvPr>
          <p:cNvSpPr>
            <a:spLocks noGrp="1" noChangeArrowheads="1"/>
          </p:cNvSpPr>
          <p:nvPr>
            <p:ph type="ftr" sz="quarter" idx="11"/>
          </p:nvPr>
        </p:nvSpPr>
        <p:spPr>
          <a:xfrm>
            <a:off x="6438900" y="6400800"/>
            <a:ext cx="3136900" cy="228600"/>
          </a:xfrm>
          <a:prstGeom prst="rect">
            <a:avLst/>
          </a:prstGeom>
        </p:spPr>
        <p:txBody>
          <a:bodyPr/>
          <a:lstStyle>
            <a:lvl1pPr eaLnBrk="1" hangingPunct="1">
              <a:defRPr>
                <a:cs typeface="+mn-cs"/>
              </a:defRPr>
            </a:lvl1pPr>
          </a:lstStyle>
          <a:p>
            <a:pPr>
              <a:defRPr/>
            </a:pPr>
            <a:r>
              <a:rPr lang="en-US">
                <a:solidFill>
                  <a:prstClr val="black">
                    <a:tint val="75000"/>
                  </a:prstClr>
                </a:solidFill>
              </a:rPr>
              <a:t>Company Name</a:t>
            </a:r>
          </a:p>
        </p:txBody>
      </p:sp>
      <p:sp>
        <p:nvSpPr>
          <p:cNvPr id="6" name="Rectangle 6">
            <a:extLst>
              <a:ext uri="{FF2B5EF4-FFF2-40B4-BE49-F238E27FC236}">
                <a16:creationId xmlns:a16="http://schemas.microsoft.com/office/drawing/2014/main" id="{FBD3AC4A-BBE7-4DEE-B4D0-DEE48AC90A71}"/>
              </a:ext>
            </a:extLst>
          </p:cNvPr>
          <p:cNvSpPr>
            <a:spLocks noGrp="1" noChangeArrowheads="1"/>
          </p:cNvSpPr>
          <p:nvPr>
            <p:ph type="sldNum" sz="quarter" idx="12"/>
          </p:nvPr>
        </p:nvSpPr>
        <p:spPr>
          <a:xfrm>
            <a:off x="3962400" y="6386516"/>
            <a:ext cx="2311400" cy="211137"/>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BDD9D82D-A2E6-4304-AFC2-1D25A8C62B34}" type="slidenum">
              <a:rPr lang="en-US" altLang="ru-RU">
                <a:solidFill>
                  <a:prstClr val="black">
                    <a:tint val="75000"/>
                  </a:prstClr>
                </a:solidFill>
              </a:rPr>
              <a:pPr>
                <a:defRPr/>
              </a:pPr>
              <a:t>‹#›</a:t>
            </a:fld>
            <a:endParaRPr lang="en-US" altLang="ru-RU">
              <a:solidFill>
                <a:prstClr val="black">
                  <a:tint val="75000"/>
                </a:prstClr>
              </a:solidFill>
            </a:endParaRPr>
          </a:p>
        </p:txBody>
      </p:sp>
    </p:spTree>
    <p:extLst>
      <p:ext uri="{BB962C8B-B14F-4D97-AF65-F5344CB8AC3E}">
        <p14:creationId xmlns:p14="http://schemas.microsoft.com/office/powerpoint/2010/main" val="3323779088"/>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6/26/2024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87049586"/>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14"/>
        <p:cNvGrpSpPr/>
        <p:nvPr/>
      </p:nvGrpSpPr>
      <p:grpSpPr>
        <a:xfrm>
          <a:off x="0" y="0"/>
          <a:ext cx="0" cy="0"/>
          <a:chOff x="0" y="0"/>
          <a:chExt cx="0" cy="0"/>
        </a:xfrm>
      </p:grpSpPr>
      <p:sp>
        <p:nvSpPr>
          <p:cNvPr id="115" name="Google Shape;115;p53"/>
          <p:cNvSpPr txBox="1">
            <a:spLocks noGrp="1"/>
          </p:cNvSpPr>
          <p:nvPr>
            <p:ph type="title"/>
          </p:nvPr>
        </p:nvSpPr>
        <p:spPr>
          <a:xfrm>
            <a:off x="681038" y="365127"/>
            <a:ext cx="8543925" cy="1325563"/>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dk1"/>
              </a:buClr>
              <a:buSzPts val="3250"/>
              <a:buFont typeface="Times New Roman"/>
              <a:buNone/>
              <a:defRPr sz="2438" b="1" i="0">
                <a:solidFill>
                  <a:schemeClr val="dk1"/>
                </a:solidFill>
                <a:latin typeface="Times New Roman"/>
                <a:ea typeface="Times New Roman"/>
                <a:cs typeface="Times New Roman"/>
                <a:sym typeface="Times New Roman"/>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53"/>
          <p:cNvSpPr txBox="1">
            <a:spLocks noGrp="1"/>
          </p:cNvSpPr>
          <p:nvPr>
            <p:ph type="ftr" idx="11"/>
          </p:nvPr>
        </p:nvSpPr>
        <p:spPr>
          <a:xfrm>
            <a:off x="3281363" y="6356352"/>
            <a:ext cx="3343275" cy="365125"/>
          </a:xfrm>
          <a:prstGeom prst="rect">
            <a:avLst/>
          </a:prstGeom>
          <a:noFill/>
          <a:ln>
            <a:noFill/>
          </a:ln>
        </p:spPr>
        <p:txBody>
          <a:bodyPr spcFirstLastPara="1" wrap="square" lIns="0" tIns="0" rIns="0" bIns="0" anchor="ctr" anchorCtr="0">
            <a:no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53"/>
          <p:cNvSpPr txBox="1">
            <a:spLocks noGrp="1"/>
          </p:cNvSpPr>
          <p:nvPr>
            <p:ph type="dt" idx="10"/>
          </p:nvPr>
        </p:nvSpPr>
        <p:spPr>
          <a:xfrm>
            <a:off x="681038" y="6356352"/>
            <a:ext cx="222885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53"/>
          <p:cNvSpPr txBox="1">
            <a:spLocks noGrp="1"/>
          </p:cNvSpPr>
          <p:nvPr>
            <p:ph type="sldNum" idx="12"/>
          </p:nvPr>
        </p:nvSpPr>
        <p:spPr>
          <a:xfrm>
            <a:off x="6996113" y="6356352"/>
            <a:ext cx="2228850" cy="365125"/>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9pPr>
          </a:lstStyle>
          <a:p>
            <a:fld id="{00000000-1234-1234-1234-123412341234}" type="slidenum">
              <a:rPr lang="ru-RU" smtClean="0"/>
              <a:pPr/>
              <a:t>‹#›</a:t>
            </a:fld>
            <a:endParaRPr lang="ru-RU"/>
          </a:p>
        </p:txBody>
      </p:sp>
    </p:spTree>
    <p:extLst>
      <p:ext uri="{BB962C8B-B14F-4D97-AF65-F5344CB8AC3E}">
        <p14:creationId xmlns:p14="http://schemas.microsoft.com/office/powerpoint/2010/main" val="1920758684"/>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40943897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5" y="273050"/>
            <a:ext cx="3259006" cy="1162050"/>
          </a:xfrm>
        </p:spPr>
        <p:txBody>
          <a:bodyPr anchor="b"/>
          <a:lstStyle>
            <a:lvl1pPr algn="l">
              <a:defRPr sz="1573" b="1"/>
            </a:lvl1pPr>
          </a:lstStyle>
          <a:p>
            <a:r>
              <a:rPr lang="ru-RU"/>
              <a:t>Образец заголовка</a:t>
            </a:r>
          </a:p>
        </p:txBody>
      </p:sp>
      <p:sp>
        <p:nvSpPr>
          <p:cNvPr id="3" name="Объект 2"/>
          <p:cNvSpPr>
            <a:spLocks noGrp="1"/>
          </p:cNvSpPr>
          <p:nvPr>
            <p:ph idx="1"/>
          </p:nvPr>
        </p:nvSpPr>
        <p:spPr>
          <a:xfrm>
            <a:off x="3872975" y="273058"/>
            <a:ext cx="5537730" cy="5853113"/>
          </a:xfrm>
        </p:spPr>
        <p:txBody>
          <a:bodyPr/>
          <a:lstStyle>
            <a:lvl1pPr>
              <a:defRPr sz="2517"/>
            </a:lvl1pPr>
            <a:lvl2pPr>
              <a:defRPr sz="2203"/>
            </a:lvl2pPr>
            <a:lvl3pPr>
              <a:defRPr sz="1888"/>
            </a:lvl3pPr>
            <a:lvl4pPr>
              <a:defRPr sz="1573"/>
            </a:lvl4pPr>
            <a:lvl5pPr>
              <a:defRPr sz="1573"/>
            </a:lvl5pPr>
            <a:lvl6pPr>
              <a:defRPr sz="1573"/>
            </a:lvl6pPr>
            <a:lvl7pPr>
              <a:defRPr sz="1573"/>
            </a:lvl7pPr>
            <a:lvl8pPr>
              <a:defRPr sz="1573"/>
            </a:lvl8pPr>
            <a:lvl9pPr>
              <a:defRPr sz="157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5" y="1435103"/>
            <a:ext cx="3259006" cy="4691063"/>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338372274"/>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432004873"/>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3"/>
            <a:ext cx="84201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82506" y="2906717"/>
            <a:ext cx="84201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989070565"/>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169747329"/>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3" y="1535113"/>
            <a:ext cx="437859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5032113" y="2174875"/>
            <a:ext cx="437859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565690397"/>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575134551"/>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965993848"/>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3" y="273050"/>
            <a:ext cx="3259006"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872973" y="273054"/>
            <a:ext cx="553773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3" y="1435103"/>
            <a:ext cx="3259006"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514493770"/>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054314309"/>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918328720"/>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2"/>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45761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573"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2517"/>
            </a:lvl1pPr>
            <a:lvl2pPr marL="359627" indent="0">
              <a:buNone/>
              <a:defRPr sz="2203"/>
            </a:lvl2pPr>
            <a:lvl3pPr marL="719255" indent="0">
              <a:buNone/>
              <a:defRPr sz="1888"/>
            </a:lvl3pPr>
            <a:lvl4pPr marL="1078881" indent="0">
              <a:buNone/>
              <a:defRPr sz="1573"/>
            </a:lvl4pPr>
            <a:lvl5pPr marL="1438508" indent="0">
              <a:buNone/>
              <a:defRPr sz="1573"/>
            </a:lvl5pPr>
            <a:lvl6pPr marL="1798136" indent="0">
              <a:buNone/>
              <a:defRPr sz="1573"/>
            </a:lvl6pPr>
            <a:lvl7pPr marL="2157763" indent="0">
              <a:buNone/>
              <a:defRPr sz="1573"/>
            </a:lvl7pPr>
            <a:lvl8pPr marL="2517390" indent="0">
              <a:buNone/>
              <a:defRPr sz="1573"/>
            </a:lvl8pPr>
            <a:lvl9pPr marL="2877017" indent="0">
              <a:buNone/>
              <a:defRPr sz="1573"/>
            </a:lvl9pPr>
          </a:lstStyle>
          <a:p>
            <a:pPr lvl="0"/>
            <a:r>
              <a:rPr lang="ru-RU" noProof="0"/>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3679864995"/>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08"/>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8"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9"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702867763"/>
      </p:ext>
    </p:extLst>
  </p:cSld>
  <p:clrMapOvr>
    <a:masterClrMapping/>
  </p:clrMapOvr>
  <p:hf hdr="0" ftr="0" dt="0"/>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09"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889453514"/>
      </p:ext>
    </p:extLst>
  </p:cSld>
  <p:clrMapOvr>
    <a:masterClrMapping/>
  </p:clrMapOvr>
  <p:hf hdr="0" ftr="0" dt="0"/>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8"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934192973"/>
      </p:ext>
    </p:extLst>
  </p:cSld>
  <p:clrMapOvr>
    <a:masterClrMapping/>
  </p:clrMapOvr>
  <p:hf hdr="0" ftr="0" dt="0"/>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9"/>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451656484"/>
      </p:ext>
    </p:extLst>
  </p:cSld>
  <p:clrMapOvr>
    <a:masterClrMapping/>
  </p:clrMapOvr>
  <p:hf hdr="0" ftr="0" dt="0"/>
</p:sldLayout>
</file>

<file path=ppt/slideLayouts/slideLayout354.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95300" y="273600"/>
            <a:ext cx="8915010" cy="1144800"/>
          </a:xfrm>
          <a:prstGeom prst="rect">
            <a:avLst/>
          </a:prstGeom>
        </p:spPr>
        <p:txBody>
          <a:bodyPr lIns="0" tIns="0" rIns="0" bIns="0" anchor="ctr"/>
          <a:lstStyle/>
          <a:p>
            <a:endParaRPr lang="zh-CN" altLang="en-US" sz="1662"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786160" y="142920"/>
            <a:ext cx="6887400" cy="1571400"/>
          </a:xfrm>
          <a:prstGeom prst="rect">
            <a:avLst/>
          </a:prstGeom>
        </p:spPr>
        <p:txBody>
          <a:bodyPr lIns="0" tIns="0" rIns="0" bIns="0" anchor="ctr"/>
          <a:lstStyle/>
          <a:p>
            <a:pPr algn="ctr"/>
            <a:endParaRPr lang="ru-RU" sz="2954"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560003707"/>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3"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753727763"/>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3198396300"/>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1923153539"/>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3"/>
            <a:ext cx="84201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82506" y="2906717"/>
            <a:ext cx="84201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3658972819"/>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9250869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687465596"/>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3" y="1535113"/>
            <a:ext cx="437859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5032113" y="2174875"/>
            <a:ext cx="437859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26.06.2024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1258681047"/>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26.06.2024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1417305116"/>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26.06.2024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1139707079"/>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3" y="273050"/>
            <a:ext cx="3259006"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872973" y="273054"/>
            <a:ext cx="553773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3" y="1435103"/>
            <a:ext cx="3259006"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3344145159"/>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pPr lvl="0"/>
            <a:r>
              <a:rPr lang="ru-RU" noProof="0"/>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1401675569"/>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2126462186"/>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2"/>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2497296283"/>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64314" y="428608"/>
            <a:ext cx="2708672"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405178"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9"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357800727"/>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73909"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869959001"/>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8"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4979436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6"/>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6"/>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1208413300"/>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9"/>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81756749"/>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934747" y="714359"/>
            <a:ext cx="6036469"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875611" y="5000625"/>
            <a:ext cx="3095625"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028075237"/>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3"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202557224"/>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7"/>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25610072"/>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492745385"/>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15"/>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739563745"/>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751992686"/>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2"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5032112"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26.06.2024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853183221"/>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26.06.2024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679966246"/>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26.06.2024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2749100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64314" y="428612"/>
            <a:ext cx="2708672"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405180"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1"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076193027"/>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006"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872972" y="273052"/>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2" y="1435102"/>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3937179"/>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659197863"/>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60478639"/>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0"/>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0"/>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715553276"/>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2"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087734206"/>
      </p:ext>
    </p:extLst>
  </p:cSld>
  <p:clrMapOvr>
    <a:masterClrMapping/>
  </p:clrMapOvr>
  <p:hf hdr="0" ftr="0" dt="0"/>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06"/>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7"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8"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4001898192"/>
      </p:ext>
    </p:extLst>
  </p:cSld>
  <p:clrMapOvr>
    <a:masterClrMapping/>
  </p:clrMapOvr>
  <p:hf hdr="0" ftr="0" dt="0"/>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08"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871159102"/>
      </p:ext>
    </p:extLst>
  </p:cSld>
  <p:clrMapOvr>
    <a:masterClrMapping/>
  </p:clrMapOvr>
  <p:hf hdr="0" ftr="0" dt="0"/>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7"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579383021"/>
      </p:ext>
    </p:extLst>
  </p:cSld>
  <p:clrMapOvr>
    <a:masterClrMapping/>
  </p:clrMapOvr>
  <p:hf hdr="0" ftr="0" dt="0"/>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7"/>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547649824"/>
      </p:ext>
    </p:extLst>
  </p:cSld>
  <p:clrMapOvr>
    <a:masterClrMapping/>
  </p:clrMapOvr>
  <p:hf hdr="0" ftr="0" dt="0"/>
</p:sldLayout>
</file>

<file path=ppt/slideLayouts/slideLayout389.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tint val="75000"/>
                </a:prstClr>
              </a:solidFill>
              <a:effectLst/>
              <a:uLnTx/>
              <a:uFillTx/>
              <a:latin typeface="Corbel"/>
              <a:ea typeface="+mn-ea"/>
              <a:cs typeface="+mn-cs"/>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a:ln>
                  <a:noFill/>
                </a:ln>
                <a:solidFill>
                  <a:prstClr val="black">
                    <a:tint val="75000"/>
                  </a:prstClr>
                </a:solidFill>
                <a:effectLst/>
                <a:uLnTx/>
                <a:uFillTx/>
                <a:latin typeface="Corbe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6/26/2024</a:t>
            </a:fld>
            <a:endParaRPr kumimoji="0" lang="en-US" sz="1200" b="0" i="0" u="none" strike="noStrike" kern="1200" cap="none" spc="0" normalizeH="0" baseline="0" noProof="0">
              <a:ln>
                <a:noFill/>
              </a:ln>
              <a:solidFill>
                <a:prstClr val="black">
                  <a:tint val="75000"/>
                </a:prstClr>
              </a:solidFill>
              <a:effectLst/>
              <a:uLnTx/>
              <a:uFillTx/>
              <a:latin typeface="Corbel"/>
              <a:ea typeface="+mn-ea"/>
              <a:cs typeface="+mn-cs"/>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sz="1200" b="0" i="0" u="none" strike="noStrike" kern="1200" cap="none" spc="0" normalizeH="0" baseline="0" noProof="0">
                <a:ln>
                  <a:noFill/>
                </a:ln>
                <a:solidFill>
                  <a:prstClr val="black">
                    <a:tint val="75000"/>
                  </a:prstClr>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sz="1200" b="0" i="0" u="none" strike="noStrike" kern="1200" cap="none" spc="0" normalizeH="0" baseline="0" noProof="0">
              <a:ln>
                <a:noFill/>
              </a:ln>
              <a:solidFill>
                <a:prstClr val="black">
                  <a:tint val="75000"/>
                </a:prstClr>
              </a:solidFill>
              <a:effectLst/>
              <a:uLnTx/>
              <a:uFillTx/>
              <a:latin typeface="Corbel"/>
              <a:ea typeface="+mn-ea"/>
              <a:cs typeface="+mn-cs"/>
            </a:endParaRPr>
          </a:p>
        </p:txBody>
      </p:sp>
    </p:spTree>
    <p:extLst>
      <p:ext uri="{BB962C8B-B14F-4D97-AF65-F5344CB8AC3E}">
        <p14:creationId xmlns:p14="http://schemas.microsoft.com/office/powerpoint/2010/main" val="24799256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73911"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127381235"/>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31"/>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16531" indent="0" algn="ctr">
              <a:buNone/>
              <a:defRPr>
                <a:solidFill>
                  <a:schemeClr val="tx1">
                    <a:tint val="75000"/>
                  </a:schemeClr>
                </a:solidFill>
              </a:defRPr>
            </a:lvl2pPr>
            <a:lvl3pPr marL="633062" indent="0" algn="ctr">
              <a:buNone/>
              <a:defRPr>
                <a:solidFill>
                  <a:schemeClr val="tx1">
                    <a:tint val="75000"/>
                  </a:schemeClr>
                </a:solidFill>
              </a:defRPr>
            </a:lvl3pPr>
            <a:lvl4pPr marL="949593" indent="0" algn="ctr">
              <a:buNone/>
              <a:defRPr>
                <a:solidFill>
                  <a:schemeClr val="tx1">
                    <a:tint val="75000"/>
                  </a:schemeClr>
                </a:solidFill>
              </a:defRPr>
            </a:lvl4pPr>
            <a:lvl5pPr marL="1266124" indent="0" algn="ctr">
              <a:buNone/>
              <a:defRPr>
                <a:solidFill>
                  <a:schemeClr val="tx1">
                    <a:tint val="75000"/>
                  </a:schemeClr>
                </a:solidFill>
              </a:defRPr>
            </a:lvl5pPr>
            <a:lvl6pPr marL="1582655" indent="0" algn="ctr">
              <a:buNone/>
              <a:defRPr>
                <a:solidFill>
                  <a:schemeClr val="tx1">
                    <a:tint val="75000"/>
                  </a:schemeClr>
                </a:solidFill>
              </a:defRPr>
            </a:lvl6pPr>
            <a:lvl7pPr marL="1899186" indent="0" algn="ctr">
              <a:buNone/>
              <a:defRPr>
                <a:solidFill>
                  <a:schemeClr val="tx1">
                    <a:tint val="75000"/>
                  </a:schemeClr>
                </a:solidFill>
              </a:defRPr>
            </a:lvl7pPr>
            <a:lvl8pPr marL="2215717" indent="0" algn="ctr">
              <a:buNone/>
              <a:defRPr>
                <a:solidFill>
                  <a:schemeClr val="tx1">
                    <a:tint val="75000"/>
                  </a:schemeClr>
                </a:solidFill>
              </a:defRPr>
            </a:lvl8pPr>
            <a:lvl9pPr marL="2532248"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826321526"/>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471320402"/>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5"/>
            <a:ext cx="8420100" cy="1362075"/>
          </a:xfrm>
        </p:spPr>
        <p:txBody>
          <a:bodyPr anchor="t"/>
          <a:lstStyle>
            <a:lvl1pPr algn="l">
              <a:defRPr sz="2769" b="1" cap="all"/>
            </a:lvl1pPr>
          </a:lstStyle>
          <a:p>
            <a:r>
              <a:rPr lang="ru-RU"/>
              <a:t>Образец заголовка</a:t>
            </a:r>
          </a:p>
        </p:txBody>
      </p:sp>
      <p:sp>
        <p:nvSpPr>
          <p:cNvPr id="3" name="Текст 2"/>
          <p:cNvSpPr>
            <a:spLocks noGrp="1"/>
          </p:cNvSpPr>
          <p:nvPr>
            <p:ph type="body" idx="1"/>
          </p:nvPr>
        </p:nvSpPr>
        <p:spPr>
          <a:xfrm>
            <a:off x="782506" y="2906719"/>
            <a:ext cx="8420100" cy="1500187"/>
          </a:xfrm>
        </p:spPr>
        <p:txBody>
          <a:bodyPr anchor="b"/>
          <a:lstStyle>
            <a:lvl1pPr marL="0" indent="0">
              <a:buNone/>
              <a:defRPr sz="1385">
                <a:solidFill>
                  <a:schemeClr val="tx1">
                    <a:tint val="75000"/>
                  </a:schemeClr>
                </a:solidFill>
              </a:defRPr>
            </a:lvl1pPr>
            <a:lvl2pPr marL="316531" indent="0">
              <a:buNone/>
              <a:defRPr sz="1246">
                <a:solidFill>
                  <a:schemeClr val="tx1">
                    <a:tint val="75000"/>
                  </a:schemeClr>
                </a:solidFill>
              </a:defRPr>
            </a:lvl2pPr>
            <a:lvl3pPr marL="633062" indent="0">
              <a:buNone/>
              <a:defRPr sz="1108">
                <a:solidFill>
                  <a:schemeClr val="tx1">
                    <a:tint val="75000"/>
                  </a:schemeClr>
                </a:solidFill>
              </a:defRPr>
            </a:lvl3pPr>
            <a:lvl4pPr marL="949593" indent="0">
              <a:buNone/>
              <a:defRPr sz="969">
                <a:solidFill>
                  <a:schemeClr val="tx1">
                    <a:tint val="75000"/>
                  </a:schemeClr>
                </a:solidFill>
              </a:defRPr>
            </a:lvl4pPr>
            <a:lvl5pPr marL="1266124" indent="0">
              <a:buNone/>
              <a:defRPr sz="969">
                <a:solidFill>
                  <a:schemeClr val="tx1">
                    <a:tint val="75000"/>
                  </a:schemeClr>
                </a:solidFill>
              </a:defRPr>
            </a:lvl5pPr>
            <a:lvl6pPr marL="1582655" indent="0">
              <a:buNone/>
              <a:defRPr sz="969">
                <a:solidFill>
                  <a:schemeClr val="tx1">
                    <a:tint val="75000"/>
                  </a:schemeClr>
                </a:solidFill>
              </a:defRPr>
            </a:lvl6pPr>
            <a:lvl7pPr marL="1899186" indent="0">
              <a:buNone/>
              <a:defRPr sz="969">
                <a:solidFill>
                  <a:schemeClr val="tx1">
                    <a:tint val="75000"/>
                  </a:schemeClr>
                </a:solidFill>
              </a:defRPr>
            </a:lvl7pPr>
            <a:lvl8pPr marL="2215717" indent="0">
              <a:buNone/>
              <a:defRPr sz="969">
                <a:solidFill>
                  <a:schemeClr val="tx1">
                    <a:tint val="75000"/>
                  </a:schemeClr>
                </a:solidFill>
              </a:defRPr>
            </a:lvl8pPr>
            <a:lvl9pPr marL="2532248" indent="0">
              <a:buNone/>
              <a:defRPr sz="969">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4060363973"/>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1939"/>
            </a:lvl1pPr>
            <a:lvl2pPr>
              <a:defRPr sz="1662"/>
            </a:lvl2pPr>
            <a:lvl3pPr>
              <a:defRPr sz="1385"/>
            </a:lvl3pPr>
            <a:lvl4pPr>
              <a:defRPr sz="1246"/>
            </a:lvl4pPr>
            <a:lvl5pPr>
              <a:defRPr sz="1246"/>
            </a:lvl5pPr>
            <a:lvl6pPr>
              <a:defRPr sz="1246"/>
            </a:lvl6pPr>
            <a:lvl7pPr>
              <a:defRPr sz="1246"/>
            </a:lvl7pPr>
            <a:lvl8pPr>
              <a:defRPr sz="1246"/>
            </a:lvl8pPr>
            <a:lvl9pPr>
              <a:defRPr sz="12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1939"/>
            </a:lvl1pPr>
            <a:lvl2pPr>
              <a:defRPr sz="1662"/>
            </a:lvl2pPr>
            <a:lvl3pPr>
              <a:defRPr sz="1385"/>
            </a:lvl3pPr>
            <a:lvl4pPr>
              <a:defRPr sz="1246"/>
            </a:lvl4pPr>
            <a:lvl5pPr>
              <a:defRPr sz="1246"/>
            </a:lvl5pPr>
            <a:lvl6pPr>
              <a:defRPr sz="1246"/>
            </a:lvl6pPr>
            <a:lvl7pPr>
              <a:defRPr sz="1246"/>
            </a:lvl7pPr>
            <a:lvl8pPr>
              <a:defRPr sz="1246"/>
            </a:lvl8pPr>
            <a:lvl9pPr>
              <a:defRPr sz="12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372210278"/>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2" y="1535113"/>
            <a:ext cx="4376870" cy="639762"/>
          </a:xfrm>
        </p:spPr>
        <p:txBody>
          <a:bodyPr anchor="b"/>
          <a:lstStyle>
            <a:lvl1pPr marL="0" indent="0">
              <a:buNone/>
              <a:defRPr sz="1662" b="1"/>
            </a:lvl1pPr>
            <a:lvl2pPr marL="316531" indent="0">
              <a:buNone/>
              <a:defRPr sz="1385" b="1"/>
            </a:lvl2pPr>
            <a:lvl3pPr marL="633062" indent="0">
              <a:buNone/>
              <a:defRPr sz="1246" b="1"/>
            </a:lvl3pPr>
            <a:lvl4pPr marL="949593" indent="0">
              <a:buNone/>
              <a:defRPr sz="1108" b="1"/>
            </a:lvl4pPr>
            <a:lvl5pPr marL="1266124" indent="0">
              <a:buNone/>
              <a:defRPr sz="1108" b="1"/>
            </a:lvl5pPr>
            <a:lvl6pPr marL="1582655" indent="0">
              <a:buNone/>
              <a:defRPr sz="1108" b="1"/>
            </a:lvl6pPr>
            <a:lvl7pPr marL="1899186" indent="0">
              <a:buNone/>
              <a:defRPr sz="1108" b="1"/>
            </a:lvl7pPr>
            <a:lvl8pPr marL="2215717" indent="0">
              <a:buNone/>
              <a:defRPr sz="1108" b="1"/>
            </a:lvl8pPr>
            <a:lvl9pPr marL="2532248" indent="0">
              <a:buNone/>
              <a:defRPr sz="1108" b="1"/>
            </a:lvl9pPr>
          </a:lstStyle>
          <a:p>
            <a:pPr lvl="0"/>
            <a:r>
              <a:rPr lang="ru-RU"/>
              <a:t>Образец текста</a:t>
            </a:r>
          </a:p>
        </p:txBody>
      </p:sp>
      <p:sp>
        <p:nvSpPr>
          <p:cNvPr id="4" name="Объект 3"/>
          <p:cNvSpPr>
            <a:spLocks noGrp="1"/>
          </p:cNvSpPr>
          <p:nvPr>
            <p:ph sz="half" idx="2"/>
          </p:nvPr>
        </p:nvSpPr>
        <p:spPr>
          <a:xfrm>
            <a:off x="495302" y="2174875"/>
            <a:ext cx="4376870" cy="3951288"/>
          </a:xfrm>
        </p:spPr>
        <p:txBody>
          <a:bodyPr/>
          <a:lstStyle>
            <a:lvl1pPr>
              <a:defRPr sz="1662"/>
            </a:lvl1pPr>
            <a:lvl2pPr>
              <a:defRPr sz="1385"/>
            </a:lvl2pPr>
            <a:lvl3pPr>
              <a:defRPr sz="1246"/>
            </a:lvl3pPr>
            <a:lvl4pPr>
              <a:defRPr sz="1108"/>
            </a:lvl4pPr>
            <a:lvl5pPr>
              <a:defRPr sz="1108"/>
            </a:lvl5pPr>
            <a:lvl6pPr>
              <a:defRPr sz="1108"/>
            </a:lvl6pPr>
            <a:lvl7pPr>
              <a:defRPr sz="1108"/>
            </a:lvl7pPr>
            <a:lvl8pPr>
              <a:defRPr sz="1108"/>
            </a:lvl8pPr>
            <a:lvl9pPr>
              <a:defRPr sz="110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4" y="1535113"/>
            <a:ext cx="4378590" cy="639762"/>
          </a:xfrm>
        </p:spPr>
        <p:txBody>
          <a:bodyPr anchor="b"/>
          <a:lstStyle>
            <a:lvl1pPr marL="0" indent="0">
              <a:buNone/>
              <a:defRPr sz="1662" b="1"/>
            </a:lvl1pPr>
            <a:lvl2pPr marL="316531" indent="0">
              <a:buNone/>
              <a:defRPr sz="1385" b="1"/>
            </a:lvl2pPr>
            <a:lvl3pPr marL="633062" indent="0">
              <a:buNone/>
              <a:defRPr sz="1246" b="1"/>
            </a:lvl3pPr>
            <a:lvl4pPr marL="949593" indent="0">
              <a:buNone/>
              <a:defRPr sz="1108" b="1"/>
            </a:lvl4pPr>
            <a:lvl5pPr marL="1266124" indent="0">
              <a:buNone/>
              <a:defRPr sz="1108" b="1"/>
            </a:lvl5pPr>
            <a:lvl6pPr marL="1582655" indent="0">
              <a:buNone/>
              <a:defRPr sz="1108" b="1"/>
            </a:lvl6pPr>
            <a:lvl7pPr marL="1899186" indent="0">
              <a:buNone/>
              <a:defRPr sz="1108" b="1"/>
            </a:lvl7pPr>
            <a:lvl8pPr marL="2215717" indent="0">
              <a:buNone/>
              <a:defRPr sz="1108" b="1"/>
            </a:lvl8pPr>
            <a:lvl9pPr marL="2532248" indent="0">
              <a:buNone/>
              <a:defRPr sz="1108" b="1"/>
            </a:lvl9pPr>
          </a:lstStyle>
          <a:p>
            <a:pPr lvl="0"/>
            <a:r>
              <a:rPr lang="ru-RU"/>
              <a:t>Образец текста</a:t>
            </a:r>
          </a:p>
        </p:txBody>
      </p:sp>
      <p:sp>
        <p:nvSpPr>
          <p:cNvPr id="6" name="Объект 5"/>
          <p:cNvSpPr>
            <a:spLocks noGrp="1"/>
          </p:cNvSpPr>
          <p:nvPr>
            <p:ph sz="quarter" idx="4"/>
          </p:nvPr>
        </p:nvSpPr>
        <p:spPr>
          <a:xfrm>
            <a:off x="5032114" y="2174875"/>
            <a:ext cx="4378590" cy="3951288"/>
          </a:xfrm>
        </p:spPr>
        <p:txBody>
          <a:bodyPr/>
          <a:lstStyle>
            <a:lvl1pPr>
              <a:defRPr sz="1662"/>
            </a:lvl1pPr>
            <a:lvl2pPr>
              <a:defRPr sz="1385"/>
            </a:lvl2pPr>
            <a:lvl3pPr>
              <a:defRPr sz="1246"/>
            </a:lvl3pPr>
            <a:lvl4pPr>
              <a:defRPr sz="1108"/>
            </a:lvl4pPr>
            <a:lvl5pPr>
              <a:defRPr sz="1108"/>
            </a:lvl5pPr>
            <a:lvl6pPr>
              <a:defRPr sz="1108"/>
            </a:lvl6pPr>
            <a:lvl7pPr>
              <a:defRPr sz="1108"/>
            </a:lvl7pPr>
            <a:lvl8pPr>
              <a:defRPr sz="1108"/>
            </a:lvl8pPr>
            <a:lvl9pPr>
              <a:defRPr sz="110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8" name="Нижний колонтитул 4"/>
          <p:cNvSpPr>
            <a:spLocks noGrp="1"/>
          </p:cNvSpPr>
          <p:nvPr>
            <p:ph type="ftr" sz="quarter" idx="11"/>
          </p:nvPr>
        </p:nvSpPr>
        <p:spPr/>
        <p:txBody>
          <a:bodyPr/>
          <a:lstStyle>
            <a:lvl1pPr>
              <a:defRPr/>
            </a:lvl1pPr>
          </a:lstStyle>
          <a:p>
            <a:endParaRPr lang="en-US"/>
          </a:p>
        </p:txBody>
      </p:sp>
      <p:sp>
        <p:nvSpPr>
          <p:cNvPr id="9"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469303173"/>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4" name="Нижний колонтитул 4"/>
          <p:cNvSpPr>
            <a:spLocks noGrp="1"/>
          </p:cNvSpPr>
          <p:nvPr>
            <p:ph type="ftr" sz="quarter" idx="11"/>
          </p:nvPr>
        </p:nvSpPr>
        <p:spPr/>
        <p:txBody>
          <a:bodyPr/>
          <a:lstStyle>
            <a:lvl1pPr>
              <a:defRPr/>
            </a:lvl1pPr>
          </a:lstStyle>
          <a:p>
            <a:endParaRPr lang="en-US"/>
          </a:p>
        </p:txBody>
      </p:sp>
      <p:sp>
        <p:nvSpPr>
          <p:cNvPr id="5"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438762338"/>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3" name="Нижний колонтитул 4"/>
          <p:cNvSpPr>
            <a:spLocks noGrp="1"/>
          </p:cNvSpPr>
          <p:nvPr>
            <p:ph type="ftr" sz="quarter" idx="11"/>
          </p:nvPr>
        </p:nvSpPr>
        <p:spPr/>
        <p:txBody>
          <a:bodyPr/>
          <a:lstStyle>
            <a:lvl1pPr>
              <a:defRPr/>
            </a:lvl1pPr>
          </a:lstStyle>
          <a:p>
            <a:endParaRPr lang="en-US"/>
          </a:p>
        </p:txBody>
      </p:sp>
      <p:sp>
        <p:nvSpPr>
          <p:cNvPr id="4"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087817252"/>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4" y="273050"/>
            <a:ext cx="3259006" cy="1162050"/>
          </a:xfrm>
        </p:spPr>
        <p:txBody>
          <a:bodyPr anchor="b"/>
          <a:lstStyle>
            <a:lvl1pPr algn="l">
              <a:defRPr sz="1385" b="1"/>
            </a:lvl1pPr>
          </a:lstStyle>
          <a:p>
            <a:r>
              <a:rPr lang="ru-RU"/>
              <a:t>Образец заголовка</a:t>
            </a:r>
          </a:p>
        </p:txBody>
      </p:sp>
      <p:sp>
        <p:nvSpPr>
          <p:cNvPr id="3" name="Объект 2"/>
          <p:cNvSpPr>
            <a:spLocks noGrp="1"/>
          </p:cNvSpPr>
          <p:nvPr>
            <p:ph idx="1"/>
          </p:nvPr>
        </p:nvSpPr>
        <p:spPr>
          <a:xfrm>
            <a:off x="3872974" y="273056"/>
            <a:ext cx="5537730" cy="5853113"/>
          </a:xfrm>
        </p:spPr>
        <p:txBody>
          <a:bodyPr/>
          <a:lstStyle>
            <a:lvl1pPr>
              <a:defRPr sz="2215"/>
            </a:lvl1pPr>
            <a:lvl2pPr>
              <a:defRPr sz="1939"/>
            </a:lvl2pPr>
            <a:lvl3pPr>
              <a:defRPr sz="1662"/>
            </a:lvl3pPr>
            <a:lvl4pPr>
              <a:defRPr sz="1385"/>
            </a:lvl4pPr>
            <a:lvl5pPr>
              <a:defRPr sz="1385"/>
            </a:lvl5pPr>
            <a:lvl6pPr>
              <a:defRPr sz="1385"/>
            </a:lvl6pPr>
            <a:lvl7pPr>
              <a:defRPr sz="1385"/>
            </a:lvl7pPr>
            <a:lvl8pPr>
              <a:defRPr sz="1385"/>
            </a:lvl8pPr>
            <a:lvl9pPr>
              <a:defRPr sz="138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4" y="1435103"/>
            <a:ext cx="3259006" cy="4691063"/>
          </a:xfrm>
        </p:spPr>
        <p:txBody>
          <a:bodyPr/>
          <a:lstStyle>
            <a:lvl1pPr marL="0" indent="0">
              <a:buNone/>
              <a:defRPr sz="969"/>
            </a:lvl1pPr>
            <a:lvl2pPr marL="316531" indent="0">
              <a:buNone/>
              <a:defRPr sz="831"/>
            </a:lvl2pPr>
            <a:lvl3pPr marL="633062" indent="0">
              <a:buNone/>
              <a:defRPr sz="692"/>
            </a:lvl3pPr>
            <a:lvl4pPr marL="949593" indent="0">
              <a:buNone/>
              <a:defRPr sz="623"/>
            </a:lvl4pPr>
            <a:lvl5pPr marL="1266124" indent="0">
              <a:buNone/>
              <a:defRPr sz="623"/>
            </a:lvl5pPr>
            <a:lvl6pPr marL="1582655" indent="0">
              <a:buNone/>
              <a:defRPr sz="623"/>
            </a:lvl6pPr>
            <a:lvl7pPr marL="1899186" indent="0">
              <a:buNone/>
              <a:defRPr sz="623"/>
            </a:lvl7pPr>
            <a:lvl8pPr marL="2215717" indent="0">
              <a:buNone/>
              <a:defRPr sz="623"/>
            </a:lvl8pPr>
            <a:lvl9pPr marL="2532248" indent="0">
              <a:buNone/>
              <a:defRPr sz="623"/>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709493803"/>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385"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2215"/>
            </a:lvl1pPr>
            <a:lvl2pPr marL="316531" indent="0">
              <a:buNone/>
              <a:defRPr sz="1939"/>
            </a:lvl2pPr>
            <a:lvl3pPr marL="633062" indent="0">
              <a:buNone/>
              <a:defRPr sz="1662"/>
            </a:lvl3pPr>
            <a:lvl4pPr marL="949593" indent="0">
              <a:buNone/>
              <a:defRPr sz="1385"/>
            </a:lvl4pPr>
            <a:lvl5pPr marL="1266124" indent="0">
              <a:buNone/>
              <a:defRPr sz="1385"/>
            </a:lvl5pPr>
            <a:lvl6pPr marL="1582655" indent="0">
              <a:buNone/>
              <a:defRPr sz="1385"/>
            </a:lvl6pPr>
            <a:lvl7pPr marL="1899186" indent="0">
              <a:buNone/>
              <a:defRPr sz="1385"/>
            </a:lvl7pPr>
            <a:lvl8pPr marL="2215717" indent="0">
              <a:buNone/>
              <a:defRPr sz="1385"/>
            </a:lvl8pPr>
            <a:lvl9pPr marL="2532248" indent="0">
              <a:buNone/>
              <a:defRPr sz="1385"/>
            </a:lvl9pPr>
          </a:lstStyle>
          <a:p>
            <a:pPr lvl="0"/>
            <a:r>
              <a:rPr lang="ru-RU" noProof="0"/>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969"/>
            </a:lvl1pPr>
            <a:lvl2pPr marL="316531" indent="0">
              <a:buNone/>
              <a:defRPr sz="831"/>
            </a:lvl2pPr>
            <a:lvl3pPr marL="633062" indent="0">
              <a:buNone/>
              <a:defRPr sz="692"/>
            </a:lvl3pPr>
            <a:lvl4pPr marL="949593" indent="0">
              <a:buNone/>
              <a:defRPr sz="623"/>
            </a:lvl4pPr>
            <a:lvl5pPr marL="1266124" indent="0">
              <a:buNone/>
              <a:defRPr sz="623"/>
            </a:lvl5pPr>
            <a:lvl6pPr marL="1582655" indent="0">
              <a:buNone/>
              <a:defRPr sz="623"/>
            </a:lvl6pPr>
            <a:lvl7pPr marL="1899186" indent="0">
              <a:buNone/>
              <a:defRPr sz="623"/>
            </a:lvl7pPr>
            <a:lvl8pPr marL="2215717" indent="0">
              <a:buNone/>
              <a:defRPr sz="623"/>
            </a:lvl8pPr>
            <a:lvl9pPr marL="2532248" indent="0">
              <a:buNone/>
              <a:defRPr sz="623"/>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568979983"/>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726209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7389709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40"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307379163"/>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4"/>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4"/>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501985809"/>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8" y="2714627"/>
            <a:ext cx="6036512"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64315" y="428610"/>
            <a:ext cx="2708672"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405178"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0"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813561980"/>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7" y="571480"/>
            <a:ext cx="5649556"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73910"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308277630"/>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9"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142001570"/>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184053546"/>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719831485"/>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757010397"/>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3"/>
            <a:ext cx="84201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82506" y="2906717"/>
            <a:ext cx="84201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351005671"/>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4"/>
            <a:ext cx="437515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176581484"/>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3" y="1535113"/>
            <a:ext cx="4378590"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5032113" y="2174875"/>
            <a:ext cx="4378590"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26.06.2024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9459742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761986000"/>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26.06.2024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605383657"/>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26.06.2024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343144860"/>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3" y="273050"/>
            <a:ext cx="3259006"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872973" y="273054"/>
            <a:ext cx="553773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3" y="1435103"/>
            <a:ext cx="3259006"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543853338"/>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511573497"/>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043282184"/>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2"/>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913040325"/>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08"/>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8"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9"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696111614"/>
      </p:ext>
    </p:extLst>
  </p:cSld>
  <p:clrMapOvr>
    <a:masterClrMapping/>
  </p:clrMapOvr>
  <p:hf hdr="0" ftr="0" dt="0"/>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09"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741308172"/>
      </p:ext>
    </p:extLst>
  </p:cSld>
  <p:clrMapOvr>
    <a:masterClrMapping/>
  </p:clrMapOvr>
  <p:hf hdr="0" ftr="0" dt="0"/>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8"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833791756"/>
      </p:ext>
    </p:extLst>
  </p:cSld>
  <p:clrMapOvr>
    <a:masterClrMapping/>
  </p:clrMapOvr>
  <p:hf hdr="0" ftr="0" dt="0"/>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9"/>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26953938"/>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934749" y="714363"/>
            <a:ext cx="6036469"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875611" y="5000625"/>
            <a:ext cx="3095625"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068988448"/>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a:solidFill>
                  <a:srgbClr val="4471C4"/>
                </a:solidFill>
                <a:latin typeface="Franklin Gothic Medium Cond"/>
                <a:cs typeface="Franklin Gothic Medium Con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5" name="Holder 5"/>
          <p:cNvSpPr>
            <a:spLocks noGrp="1"/>
          </p:cNvSpPr>
          <p:nvPr>
            <p:ph type="sldNum" sz="quarter" idx="7"/>
          </p:nvPr>
        </p:nvSpPr>
        <p:spPr/>
        <p:txBody>
          <a:bodyPr lIns="0" tIns="0" rIns="0" bIns="0"/>
          <a:lstStyle>
            <a:lvl1pPr>
              <a:defRPr/>
            </a:lvl1pPr>
          </a:lstStyle>
          <a:p>
            <a:pPr marL="106680"/>
            <a:fld id="{81D60167-4931-47E6-BA6A-407CBD079E47}" type="slidenum">
              <a:rPr lang="ru-RU" smtClean="0">
                <a:solidFill>
                  <a:srgbClr val="888888"/>
                </a:solidFill>
                <a:latin typeface="Franklin Gothic Medium Cond"/>
                <a:cs typeface="Franklin Gothic Medium Cond"/>
              </a:rPr>
              <a:pPr marL="106680"/>
              <a:t>‹#›</a:t>
            </a:fld>
            <a:endParaRPr lang="ru-RU">
              <a:latin typeface="Franklin Gothic Medium Cond"/>
              <a:cs typeface="Franklin Gothic Medium Cond"/>
            </a:endParaRPr>
          </a:p>
        </p:txBody>
      </p:sp>
    </p:spTree>
    <p:extLst>
      <p:ext uri="{BB962C8B-B14F-4D97-AF65-F5344CB8AC3E}">
        <p14:creationId xmlns:p14="http://schemas.microsoft.com/office/powerpoint/2010/main" val="23934118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5"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5643496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95300" y="273600"/>
            <a:ext cx="8915010" cy="1144800"/>
          </a:xfrm>
          <a:prstGeom prst="rect">
            <a:avLst/>
          </a:prstGeom>
        </p:spPr>
        <p:txBody>
          <a:bodyPr lIns="0" tIns="0" rIns="0" bIns="0" anchor="ctr"/>
          <a:lstStyle/>
          <a:p>
            <a:endParaRPr lang="zh-CN" altLang="en-US" sz="1416"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786160" y="142920"/>
            <a:ext cx="6887400" cy="1571400"/>
          </a:xfrm>
          <a:prstGeom prst="rect">
            <a:avLst/>
          </a:prstGeom>
        </p:spPr>
        <p:txBody>
          <a:bodyPr lIns="0" tIns="0" rIns="0" bIns="0" anchor="ctr"/>
          <a:lstStyle/>
          <a:p>
            <a:pPr algn="ctr"/>
            <a:endParaRPr lang="ru-RU" sz="2517"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7756256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6/26/2024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8587549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33"/>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59627" indent="0" algn="ctr">
              <a:buNone/>
              <a:defRPr>
                <a:solidFill>
                  <a:schemeClr val="tx1">
                    <a:tint val="75000"/>
                  </a:schemeClr>
                </a:solidFill>
              </a:defRPr>
            </a:lvl2pPr>
            <a:lvl3pPr marL="719255" indent="0" algn="ctr">
              <a:buNone/>
              <a:defRPr>
                <a:solidFill>
                  <a:schemeClr val="tx1">
                    <a:tint val="75000"/>
                  </a:schemeClr>
                </a:solidFill>
              </a:defRPr>
            </a:lvl3pPr>
            <a:lvl4pPr marL="1078881" indent="0" algn="ctr">
              <a:buNone/>
              <a:defRPr>
                <a:solidFill>
                  <a:schemeClr val="tx1">
                    <a:tint val="75000"/>
                  </a:schemeClr>
                </a:solidFill>
              </a:defRPr>
            </a:lvl4pPr>
            <a:lvl5pPr marL="1438508" indent="0" algn="ctr">
              <a:buNone/>
              <a:defRPr>
                <a:solidFill>
                  <a:schemeClr val="tx1">
                    <a:tint val="75000"/>
                  </a:schemeClr>
                </a:solidFill>
              </a:defRPr>
            </a:lvl5pPr>
            <a:lvl6pPr marL="1798136" indent="0" algn="ctr">
              <a:buNone/>
              <a:defRPr>
                <a:solidFill>
                  <a:schemeClr val="tx1">
                    <a:tint val="75000"/>
                  </a:schemeClr>
                </a:solidFill>
              </a:defRPr>
            </a:lvl6pPr>
            <a:lvl7pPr marL="2157763" indent="0" algn="ctr">
              <a:buNone/>
              <a:defRPr>
                <a:solidFill>
                  <a:schemeClr val="tx1">
                    <a:tint val="75000"/>
                  </a:schemeClr>
                </a:solidFill>
              </a:defRPr>
            </a:lvl7pPr>
            <a:lvl8pPr marL="2517390" indent="0" algn="ctr">
              <a:buNone/>
              <a:defRPr>
                <a:solidFill>
                  <a:schemeClr val="tx1">
                    <a:tint val="75000"/>
                  </a:schemeClr>
                </a:solidFill>
              </a:defRPr>
            </a:lvl8pPr>
            <a:lvl9pPr marL="2877017"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1893980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3596263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7"/>
            <a:ext cx="8420100" cy="1362075"/>
          </a:xfrm>
        </p:spPr>
        <p:txBody>
          <a:bodyPr anchor="t"/>
          <a:lstStyle>
            <a:lvl1pPr algn="l">
              <a:defRPr sz="3146" b="1" cap="all"/>
            </a:lvl1pPr>
          </a:lstStyle>
          <a:p>
            <a:r>
              <a:rPr lang="ru-RU"/>
              <a:t>Образец заголовка</a:t>
            </a:r>
          </a:p>
        </p:txBody>
      </p:sp>
      <p:sp>
        <p:nvSpPr>
          <p:cNvPr id="3" name="Текст 2"/>
          <p:cNvSpPr>
            <a:spLocks noGrp="1"/>
          </p:cNvSpPr>
          <p:nvPr>
            <p:ph type="body" idx="1"/>
          </p:nvPr>
        </p:nvSpPr>
        <p:spPr>
          <a:xfrm>
            <a:off x="782506" y="2906721"/>
            <a:ext cx="8420100" cy="1500187"/>
          </a:xfrm>
        </p:spPr>
        <p:txBody>
          <a:bodyPr anchor="b"/>
          <a:lstStyle>
            <a:lvl1pPr marL="0" indent="0">
              <a:buNone/>
              <a:defRPr sz="1573">
                <a:solidFill>
                  <a:schemeClr val="tx1">
                    <a:tint val="75000"/>
                  </a:schemeClr>
                </a:solidFill>
              </a:defRPr>
            </a:lvl1pPr>
            <a:lvl2pPr marL="359627" indent="0">
              <a:buNone/>
              <a:defRPr sz="1416">
                <a:solidFill>
                  <a:schemeClr val="tx1">
                    <a:tint val="75000"/>
                  </a:schemeClr>
                </a:solidFill>
              </a:defRPr>
            </a:lvl2pPr>
            <a:lvl3pPr marL="719255" indent="0">
              <a:buNone/>
              <a:defRPr sz="1258">
                <a:solidFill>
                  <a:schemeClr val="tx1">
                    <a:tint val="75000"/>
                  </a:schemeClr>
                </a:solidFill>
              </a:defRPr>
            </a:lvl3pPr>
            <a:lvl4pPr marL="1078881" indent="0">
              <a:buNone/>
              <a:defRPr sz="1101">
                <a:solidFill>
                  <a:schemeClr val="tx1">
                    <a:tint val="75000"/>
                  </a:schemeClr>
                </a:solidFill>
              </a:defRPr>
            </a:lvl4pPr>
            <a:lvl5pPr marL="1438508" indent="0">
              <a:buNone/>
              <a:defRPr sz="1101">
                <a:solidFill>
                  <a:schemeClr val="tx1">
                    <a:tint val="75000"/>
                  </a:schemeClr>
                </a:solidFill>
              </a:defRPr>
            </a:lvl5pPr>
            <a:lvl6pPr marL="1798136" indent="0">
              <a:buNone/>
              <a:defRPr sz="1101">
                <a:solidFill>
                  <a:schemeClr val="tx1">
                    <a:tint val="75000"/>
                  </a:schemeClr>
                </a:solidFill>
              </a:defRPr>
            </a:lvl6pPr>
            <a:lvl7pPr marL="2157763" indent="0">
              <a:buNone/>
              <a:defRPr sz="1101">
                <a:solidFill>
                  <a:schemeClr val="tx1">
                    <a:tint val="75000"/>
                  </a:schemeClr>
                </a:solidFill>
              </a:defRPr>
            </a:lvl7pPr>
            <a:lvl8pPr marL="2517390" indent="0">
              <a:buNone/>
              <a:defRPr sz="1101">
                <a:solidFill>
                  <a:schemeClr val="tx1">
                    <a:tint val="75000"/>
                  </a:schemeClr>
                </a:solidFill>
              </a:defRPr>
            </a:lvl8pPr>
            <a:lvl9pPr marL="2877017" indent="0">
              <a:buNone/>
              <a:defRPr sz="1101">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1878658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6E13DAC-7A84-4034-BBB2-2F5E75CB2E82}"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820287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26.06.2024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5426811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5" y="1535113"/>
            <a:ext cx="4378590"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6" name="Объект 5"/>
          <p:cNvSpPr>
            <a:spLocks noGrp="1"/>
          </p:cNvSpPr>
          <p:nvPr>
            <p:ph sz="quarter" idx="4"/>
          </p:nvPr>
        </p:nvSpPr>
        <p:spPr>
          <a:xfrm>
            <a:off x="5032115" y="2174875"/>
            <a:ext cx="4378590"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6E13DAC-7A84-4034-BBB2-2F5E75CB2E82}" type="datetimeFigureOut">
              <a:rPr lang="en-US" smtClean="0"/>
              <a:pPr/>
              <a:t>6/26/2024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7393120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6E13DAC-7A84-4034-BBB2-2F5E75CB2E82}" type="datetimeFigureOut">
              <a:rPr lang="en-US" smtClean="0"/>
              <a:pPr/>
              <a:t>6/26/2024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8939434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6E13DAC-7A84-4034-BBB2-2F5E75CB2E82}" type="datetimeFigureOut">
              <a:rPr lang="en-US" smtClean="0"/>
              <a:pPr/>
              <a:t>6/26/2024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901445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5" y="273050"/>
            <a:ext cx="3259006" cy="1162050"/>
          </a:xfrm>
        </p:spPr>
        <p:txBody>
          <a:bodyPr anchor="b"/>
          <a:lstStyle>
            <a:lvl1pPr algn="l">
              <a:defRPr sz="1573" b="1"/>
            </a:lvl1pPr>
          </a:lstStyle>
          <a:p>
            <a:r>
              <a:rPr lang="ru-RU"/>
              <a:t>Образец заголовка</a:t>
            </a:r>
          </a:p>
        </p:txBody>
      </p:sp>
      <p:sp>
        <p:nvSpPr>
          <p:cNvPr id="3" name="Объект 2"/>
          <p:cNvSpPr>
            <a:spLocks noGrp="1"/>
          </p:cNvSpPr>
          <p:nvPr>
            <p:ph idx="1"/>
          </p:nvPr>
        </p:nvSpPr>
        <p:spPr>
          <a:xfrm>
            <a:off x="3872975" y="273058"/>
            <a:ext cx="5537730" cy="5853113"/>
          </a:xfrm>
        </p:spPr>
        <p:txBody>
          <a:bodyPr/>
          <a:lstStyle>
            <a:lvl1pPr>
              <a:defRPr sz="2517"/>
            </a:lvl1pPr>
            <a:lvl2pPr>
              <a:defRPr sz="2203"/>
            </a:lvl2pPr>
            <a:lvl3pPr>
              <a:defRPr sz="1888"/>
            </a:lvl3pPr>
            <a:lvl4pPr>
              <a:defRPr sz="1573"/>
            </a:lvl4pPr>
            <a:lvl5pPr>
              <a:defRPr sz="1573"/>
            </a:lvl5pPr>
            <a:lvl6pPr>
              <a:defRPr sz="1573"/>
            </a:lvl6pPr>
            <a:lvl7pPr>
              <a:defRPr sz="1573"/>
            </a:lvl7pPr>
            <a:lvl8pPr>
              <a:defRPr sz="1573"/>
            </a:lvl8pPr>
            <a:lvl9pPr>
              <a:defRPr sz="157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5" y="1435103"/>
            <a:ext cx="3259006" cy="4691063"/>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2349226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573"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517"/>
            </a:lvl1pPr>
            <a:lvl2pPr marL="359627" indent="0">
              <a:buNone/>
              <a:defRPr sz="2203"/>
            </a:lvl2pPr>
            <a:lvl3pPr marL="719255" indent="0">
              <a:buNone/>
              <a:defRPr sz="1888"/>
            </a:lvl3pPr>
            <a:lvl4pPr marL="1078881" indent="0">
              <a:buNone/>
              <a:defRPr sz="1573"/>
            </a:lvl4pPr>
            <a:lvl5pPr marL="1438508" indent="0">
              <a:buNone/>
              <a:defRPr sz="1573"/>
            </a:lvl5pPr>
            <a:lvl6pPr marL="1798136" indent="0">
              <a:buNone/>
              <a:defRPr sz="1573"/>
            </a:lvl6pPr>
            <a:lvl7pPr marL="2157763" indent="0">
              <a:buNone/>
              <a:defRPr sz="1573"/>
            </a:lvl7pPr>
            <a:lvl8pPr marL="2517390" indent="0">
              <a:buNone/>
              <a:defRPr sz="1573"/>
            </a:lvl8pPr>
            <a:lvl9pPr marL="2877017" indent="0">
              <a:buNone/>
              <a:defRPr sz="1573"/>
            </a:lvl9pPr>
          </a:lstStyle>
          <a:p>
            <a:r>
              <a:rPr lang="ru-RU"/>
              <a:t>Вставка рисунка</a:t>
            </a:r>
            <a:endParaRPr lang="ru-RU" dirty="0"/>
          </a:p>
        </p:txBody>
      </p:sp>
      <p:sp>
        <p:nvSpPr>
          <p:cNvPr id="4" name="Текст 3"/>
          <p:cNvSpPr>
            <a:spLocks noGrp="1"/>
          </p:cNvSpPr>
          <p:nvPr>
            <p:ph type="body" sz="half" idx="2"/>
          </p:nvPr>
        </p:nvSpPr>
        <p:spPr>
          <a:xfrm>
            <a:off x="1941645" y="5367339"/>
            <a:ext cx="5943600" cy="804862"/>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6255824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6942486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5"/>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5"/>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0139151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12"/>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9"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1"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3862866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dirty="0"/>
          </a:p>
        </p:txBody>
      </p:sp>
      <p:sp>
        <p:nvSpPr>
          <p:cNvPr id="9" name="文本占位符 8"/>
          <p:cNvSpPr>
            <a:spLocks noGrp="1"/>
          </p:cNvSpPr>
          <p:nvPr>
            <p:ph type="body" sz="quarter" idx="11"/>
          </p:nvPr>
        </p:nvSpPr>
        <p:spPr>
          <a:xfrm>
            <a:off x="773911"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3536640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40"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083172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4"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35533092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8003941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95300" y="273600"/>
            <a:ext cx="8915010" cy="1144800"/>
          </a:xfrm>
          <a:prstGeom prst="rect">
            <a:avLst/>
          </a:prstGeom>
        </p:spPr>
        <p:txBody>
          <a:bodyPr lIns="0" tIns="0" rIns="0" bIns="0" anchor="ctr"/>
          <a:lstStyle/>
          <a:p>
            <a:endParaRPr lang="zh-CN" altLang="en-US" sz="1416"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786160" y="142920"/>
            <a:ext cx="6887400" cy="1571400"/>
          </a:xfrm>
          <a:prstGeom prst="rect">
            <a:avLst/>
          </a:prstGeom>
        </p:spPr>
        <p:txBody>
          <a:bodyPr lIns="0" tIns="0" rIns="0" bIns="0" anchor="ctr"/>
          <a:lstStyle/>
          <a:p>
            <a:pPr algn="ctr"/>
            <a:endParaRPr lang="ru-RU" sz="2517"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5497085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31"/>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7201840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30600364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5"/>
            <a:ext cx="84201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82506" y="2906719"/>
            <a:ext cx="84201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6579089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6"/>
            <a:ext cx="437515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6E13DAC-7A84-4034-BBB2-2F5E75CB2E82}"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182637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4" y="1535113"/>
            <a:ext cx="4378590"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5032114" y="2174875"/>
            <a:ext cx="4378590"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6E13DAC-7A84-4034-BBB2-2F5E75CB2E82}" type="datetimeFigureOut">
              <a:rPr lang="en-US" smtClean="0"/>
              <a:pPr/>
              <a:t>6/26/2024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91589280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6E13DAC-7A84-4034-BBB2-2F5E75CB2E82}" type="datetimeFigureOut">
              <a:rPr lang="en-US" smtClean="0"/>
              <a:pPr/>
              <a:t>6/26/2024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182840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6E13DAC-7A84-4034-BBB2-2F5E75CB2E82}" type="datetimeFigureOut">
              <a:rPr lang="en-US" smtClean="0"/>
              <a:pPr/>
              <a:t>6/26/2024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3220217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4" y="273050"/>
            <a:ext cx="3259006"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872974" y="273056"/>
            <a:ext cx="5537730"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4" y="1435103"/>
            <a:ext cx="3259006"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327505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6/26/2024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31181565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endParaRPr lang="ru-RU" dirty="0"/>
          </a:p>
        </p:txBody>
      </p:sp>
      <p:sp>
        <p:nvSpPr>
          <p:cNvPr id="4" name="Текст 3"/>
          <p:cNvSpPr>
            <a:spLocks noGrp="1"/>
          </p:cNvSpPr>
          <p:nvPr>
            <p:ph type="body" sz="half" idx="2"/>
          </p:nvPr>
        </p:nvSpPr>
        <p:spPr>
          <a:xfrm>
            <a:off x="1941645" y="5367339"/>
            <a:ext cx="59436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6/26/2024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7474819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64281111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3"/>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3"/>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8468936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10"/>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8"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90"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47611804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dirty="0"/>
          </a:p>
        </p:txBody>
      </p:sp>
      <p:sp>
        <p:nvSpPr>
          <p:cNvPr id="9" name="文本占位符 8"/>
          <p:cNvSpPr>
            <a:spLocks noGrp="1"/>
          </p:cNvSpPr>
          <p:nvPr>
            <p:ph type="body" sz="quarter" idx="11"/>
          </p:nvPr>
        </p:nvSpPr>
        <p:spPr>
          <a:xfrm>
            <a:off x="773910"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81079018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9"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40101683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80"/>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20032509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95300" y="273600"/>
            <a:ext cx="8915010" cy="1144800"/>
          </a:xfrm>
          <a:prstGeom prst="rect">
            <a:avLst/>
          </a:prstGeom>
        </p:spPr>
        <p:txBody>
          <a:bodyPr lIns="0" tIns="0" rIns="0" bIns="0" anchor="ctr"/>
          <a:lstStyle/>
          <a:p>
            <a:endParaRPr lang="zh-CN" altLang="en-US" sz="1534"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786160" y="142920"/>
            <a:ext cx="6887400" cy="1571400"/>
          </a:xfrm>
          <a:prstGeom prst="rect">
            <a:avLst/>
          </a:prstGeom>
        </p:spPr>
        <p:txBody>
          <a:bodyPr lIns="0" tIns="0" rIns="0" bIns="0" anchor="ctr"/>
          <a:lstStyle/>
          <a:p>
            <a:pPr algn="ctr"/>
            <a:endParaRPr lang="ru-RU" sz="2727"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5550031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7"/>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40076350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747225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7"/>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11419938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15"/>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02578374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01481186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2"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5032112"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26.06.2024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08168711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26.06.2024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34446036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26.06.2024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5045739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006"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872972" y="273052"/>
            <a:ext cx="55377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2" y="1435102"/>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16502247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941645" y="5367339"/>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26.06.2024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4053566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01464696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0"/>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40"/>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26.06.2024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19883162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405177" y="2714627"/>
            <a:ext cx="6036512"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64314" y="428606"/>
            <a:ext cx="2708672"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405177" y="1428736"/>
            <a:ext cx="6036481"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405188" y="500064"/>
            <a:ext cx="4024314"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789518916"/>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59425654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327786" y="571480"/>
            <a:ext cx="5649556"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73908" y="571480"/>
            <a:ext cx="2321719"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327797" y="4786314"/>
            <a:ext cx="371475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405091704"/>
      </p:ext>
    </p:extLst>
  </p:cSld>
  <p:clrMapOvr>
    <a:masterClrMapping/>
  </p:clrMapOvr>
  <p:hf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41737" y="1143000"/>
            <a:ext cx="8822531"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55257889"/>
      </p:ext>
    </p:extLst>
  </p:cSld>
  <p:clrMapOvr>
    <a:masterClrMapping/>
  </p:clrMapOvr>
  <p:hf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179090" y="142877"/>
            <a:ext cx="5417350"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088485939"/>
      </p:ext>
    </p:extLst>
  </p:cSld>
  <p:clrMapOvr>
    <a:masterClrMapping/>
  </p:clrMapOvr>
  <p:hf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6/26/2024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78825202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6063" y="142877"/>
            <a:ext cx="6887767"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0982888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7"/>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21282957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331456475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15"/>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26.06.2024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223943608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9530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03555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26.06.2024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3283558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1"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95301"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2"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5032112"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26.06.2024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2364345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slideLayout" Target="../slideLayouts/slideLayout158.xml"/><Relationship Id="rId18" Type="http://schemas.openxmlformats.org/officeDocument/2006/relationships/theme" Target="../theme/theme10.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17" Type="http://schemas.openxmlformats.org/officeDocument/2006/relationships/slideLayout" Target="../slideLayouts/slideLayout162.xml"/><Relationship Id="rId2" Type="http://schemas.openxmlformats.org/officeDocument/2006/relationships/slideLayout" Target="../slideLayouts/slideLayout147.xml"/><Relationship Id="rId16" Type="http://schemas.openxmlformats.org/officeDocument/2006/relationships/slideLayout" Target="../slideLayouts/slideLayout161.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5" Type="http://schemas.openxmlformats.org/officeDocument/2006/relationships/slideLayout" Target="../slideLayouts/slideLayout160.xml"/><Relationship Id="rId10" Type="http://schemas.openxmlformats.org/officeDocument/2006/relationships/slideLayout" Target="../slideLayouts/slideLayout155.xml"/><Relationship Id="rId19" Type="http://schemas.openxmlformats.org/officeDocument/2006/relationships/image" Target="../media/image1.jpeg"/><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slideLayout" Target="../slideLayouts/slideLayout15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18" Type="http://schemas.openxmlformats.org/officeDocument/2006/relationships/image" Target="../media/image1.jpeg"/><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17" Type="http://schemas.openxmlformats.org/officeDocument/2006/relationships/theme" Target="../theme/theme11.xml"/><Relationship Id="rId2" Type="http://schemas.openxmlformats.org/officeDocument/2006/relationships/slideLayout" Target="../slideLayouts/slideLayout164.xml"/><Relationship Id="rId16" Type="http://schemas.openxmlformats.org/officeDocument/2006/relationships/slideLayout" Target="../slideLayouts/slideLayout178.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5" Type="http://schemas.openxmlformats.org/officeDocument/2006/relationships/slideLayout" Target="../slideLayouts/slideLayout177.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86.xml"/><Relationship Id="rId13" Type="http://schemas.openxmlformats.org/officeDocument/2006/relationships/slideLayout" Target="../slideLayouts/slideLayout191.xml"/><Relationship Id="rId18" Type="http://schemas.openxmlformats.org/officeDocument/2006/relationships/slideLayout" Target="../slideLayouts/slideLayout19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slideLayout" Target="../slideLayouts/slideLayout190.xml"/><Relationship Id="rId17" Type="http://schemas.openxmlformats.org/officeDocument/2006/relationships/slideLayout" Target="../slideLayouts/slideLayout195.xml"/><Relationship Id="rId2" Type="http://schemas.openxmlformats.org/officeDocument/2006/relationships/slideLayout" Target="../slideLayouts/slideLayout180.xml"/><Relationship Id="rId16" Type="http://schemas.openxmlformats.org/officeDocument/2006/relationships/slideLayout" Target="../slideLayouts/slideLayout194.xml"/><Relationship Id="rId20" Type="http://schemas.openxmlformats.org/officeDocument/2006/relationships/image" Target="../media/image1.jpeg"/><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5" Type="http://schemas.openxmlformats.org/officeDocument/2006/relationships/slideLayout" Target="../slideLayouts/slideLayout193.xml"/><Relationship Id="rId10" Type="http://schemas.openxmlformats.org/officeDocument/2006/relationships/slideLayout" Target="../slideLayouts/slideLayout188.xml"/><Relationship Id="rId19" Type="http://schemas.openxmlformats.org/officeDocument/2006/relationships/theme" Target="../theme/theme12.xml"/><Relationship Id="rId4" Type="http://schemas.openxmlformats.org/officeDocument/2006/relationships/slideLayout" Target="../slideLayouts/slideLayout182.xml"/><Relationship Id="rId9" Type="http://schemas.openxmlformats.org/officeDocument/2006/relationships/slideLayout" Target="../slideLayouts/slideLayout187.xml"/><Relationship Id="rId14" Type="http://schemas.openxmlformats.org/officeDocument/2006/relationships/slideLayout" Target="../slideLayouts/slideLayout19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04.xml"/><Relationship Id="rId13" Type="http://schemas.openxmlformats.org/officeDocument/2006/relationships/slideLayout" Target="../slideLayouts/slideLayout209.xml"/><Relationship Id="rId18" Type="http://schemas.openxmlformats.org/officeDocument/2006/relationships/image" Target="../media/image1.jpeg"/><Relationship Id="rId3" Type="http://schemas.openxmlformats.org/officeDocument/2006/relationships/slideLayout" Target="../slideLayouts/slideLayout199.xml"/><Relationship Id="rId7" Type="http://schemas.openxmlformats.org/officeDocument/2006/relationships/slideLayout" Target="../slideLayouts/slideLayout203.xml"/><Relationship Id="rId12" Type="http://schemas.openxmlformats.org/officeDocument/2006/relationships/slideLayout" Target="../slideLayouts/slideLayout208.xml"/><Relationship Id="rId17" Type="http://schemas.openxmlformats.org/officeDocument/2006/relationships/theme" Target="../theme/theme13.xml"/><Relationship Id="rId2" Type="http://schemas.openxmlformats.org/officeDocument/2006/relationships/slideLayout" Target="../slideLayouts/slideLayout198.xml"/><Relationship Id="rId16" Type="http://schemas.openxmlformats.org/officeDocument/2006/relationships/slideLayout" Target="../slideLayouts/slideLayout212.xml"/><Relationship Id="rId1" Type="http://schemas.openxmlformats.org/officeDocument/2006/relationships/slideLayout" Target="../slideLayouts/slideLayout197.xml"/><Relationship Id="rId6" Type="http://schemas.openxmlformats.org/officeDocument/2006/relationships/slideLayout" Target="../slideLayouts/slideLayout202.xml"/><Relationship Id="rId11" Type="http://schemas.openxmlformats.org/officeDocument/2006/relationships/slideLayout" Target="../slideLayouts/slideLayout207.xml"/><Relationship Id="rId5" Type="http://schemas.openxmlformats.org/officeDocument/2006/relationships/slideLayout" Target="../slideLayouts/slideLayout201.xml"/><Relationship Id="rId15" Type="http://schemas.openxmlformats.org/officeDocument/2006/relationships/slideLayout" Target="../slideLayouts/slideLayout211.xml"/><Relationship Id="rId10" Type="http://schemas.openxmlformats.org/officeDocument/2006/relationships/slideLayout" Target="../slideLayouts/slideLayout206.xml"/><Relationship Id="rId4" Type="http://schemas.openxmlformats.org/officeDocument/2006/relationships/slideLayout" Target="../slideLayouts/slideLayout200.xml"/><Relationship Id="rId9" Type="http://schemas.openxmlformats.org/officeDocument/2006/relationships/slideLayout" Target="../slideLayouts/slideLayout205.xml"/><Relationship Id="rId14" Type="http://schemas.openxmlformats.org/officeDocument/2006/relationships/slideLayout" Target="../slideLayouts/slideLayout210.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0.xml"/><Relationship Id="rId13" Type="http://schemas.openxmlformats.org/officeDocument/2006/relationships/slideLayout" Target="../slideLayouts/slideLayout225.xml"/><Relationship Id="rId18" Type="http://schemas.openxmlformats.org/officeDocument/2006/relationships/image" Target="../media/image1.jpeg"/><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slideLayout" Target="../slideLayouts/slideLayout224.xml"/><Relationship Id="rId17" Type="http://schemas.openxmlformats.org/officeDocument/2006/relationships/theme" Target="../theme/theme14.xml"/><Relationship Id="rId2" Type="http://schemas.openxmlformats.org/officeDocument/2006/relationships/slideLayout" Target="../slideLayouts/slideLayout214.xml"/><Relationship Id="rId16" Type="http://schemas.openxmlformats.org/officeDocument/2006/relationships/slideLayout" Target="../slideLayouts/slideLayout228.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5" Type="http://schemas.openxmlformats.org/officeDocument/2006/relationships/slideLayout" Target="../slideLayouts/slideLayout22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 Id="rId14" Type="http://schemas.openxmlformats.org/officeDocument/2006/relationships/slideLayout" Target="../slideLayouts/slideLayout226.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36.xml"/><Relationship Id="rId13" Type="http://schemas.openxmlformats.org/officeDocument/2006/relationships/slideLayout" Target="../slideLayouts/slideLayout241.xml"/><Relationship Id="rId18" Type="http://schemas.openxmlformats.org/officeDocument/2006/relationships/slideLayout" Target="../slideLayouts/slideLayout246.xml"/><Relationship Id="rId3" Type="http://schemas.openxmlformats.org/officeDocument/2006/relationships/slideLayout" Target="../slideLayouts/slideLayout231.xml"/><Relationship Id="rId7" Type="http://schemas.openxmlformats.org/officeDocument/2006/relationships/slideLayout" Target="../slideLayouts/slideLayout235.xml"/><Relationship Id="rId12" Type="http://schemas.openxmlformats.org/officeDocument/2006/relationships/slideLayout" Target="../slideLayouts/slideLayout240.xml"/><Relationship Id="rId17" Type="http://schemas.openxmlformats.org/officeDocument/2006/relationships/slideLayout" Target="../slideLayouts/slideLayout245.xml"/><Relationship Id="rId2" Type="http://schemas.openxmlformats.org/officeDocument/2006/relationships/slideLayout" Target="../slideLayouts/slideLayout230.xml"/><Relationship Id="rId16" Type="http://schemas.openxmlformats.org/officeDocument/2006/relationships/slideLayout" Target="../slideLayouts/slideLayout244.xml"/><Relationship Id="rId20" Type="http://schemas.openxmlformats.org/officeDocument/2006/relationships/image" Target="../media/image1.jpeg"/><Relationship Id="rId1" Type="http://schemas.openxmlformats.org/officeDocument/2006/relationships/slideLayout" Target="../slideLayouts/slideLayout229.xml"/><Relationship Id="rId6" Type="http://schemas.openxmlformats.org/officeDocument/2006/relationships/slideLayout" Target="../slideLayouts/slideLayout234.xml"/><Relationship Id="rId11" Type="http://schemas.openxmlformats.org/officeDocument/2006/relationships/slideLayout" Target="../slideLayouts/slideLayout239.xml"/><Relationship Id="rId5" Type="http://schemas.openxmlformats.org/officeDocument/2006/relationships/slideLayout" Target="../slideLayouts/slideLayout233.xml"/><Relationship Id="rId15" Type="http://schemas.openxmlformats.org/officeDocument/2006/relationships/slideLayout" Target="../slideLayouts/slideLayout243.xml"/><Relationship Id="rId10" Type="http://schemas.openxmlformats.org/officeDocument/2006/relationships/slideLayout" Target="../slideLayouts/slideLayout238.xml"/><Relationship Id="rId19" Type="http://schemas.openxmlformats.org/officeDocument/2006/relationships/theme" Target="../theme/theme15.xml"/><Relationship Id="rId4" Type="http://schemas.openxmlformats.org/officeDocument/2006/relationships/slideLayout" Target="../slideLayouts/slideLayout232.xml"/><Relationship Id="rId9" Type="http://schemas.openxmlformats.org/officeDocument/2006/relationships/slideLayout" Target="../slideLayouts/slideLayout237.xml"/><Relationship Id="rId14" Type="http://schemas.openxmlformats.org/officeDocument/2006/relationships/slideLayout" Target="../slideLayouts/slideLayout242.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54.xml"/><Relationship Id="rId13" Type="http://schemas.openxmlformats.org/officeDocument/2006/relationships/slideLayout" Target="../slideLayouts/slideLayout259.xml"/><Relationship Id="rId18" Type="http://schemas.openxmlformats.org/officeDocument/2006/relationships/slideLayout" Target="../slideLayouts/slideLayout264.xml"/><Relationship Id="rId3" Type="http://schemas.openxmlformats.org/officeDocument/2006/relationships/slideLayout" Target="../slideLayouts/slideLayout249.xml"/><Relationship Id="rId7" Type="http://schemas.openxmlformats.org/officeDocument/2006/relationships/slideLayout" Target="../slideLayouts/slideLayout253.xml"/><Relationship Id="rId12" Type="http://schemas.openxmlformats.org/officeDocument/2006/relationships/slideLayout" Target="../slideLayouts/slideLayout258.xml"/><Relationship Id="rId17" Type="http://schemas.openxmlformats.org/officeDocument/2006/relationships/slideLayout" Target="../slideLayouts/slideLayout263.xml"/><Relationship Id="rId2" Type="http://schemas.openxmlformats.org/officeDocument/2006/relationships/slideLayout" Target="../slideLayouts/slideLayout248.xml"/><Relationship Id="rId16" Type="http://schemas.openxmlformats.org/officeDocument/2006/relationships/slideLayout" Target="../slideLayouts/slideLayout262.xml"/><Relationship Id="rId20" Type="http://schemas.openxmlformats.org/officeDocument/2006/relationships/image" Target="../media/image1.jpeg"/><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5" Type="http://schemas.openxmlformats.org/officeDocument/2006/relationships/slideLayout" Target="../slideLayouts/slideLayout251.xml"/><Relationship Id="rId15" Type="http://schemas.openxmlformats.org/officeDocument/2006/relationships/slideLayout" Target="../slideLayouts/slideLayout261.xml"/><Relationship Id="rId10" Type="http://schemas.openxmlformats.org/officeDocument/2006/relationships/slideLayout" Target="../slideLayouts/slideLayout256.xml"/><Relationship Id="rId19" Type="http://schemas.openxmlformats.org/officeDocument/2006/relationships/theme" Target="../theme/theme16.xml"/><Relationship Id="rId4" Type="http://schemas.openxmlformats.org/officeDocument/2006/relationships/slideLayout" Target="../slideLayouts/slideLayout250.xml"/><Relationship Id="rId9" Type="http://schemas.openxmlformats.org/officeDocument/2006/relationships/slideLayout" Target="../slideLayouts/slideLayout255.xml"/><Relationship Id="rId14" Type="http://schemas.openxmlformats.org/officeDocument/2006/relationships/slideLayout" Target="../slideLayouts/slideLayout260.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72.xml"/><Relationship Id="rId13" Type="http://schemas.openxmlformats.org/officeDocument/2006/relationships/slideLayout" Target="../slideLayouts/slideLayout277.xml"/><Relationship Id="rId18" Type="http://schemas.openxmlformats.org/officeDocument/2006/relationships/image" Target="../media/image1.jpeg"/><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slideLayout" Target="../slideLayouts/slideLayout276.xml"/><Relationship Id="rId17" Type="http://schemas.openxmlformats.org/officeDocument/2006/relationships/theme" Target="../theme/theme17.xml"/><Relationship Id="rId2" Type="http://schemas.openxmlformats.org/officeDocument/2006/relationships/slideLayout" Target="../slideLayouts/slideLayout266.xml"/><Relationship Id="rId16" Type="http://schemas.openxmlformats.org/officeDocument/2006/relationships/slideLayout" Target="../slideLayouts/slideLayout280.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5" Type="http://schemas.openxmlformats.org/officeDocument/2006/relationships/slideLayout" Target="../slideLayouts/slideLayout27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 Id="rId14" Type="http://schemas.openxmlformats.org/officeDocument/2006/relationships/slideLayout" Target="../slideLayouts/slideLayout278.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88.xml"/><Relationship Id="rId13" Type="http://schemas.openxmlformats.org/officeDocument/2006/relationships/slideLayout" Target="../slideLayouts/slideLayout293.xml"/><Relationship Id="rId18" Type="http://schemas.openxmlformats.org/officeDocument/2006/relationships/slideLayout" Target="../slideLayouts/slideLayout298.xml"/><Relationship Id="rId3" Type="http://schemas.openxmlformats.org/officeDocument/2006/relationships/slideLayout" Target="../slideLayouts/slideLayout283.xml"/><Relationship Id="rId21" Type="http://schemas.openxmlformats.org/officeDocument/2006/relationships/image" Target="../media/image1.jpeg"/><Relationship Id="rId7" Type="http://schemas.openxmlformats.org/officeDocument/2006/relationships/slideLayout" Target="../slideLayouts/slideLayout287.xml"/><Relationship Id="rId12" Type="http://schemas.openxmlformats.org/officeDocument/2006/relationships/slideLayout" Target="../slideLayouts/slideLayout292.xml"/><Relationship Id="rId17" Type="http://schemas.openxmlformats.org/officeDocument/2006/relationships/slideLayout" Target="../slideLayouts/slideLayout297.xml"/><Relationship Id="rId2" Type="http://schemas.openxmlformats.org/officeDocument/2006/relationships/slideLayout" Target="../slideLayouts/slideLayout282.xml"/><Relationship Id="rId16" Type="http://schemas.openxmlformats.org/officeDocument/2006/relationships/slideLayout" Target="../slideLayouts/slideLayout296.xml"/><Relationship Id="rId20" Type="http://schemas.openxmlformats.org/officeDocument/2006/relationships/theme" Target="../theme/theme18.xml"/><Relationship Id="rId1" Type="http://schemas.openxmlformats.org/officeDocument/2006/relationships/slideLayout" Target="../slideLayouts/slideLayout281.xml"/><Relationship Id="rId6" Type="http://schemas.openxmlformats.org/officeDocument/2006/relationships/slideLayout" Target="../slideLayouts/slideLayout286.xml"/><Relationship Id="rId11" Type="http://schemas.openxmlformats.org/officeDocument/2006/relationships/slideLayout" Target="../slideLayouts/slideLayout291.xml"/><Relationship Id="rId5" Type="http://schemas.openxmlformats.org/officeDocument/2006/relationships/slideLayout" Target="../slideLayouts/slideLayout285.xml"/><Relationship Id="rId15" Type="http://schemas.openxmlformats.org/officeDocument/2006/relationships/slideLayout" Target="../slideLayouts/slideLayout295.xml"/><Relationship Id="rId10" Type="http://schemas.openxmlformats.org/officeDocument/2006/relationships/slideLayout" Target="../slideLayouts/slideLayout290.xml"/><Relationship Id="rId19" Type="http://schemas.openxmlformats.org/officeDocument/2006/relationships/slideLayout" Target="../slideLayouts/slideLayout299.xml"/><Relationship Id="rId4" Type="http://schemas.openxmlformats.org/officeDocument/2006/relationships/slideLayout" Target="../slideLayouts/slideLayout284.xml"/><Relationship Id="rId9" Type="http://schemas.openxmlformats.org/officeDocument/2006/relationships/slideLayout" Target="../slideLayouts/slideLayout289.xml"/><Relationship Id="rId14" Type="http://schemas.openxmlformats.org/officeDocument/2006/relationships/slideLayout" Target="../slideLayouts/slideLayout294.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307.xml"/><Relationship Id="rId13" Type="http://schemas.openxmlformats.org/officeDocument/2006/relationships/slideLayout" Target="../slideLayouts/slideLayout312.xml"/><Relationship Id="rId18" Type="http://schemas.openxmlformats.org/officeDocument/2006/relationships/slideLayout" Target="../slideLayouts/slideLayout317.xml"/><Relationship Id="rId3" Type="http://schemas.openxmlformats.org/officeDocument/2006/relationships/slideLayout" Target="../slideLayouts/slideLayout302.xml"/><Relationship Id="rId21" Type="http://schemas.openxmlformats.org/officeDocument/2006/relationships/image" Target="../media/image1.jpeg"/><Relationship Id="rId7" Type="http://schemas.openxmlformats.org/officeDocument/2006/relationships/slideLayout" Target="../slideLayouts/slideLayout306.xml"/><Relationship Id="rId12" Type="http://schemas.openxmlformats.org/officeDocument/2006/relationships/slideLayout" Target="../slideLayouts/slideLayout311.xml"/><Relationship Id="rId17" Type="http://schemas.openxmlformats.org/officeDocument/2006/relationships/slideLayout" Target="../slideLayouts/slideLayout316.xml"/><Relationship Id="rId2" Type="http://schemas.openxmlformats.org/officeDocument/2006/relationships/slideLayout" Target="../slideLayouts/slideLayout301.xml"/><Relationship Id="rId16" Type="http://schemas.openxmlformats.org/officeDocument/2006/relationships/slideLayout" Target="../slideLayouts/slideLayout315.xml"/><Relationship Id="rId20" Type="http://schemas.openxmlformats.org/officeDocument/2006/relationships/theme" Target="../theme/theme19.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5" Type="http://schemas.openxmlformats.org/officeDocument/2006/relationships/slideLayout" Target="../slideLayouts/slideLayout314.xml"/><Relationship Id="rId10" Type="http://schemas.openxmlformats.org/officeDocument/2006/relationships/slideLayout" Target="../slideLayouts/slideLayout309.xml"/><Relationship Id="rId19" Type="http://schemas.openxmlformats.org/officeDocument/2006/relationships/slideLayout" Target="../slideLayouts/slideLayout318.xml"/><Relationship Id="rId4" Type="http://schemas.openxmlformats.org/officeDocument/2006/relationships/slideLayout" Target="../slideLayouts/slideLayout303.xml"/><Relationship Id="rId9" Type="http://schemas.openxmlformats.org/officeDocument/2006/relationships/slideLayout" Target="../slideLayouts/slideLayout308.xml"/><Relationship Id="rId14" Type="http://schemas.openxmlformats.org/officeDocument/2006/relationships/slideLayout" Target="../slideLayouts/slideLayout31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slideLayout" Target="../slideLayouts/slideLayout25.xml"/><Relationship Id="rId3" Type="http://schemas.openxmlformats.org/officeDocument/2006/relationships/slideLayout" Target="../slideLayouts/slideLayout10.xml"/><Relationship Id="rId21" Type="http://schemas.openxmlformats.org/officeDocument/2006/relationships/image" Target="../media/image1.jpeg"/><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theme" Target="../theme/theme2.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19" Type="http://schemas.openxmlformats.org/officeDocument/2006/relationships/slideLayout" Target="../slideLayouts/slideLayout26.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326.xml"/><Relationship Id="rId13" Type="http://schemas.openxmlformats.org/officeDocument/2006/relationships/slideLayout" Target="../slideLayouts/slideLayout331.xml"/><Relationship Id="rId18" Type="http://schemas.openxmlformats.org/officeDocument/2006/relationships/slideLayout" Target="../slideLayouts/slideLayout336.xml"/><Relationship Id="rId3" Type="http://schemas.openxmlformats.org/officeDocument/2006/relationships/slideLayout" Target="../slideLayouts/slideLayout321.xml"/><Relationship Id="rId21" Type="http://schemas.openxmlformats.org/officeDocument/2006/relationships/theme" Target="../theme/theme20.xml"/><Relationship Id="rId7" Type="http://schemas.openxmlformats.org/officeDocument/2006/relationships/slideLayout" Target="../slideLayouts/slideLayout325.xml"/><Relationship Id="rId12" Type="http://schemas.openxmlformats.org/officeDocument/2006/relationships/slideLayout" Target="../slideLayouts/slideLayout330.xml"/><Relationship Id="rId17" Type="http://schemas.openxmlformats.org/officeDocument/2006/relationships/slideLayout" Target="../slideLayouts/slideLayout335.xml"/><Relationship Id="rId2" Type="http://schemas.openxmlformats.org/officeDocument/2006/relationships/slideLayout" Target="../slideLayouts/slideLayout320.xml"/><Relationship Id="rId16" Type="http://schemas.openxmlformats.org/officeDocument/2006/relationships/slideLayout" Target="../slideLayouts/slideLayout334.xml"/><Relationship Id="rId20" Type="http://schemas.openxmlformats.org/officeDocument/2006/relationships/slideLayout" Target="../slideLayouts/slideLayout338.xml"/><Relationship Id="rId1" Type="http://schemas.openxmlformats.org/officeDocument/2006/relationships/slideLayout" Target="../slideLayouts/slideLayout319.xml"/><Relationship Id="rId6" Type="http://schemas.openxmlformats.org/officeDocument/2006/relationships/slideLayout" Target="../slideLayouts/slideLayout324.xml"/><Relationship Id="rId11" Type="http://schemas.openxmlformats.org/officeDocument/2006/relationships/slideLayout" Target="../slideLayouts/slideLayout329.xml"/><Relationship Id="rId5" Type="http://schemas.openxmlformats.org/officeDocument/2006/relationships/slideLayout" Target="../slideLayouts/slideLayout323.xml"/><Relationship Id="rId15" Type="http://schemas.openxmlformats.org/officeDocument/2006/relationships/slideLayout" Target="../slideLayouts/slideLayout333.xml"/><Relationship Id="rId10" Type="http://schemas.openxmlformats.org/officeDocument/2006/relationships/slideLayout" Target="../slideLayouts/slideLayout328.xml"/><Relationship Id="rId19" Type="http://schemas.openxmlformats.org/officeDocument/2006/relationships/slideLayout" Target="../slideLayouts/slideLayout337.xml"/><Relationship Id="rId4" Type="http://schemas.openxmlformats.org/officeDocument/2006/relationships/slideLayout" Target="../slideLayouts/slideLayout322.xml"/><Relationship Id="rId9" Type="http://schemas.openxmlformats.org/officeDocument/2006/relationships/slideLayout" Target="../slideLayouts/slideLayout327.xml"/><Relationship Id="rId14" Type="http://schemas.openxmlformats.org/officeDocument/2006/relationships/slideLayout" Target="../slideLayouts/slideLayout332.xml"/><Relationship Id="rId22" Type="http://schemas.openxmlformats.org/officeDocument/2006/relationships/image" Target="../media/image1.jpe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346.xml"/><Relationship Id="rId13" Type="http://schemas.openxmlformats.org/officeDocument/2006/relationships/slideLayout" Target="../slideLayouts/slideLayout351.xml"/><Relationship Id="rId18" Type="http://schemas.openxmlformats.org/officeDocument/2006/relationships/theme" Target="../theme/theme21.xml"/><Relationship Id="rId3" Type="http://schemas.openxmlformats.org/officeDocument/2006/relationships/slideLayout" Target="../slideLayouts/slideLayout341.xml"/><Relationship Id="rId7" Type="http://schemas.openxmlformats.org/officeDocument/2006/relationships/slideLayout" Target="../slideLayouts/slideLayout345.xml"/><Relationship Id="rId12" Type="http://schemas.openxmlformats.org/officeDocument/2006/relationships/slideLayout" Target="../slideLayouts/slideLayout350.xml"/><Relationship Id="rId17" Type="http://schemas.openxmlformats.org/officeDocument/2006/relationships/slideLayout" Target="../slideLayouts/slideLayout355.xml"/><Relationship Id="rId2" Type="http://schemas.openxmlformats.org/officeDocument/2006/relationships/slideLayout" Target="../slideLayouts/slideLayout340.xml"/><Relationship Id="rId16" Type="http://schemas.openxmlformats.org/officeDocument/2006/relationships/slideLayout" Target="../slideLayouts/slideLayout354.xml"/><Relationship Id="rId1" Type="http://schemas.openxmlformats.org/officeDocument/2006/relationships/slideLayout" Target="../slideLayouts/slideLayout339.xml"/><Relationship Id="rId6" Type="http://schemas.openxmlformats.org/officeDocument/2006/relationships/slideLayout" Target="../slideLayouts/slideLayout344.xml"/><Relationship Id="rId11" Type="http://schemas.openxmlformats.org/officeDocument/2006/relationships/slideLayout" Target="../slideLayouts/slideLayout349.xml"/><Relationship Id="rId5" Type="http://schemas.openxmlformats.org/officeDocument/2006/relationships/slideLayout" Target="../slideLayouts/slideLayout343.xml"/><Relationship Id="rId15" Type="http://schemas.openxmlformats.org/officeDocument/2006/relationships/slideLayout" Target="../slideLayouts/slideLayout353.xml"/><Relationship Id="rId10" Type="http://schemas.openxmlformats.org/officeDocument/2006/relationships/slideLayout" Target="../slideLayouts/slideLayout348.xml"/><Relationship Id="rId19" Type="http://schemas.openxmlformats.org/officeDocument/2006/relationships/image" Target="../media/image1.jpeg"/><Relationship Id="rId4" Type="http://schemas.openxmlformats.org/officeDocument/2006/relationships/slideLayout" Target="../slideLayouts/slideLayout342.xml"/><Relationship Id="rId9" Type="http://schemas.openxmlformats.org/officeDocument/2006/relationships/slideLayout" Target="../slideLayouts/slideLayout347.xml"/><Relationship Id="rId14" Type="http://schemas.openxmlformats.org/officeDocument/2006/relationships/slideLayout" Target="../slideLayouts/slideLayout35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363.xml"/><Relationship Id="rId13" Type="http://schemas.openxmlformats.org/officeDocument/2006/relationships/slideLayout" Target="../slideLayouts/slideLayout368.xml"/><Relationship Id="rId18" Type="http://schemas.openxmlformats.org/officeDocument/2006/relationships/theme" Target="../theme/theme22.xml"/><Relationship Id="rId3" Type="http://schemas.openxmlformats.org/officeDocument/2006/relationships/slideLayout" Target="../slideLayouts/slideLayout358.xml"/><Relationship Id="rId7" Type="http://schemas.openxmlformats.org/officeDocument/2006/relationships/slideLayout" Target="../slideLayouts/slideLayout362.xml"/><Relationship Id="rId12" Type="http://schemas.openxmlformats.org/officeDocument/2006/relationships/slideLayout" Target="../slideLayouts/slideLayout367.xml"/><Relationship Id="rId17" Type="http://schemas.openxmlformats.org/officeDocument/2006/relationships/slideLayout" Target="../slideLayouts/slideLayout372.xml"/><Relationship Id="rId2" Type="http://schemas.openxmlformats.org/officeDocument/2006/relationships/slideLayout" Target="../slideLayouts/slideLayout357.xml"/><Relationship Id="rId16" Type="http://schemas.openxmlformats.org/officeDocument/2006/relationships/slideLayout" Target="../slideLayouts/slideLayout371.xml"/><Relationship Id="rId1" Type="http://schemas.openxmlformats.org/officeDocument/2006/relationships/slideLayout" Target="../slideLayouts/slideLayout356.xml"/><Relationship Id="rId6" Type="http://schemas.openxmlformats.org/officeDocument/2006/relationships/slideLayout" Target="../slideLayouts/slideLayout361.xml"/><Relationship Id="rId11" Type="http://schemas.openxmlformats.org/officeDocument/2006/relationships/slideLayout" Target="../slideLayouts/slideLayout366.xml"/><Relationship Id="rId5" Type="http://schemas.openxmlformats.org/officeDocument/2006/relationships/slideLayout" Target="../slideLayouts/slideLayout360.xml"/><Relationship Id="rId15" Type="http://schemas.openxmlformats.org/officeDocument/2006/relationships/slideLayout" Target="../slideLayouts/slideLayout370.xml"/><Relationship Id="rId10" Type="http://schemas.openxmlformats.org/officeDocument/2006/relationships/slideLayout" Target="../slideLayouts/slideLayout365.xml"/><Relationship Id="rId19" Type="http://schemas.openxmlformats.org/officeDocument/2006/relationships/image" Target="../media/image1.jpeg"/><Relationship Id="rId4" Type="http://schemas.openxmlformats.org/officeDocument/2006/relationships/slideLayout" Target="../slideLayouts/slideLayout359.xml"/><Relationship Id="rId9" Type="http://schemas.openxmlformats.org/officeDocument/2006/relationships/slideLayout" Target="../slideLayouts/slideLayout364.xml"/><Relationship Id="rId14" Type="http://schemas.openxmlformats.org/officeDocument/2006/relationships/slideLayout" Target="../slideLayouts/slideLayout369.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380.xml"/><Relationship Id="rId13" Type="http://schemas.openxmlformats.org/officeDocument/2006/relationships/slideLayout" Target="../slideLayouts/slideLayout385.xml"/><Relationship Id="rId18" Type="http://schemas.openxmlformats.org/officeDocument/2006/relationships/theme" Target="../theme/theme23.xml"/><Relationship Id="rId3" Type="http://schemas.openxmlformats.org/officeDocument/2006/relationships/slideLayout" Target="../slideLayouts/slideLayout375.xml"/><Relationship Id="rId7" Type="http://schemas.openxmlformats.org/officeDocument/2006/relationships/slideLayout" Target="../slideLayouts/slideLayout379.xml"/><Relationship Id="rId12" Type="http://schemas.openxmlformats.org/officeDocument/2006/relationships/slideLayout" Target="../slideLayouts/slideLayout384.xml"/><Relationship Id="rId17" Type="http://schemas.openxmlformats.org/officeDocument/2006/relationships/slideLayout" Target="../slideLayouts/slideLayout389.xml"/><Relationship Id="rId2" Type="http://schemas.openxmlformats.org/officeDocument/2006/relationships/slideLayout" Target="../slideLayouts/slideLayout374.xml"/><Relationship Id="rId16" Type="http://schemas.openxmlformats.org/officeDocument/2006/relationships/slideLayout" Target="../slideLayouts/slideLayout388.xml"/><Relationship Id="rId1" Type="http://schemas.openxmlformats.org/officeDocument/2006/relationships/slideLayout" Target="../slideLayouts/slideLayout373.xml"/><Relationship Id="rId6" Type="http://schemas.openxmlformats.org/officeDocument/2006/relationships/slideLayout" Target="../slideLayouts/slideLayout378.xml"/><Relationship Id="rId11" Type="http://schemas.openxmlformats.org/officeDocument/2006/relationships/slideLayout" Target="../slideLayouts/slideLayout383.xml"/><Relationship Id="rId5" Type="http://schemas.openxmlformats.org/officeDocument/2006/relationships/slideLayout" Target="../slideLayouts/slideLayout377.xml"/><Relationship Id="rId15" Type="http://schemas.openxmlformats.org/officeDocument/2006/relationships/slideLayout" Target="../slideLayouts/slideLayout387.xml"/><Relationship Id="rId10" Type="http://schemas.openxmlformats.org/officeDocument/2006/relationships/slideLayout" Target="../slideLayouts/slideLayout382.xml"/><Relationship Id="rId19" Type="http://schemas.openxmlformats.org/officeDocument/2006/relationships/image" Target="../media/image1.jpeg"/><Relationship Id="rId4" Type="http://schemas.openxmlformats.org/officeDocument/2006/relationships/slideLayout" Target="../slideLayouts/slideLayout376.xml"/><Relationship Id="rId9" Type="http://schemas.openxmlformats.org/officeDocument/2006/relationships/slideLayout" Target="../slideLayouts/slideLayout381.xml"/><Relationship Id="rId14" Type="http://schemas.openxmlformats.org/officeDocument/2006/relationships/slideLayout" Target="../slideLayouts/slideLayout386.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397.xml"/><Relationship Id="rId13" Type="http://schemas.openxmlformats.org/officeDocument/2006/relationships/slideLayout" Target="../slideLayouts/slideLayout402.xml"/><Relationship Id="rId3" Type="http://schemas.openxmlformats.org/officeDocument/2006/relationships/slideLayout" Target="../slideLayouts/slideLayout392.xml"/><Relationship Id="rId7" Type="http://schemas.openxmlformats.org/officeDocument/2006/relationships/slideLayout" Target="../slideLayouts/slideLayout396.xml"/><Relationship Id="rId12" Type="http://schemas.openxmlformats.org/officeDocument/2006/relationships/slideLayout" Target="../slideLayouts/slideLayout401.xml"/><Relationship Id="rId17" Type="http://schemas.openxmlformats.org/officeDocument/2006/relationships/image" Target="../media/image1.jpeg"/><Relationship Id="rId2" Type="http://schemas.openxmlformats.org/officeDocument/2006/relationships/slideLayout" Target="../slideLayouts/slideLayout391.xml"/><Relationship Id="rId16" Type="http://schemas.openxmlformats.org/officeDocument/2006/relationships/theme" Target="../theme/theme24.xml"/><Relationship Id="rId1" Type="http://schemas.openxmlformats.org/officeDocument/2006/relationships/slideLayout" Target="../slideLayouts/slideLayout390.xml"/><Relationship Id="rId6" Type="http://schemas.openxmlformats.org/officeDocument/2006/relationships/slideLayout" Target="../slideLayouts/slideLayout395.xml"/><Relationship Id="rId11" Type="http://schemas.openxmlformats.org/officeDocument/2006/relationships/slideLayout" Target="../slideLayouts/slideLayout400.xml"/><Relationship Id="rId5" Type="http://schemas.openxmlformats.org/officeDocument/2006/relationships/slideLayout" Target="../slideLayouts/slideLayout394.xml"/><Relationship Id="rId15" Type="http://schemas.openxmlformats.org/officeDocument/2006/relationships/slideLayout" Target="../slideLayouts/slideLayout404.xml"/><Relationship Id="rId10" Type="http://schemas.openxmlformats.org/officeDocument/2006/relationships/slideLayout" Target="../slideLayouts/slideLayout399.xml"/><Relationship Id="rId4" Type="http://schemas.openxmlformats.org/officeDocument/2006/relationships/slideLayout" Target="../slideLayouts/slideLayout393.xml"/><Relationship Id="rId9" Type="http://schemas.openxmlformats.org/officeDocument/2006/relationships/slideLayout" Target="../slideLayouts/slideLayout398.xml"/><Relationship Id="rId14" Type="http://schemas.openxmlformats.org/officeDocument/2006/relationships/slideLayout" Target="../slideLayouts/slideLayout403.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412.xml"/><Relationship Id="rId13" Type="http://schemas.openxmlformats.org/officeDocument/2006/relationships/slideLayout" Target="../slideLayouts/slideLayout417.xml"/><Relationship Id="rId18" Type="http://schemas.openxmlformats.org/officeDocument/2006/relationships/image" Target="../media/image1.jpeg"/><Relationship Id="rId3" Type="http://schemas.openxmlformats.org/officeDocument/2006/relationships/slideLayout" Target="../slideLayouts/slideLayout407.xml"/><Relationship Id="rId7" Type="http://schemas.openxmlformats.org/officeDocument/2006/relationships/slideLayout" Target="../slideLayouts/slideLayout411.xml"/><Relationship Id="rId12" Type="http://schemas.openxmlformats.org/officeDocument/2006/relationships/slideLayout" Target="../slideLayouts/slideLayout416.xml"/><Relationship Id="rId17" Type="http://schemas.openxmlformats.org/officeDocument/2006/relationships/theme" Target="../theme/theme25.xml"/><Relationship Id="rId2" Type="http://schemas.openxmlformats.org/officeDocument/2006/relationships/slideLayout" Target="../slideLayouts/slideLayout406.xml"/><Relationship Id="rId16" Type="http://schemas.openxmlformats.org/officeDocument/2006/relationships/slideLayout" Target="../slideLayouts/slideLayout420.xml"/><Relationship Id="rId1" Type="http://schemas.openxmlformats.org/officeDocument/2006/relationships/slideLayout" Target="../slideLayouts/slideLayout405.xml"/><Relationship Id="rId6" Type="http://schemas.openxmlformats.org/officeDocument/2006/relationships/slideLayout" Target="../slideLayouts/slideLayout410.xml"/><Relationship Id="rId11" Type="http://schemas.openxmlformats.org/officeDocument/2006/relationships/slideLayout" Target="../slideLayouts/slideLayout415.xml"/><Relationship Id="rId5" Type="http://schemas.openxmlformats.org/officeDocument/2006/relationships/slideLayout" Target="../slideLayouts/slideLayout409.xml"/><Relationship Id="rId15" Type="http://schemas.openxmlformats.org/officeDocument/2006/relationships/slideLayout" Target="../slideLayouts/slideLayout419.xml"/><Relationship Id="rId10" Type="http://schemas.openxmlformats.org/officeDocument/2006/relationships/slideLayout" Target="../slideLayouts/slideLayout414.xml"/><Relationship Id="rId4" Type="http://schemas.openxmlformats.org/officeDocument/2006/relationships/slideLayout" Target="../slideLayouts/slideLayout408.xml"/><Relationship Id="rId9" Type="http://schemas.openxmlformats.org/officeDocument/2006/relationships/slideLayout" Target="../slideLayouts/slideLayout413.xml"/><Relationship Id="rId14" Type="http://schemas.openxmlformats.org/officeDocument/2006/relationships/slideLayout" Target="../slideLayouts/slideLayout4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 Type="http://schemas.openxmlformats.org/officeDocument/2006/relationships/slideLayout" Target="../slideLayouts/slideLayout29.xml"/><Relationship Id="rId21" Type="http://schemas.openxmlformats.org/officeDocument/2006/relationships/image" Target="../media/image1.jpeg"/><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theme" Target="../theme/theme3.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image" Target="../media/image1.jpe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theme" Target="../theme/theme4.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image" Target="../media/image1.jpeg"/><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theme" Target="../theme/theme5.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theme" Target="../theme/theme6.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image" Target="../media/image1.jpeg"/><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image" Target="../media/image1.jpeg"/><Relationship Id="rId2" Type="http://schemas.openxmlformats.org/officeDocument/2006/relationships/slideLayout" Target="../slideLayouts/slideLayout96.xml"/><Relationship Id="rId16" Type="http://schemas.openxmlformats.org/officeDocument/2006/relationships/theme" Target="../theme/theme7.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0" Type="http://schemas.openxmlformats.org/officeDocument/2006/relationships/image" Target="../media/image1.jpeg"/><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10" Type="http://schemas.openxmlformats.org/officeDocument/2006/relationships/slideLayout" Target="../slideLayouts/slideLayout119.xml"/><Relationship Id="rId19" Type="http://schemas.openxmlformats.org/officeDocument/2006/relationships/theme" Target="../theme/theme8.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slideLayout" Target="../slideLayouts/slideLayout140.xml"/><Relationship Id="rId18" Type="http://schemas.openxmlformats.org/officeDocument/2006/relationships/slideLayout" Target="../slideLayouts/slideLayout14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slideLayout" Target="../slideLayouts/slideLayout139.xml"/><Relationship Id="rId17" Type="http://schemas.openxmlformats.org/officeDocument/2006/relationships/slideLayout" Target="../slideLayouts/slideLayout144.xml"/><Relationship Id="rId2" Type="http://schemas.openxmlformats.org/officeDocument/2006/relationships/slideLayout" Target="../slideLayouts/slideLayout129.xml"/><Relationship Id="rId16" Type="http://schemas.openxmlformats.org/officeDocument/2006/relationships/slideLayout" Target="../slideLayouts/slideLayout143.xml"/><Relationship Id="rId20" Type="http://schemas.openxmlformats.org/officeDocument/2006/relationships/image" Target="../media/image1.jpeg"/><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5" Type="http://schemas.openxmlformats.org/officeDocument/2006/relationships/slideLayout" Target="../slideLayouts/slideLayout142.xml"/><Relationship Id="rId10" Type="http://schemas.openxmlformats.org/officeDocument/2006/relationships/slideLayout" Target="../slideLayouts/slideLayout137.xml"/><Relationship Id="rId19" Type="http://schemas.openxmlformats.org/officeDocument/2006/relationships/theme" Target="../theme/theme9.xml"/><Relationship Id="rId4" Type="http://schemas.openxmlformats.org/officeDocument/2006/relationships/slideLayout" Target="../slideLayouts/slideLayout131.xml"/><Relationship Id="rId9" Type="http://schemas.openxmlformats.org/officeDocument/2006/relationships/slideLayout" Target="../slideLayouts/slideLayout136.xml"/><Relationship Id="rId14" Type="http://schemas.openxmlformats.org/officeDocument/2006/relationships/slideLayout" Target="../slideLayouts/slideLayout1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4"/>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53907AC1-2A1A-4924-857C-A79337A72BC8}" type="datetime1">
              <a:rPr lang="ru-RU" smtClean="0"/>
              <a:pPr/>
              <a:t>26.06.2024</a:t>
            </a:fld>
            <a:endParaRPr lang="ru-RU" dirty="0"/>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839496"/>
      </p:ext>
    </p:extLst>
  </p:cSld>
  <p:clrMap bg1="lt1" tx1="dk1" bg2="lt2" tx2="dk2" accent1="accent1" accent2="accent2" accent3="accent3" accent4="accent4" accent5="accent5" accent6="accent6" hlink="hlink" folHlink="folHlink"/>
  <p:sldLayoutIdLst>
    <p:sldLayoutId id="2147484164" r:id="rId1"/>
    <p:sldLayoutId id="2147484165" r:id="rId2"/>
    <p:sldLayoutId id="2147484166" r:id="rId3"/>
    <p:sldLayoutId id="2147484167" r:id="rId4"/>
    <p:sldLayoutId id="2147484170" r:id="rId5"/>
    <p:sldLayoutId id="2147484179" r:id="rId6"/>
    <p:sldLayoutId id="2147484915" r:id="rId7"/>
  </p:sldLayoutIdLst>
  <p:hf hdr="0" ftr="0" dt="0"/>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66"/>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907AC1-2A1A-4924-857C-A79337A72BC8}" type="datetime1">
              <a:rPr lang="ru-RU" smtClean="0"/>
              <a:pPr/>
              <a:t>26.06.2024</a:t>
            </a:fld>
            <a:endParaRPr lang="ru-RU" dirty="0"/>
          </a:p>
        </p:txBody>
      </p:sp>
      <p:sp>
        <p:nvSpPr>
          <p:cNvPr id="5" name="Нижний колонтитул 4"/>
          <p:cNvSpPr>
            <a:spLocks noGrp="1"/>
          </p:cNvSpPr>
          <p:nvPr>
            <p:ph type="ftr" sz="quarter" idx="3"/>
          </p:nvPr>
        </p:nvSpPr>
        <p:spPr>
          <a:xfrm>
            <a:off x="3384550" y="6356366"/>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7099300" y="6356366"/>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720613526"/>
      </p:ext>
    </p:extLst>
  </p:cSld>
  <p:clrMap bg1="lt1" tx1="dk1" bg2="lt2" tx2="dk2" accent1="accent1" accent2="accent2" accent3="accent3" accent4="accent4" accent5="accent5" accent6="accent6" hlink="hlink" folHlink="folHlink"/>
  <p:sldLayoutIdLst>
    <p:sldLayoutId id="2147484803" r:id="rId1"/>
    <p:sldLayoutId id="2147484804" r:id="rId2"/>
    <p:sldLayoutId id="2147484805" r:id="rId3"/>
    <p:sldLayoutId id="2147484806" r:id="rId4"/>
    <p:sldLayoutId id="2147484807" r:id="rId5"/>
    <p:sldLayoutId id="2147484808" r:id="rId6"/>
    <p:sldLayoutId id="2147484809" r:id="rId7"/>
    <p:sldLayoutId id="2147484810" r:id="rId8"/>
    <p:sldLayoutId id="2147484811" r:id="rId9"/>
    <p:sldLayoutId id="2147484812" r:id="rId10"/>
    <p:sldLayoutId id="2147484813" r:id="rId11"/>
    <p:sldLayoutId id="2147484814" r:id="rId12"/>
    <p:sldLayoutId id="2147484815" r:id="rId13"/>
    <p:sldLayoutId id="2147484816" r:id="rId14"/>
    <p:sldLayoutId id="2147484817" r:id="rId15"/>
    <p:sldLayoutId id="2147484818" r:id="rId16"/>
    <p:sldLayoutId id="2147484819" r:id="rId1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6"/>
            <a:ext cx="23114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53907AC1-2A1A-4924-857C-A79337A72BC8}" type="datetime1">
              <a:rPr lang="ru-RU" smtClean="0"/>
              <a:pPr/>
              <a:t>26.06.2024</a:t>
            </a:fld>
            <a:endParaRPr lang="ru-RU" dirty="0"/>
          </a:p>
        </p:txBody>
      </p:sp>
      <p:sp>
        <p:nvSpPr>
          <p:cNvPr id="5" name="Нижний колонтитул 4"/>
          <p:cNvSpPr>
            <a:spLocks noGrp="1"/>
          </p:cNvSpPr>
          <p:nvPr>
            <p:ph type="ftr" sz="quarter" idx="3"/>
          </p:nvPr>
        </p:nvSpPr>
        <p:spPr>
          <a:xfrm>
            <a:off x="3384550" y="6356356"/>
            <a:ext cx="31369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7099300" y="6356356"/>
            <a:ext cx="23114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398813091"/>
      </p:ext>
    </p:extLst>
  </p:cSld>
  <p:clrMap bg1="lt1" tx1="dk1" bg2="lt2" tx2="dk2" accent1="accent1" accent2="accent2" accent3="accent3" accent4="accent4" accent5="accent5" accent6="accent6" hlink="hlink" folHlink="folHlink"/>
  <p:sldLayoutIdLst>
    <p:sldLayoutId id="2147484821" r:id="rId1"/>
    <p:sldLayoutId id="2147484822" r:id="rId2"/>
    <p:sldLayoutId id="2147484823" r:id="rId3"/>
    <p:sldLayoutId id="2147484824" r:id="rId4"/>
    <p:sldLayoutId id="2147484825" r:id="rId5"/>
    <p:sldLayoutId id="2147484826" r:id="rId6"/>
    <p:sldLayoutId id="2147484827" r:id="rId7"/>
    <p:sldLayoutId id="2147484828" r:id="rId8"/>
    <p:sldLayoutId id="2147484829" r:id="rId9"/>
    <p:sldLayoutId id="2147484830" r:id="rId10"/>
    <p:sldLayoutId id="2147484831" r:id="rId11"/>
    <p:sldLayoutId id="2147484832" r:id="rId12"/>
    <p:sldLayoutId id="2147484833" r:id="rId13"/>
    <p:sldLayoutId id="2147484834" r:id="rId14"/>
    <p:sldLayoutId id="2147484835" r:id="rId15"/>
    <p:sldLayoutId id="2147484836" r:id="rId16"/>
  </p:sldLayoutIdLst>
  <p:hf hdr="0" ftr="0" dt="0"/>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1">
          <a:blip r:embed="rId20"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2"/>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3"/>
          </p:nvPr>
        </p:nvSpPr>
        <p:spPr>
          <a:xfrm>
            <a:off x="3384550" y="6356352"/>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7099300" y="6356352"/>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4104242535"/>
      </p:ext>
    </p:extLst>
  </p:cSld>
  <p:clrMap bg1="lt1" tx1="dk1" bg2="lt2" tx2="dk2" accent1="accent1" accent2="accent2" accent3="accent3" accent4="accent4" accent5="accent5" accent6="accent6" hlink="hlink" folHlink="folHlink"/>
  <p:sldLayoutIdLst>
    <p:sldLayoutId id="2147484859" r:id="rId1"/>
    <p:sldLayoutId id="2147484860" r:id="rId2"/>
    <p:sldLayoutId id="2147484861" r:id="rId3"/>
    <p:sldLayoutId id="2147484862" r:id="rId4"/>
    <p:sldLayoutId id="2147484863" r:id="rId5"/>
    <p:sldLayoutId id="2147484864" r:id="rId6"/>
    <p:sldLayoutId id="2147484865" r:id="rId7"/>
    <p:sldLayoutId id="2147484866" r:id="rId8"/>
    <p:sldLayoutId id="2147484867" r:id="rId9"/>
    <p:sldLayoutId id="2147484868" r:id="rId10"/>
    <p:sldLayoutId id="2147484869" r:id="rId11"/>
    <p:sldLayoutId id="2147484870" r:id="rId12"/>
    <p:sldLayoutId id="2147484871" r:id="rId13"/>
    <p:sldLayoutId id="2147484872" r:id="rId14"/>
    <p:sldLayoutId id="2147484873" r:id="rId15"/>
    <p:sldLayoutId id="2147484874" r:id="rId16"/>
    <p:sldLayoutId id="2147484875" r:id="rId17"/>
    <p:sldLayoutId id="2147484876" r:id="rId1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4"/>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585922201"/>
      </p:ext>
    </p:extLst>
  </p:cSld>
  <p:clrMap bg1="lt1" tx1="dk1" bg2="lt2" tx2="dk2" accent1="accent1" accent2="accent2" accent3="accent3" accent4="accent4" accent5="accent5" accent6="accent6" hlink="hlink" folHlink="folHlink"/>
  <p:sldLayoutIdLst>
    <p:sldLayoutId id="2147484896" r:id="rId1"/>
    <p:sldLayoutId id="2147484897" r:id="rId2"/>
    <p:sldLayoutId id="2147484898" r:id="rId3"/>
    <p:sldLayoutId id="2147484899" r:id="rId4"/>
    <p:sldLayoutId id="2147484900" r:id="rId5"/>
    <p:sldLayoutId id="2147484901" r:id="rId6"/>
    <p:sldLayoutId id="2147484902" r:id="rId7"/>
    <p:sldLayoutId id="2147484903" r:id="rId8"/>
    <p:sldLayoutId id="2147484904" r:id="rId9"/>
    <p:sldLayoutId id="2147484905" r:id="rId10"/>
    <p:sldLayoutId id="2147484906" r:id="rId11"/>
    <p:sldLayoutId id="2147484907" r:id="rId12"/>
    <p:sldLayoutId id="2147484908" r:id="rId13"/>
    <p:sldLayoutId id="2147484909" r:id="rId14"/>
    <p:sldLayoutId id="2147484910" r:id="rId15"/>
    <p:sldLayoutId id="2147484911" r:id="rId16"/>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4"/>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AE8BCD9E-D563-4E2E-8E09-6FA2EE0DD3FE}" type="datetimeFigureOut">
              <a:rPr lang="ru-RU" smtClean="0"/>
              <a:pPr/>
              <a:t>26.06.2024</a:t>
            </a:fld>
            <a:endParaRPr lang="ru-RU" dirty="0"/>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632100312"/>
      </p:ext>
    </p:extLst>
  </p:cSld>
  <p:clrMap bg1="lt1" tx1="dk1" bg2="lt2" tx2="dk2" accent1="accent1" accent2="accent2" accent3="accent3" accent4="accent4" accent5="accent5" accent6="accent6" hlink="hlink" folHlink="folHlink"/>
  <p:sldLayoutIdLst>
    <p:sldLayoutId id="2147484935" r:id="rId1"/>
    <p:sldLayoutId id="2147484936" r:id="rId2"/>
    <p:sldLayoutId id="2147484937" r:id="rId3"/>
    <p:sldLayoutId id="2147484938" r:id="rId4"/>
    <p:sldLayoutId id="2147484939" r:id="rId5"/>
    <p:sldLayoutId id="2147484940" r:id="rId6"/>
    <p:sldLayoutId id="2147484941" r:id="rId7"/>
    <p:sldLayoutId id="2147484942" r:id="rId8"/>
    <p:sldLayoutId id="2147484943" r:id="rId9"/>
    <p:sldLayoutId id="2147484944" r:id="rId10"/>
    <p:sldLayoutId id="2147484945" r:id="rId11"/>
    <p:sldLayoutId id="2147484946" r:id="rId12"/>
    <p:sldLayoutId id="2147484947" r:id="rId13"/>
    <p:sldLayoutId id="2147484948" r:id="rId14"/>
    <p:sldLayoutId id="2147484949" r:id="rId15"/>
    <p:sldLayoutId id="2147484950" r:id="rId16"/>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dpi="0" rotWithShape="0">
          <a:blip r:embed="rId20"/>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95300" y="1600202"/>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a:defRPr sz="900" smtClean="0">
                <a:solidFill>
                  <a:schemeClr val="tx1">
                    <a:tint val="75000"/>
                  </a:schemeClr>
                </a:solidFill>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3"/>
          </p:nvPr>
        </p:nvSpPr>
        <p:spPr>
          <a:xfrm>
            <a:off x="3384550" y="6356352"/>
            <a:ext cx="31369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7099300" y="6356352"/>
            <a:ext cx="2311400" cy="365125"/>
          </a:xfrm>
          <a:prstGeom prst="rect">
            <a:avLst/>
          </a:prstGeom>
        </p:spPr>
        <p:txBody>
          <a:bodyPr vert="horz" lIns="91440" tIns="45720" rIns="91440" bIns="45720" rtlCol="0" anchor="ctr"/>
          <a:lstStyle>
            <a:lvl1pPr algn="r">
              <a:defRPr sz="900" smtClean="0">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709542447"/>
      </p:ext>
    </p:extLst>
  </p:cSld>
  <p:clrMap bg1="lt1" tx1="dk1" bg2="lt2" tx2="dk2" accent1="accent1" accent2="accent2" accent3="accent3" accent4="accent4" accent5="accent5" accent6="accent6" hlink="hlink" folHlink="folHlink"/>
  <p:sldLayoutIdLst>
    <p:sldLayoutId id="2147484952" r:id="rId1"/>
    <p:sldLayoutId id="2147484953" r:id="rId2"/>
    <p:sldLayoutId id="2147484954" r:id="rId3"/>
    <p:sldLayoutId id="2147484955" r:id="rId4"/>
    <p:sldLayoutId id="2147484956" r:id="rId5"/>
    <p:sldLayoutId id="2147484957" r:id="rId6"/>
    <p:sldLayoutId id="2147484958" r:id="rId7"/>
    <p:sldLayoutId id="2147484959" r:id="rId8"/>
    <p:sldLayoutId id="2147484960" r:id="rId9"/>
    <p:sldLayoutId id="2147484961" r:id="rId10"/>
    <p:sldLayoutId id="2147484962" r:id="rId11"/>
    <p:sldLayoutId id="2147484963" r:id="rId12"/>
    <p:sldLayoutId id="2147484964" r:id="rId13"/>
    <p:sldLayoutId id="2147484965" r:id="rId14"/>
    <p:sldLayoutId id="2147484966" r:id="rId15"/>
    <p:sldLayoutId id="2147484967" r:id="rId16"/>
    <p:sldLayoutId id="2147484968" r:id="rId17"/>
    <p:sldLayoutId id="2147484969" r:id="rId18"/>
  </p:sldLayoutIdLst>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itchFamily="34" charset="0"/>
        </a:defRPr>
      </a:lvl2pPr>
      <a:lvl3pPr algn="ctr" rtl="0" eaLnBrk="1" fontAlgn="base" hangingPunct="1">
        <a:spcBef>
          <a:spcPct val="0"/>
        </a:spcBef>
        <a:spcAft>
          <a:spcPct val="0"/>
        </a:spcAft>
        <a:defRPr sz="3300">
          <a:solidFill>
            <a:schemeClr val="tx1"/>
          </a:solidFill>
          <a:latin typeface="Calibri" pitchFamily="34" charset="0"/>
        </a:defRPr>
      </a:lvl3pPr>
      <a:lvl4pPr algn="ctr" rtl="0" eaLnBrk="1" fontAlgn="base" hangingPunct="1">
        <a:spcBef>
          <a:spcPct val="0"/>
        </a:spcBef>
        <a:spcAft>
          <a:spcPct val="0"/>
        </a:spcAft>
        <a:defRPr sz="3300">
          <a:solidFill>
            <a:schemeClr val="tx1"/>
          </a:solidFill>
          <a:latin typeface="Calibri" pitchFamily="34" charset="0"/>
        </a:defRPr>
      </a:lvl4pPr>
      <a:lvl5pPr algn="ctr" rtl="0" eaLnBrk="1" fontAlgn="base" hangingPunct="1">
        <a:spcBef>
          <a:spcPct val="0"/>
        </a:spcBef>
        <a:spcAft>
          <a:spcPct val="0"/>
        </a:spcAft>
        <a:defRPr sz="3300">
          <a:solidFill>
            <a:schemeClr val="tx1"/>
          </a:solidFill>
          <a:latin typeface="Calibri" pitchFamily="34" charset="0"/>
        </a:defRPr>
      </a:lvl5pPr>
      <a:lvl6pPr marL="342900" algn="ctr" rtl="0" eaLnBrk="1" fontAlgn="base" hangingPunct="1">
        <a:spcBef>
          <a:spcPct val="0"/>
        </a:spcBef>
        <a:spcAft>
          <a:spcPct val="0"/>
        </a:spcAft>
        <a:defRPr sz="3300">
          <a:solidFill>
            <a:schemeClr val="tx1"/>
          </a:solidFill>
          <a:latin typeface="Calibri" pitchFamily="34" charset="0"/>
        </a:defRPr>
      </a:lvl6pPr>
      <a:lvl7pPr marL="685800" algn="ctr" rtl="0" eaLnBrk="1" fontAlgn="base" hangingPunct="1">
        <a:spcBef>
          <a:spcPct val="0"/>
        </a:spcBef>
        <a:spcAft>
          <a:spcPct val="0"/>
        </a:spcAft>
        <a:defRPr sz="3300">
          <a:solidFill>
            <a:schemeClr val="tx1"/>
          </a:solidFill>
          <a:latin typeface="Calibri" pitchFamily="34" charset="0"/>
        </a:defRPr>
      </a:lvl7pPr>
      <a:lvl8pPr marL="1028700" algn="ctr" rtl="0" eaLnBrk="1" fontAlgn="base" hangingPunct="1">
        <a:spcBef>
          <a:spcPct val="0"/>
        </a:spcBef>
        <a:spcAft>
          <a:spcPct val="0"/>
        </a:spcAft>
        <a:defRPr sz="3300">
          <a:solidFill>
            <a:schemeClr val="tx1"/>
          </a:solidFill>
          <a:latin typeface="Calibri" pitchFamily="34" charset="0"/>
        </a:defRPr>
      </a:lvl8pPr>
      <a:lvl9pPr marL="1371600" algn="ctr" rtl="0" eaLnBrk="1" fontAlgn="base" hangingPunct="1">
        <a:spcBef>
          <a:spcPct val="0"/>
        </a:spcBef>
        <a:spcAft>
          <a:spcPct val="0"/>
        </a:spcAft>
        <a:defRPr sz="3300">
          <a:solidFill>
            <a:schemeClr val="tx1"/>
          </a:solidFill>
          <a:latin typeface="Calibri"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6"/>
            <a:ext cx="23114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1D8BD707-D9CF-40AE-B4C6-C98DA3205C09}" type="datetimeFigureOut">
              <a:rPr lang="en-US" smtClean="0"/>
              <a:t>6/26/2024</a:t>
            </a:fld>
            <a:endParaRPr lang="en-US"/>
          </a:p>
        </p:txBody>
      </p:sp>
      <p:sp>
        <p:nvSpPr>
          <p:cNvPr id="5" name="Нижний колонтитул 4"/>
          <p:cNvSpPr>
            <a:spLocks noGrp="1"/>
          </p:cNvSpPr>
          <p:nvPr>
            <p:ph type="ftr" sz="quarter" idx="3"/>
          </p:nvPr>
        </p:nvSpPr>
        <p:spPr>
          <a:xfrm>
            <a:off x="3384550" y="6356356"/>
            <a:ext cx="31369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6"/>
            <a:ext cx="23114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4247885062"/>
      </p:ext>
    </p:extLst>
  </p:cSld>
  <p:clrMap bg1="lt1" tx1="dk1" bg2="lt2" tx2="dk2" accent1="accent1" accent2="accent2" accent3="accent3" accent4="accent4" accent5="accent5" accent6="accent6" hlink="hlink" folHlink="folHlink"/>
  <p:sldLayoutIdLst>
    <p:sldLayoutId id="2147484971" r:id="rId1"/>
    <p:sldLayoutId id="2147484972" r:id="rId2"/>
    <p:sldLayoutId id="2147484973" r:id="rId3"/>
    <p:sldLayoutId id="2147484974" r:id="rId4"/>
    <p:sldLayoutId id="2147484975" r:id="rId5"/>
    <p:sldLayoutId id="2147484976" r:id="rId6"/>
    <p:sldLayoutId id="2147484977" r:id="rId7"/>
    <p:sldLayoutId id="2147484978" r:id="rId8"/>
    <p:sldLayoutId id="2147484979" r:id="rId9"/>
    <p:sldLayoutId id="2147484980" r:id="rId10"/>
    <p:sldLayoutId id="2147484981" r:id="rId11"/>
    <p:sldLayoutId id="2147484982" r:id="rId12"/>
    <p:sldLayoutId id="2147484983" r:id="rId13"/>
    <p:sldLayoutId id="2147484984" r:id="rId14"/>
    <p:sldLayoutId id="2147484985" r:id="rId15"/>
    <p:sldLayoutId id="2147484986" r:id="rId16"/>
    <p:sldLayoutId id="2147484987" r:id="rId17"/>
    <p:sldLayoutId id="2147484988" r:id="rId18"/>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4"/>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993657643"/>
      </p:ext>
    </p:extLst>
  </p:cSld>
  <p:clrMap bg1="lt1" tx1="dk1" bg2="lt2" tx2="dk2" accent1="accent1" accent2="accent2" accent3="accent3" accent4="accent4" accent5="accent5" accent6="accent6" hlink="hlink" folHlink="folHlink"/>
  <p:sldLayoutIdLst>
    <p:sldLayoutId id="2147484990" r:id="rId1"/>
    <p:sldLayoutId id="2147484991" r:id="rId2"/>
    <p:sldLayoutId id="2147484992" r:id="rId3"/>
    <p:sldLayoutId id="2147484993" r:id="rId4"/>
    <p:sldLayoutId id="2147484994" r:id="rId5"/>
    <p:sldLayoutId id="2147484995" r:id="rId6"/>
    <p:sldLayoutId id="2147484996" r:id="rId7"/>
    <p:sldLayoutId id="2147484997" r:id="rId8"/>
    <p:sldLayoutId id="2147484998" r:id="rId9"/>
    <p:sldLayoutId id="2147484999" r:id="rId10"/>
    <p:sldLayoutId id="2147485000" r:id="rId11"/>
    <p:sldLayoutId id="2147485001" r:id="rId12"/>
    <p:sldLayoutId id="2147485002" r:id="rId13"/>
    <p:sldLayoutId id="2147485003" r:id="rId14"/>
    <p:sldLayoutId id="2147485004" r:id="rId15"/>
    <p:sldLayoutId id="2147485005" r:id="rId16"/>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dpi="0" rotWithShape="1">
          <a:blip r:embed="rId21"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2"/>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8BCD9E-D563-4E2E-8E09-6FA2EE0DD3FE}" type="datetimeFigureOut">
              <a:rPr lang="ru-RU" smtClean="0"/>
              <a:pPr/>
              <a:t>26.06.2024</a:t>
            </a:fld>
            <a:endParaRPr lang="ru-RU"/>
          </a:p>
        </p:txBody>
      </p:sp>
      <p:sp>
        <p:nvSpPr>
          <p:cNvPr id="5" name="Нижний колонтитул 4"/>
          <p:cNvSpPr>
            <a:spLocks noGrp="1"/>
          </p:cNvSpPr>
          <p:nvPr>
            <p:ph type="ftr" sz="quarter" idx="3"/>
          </p:nvPr>
        </p:nvSpPr>
        <p:spPr>
          <a:xfrm>
            <a:off x="3384550" y="6356352"/>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2"/>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D43721-28A0-4D00-97B5-1D9863967FF4}" type="slidenum">
              <a:rPr lang="ru-RU" smtClean="0"/>
              <a:pPr/>
              <a:t>‹#›</a:t>
            </a:fld>
            <a:endParaRPr lang="ru-RU"/>
          </a:p>
        </p:txBody>
      </p:sp>
    </p:spTree>
    <p:extLst>
      <p:ext uri="{BB962C8B-B14F-4D97-AF65-F5344CB8AC3E}">
        <p14:creationId xmlns:p14="http://schemas.microsoft.com/office/powerpoint/2010/main" val="3000783572"/>
      </p:ext>
    </p:extLst>
  </p:cSld>
  <p:clrMap bg1="lt1" tx1="dk1" bg2="lt2" tx2="dk2" accent1="accent1" accent2="accent2" accent3="accent3" accent4="accent4" accent5="accent5" accent6="accent6" hlink="hlink" folHlink="folHlink"/>
  <p:sldLayoutIdLst>
    <p:sldLayoutId id="2147485007" r:id="rId1"/>
    <p:sldLayoutId id="2147485008" r:id="rId2"/>
    <p:sldLayoutId id="2147485009" r:id="rId3"/>
    <p:sldLayoutId id="2147485010" r:id="rId4"/>
    <p:sldLayoutId id="2147485011" r:id="rId5"/>
    <p:sldLayoutId id="2147485012" r:id="rId6"/>
    <p:sldLayoutId id="2147485013" r:id="rId7"/>
    <p:sldLayoutId id="2147485014" r:id="rId8"/>
    <p:sldLayoutId id="2147485015" r:id="rId9"/>
    <p:sldLayoutId id="2147485016" r:id="rId10"/>
    <p:sldLayoutId id="2147485017" r:id="rId11"/>
    <p:sldLayoutId id="2147485018" r:id="rId12"/>
    <p:sldLayoutId id="2147485019" r:id="rId13"/>
    <p:sldLayoutId id="2147485020" r:id="rId14"/>
    <p:sldLayoutId id="2147485021" r:id="rId15"/>
    <p:sldLayoutId id="2147485022" r:id="rId16"/>
    <p:sldLayoutId id="2147485023" r:id="rId17"/>
    <p:sldLayoutId id="2147485024" r:id="rId18"/>
    <p:sldLayoutId id="2147485025" r:id="rId1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blipFill dpi="0" rotWithShape="1">
          <a:blip r:embed="rId21"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6"/>
            <a:ext cx="23114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3"/>
          </p:nvPr>
        </p:nvSpPr>
        <p:spPr>
          <a:xfrm>
            <a:off x="3384550" y="6356356"/>
            <a:ext cx="31369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6"/>
            <a:ext cx="23114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991249853"/>
      </p:ext>
    </p:extLst>
  </p:cSld>
  <p:clrMap bg1="lt1" tx1="dk1" bg2="lt2" tx2="dk2" accent1="accent1" accent2="accent2" accent3="accent3" accent4="accent4" accent5="accent5" accent6="accent6" hlink="hlink" folHlink="folHlink"/>
  <p:sldLayoutIdLst>
    <p:sldLayoutId id="2147485027" r:id="rId1"/>
    <p:sldLayoutId id="2147485028" r:id="rId2"/>
    <p:sldLayoutId id="2147485029" r:id="rId3"/>
    <p:sldLayoutId id="2147485030" r:id="rId4"/>
    <p:sldLayoutId id="2147485031" r:id="rId5"/>
    <p:sldLayoutId id="2147485032" r:id="rId6"/>
    <p:sldLayoutId id="2147485033" r:id="rId7"/>
    <p:sldLayoutId id="2147485034" r:id="rId8"/>
    <p:sldLayoutId id="2147485035" r:id="rId9"/>
    <p:sldLayoutId id="2147485036" r:id="rId10"/>
    <p:sldLayoutId id="2147485037" r:id="rId11"/>
    <p:sldLayoutId id="2147485038" r:id="rId12"/>
    <p:sldLayoutId id="2147485039" r:id="rId13"/>
    <p:sldLayoutId id="2147485040" r:id="rId14"/>
    <p:sldLayoutId id="2147485041" r:id="rId15"/>
    <p:sldLayoutId id="2147485042" r:id="rId16"/>
    <p:sldLayoutId id="2147485043" r:id="rId17"/>
    <p:sldLayoutId id="2147485044" r:id="rId18"/>
    <p:sldLayoutId id="2147485045" r:id="rId19"/>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2"/>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6/26/2024</a:t>
            </a:fld>
            <a:endParaRPr lang="en-US">
              <a:solidFill>
                <a:prstClr val="black">
                  <a:tint val="75000"/>
                </a:prstClr>
              </a:solidFill>
            </a:endParaRPr>
          </a:p>
        </p:txBody>
      </p:sp>
      <p:sp>
        <p:nvSpPr>
          <p:cNvPr id="5" name="Нижний колонтитул 4"/>
          <p:cNvSpPr>
            <a:spLocks noGrp="1"/>
          </p:cNvSpPr>
          <p:nvPr>
            <p:ph type="ftr" sz="quarter" idx="3"/>
          </p:nvPr>
        </p:nvSpPr>
        <p:spPr>
          <a:xfrm>
            <a:off x="3384550" y="6356352"/>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7099300" y="6356352"/>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25400"/>
            <a:fld id="{81D60167-4931-47E6-BA6A-407CBD079E47}" type="slidenum">
              <a:rPr lang="ru-RU" sz="1100" smtClean="0">
                <a:solidFill>
                  <a:prstClr val="black">
                    <a:tint val="75000"/>
                  </a:prstClr>
                </a:solidFill>
                <a:latin typeface="Times New Roman"/>
                <a:cs typeface="Times New Roman"/>
              </a:rPr>
              <a:pPr marL="25400"/>
              <a:t>‹#›</a:t>
            </a:fld>
            <a:endParaRPr lang="ru-RU" sz="1100">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904172970"/>
      </p:ext>
    </p:extLst>
  </p:cSld>
  <p:clrMap bg1="lt1" tx1="dk1" bg2="lt2" tx2="dk2" accent1="accent1" accent2="accent2" accent3="accent3" accent4="accent4" accent5="accent5" accent6="accent6" hlink="hlink" folHlink="folHlink"/>
  <p:sldLayoutIdLst>
    <p:sldLayoutId id="2147484332" r:id="rId1"/>
    <p:sldLayoutId id="2147484333" r:id="rId2"/>
    <p:sldLayoutId id="2147484334" r:id="rId3"/>
    <p:sldLayoutId id="2147484335" r:id="rId4"/>
    <p:sldLayoutId id="2147484336" r:id="rId5"/>
    <p:sldLayoutId id="2147484337" r:id="rId6"/>
    <p:sldLayoutId id="2147484338" r:id="rId7"/>
    <p:sldLayoutId id="2147484339" r:id="rId8"/>
    <p:sldLayoutId id="2147484340" r:id="rId9"/>
    <p:sldLayoutId id="2147484341" r:id="rId10"/>
    <p:sldLayoutId id="2147484342" r:id="rId11"/>
    <p:sldLayoutId id="2147484343" r:id="rId12"/>
    <p:sldLayoutId id="2147484344" r:id="rId13"/>
    <p:sldLayoutId id="2147484345" r:id="rId14"/>
    <p:sldLayoutId id="2147484346" r:id="rId15"/>
    <p:sldLayoutId id="2147484347" r:id="rId16"/>
    <p:sldLayoutId id="2147484348" r:id="rId17"/>
    <p:sldLayoutId id="2147484349" r:id="rId18"/>
    <p:sldLayoutId id="2147484350" r:id="rId1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blipFill dpi="0" rotWithShape="0">
          <a:blip r:embed="rId22"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95300" y="1600203"/>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3"/>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EB37DEB7-43F8-4F03-88F5-E8F22FE59095}" type="datetimeFigureOut">
              <a:rPr lang="ru-RU" smtClean="0">
                <a:solidFill>
                  <a:prstClr val="black">
                    <a:tint val="75000"/>
                  </a:prstClr>
                </a:solidFill>
              </a:rPr>
              <a:pPr>
                <a:defRPr/>
              </a:pPr>
              <a:t>26.06.2024</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384550" y="6356353"/>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7099300" y="6356353"/>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A4C6BCD-CAE5-4791-8E94-BBB96CB7B9E2}"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436262719"/>
      </p:ext>
    </p:extLst>
  </p:cSld>
  <p:clrMap bg1="lt1" tx1="dk1" bg2="lt2" tx2="dk2" accent1="accent1" accent2="accent2" accent3="accent3" accent4="accent4" accent5="accent5" accent6="accent6" hlink="hlink" folHlink="folHlink"/>
  <p:sldLayoutIdLst>
    <p:sldLayoutId id="2147485047" r:id="rId1"/>
    <p:sldLayoutId id="2147485048" r:id="rId2"/>
    <p:sldLayoutId id="2147485049" r:id="rId3"/>
    <p:sldLayoutId id="2147485050" r:id="rId4"/>
    <p:sldLayoutId id="2147485051" r:id="rId5"/>
    <p:sldLayoutId id="2147485052" r:id="rId6"/>
    <p:sldLayoutId id="2147485053" r:id="rId7"/>
    <p:sldLayoutId id="2147485054" r:id="rId8"/>
    <p:sldLayoutId id="2147485055" r:id="rId9"/>
    <p:sldLayoutId id="2147485056" r:id="rId10"/>
    <p:sldLayoutId id="2147485057" r:id="rId11"/>
    <p:sldLayoutId id="2147485058" r:id="rId12"/>
    <p:sldLayoutId id="2147485059" r:id="rId13"/>
    <p:sldLayoutId id="2147485060" r:id="rId14"/>
    <p:sldLayoutId id="2147485061" r:id="rId15"/>
    <p:sldLayoutId id="2147485062" r:id="rId16"/>
    <p:sldLayoutId id="2147485063" r:id="rId17"/>
    <p:sldLayoutId id="2147485064" r:id="rId18"/>
    <p:sldLayoutId id="2147485065" r:id="rId19"/>
    <p:sldLayoutId id="2147485066" r:id="rId20"/>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4"/>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endParaRPr lang="ru-RU"/>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val="3179694808"/>
      </p:ext>
    </p:extLst>
  </p:cSld>
  <p:clrMap bg1="lt1" tx1="dk1" bg2="lt2" tx2="dk2" accent1="accent1" accent2="accent2" accent3="accent3" accent4="accent4" accent5="accent5" accent6="accent6" hlink="hlink" folHlink="folHlink"/>
  <p:sldLayoutIdLst>
    <p:sldLayoutId id="2147485068" r:id="rId1"/>
    <p:sldLayoutId id="2147485069" r:id="rId2"/>
    <p:sldLayoutId id="2147485070" r:id="rId3"/>
    <p:sldLayoutId id="2147485071" r:id="rId4"/>
    <p:sldLayoutId id="2147485072" r:id="rId5"/>
    <p:sldLayoutId id="2147485073" r:id="rId6"/>
    <p:sldLayoutId id="2147485074" r:id="rId7"/>
    <p:sldLayoutId id="2147485075" r:id="rId8"/>
    <p:sldLayoutId id="2147485076" r:id="rId9"/>
    <p:sldLayoutId id="2147485077" r:id="rId10"/>
    <p:sldLayoutId id="2147485078" r:id="rId11"/>
    <p:sldLayoutId id="2147485079" r:id="rId12"/>
    <p:sldLayoutId id="2147485080" r:id="rId13"/>
    <p:sldLayoutId id="2147485081" r:id="rId14"/>
    <p:sldLayoutId id="2147485082" r:id="rId15"/>
    <p:sldLayoutId id="2147485083" r:id="rId16"/>
    <p:sldLayoutId id="2147485084" r:id="rId17"/>
  </p:sldLayoutIdLst>
  <p:hf hdr="0" ftr="0" dt="0"/>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blipFill dpi="0" rotWithShape="0">
          <a:blip r:embed="rId19"/>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95300" y="1600203"/>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3"/>
            <a:ext cx="2311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pPr>
              <a:defRPr/>
            </a:pPr>
            <a:fld id="{EB37DEB7-43F8-4F03-88F5-E8F22FE59095}" type="datetimeFigureOut">
              <a:rPr lang="ru-RU"/>
              <a:pPr>
                <a:defRPr/>
              </a:pPr>
              <a:t>26.06.2024</a:t>
            </a:fld>
            <a:endParaRPr lang="ru-RU"/>
          </a:p>
        </p:txBody>
      </p:sp>
      <p:sp>
        <p:nvSpPr>
          <p:cNvPr id="5" name="Нижний колонтитул 4"/>
          <p:cNvSpPr>
            <a:spLocks noGrp="1"/>
          </p:cNvSpPr>
          <p:nvPr>
            <p:ph type="ftr" sz="quarter" idx="3"/>
          </p:nvPr>
        </p:nvSpPr>
        <p:spPr>
          <a:xfrm>
            <a:off x="3384550" y="6356353"/>
            <a:ext cx="31369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7099300" y="6356353"/>
            <a:ext cx="2311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445296049"/>
      </p:ext>
    </p:extLst>
  </p:cSld>
  <p:clrMap bg1="lt1" tx1="dk1" bg2="lt2" tx2="dk2" accent1="accent1" accent2="accent2" accent3="accent3" accent4="accent4" accent5="accent5" accent6="accent6" hlink="hlink" folHlink="folHlink"/>
  <p:sldLayoutIdLst>
    <p:sldLayoutId id="2147485086" r:id="rId1"/>
    <p:sldLayoutId id="2147485087" r:id="rId2"/>
    <p:sldLayoutId id="2147485088" r:id="rId3"/>
    <p:sldLayoutId id="2147485089" r:id="rId4"/>
    <p:sldLayoutId id="2147485090" r:id="rId5"/>
    <p:sldLayoutId id="2147485091" r:id="rId6"/>
    <p:sldLayoutId id="2147485092" r:id="rId7"/>
    <p:sldLayoutId id="2147485093" r:id="rId8"/>
    <p:sldLayoutId id="2147485094" r:id="rId9"/>
    <p:sldLayoutId id="2147485095" r:id="rId10"/>
    <p:sldLayoutId id="2147485096" r:id="rId11"/>
    <p:sldLayoutId id="2147485097" r:id="rId12"/>
    <p:sldLayoutId id="2147485098" r:id="rId13"/>
    <p:sldLayoutId id="2147485099" r:id="rId14"/>
    <p:sldLayoutId id="2147485100" r:id="rId15"/>
    <p:sldLayoutId id="2147485101" r:id="rId16"/>
    <p:sldLayoutId id="2147485102" r:id="rId17"/>
  </p:sldLayoutIdLst>
  <p:txStyles>
    <p:titleStyle>
      <a:lvl1pPr algn="ctr" rtl="0" eaLnBrk="0" fontAlgn="base" hangingPunct="0">
        <a:spcBef>
          <a:spcPct val="0"/>
        </a:spcBef>
        <a:spcAft>
          <a:spcPct val="0"/>
        </a:spcAft>
        <a:defRPr sz="4062" kern="1200">
          <a:solidFill>
            <a:schemeClr val="tx1"/>
          </a:solidFill>
          <a:latin typeface="+mj-lt"/>
          <a:ea typeface="+mj-ea"/>
          <a:cs typeface="+mj-cs"/>
        </a:defRPr>
      </a:lvl1pPr>
      <a:lvl2pPr algn="ctr" rtl="0" eaLnBrk="0" fontAlgn="base" hangingPunct="0">
        <a:spcBef>
          <a:spcPct val="0"/>
        </a:spcBef>
        <a:spcAft>
          <a:spcPct val="0"/>
        </a:spcAft>
        <a:defRPr sz="4062">
          <a:solidFill>
            <a:schemeClr val="tx1"/>
          </a:solidFill>
          <a:latin typeface="Calibri" pitchFamily="34" charset="0"/>
        </a:defRPr>
      </a:lvl2pPr>
      <a:lvl3pPr algn="ctr" rtl="0" eaLnBrk="0" fontAlgn="base" hangingPunct="0">
        <a:spcBef>
          <a:spcPct val="0"/>
        </a:spcBef>
        <a:spcAft>
          <a:spcPct val="0"/>
        </a:spcAft>
        <a:defRPr sz="4062">
          <a:solidFill>
            <a:schemeClr val="tx1"/>
          </a:solidFill>
          <a:latin typeface="Calibri" pitchFamily="34" charset="0"/>
        </a:defRPr>
      </a:lvl3pPr>
      <a:lvl4pPr algn="ctr" rtl="0" eaLnBrk="0" fontAlgn="base" hangingPunct="0">
        <a:spcBef>
          <a:spcPct val="0"/>
        </a:spcBef>
        <a:spcAft>
          <a:spcPct val="0"/>
        </a:spcAft>
        <a:defRPr sz="4062">
          <a:solidFill>
            <a:schemeClr val="tx1"/>
          </a:solidFill>
          <a:latin typeface="Calibri" pitchFamily="34" charset="0"/>
        </a:defRPr>
      </a:lvl4pPr>
      <a:lvl5pPr algn="ctr" rtl="0" eaLnBrk="0" fontAlgn="base" hangingPunct="0">
        <a:spcBef>
          <a:spcPct val="0"/>
        </a:spcBef>
        <a:spcAft>
          <a:spcPct val="0"/>
        </a:spcAft>
        <a:defRPr sz="4062">
          <a:solidFill>
            <a:schemeClr val="tx1"/>
          </a:solidFill>
          <a:latin typeface="Calibri" pitchFamily="34" charset="0"/>
        </a:defRPr>
      </a:lvl5pPr>
      <a:lvl6pPr marL="422041" algn="ctr" rtl="0" fontAlgn="base">
        <a:spcBef>
          <a:spcPct val="0"/>
        </a:spcBef>
        <a:spcAft>
          <a:spcPct val="0"/>
        </a:spcAft>
        <a:defRPr sz="4062">
          <a:solidFill>
            <a:schemeClr val="tx1"/>
          </a:solidFill>
          <a:latin typeface="Calibri" pitchFamily="34" charset="0"/>
        </a:defRPr>
      </a:lvl6pPr>
      <a:lvl7pPr marL="844083" algn="ctr" rtl="0" fontAlgn="base">
        <a:spcBef>
          <a:spcPct val="0"/>
        </a:spcBef>
        <a:spcAft>
          <a:spcPct val="0"/>
        </a:spcAft>
        <a:defRPr sz="4062">
          <a:solidFill>
            <a:schemeClr val="tx1"/>
          </a:solidFill>
          <a:latin typeface="Calibri" pitchFamily="34" charset="0"/>
        </a:defRPr>
      </a:lvl7pPr>
      <a:lvl8pPr marL="1266124" algn="ctr" rtl="0" fontAlgn="base">
        <a:spcBef>
          <a:spcPct val="0"/>
        </a:spcBef>
        <a:spcAft>
          <a:spcPct val="0"/>
        </a:spcAft>
        <a:defRPr sz="4062">
          <a:solidFill>
            <a:schemeClr val="tx1"/>
          </a:solidFill>
          <a:latin typeface="Calibri" pitchFamily="34" charset="0"/>
        </a:defRPr>
      </a:lvl8pPr>
      <a:lvl9pPr marL="1688165" algn="ctr" rtl="0" fontAlgn="base">
        <a:spcBef>
          <a:spcPct val="0"/>
        </a:spcBef>
        <a:spcAft>
          <a:spcPct val="0"/>
        </a:spcAft>
        <a:defRPr sz="4062">
          <a:solidFill>
            <a:schemeClr val="tx1"/>
          </a:solidFill>
          <a:latin typeface="Calibri" pitchFamily="34" charset="0"/>
        </a:defRPr>
      </a:lvl9pPr>
    </p:titleStyle>
    <p:bodyStyle>
      <a:lvl1pPr marL="316531" indent="-316531" algn="l" rtl="0" eaLnBrk="0" fontAlgn="base" hangingPunct="0">
        <a:spcBef>
          <a:spcPct val="20000"/>
        </a:spcBef>
        <a:spcAft>
          <a:spcPct val="0"/>
        </a:spcAft>
        <a:buFont typeface="Arial" charset="0"/>
        <a:buChar char="•"/>
        <a:defRPr sz="2954" kern="1200">
          <a:solidFill>
            <a:schemeClr val="tx1"/>
          </a:solidFill>
          <a:latin typeface="+mn-lt"/>
          <a:ea typeface="+mn-ea"/>
          <a:cs typeface="+mn-cs"/>
        </a:defRPr>
      </a:lvl1pPr>
      <a:lvl2pPr marL="685817" indent="-263776" algn="l" rtl="0" eaLnBrk="0" fontAlgn="base" hangingPunct="0">
        <a:spcBef>
          <a:spcPct val="20000"/>
        </a:spcBef>
        <a:spcAft>
          <a:spcPct val="0"/>
        </a:spcAft>
        <a:buFont typeface="Arial" charset="0"/>
        <a:buChar char="–"/>
        <a:defRPr sz="2585" kern="1200">
          <a:solidFill>
            <a:schemeClr val="tx1"/>
          </a:solidFill>
          <a:latin typeface="+mn-lt"/>
          <a:ea typeface="+mn-ea"/>
          <a:cs typeface="+mn-cs"/>
        </a:defRPr>
      </a:lvl2pPr>
      <a:lvl3pPr marL="1055103" indent="-211021" algn="l" rtl="0" eaLnBrk="0" fontAlgn="base" hangingPunct="0">
        <a:spcBef>
          <a:spcPct val="20000"/>
        </a:spcBef>
        <a:spcAft>
          <a:spcPct val="0"/>
        </a:spcAft>
        <a:buFont typeface="Arial" charset="0"/>
        <a:buChar char="•"/>
        <a:defRPr sz="2215" kern="1200">
          <a:solidFill>
            <a:schemeClr val="tx1"/>
          </a:solidFill>
          <a:latin typeface="+mn-lt"/>
          <a:ea typeface="+mn-ea"/>
          <a:cs typeface="+mn-cs"/>
        </a:defRPr>
      </a:lvl3pPr>
      <a:lvl4pPr marL="1477145" indent="-211021" algn="l" rtl="0" eaLnBrk="0" fontAlgn="base" hangingPunct="0">
        <a:spcBef>
          <a:spcPct val="20000"/>
        </a:spcBef>
        <a:spcAft>
          <a:spcPct val="0"/>
        </a:spcAft>
        <a:buFont typeface="Arial" charset="0"/>
        <a:buChar char="–"/>
        <a:defRPr sz="1846" kern="1200">
          <a:solidFill>
            <a:schemeClr val="tx1"/>
          </a:solidFill>
          <a:latin typeface="+mn-lt"/>
          <a:ea typeface="+mn-ea"/>
          <a:cs typeface="+mn-cs"/>
        </a:defRPr>
      </a:lvl4pPr>
      <a:lvl5pPr marL="1899186" indent="-211021" algn="l" rtl="0" eaLnBrk="0" fontAlgn="base" hangingPunct="0">
        <a:spcBef>
          <a:spcPct val="20000"/>
        </a:spcBef>
        <a:spcAft>
          <a:spcPct val="0"/>
        </a:spcAft>
        <a:buFont typeface="Arial"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2"/>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907AC1-2A1A-4924-857C-A79337A72BC8}" type="datetime1">
              <a:rPr lang="ru-RU" smtClean="0"/>
              <a:pPr/>
              <a:t>26.06.2024</a:t>
            </a:fld>
            <a:endParaRPr lang="ru-RU" dirty="0"/>
          </a:p>
        </p:txBody>
      </p:sp>
      <p:sp>
        <p:nvSpPr>
          <p:cNvPr id="5" name="Нижний колонтитул 4"/>
          <p:cNvSpPr>
            <a:spLocks noGrp="1"/>
          </p:cNvSpPr>
          <p:nvPr>
            <p:ph type="ftr" sz="quarter" idx="3"/>
          </p:nvPr>
        </p:nvSpPr>
        <p:spPr>
          <a:xfrm>
            <a:off x="3384550" y="6356352"/>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7099300" y="6356352"/>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129301475"/>
      </p:ext>
    </p:extLst>
  </p:cSld>
  <p:clrMap bg1="lt1" tx1="dk1" bg2="lt2" tx2="dk2" accent1="accent1" accent2="accent2" accent3="accent3" accent4="accent4" accent5="accent5" accent6="accent6" hlink="hlink" folHlink="folHlink"/>
  <p:sldLayoutIdLst>
    <p:sldLayoutId id="2147485104" r:id="rId1"/>
    <p:sldLayoutId id="2147485105" r:id="rId2"/>
    <p:sldLayoutId id="2147485106" r:id="rId3"/>
    <p:sldLayoutId id="2147485107" r:id="rId4"/>
    <p:sldLayoutId id="2147485108" r:id="rId5"/>
    <p:sldLayoutId id="2147485109" r:id="rId6"/>
    <p:sldLayoutId id="2147485110" r:id="rId7"/>
    <p:sldLayoutId id="2147485111" r:id="rId8"/>
    <p:sldLayoutId id="2147485112" r:id="rId9"/>
    <p:sldLayoutId id="2147485113" r:id="rId10"/>
    <p:sldLayoutId id="2147485114" r:id="rId11"/>
    <p:sldLayoutId id="2147485115" r:id="rId12"/>
    <p:sldLayoutId id="2147485116" r:id="rId13"/>
    <p:sldLayoutId id="2147485117" r:id="rId14"/>
    <p:sldLayoutId id="2147485118" r:id="rId15"/>
    <p:sldLayoutId id="2147485119" r:id="rId16"/>
    <p:sldLayoutId id="2147485120" r:id="rId1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95300" y="1600204"/>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831" smtClean="0">
                <a:solidFill>
                  <a:schemeClr val="tx1">
                    <a:tint val="75000"/>
                  </a:schemeClr>
                </a:solidFill>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831">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831" smtClean="0">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937757453"/>
      </p:ext>
    </p:extLst>
  </p:cSld>
  <p:clrMap bg1="lt1" tx1="dk1" bg2="lt2" tx2="dk2" accent1="accent1" accent2="accent2" accent3="accent3" accent4="accent4" accent5="accent5" accent6="accent6" hlink="hlink" folHlink="folHlink"/>
  <p:sldLayoutIdLst>
    <p:sldLayoutId id="2147485122" r:id="rId1"/>
    <p:sldLayoutId id="2147485123" r:id="rId2"/>
    <p:sldLayoutId id="2147485124" r:id="rId3"/>
    <p:sldLayoutId id="2147485125" r:id="rId4"/>
    <p:sldLayoutId id="2147485126" r:id="rId5"/>
    <p:sldLayoutId id="2147485127" r:id="rId6"/>
    <p:sldLayoutId id="2147485128" r:id="rId7"/>
    <p:sldLayoutId id="2147485129" r:id="rId8"/>
    <p:sldLayoutId id="2147485130" r:id="rId9"/>
    <p:sldLayoutId id="2147485131" r:id="rId10"/>
    <p:sldLayoutId id="2147485132" r:id="rId11"/>
    <p:sldLayoutId id="2147485133" r:id="rId12"/>
    <p:sldLayoutId id="2147485134" r:id="rId13"/>
    <p:sldLayoutId id="2147485135" r:id="rId14"/>
    <p:sldLayoutId id="2147485136" r:id="rId15"/>
  </p:sldLayoutIdLst>
  <p:txStyles>
    <p:titleStyle>
      <a:lvl1pPr algn="ctr" rtl="0" eaLnBrk="1" fontAlgn="base" hangingPunct="1">
        <a:spcBef>
          <a:spcPct val="0"/>
        </a:spcBef>
        <a:spcAft>
          <a:spcPct val="0"/>
        </a:spcAft>
        <a:defRPr sz="3046" kern="1200">
          <a:solidFill>
            <a:schemeClr val="tx1"/>
          </a:solidFill>
          <a:latin typeface="+mj-lt"/>
          <a:ea typeface="+mj-ea"/>
          <a:cs typeface="+mj-cs"/>
        </a:defRPr>
      </a:lvl1pPr>
      <a:lvl2pPr algn="ctr" rtl="0" eaLnBrk="1" fontAlgn="base" hangingPunct="1">
        <a:spcBef>
          <a:spcPct val="0"/>
        </a:spcBef>
        <a:spcAft>
          <a:spcPct val="0"/>
        </a:spcAft>
        <a:defRPr sz="3046">
          <a:solidFill>
            <a:schemeClr val="tx1"/>
          </a:solidFill>
          <a:latin typeface="Calibri" pitchFamily="34" charset="0"/>
        </a:defRPr>
      </a:lvl2pPr>
      <a:lvl3pPr algn="ctr" rtl="0" eaLnBrk="1" fontAlgn="base" hangingPunct="1">
        <a:spcBef>
          <a:spcPct val="0"/>
        </a:spcBef>
        <a:spcAft>
          <a:spcPct val="0"/>
        </a:spcAft>
        <a:defRPr sz="3046">
          <a:solidFill>
            <a:schemeClr val="tx1"/>
          </a:solidFill>
          <a:latin typeface="Calibri" pitchFamily="34" charset="0"/>
        </a:defRPr>
      </a:lvl3pPr>
      <a:lvl4pPr algn="ctr" rtl="0" eaLnBrk="1" fontAlgn="base" hangingPunct="1">
        <a:spcBef>
          <a:spcPct val="0"/>
        </a:spcBef>
        <a:spcAft>
          <a:spcPct val="0"/>
        </a:spcAft>
        <a:defRPr sz="3046">
          <a:solidFill>
            <a:schemeClr val="tx1"/>
          </a:solidFill>
          <a:latin typeface="Calibri" pitchFamily="34" charset="0"/>
        </a:defRPr>
      </a:lvl4pPr>
      <a:lvl5pPr algn="ctr" rtl="0" eaLnBrk="1" fontAlgn="base" hangingPunct="1">
        <a:spcBef>
          <a:spcPct val="0"/>
        </a:spcBef>
        <a:spcAft>
          <a:spcPct val="0"/>
        </a:spcAft>
        <a:defRPr sz="3046">
          <a:solidFill>
            <a:schemeClr val="tx1"/>
          </a:solidFill>
          <a:latin typeface="Calibri" pitchFamily="34" charset="0"/>
        </a:defRPr>
      </a:lvl5pPr>
      <a:lvl6pPr marL="316531" algn="ctr" rtl="0" eaLnBrk="1" fontAlgn="base" hangingPunct="1">
        <a:spcBef>
          <a:spcPct val="0"/>
        </a:spcBef>
        <a:spcAft>
          <a:spcPct val="0"/>
        </a:spcAft>
        <a:defRPr sz="3046">
          <a:solidFill>
            <a:schemeClr val="tx1"/>
          </a:solidFill>
          <a:latin typeface="Calibri" pitchFamily="34" charset="0"/>
        </a:defRPr>
      </a:lvl6pPr>
      <a:lvl7pPr marL="633062" algn="ctr" rtl="0" eaLnBrk="1" fontAlgn="base" hangingPunct="1">
        <a:spcBef>
          <a:spcPct val="0"/>
        </a:spcBef>
        <a:spcAft>
          <a:spcPct val="0"/>
        </a:spcAft>
        <a:defRPr sz="3046">
          <a:solidFill>
            <a:schemeClr val="tx1"/>
          </a:solidFill>
          <a:latin typeface="Calibri" pitchFamily="34" charset="0"/>
        </a:defRPr>
      </a:lvl7pPr>
      <a:lvl8pPr marL="949593" algn="ctr" rtl="0" eaLnBrk="1" fontAlgn="base" hangingPunct="1">
        <a:spcBef>
          <a:spcPct val="0"/>
        </a:spcBef>
        <a:spcAft>
          <a:spcPct val="0"/>
        </a:spcAft>
        <a:defRPr sz="3046">
          <a:solidFill>
            <a:schemeClr val="tx1"/>
          </a:solidFill>
          <a:latin typeface="Calibri" pitchFamily="34" charset="0"/>
        </a:defRPr>
      </a:lvl8pPr>
      <a:lvl9pPr marL="1266124" algn="ctr" rtl="0" eaLnBrk="1" fontAlgn="base" hangingPunct="1">
        <a:spcBef>
          <a:spcPct val="0"/>
        </a:spcBef>
        <a:spcAft>
          <a:spcPct val="0"/>
        </a:spcAft>
        <a:defRPr sz="3046">
          <a:solidFill>
            <a:schemeClr val="tx1"/>
          </a:solidFill>
          <a:latin typeface="Calibri" pitchFamily="34" charset="0"/>
        </a:defRPr>
      </a:lvl9pPr>
    </p:titleStyle>
    <p:bodyStyle>
      <a:lvl1pPr marL="237398" indent="-237398" algn="l" rtl="0" eaLnBrk="1" fontAlgn="base" hangingPunct="1">
        <a:spcBef>
          <a:spcPct val="20000"/>
        </a:spcBef>
        <a:spcAft>
          <a:spcPct val="0"/>
        </a:spcAft>
        <a:buFont typeface="Arial" charset="0"/>
        <a:buChar char="•"/>
        <a:defRPr sz="2215" kern="1200">
          <a:solidFill>
            <a:schemeClr val="tx1"/>
          </a:solidFill>
          <a:latin typeface="+mn-lt"/>
          <a:ea typeface="+mn-ea"/>
          <a:cs typeface="+mn-cs"/>
        </a:defRPr>
      </a:lvl1pPr>
      <a:lvl2pPr marL="514363" indent="-197832" algn="l" rtl="0" eaLnBrk="1" fontAlgn="base" hangingPunct="1">
        <a:spcBef>
          <a:spcPct val="20000"/>
        </a:spcBef>
        <a:spcAft>
          <a:spcPct val="0"/>
        </a:spcAft>
        <a:buFont typeface="Arial" charset="0"/>
        <a:buChar char="–"/>
        <a:defRPr sz="1939" kern="1200">
          <a:solidFill>
            <a:schemeClr val="tx1"/>
          </a:solidFill>
          <a:latin typeface="+mn-lt"/>
          <a:ea typeface="+mn-ea"/>
          <a:cs typeface="+mn-cs"/>
        </a:defRPr>
      </a:lvl2pPr>
      <a:lvl3pPr marL="791327" indent="-158265" algn="l" rtl="0" eaLnBrk="1" fontAlgn="base" hangingPunct="1">
        <a:spcBef>
          <a:spcPct val="20000"/>
        </a:spcBef>
        <a:spcAft>
          <a:spcPct val="0"/>
        </a:spcAft>
        <a:buFont typeface="Arial" charset="0"/>
        <a:buChar char="•"/>
        <a:defRPr sz="1662" kern="1200">
          <a:solidFill>
            <a:schemeClr val="tx1"/>
          </a:solidFill>
          <a:latin typeface="+mn-lt"/>
          <a:ea typeface="+mn-ea"/>
          <a:cs typeface="+mn-cs"/>
        </a:defRPr>
      </a:lvl3pPr>
      <a:lvl4pPr marL="1107858" indent="-158265" algn="l" rtl="0" eaLnBrk="1" fontAlgn="base" hangingPunct="1">
        <a:spcBef>
          <a:spcPct val="20000"/>
        </a:spcBef>
        <a:spcAft>
          <a:spcPct val="0"/>
        </a:spcAft>
        <a:buFont typeface="Arial" charset="0"/>
        <a:buChar char="–"/>
        <a:defRPr sz="1385" kern="1200">
          <a:solidFill>
            <a:schemeClr val="tx1"/>
          </a:solidFill>
          <a:latin typeface="+mn-lt"/>
          <a:ea typeface="+mn-ea"/>
          <a:cs typeface="+mn-cs"/>
        </a:defRPr>
      </a:lvl4pPr>
      <a:lvl5pPr marL="1424389" indent="-158265" algn="l" rtl="0" eaLnBrk="1" fontAlgn="base" hangingPunct="1">
        <a:spcBef>
          <a:spcPct val="20000"/>
        </a:spcBef>
        <a:spcAft>
          <a:spcPct val="0"/>
        </a:spcAft>
        <a:buFont typeface="Arial" charset="0"/>
        <a:buChar char="»"/>
        <a:defRPr sz="1385" kern="1200">
          <a:solidFill>
            <a:schemeClr val="tx1"/>
          </a:solidFill>
          <a:latin typeface="+mn-lt"/>
          <a:ea typeface="+mn-ea"/>
          <a:cs typeface="+mn-cs"/>
        </a:defRPr>
      </a:lvl5pPr>
      <a:lvl6pPr marL="1740920" indent="-158265" algn="l" defTabSz="633062" rtl="0" eaLnBrk="1" latinLnBrk="0" hangingPunct="1">
        <a:spcBef>
          <a:spcPct val="20000"/>
        </a:spcBef>
        <a:buFont typeface="Arial" panose="020B0604020202020204" pitchFamily="34" charset="0"/>
        <a:buChar char="•"/>
        <a:defRPr sz="1385" kern="1200">
          <a:solidFill>
            <a:schemeClr val="tx1"/>
          </a:solidFill>
          <a:latin typeface="+mn-lt"/>
          <a:ea typeface="+mn-ea"/>
          <a:cs typeface="+mn-cs"/>
        </a:defRPr>
      </a:lvl6pPr>
      <a:lvl7pPr marL="2057451" indent="-158265" algn="l" defTabSz="633062" rtl="0" eaLnBrk="1" latinLnBrk="0" hangingPunct="1">
        <a:spcBef>
          <a:spcPct val="20000"/>
        </a:spcBef>
        <a:buFont typeface="Arial" panose="020B0604020202020204" pitchFamily="34" charset="0"/>
        <a:buChar char="•"/>
        <a:defRPr sz="1385" kern="1200">
          <a:solidFill>
            <a:schemeClr val="tx1"/>
          </a:solidFill>
          <a:latin typeface="+mn-lt"/>
          <a:ea typeface="+mn-ea"/>
          <a:cs typeface="+mn-cs"/>
        </a:defRPr>
      </a:lvl7pPr>
      <a:lvl8pPr marL="2373982" indent="-158265" algn="l" defTabSz="633062" rtl="0" eaLnBrk="1" latinLnBrk="0" hangingPunct="1">
        <a:spcBef>
          <a:spcPct val="20000"/>
        </a:spcBef>
        <a:buFont typeface="Arial" panose="020B0604020202020204" pitchFamily="34" charset="0"/>
        <a:buChar char="•"/>
        <a:defRPr sz="1385" kern="1200">
          <a:solidFill>
            <a:schemeClr val="tx1"/>
          </a:solidFill>
          <a:latin typeface="+mn-lt"/>
          <a:ea typeface="+mn-ea"/>
          <a:cs typeface="+mn-cs"/>
        </a:defRPr>
      </a:lvl8pPr>
      <a:lvl9pPr marL="2690513" indent="-158265" algn="l" defTabSz="633062" rtl="0" eaLnBrk="1" latinLnBrk="0" hangingPunct="1">
        <a:spcBef>
          <a:spcPct val="20000"/>
        </a:spcBef>
        <a:buFont typeface="Arial" panose="020B0604020202020204" pitchFamily="34" charset="0"/>
        <a:buChar char="•"/>
        <a:defRPr sz="1385" kern="1200">
          <a:solidFill>
            <a:schemeClr val="tx1"/>
          </a:solidFill>
          <a:latin typeface="+mn-lt"/>
          <a:ea typeface="+mn-ea"/>
          <a:cs typeface="+mn-cs"/>
        </a:defRPr>
      </a:lvl9pPr>
    </p:bodyStyle>
    <p:otherStyle>
      <a:defPPr>
        <a:defRPr lang="ru-RU"/>
      </a:defPPr>
      <a:lvl1pPr marL="0" algn="l" defTabSz="633062" rtl="0" eaLnBrk="1" latinLnBrk="0" hangingPunct="1">
        <a:defRPr sz="1246" kern="1200">
          <a:solidFill>
            <a:schemeClr val="tx1"/>
          </a:solidFill>
          <a:latin typeface="+mn-lt"/>
          <a:ea typeface="+mn-ea"/>
          <a:cs typeface="+mn-cs"/>
        </a:defRPr>
      </a:lvl1pPr>
      <a:lvl2pPr marL="316531" algn="l" defTabSz="633062" rtl="0" eaLnBrk="1" latinLnBrk="0" hangingPunct="1">
        <a:defRPr sz="1246" kern="1200">
          <a:solidFill>
            <a:schemeClr val="tx1"/>
          </a:solidFill>
          <a:latin typeface="+mn-lt"/>
          <a:ea typeface="+mn-ea"/>
          <a:cs typeface="+mn-cs"/>
        </a:defRPr>
      </a:lvl2pPr>
      <a:lvl3pPr marL="633062" algn="l" defTabSz="633062" rtl="0" eaLnBrk="1" latinLnBrk="0" hangingPunct="1">
        <a:defRPr sz="1246" kern="1200">
          <a:solidFill>
            <a:schemeClr val="tx1"/>
          </a:solidFill>
          <a:latin typeface="+mn-lt"/>
          <a:ea typeface="+mn-ea"/>
          <a:cs typeface="+mn-cs"/>
        </a:defRPr>
      </a:lvl3pPr>
      <a:lvl4pPr marL="949593" algn="l" defTabSz="633062" rtl="0" eaLnBrk="1" latinLnBrk="0" hangingPunct="1">
        <a:defRPr sz="1246" kern="1200">
          <a:solidFill>
            <a:schemeClr val="tx1"/>
          </a:solidFill>
          <a:latin typeface="+mn-lt"/>
          <a:ea typeface="+mn-ea"/>
          <a:cs typeface="+mn-cs"/>
        </a:defRPr>
      </a:lvl4pPr>
      <a:lvl5pPr marL="1266124" algn="l" defTabSz="633062" rtl="0" eaLnBrk="1" latinLnBrk="0" hangingPunct="1">
        <a:defRPr sz="1246" kern="1200">
          <a:solidFill>
            <a:schemeClr val="tx1"/>
          </a:solidFill>
          <a:latin typeface="+mn-lt"/>
          <a:ea typeface="+mn-ea"/>
          <a:cs typeface="+mn-cs"/>
        </a:defRPr>
      </a:lvl5pPr>
      <a:lvl6pPr marL="1582655" algn="l" defTabSz="633062" rtl="0" eaLnBrk="1" latinLnBrk="0" hangingPunct="1">
        <a:defRPr sz="1246" kern="1200">
          <a:solidFill>
            <a:schemeClr val="tx1"/>
          </a:solidFill>
          <a:latin typeface="+mn-lt"/>
          <a:ea typeface="+mn-ea"/>
          <a:cs typeface="+mn-cs"/>
        </a:defRPr>
      </a:lvl6pPr>
      <a:lvl7pPr marL="1899186" algn="l" defTabSz="633062" rtl="0" eaLnBrk="1" latinLnBrk="0" hangingPunct="1">
        <a:defRPr sz="1246" kern="1200">
          <a:solidFill>
            <a:schemeClr val="tx1"/>
          </a:solidFill>
          <a:latin typeface="+mn-lt"/>
          <a:ea typeface="+mn-ea"/>
          <a:cs typeface="+mn-cs"/>
        </a:defRPr>
      </a:lvl7pPr>
      <a:lvl8pPr marL="2215717" algn="l" defTabSz="633062" rtl="0" eaLnBrk="1" latinLnBrk="0" hangingPunct="1">
        <a:defRPr sz="1246" kern="1200">
          <a:solidFill>
            <a:schemeClr val="tx1"/>
          </a:solidFill>
          <a:latin typeface="+mn-lt"/>
          <a:ea typeface="+mn-ea"/>
          <a:cs typeface="+mn-cs"/>
        </a:defRPr>
      </a:lvl8pPr>
      <a:lvl9pPr marL="2532248" algn="l" defTabSz="633062" rtl="0" eaLnBrk="1" latinLnBrk="0" hangingPunct="1">
        <a:defRPr sz="1246"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4"/>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53907AC1-2A1A-4924-857C-A79337A72BC8}" type="datetime1">
              <a:rPr lang="ru-RU" smtClean="0"/>
              <a:pPr/>
              <a:t>26.06.2024</a:t>
            </a:fld>
            <a:endParaRPr lang="ru-RU" dirty="0"/>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383760844"/>
      </p:ext>
    </p:extLst>
  </p:cSld>
  <p:clrMap bg1="lt1" tx1="dk1" bg2="lt2" tx2="dk2" accent1="accent1" accent2="accent2" accent3="accent3" accent4="accent4" accent5="accent5" accent6="accent6" hlink="hlink" folHlink="folHlink"/>
  <p:sldLayoutIdLst>
    <p:sldLayoutId id="2147485138" r:id="rId1"/>
    <p:sldLayoutId id="2147485139" r:id="rId2"/>
    <p:sldLayoutId id="2147485140" r:id="rId3"/>
    <p:sldLayoutId id="2147485141" r:id="rId4"/>
    <p:sldLayoutId id="2147485142" r:id="rId5"/>
    <p:sldLayoutId id="2147485143" r:id="rId6"/>
    <p:sldLayoutId id="2147485144" r:id="rId7"/>
    <p:sldLayoutId id="2147485145" r:id="rId8"/>
    <p:sldLayoutId id="2147485146" r:id="rId9"/>
    <p:sldLayoutId id="2147485147" r:id="rId10"/>
    <p:sldLayoutId id="2147485148" r:id="rId11"/>
    <p:sldLayoutId id="2147485149" r:id="rId12"/>
    <p:sldLayoutId id="2147485150" r:id="rId13"/>
    <p:sldLayoutId id="2147485151" r:id="rId14"/>
    <p:sldLayoutId id="2147485152" r:id="rId15"/>
    <p:sldLayoutId id="2147485153" r:id="rId16"/>
  </p:sldLayoutIdLst>
  <p:hf hdr="0" ftr="0" dt="0"/>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21"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95300" y="1600206"/>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7"/>
            <a:ext cx="2311400" cy="365125"/>
          </a:xfrm>
          <a:prstGeom prst="rect">
            <a:avLst/>
          </a:prstGeom>
        </p:spPr>
        <p:txBody>
          <a:bodyPr vert="horz" lIns="91440" tIns="45720" rIns="91440" bIns="45720" rtlCol="0" anchor="ctr"/>
          <a:lstStyle>
            <a:lvl1pPr algn="l">
              <a:defRPr sz="944">
                <a:solidFill>
                  <a:schemeClr val="tx1">
                    <a:tint val="75000"/>
                  </a:schemeClr>
                </a:solidFill>
              </a:defRPr>
            </a:lvl1pPr>
          </a:lstStyle>
          <a:p>
            <a:pPr>
              <a:defRPr/>
            </a:pPr>
            <a:fld id="{EB37DEB7-43F8-4F03-88F5-E8F22FE59095}" type="datetimeFigureOut">
              <a:rPr lang="ru-RU"/>
              <a:pPr>
                <a:defRPr/>
              </a:pPr>
              <a:t>26.06.2024</a:t>
            </a:fld>
            <a:endParaRPr lang="ru-RU"/>
          </a:p>
        </p:txBody>
      </p:sp>
      <p:sp>
        <p:nvSpPr>
          <p:cNvPr id="5" name="Нижний колонтитул 4"/>
          <p:cNvSpPr>
            <a:spLocks noGrp="1"/>
          </p:cNvSpPr>
          <p:nvPr>
            <p:ph type="ftr" sz="quarter" idx="3"/>
          </p:nvPr>
        </p:nvSpPr>
        <p:spPr>
          <a:xfrm>
            <a:off x="3384550" y="6356357"/>
            <a:ext cx="3136900" cy="365125"/>
          </a:xfrm>
          <a:prstGeom prst="rect">
            <a:avLst/>
          </a:prstGeom>
        </p:spPr>
        <p:txBody>
          <a:bodyPr vert="horz" lIns="91440" tIns="45720" rIns="91440" bIns="45720" rtlCol="0" anchor="ctr"/>
          <a:lstStyle>
            <a:lvl1pPr algn="ctr">
              <a:defRPr sz="944">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7099300" y="6356357"/>
            <a:ext cx="2311400" cy="365125"/>
          </a:xfrm>
          <a:prstGeom prst="rect">
            <a:avLst/>
          </a:prstGeom>
        </p:spPr>
        <p:txBody>
          <a:bodyPr vert="horz" lIns="91440" tIns="45720" rIns="91440" bIns="45720" rtlCol="0" anchor="ctr"/>
          <a:lstStyle>
            <a:lvl1pPr algn="r">
              <a:defRPr sz="944">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1722422249"/>
      </p:ext>
    </p:extLst>
  </p:cSld>
  <p:clrMap bg1="lt1" tx1="dk1" bg2="lt2" tx2="dk2" accent1="accent1" accent2="accent2" accent3="accent3" accent4="accent4" accent5="accent5" accent6="accent6" hlink="hlink" folHlink="folHlink"/>
  <p:sldLayoutIdLst>
    <p:sldLayoutId id="2147484626" r:id="rId1"/>
    <p:sldLayoutId id="2147484627" r:id="rId2"/>
    <p:sldLayoutId id="2147484628" r:id="rId3"/>
    <p:sldLayoutId id="2147484629" r:id="rId4"/>
    <p:sldLayoutId id="2147484630" r:id="rId5"/>
    <p:sldLayoutId id="2147484631" r:id="rId6"/>
    <p:sldLayoutId id="2147484632" r:id="rId7"/>
    <p:sldLayoutId id="2147484633" r:id="rId8"/>
    <p:sldLayoutId id="2147484634" r:id="rId9"/>
    <p:sldLayoutId id="2147484635" r:id="rId10"/>
    <p:sldLayoutId id="2147484636" r:id="rId11"/>
    <p:sldLayoutId id="2147484637" r:id="rId12"/>
    <p:sldLayoutId id="2147484638" r:id="rId13"/>
    <p:sldLayoutId id="2147484639" r:id="rId14"/>
    <p:sldLayoutId id="2147484640" r:id="rId15"/>
    <p:sldLayoutId id="2147484641" r:id="rId16"/>
    <p:sldLayoutId id="2147484642" r:id="rId17"/>
    <p:sldLayoutId id="2147484643" r:id="rId18"/>
    <p:sldLayoutId id="2147484782" r:id="rId19"/>
  </p:sldLayoutIdLst>
  <p:txStyles>
    <p:titleStyle>
      <a:lvl1pPr algn="ctr" rtl="0" eaLnBrk="0" fontAlgn="base" hangingPunct="0">
        <a:spcBef>
          <a:spcPct val="0"/>
        </a:spcBef>
        <a:spcAft>
          <a:spcPct val="0"/>
        </a:spcAft>
        <a:defRPr sz="3462" kern="1200">
          <a:solidFill>
            <a:schemeClr val="tx1"/>
          </a:solidFill>
          <a:latin typeface="+mj-lt"/>
          <a:ea typeface="+mj-ea"/>
          <a:cs typeface="+mj-cs"/>
        </a:defRPr>
      </a:lvl1pPr>
      <a:lvl2pPr algn="ctr" rtl="0" eaLnBrk="0" fontAlgn="base" hangingPunct="0">
        <a:spcBef>
          <a:spcPct val="0"/>
        </a:spcBef>
        <a:spcAft>
          <a:spcPct val="0"/>
        </a:spcAft>
        <a:defRPr sz="3462">
          <a:solidFill>
            <a:schemeClr val="tx1"/>
          </a:solidFill>
          <a:latin typeface="Calibri" pitchFamily="34" charset="0"/>
        </a:defRPr>
      </a:lvl2pPr>
      <a:lvl3pPr algn="ctr" rtl="0" eaLnBrk="0" fontAlgn="base" hangingPunct="0">
        <a:spcBef>
          <a:spcPct val="0"/>
        </a:spcBef>
        <a:spcAft>
          <a:spcPct val="0"/>
        </a:spcAft>
        <a:defRPr sz="3462">
          <a:solidFill>
            <a:schemeClr val="tx1"/>
          </a:solidFill>
          <a:latin typeface="Calibri" pitchFamily="34" charset="0"/>
        </a:defRPr>
      </a:lvl3pPr>
      <a:lvl4pPr algn="ctr" rtl="0" eaLnBrk="0" fontAlgn="base" hangingPunct="0">
        <a:spcBef>
          <a:spcPct val="0"/>
        </a:spcBef>
        <a:spcAft>
          <a:spcPct val="0"/>
        </a:spcAft>
        <a:defRPr sz="3462">
          <a:solidFill>
            <a:schemeClr val="tx1"/>
          </a:solidFill>
          <a:latin typeface="Calibri" pitchFamily="34" charset="0"/>
        </a:defRPr>
      </a:lvl4pPr>
      <a:lvl5pPr algn="ctr" rtl="0" eaLnBrk="0" fontAlgn="base" hangingPunct="0">
        <a:spcBef>
          <a:spcPct val="0"/>
        </a:spcBef>
        <a:spcAft>
          <a:spcPct val="0"/>
        </a:spcAft>
        <a:defRPr sz="3462">
          <a:solidFill>
            <a:schemeClr val="tx1"/>
          </a:solidFill>
          <a:latin typeface="Calibri" pitchFamily="34" charset="0"/>
        </a:defRPr>
      </a:lvl5pPr>
      <a:lvl6pPr marL="359627" algn="ctr" rtl="0" fontAlgn="base">
        <a:spcBef>
          <a:spcPct val="0"/>
        </a:spcBef>
        <a:spcAft>
          <a:spcPct val="0"/>
        </a:spcAft>
        <a:defRPr sz="3462">
          <a:solidFill>
            <a:schemeClr val="tx1"/>
          </a:solidFill>
          <a:latin typeface="Calibri" pitchFamily="34" charset="0"/>
        </a:defRPr>
      </a:lvl6pPr>
      <a:lvl7pPr marL="719255" algn="ctr" rtl="0" fontAlgn="base">
        <a:spcBef>
          <a:spcPct val="0"/>
        </a:spcBef>
        <a:spcAft>
          <a:spcPct val="0"/>
        </a:spcAft>
        <a:defRPr sz="3462">
          <a:solidFill>
            <a:schemeClr val="tx1"/>
          </a:solidFill>
          <a:latin typeface="Calibri" pitchFamily="34" charset="0"/>
        </a:defRPr>
      </a:lvl7pPr>
      <a:lvl8pPr marL="1078881" algn="ctr" rtl="0" fontAlgn="base">
        <a:spcBef>
          <a:spcPct val="0"/>
        </a:spcBef>
        <a:spcAft>
          <a:spcPct val="0"/>
        </a:spcAft>
        <a:defRPr sz="3462">
          <a:solidFill>
            <a:schemeClr val="tx1"/>
          </a:solidFill>
          <a:latin typeface="Calibri" pitchFamily="34" charset="0"/>
        </a:defRPr>
      </a:lvl8pPr>
      <a:lvl9pPr marL="1438508" algn="ctr" rtl="0" fontAlgn="base">
        <a:spcBef>
          <a:spcPct val="0"/>
        </a:spcBef>
        <a:spcAft>
          <a:spcPct val="0"/>
        </a:spcAft>
        <a:defRPr sz="3462">
          <a:solidFill>
            <a:schemeClr val="tx1"/>
          </a:solidFill>
          <a:latin typeface="Calibri" pitchFamily="34" charset="0"/>
        </a:defRPr>
      </a:lvl9pPr>
    </p:titleStyle>
    <p:bodyStyle>
      <a:lvl1pPr marL="269721" indent="-269721" algn="l" rtl="0" eaLnBrk="0" fontAlgn="base" hangingPunct="0">
        <a:spcBef>
          <a:spcPct val="20000"/>
        </a:spcBef>
        <a:spcAft>
          <a:spcPct val="0"/>
        </a:spcAft>
        <a:buFont typeface="Arial" charset="0"/>
        <a:buChar char="•"/>
        <a:defRPr sz="2517" kern="1200">
          <a:solidFill>
            <a:schemeClr val="tx1"/>
          </a:solidFill>
          <a:latin typeface="+mn-lt"/>
          <a:ea typeface="+mn-ea"/>
          <a:cs typeface="+mn-cs"/>
        </a:defRPr>
      </a:lvl1pPr>
      <a:lvl2pPr marL="584394" indent="-224767" algn="l" rtl="0" eaLnBrk="0" fontAlgn="base" hangingPunct="0">
        <a:spcBef>
          <a:spcPct val="20000"/>
        </a:spcBef>
        <a:spcAft>
          <a:spcPct val="0"/>
        </a:spcAft>
        <a:buFont typeface="Arial" charset="0"/>
        <a:buChar char="–"/>
        <a:defRPr sz="2203" kern="1200">
          <a:solidFill>
            <a:schemeClr val="tx1"/>
          </a:solidFill>
          <a:latin typeface="+mn-lt"/>
          <a:ea typeface="+mn-ea"/>
          <a:cs typeface="+mn-cs"/>
        </a:defRPr>
      </a:lvl2pPr>
      <a:lvl3pPr marL="899068" indent="-179813" algn="l" rtl="0" eaLnBrk="0" fontAlgn="base" hangingPunct="0">
        <a:spcBef>
          <a:spcPct val="20000"/>
        </a:spcBef>
        <a:spcAft>
          <a:spcPct val="0"/>
        </a:spcAft>
        <a:buFont typeface="Arial" charset="0"/>
        <a:buChar char="•"/>
        <a:defRPr sz="1888" kern="1200">
          <a:solidFill>
            <a:schemeClr val="tx1"/>
          </a:solidFill>
          <a:latin typeface="+mn-lt"/>
          <a:ea typeface="+mn-ea"/>
          <a:cs typeface="+mn-cs"/>
        </a:defRPr>
      </a:lvl3pPr>
      <a:lvl4pPr marL="1258696" indent="-179813" algn="l" rtl="0" eaLnBrk="0" fontAlgn="base" hangingPunct="0">
        <a:spcBef>
          <a:spcPct val="20000"/>
        </a:spcBef>
        <a:spcAft>
          <a:spcPct val="0"/>
        </a:spcAft>
        <a:buFont typeface="Arial" charset="0"/>
        <a:buChar char="–"/>
        <a:defRPr sz="1573" kern="1200">
          <a:solidFill>
            <a:schemeClr val="tx1"/>
          </a:solidFill>
          <a:latin typeface="+mn-lt"/>
          <a:ea typeface="+mn-ea"/>
          <a:cs typeface="+mn-cs"/>
        </a:defRPr>
      </a:lvl4pPr>
      <a:lvl5pPr marL="1618323" indent="-179813" algn="l" rtl="0" eaLnBrk="0" fontAlgn="base" hangingPunct="0">
        <a:spcBef>
          <a:spcPct val="20000"/>
        </a:spcBef>
        <a:spcAft>
          <a:spcPct val="0"/>
        </a:spcAft>
        <a:buFont typeface="Arial" charset="0"/>
        <a:buChar char="»"/>
        <a:defRPr sz="1573" kern="1200">
          <a:solidFill>
            <a:schemeClr val="tx1"/>
          </a:solidFill>
          <a:latin typeface="+mn-lt"/>
          <a:ea typeface="+mn-ea"/>
          <a:cs typeface="+mn-cs"/>
        </a:defRPr>
      </a:lvl5pPr>
      <a:lvl6pPr marL="1977949"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6pPr>
      <a:lvl7pPr marL="2337577"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7pPr>
      <a:lvl8pPr marL="2697204"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8pPr>
      <a:lvl9pPr marL="3056831"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9pPr>
    </p:bodyStyle>
    <p:otherStyle>
      <a:defPPr>
        <a:defRPr lang="ru-RU"/>
      </a:defPPr>
      <a:lvl1pPr marL="0" algn="l" defTabSz="719255" rtl="0" eaLnBrk="1" latinLnBrk="0" hangingPunct="1">
        <a:defRPr sz="1416" kern="1200">
          <a:solidFill>
            <a:schemeClr val="tx1"/>
          </a:solidFill>
          <a:latin typeface="+mn-lt"/>
          <a:ea typeface="+mn-ea"/>
          <a:cs typeface="+mn-cs"/>
        </a:defRPr>
      </a:lvl1pPr>
      <a:lvl2pPr marL="359627" algn="l" defTabSz="719255" rtl="0" eaLnBrk="1" latinLnBrk="0" hangingPunct="1">
        <a:defRPr sz="1416" kern="1200">
          <a:solidFill>
            <a:schemeClr val="tx1"/>
          </a:solidFill>
          <a:latin typeface="+mn-lt"/>
          <a:ea typeface="+mn-ea"/>
          <a:cs typeface="+mn-cs"/>
        </a:defRPr>
      </a:lvl2pPr>
      <a:lvl3pPr marL="719255" algn="l" defTabSz="719255" rtl="0" eaLnBrk="1" latinLnBrk="0" hangingPunct="1">
        <a:defRPr sz="1416" kern="1200">
          <a:solidFill>
            <a:schemeClr val="tx1"/>
          </a:solidFill>
          <a:latin typeface="+mn-lt"/>
          <a:ea typeface="+mn-ea"/>
          <a:cs typeface="+mn-cs"/>
        </a:defRPr>
      </a:lvl3pPr>
      <a:lvl4pPr marL="1078881" algn="l" defTabSz="719255" rtl="0" eaLnBrk="1" latinLnBrk="0" hangingPunct="1">
        <a:defRPr sz="1416" kern="1200">
          <a:solidFill>
            <a:schemeClr val="tx1"/>
          </a:solidFill>
          <a:latin typeface="+mn-lt"/>
          <a:ea typeface="+mn-ea"/>
          <a:cs typeface="+mn-cs"/>
        </a:defRPr>
      </a:lvl4pPr>
      <a:lvl5pPr marL="1438508" algn="l" defTabSz="719255" rtl="0" eaLnBrk="1" latinLnBrk="0" hangingPunct="1">
        <a:defRPr sz="1416" kern="1200">
          <a:solidFill>
            <a:schemeClr val="tx1"/>
          </a:solidFill>
          <a:latin typeface="+mn-lt"/>
          <a:ea typeface="+mn-ea"/>
          <a:cs typeface="+mn-cs"/>
        </a:defRPr>
      </a:lvl5pPr>
      <a:lvl6pPr marL="1798136" algn="l" defTabSz="719255" rtl="0" eaLnBrk="1" latinLnBrk="0" hangingPunct="1">
        <a:defRPr sz="1416" kern="1200">
          <a:solidFill>
            <a:schemeClr val="tx1"/>
          </a:solidFill>
          <a:latin typeface="+mn-lt"/>
          <a:ea typeface="+mn-ea"/>
          <a:cs typeface="+mn-cs"/>
        </a:defRPr>
      </a:lvl6pPr>
      <a:lvl7pPr marL="2157763" algn="l" defTabSz="719255" rtl="0" eaLnBrk="1" latinLnBrk="0" hangingPunct="1">
        <a:defRPr sz="1416" kern="1200">
          <a:solidFill>
            <a:schemeClr val="tx1"/>
          </a:solidFill>
          <a:latin typeface="+mn-lt"/>
          <a:ea typeface="+mn-ea"/>
          <a:cs typeface="+mn-cs"/>
        </a:defRPr>
      </a:lvl7pPr>
      <a:lvl8pPr marL="2517390" algn="l" defTabSz="719255" rtl="0" eaLnBrk="1" latinLnBrk="0" hangingPunct="1">
        <a:defRPr sz="1416" kern="1200">
          <a:solidFill>
            <a:schemeClr val="tx1"/>
          </a:solidFill>
          <a:latin typeface="+mn-lt"/>
          <a:ea typeface="+mn-ea"/>
          <a:cs typeface="+mn-cs"/>
        </a:defRPr>
      </a:lvl8pPr>
      <a:lvl9pPr marL="2877017" algn="l" defTabSz="719255" rtl="0" eaLnBrk="1" latinLnBrk="0" hangingPunct="1">
        <a:defRPr sz="141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8"/>
            <a:ext cx="2311400" cy="365125"/>
          </a:xfrm>
          <a:prstGeom prst="rect">
            <a:avLst/>
          </a:prstGeom>
        </p:spPr>
        <p:txBody>
          <a:bodyPr vert="horz" lIns="91440" tIns="45720" rIns="91440" bIns="45720" rtlCol="0" anchor="ctr"/>
          <a:lstStyle>
            <a:lvl1pPr algn="l">
              <a:defRPr sz="944">
                <a:solidFill>
                  <a:schemeClr val="tx1">
                    <a:tint val="75000"/>
                  </a:schemeClr>
                </a:solidFill>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3"/>
          </p:nvPr>
        </p:nvSpPr>
        <p:spPr>
          <a:xfrm>
            <a:off x="3384550" y="6356358"/>
            <a:ext cx="3136900" cy="365125"/>
          </a:xfrm>
          <a:prstGeom prst="rect">
            <a:avLst/>
          </a:prstGeom>
        </p:spPr>
        <p:txBody>
          <a:bodyPr vert="horz" lIns="91440" tIns="45720" rIns="91440" bIns="45720" rtlCol="0" anchor="ctr"/>
          <a:lstStyle>
            <a:lvl1pPr algn="ctr">
              <a:defRPr sz="944">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7099300" y="6356358"/>
            <a:ext cx="2311400" cy="365125"/>
          </a:xfrm>
          <a:prstGeom prst="rect">
            <a:avLst/>
          </a:prstGeom>
        </p:spPr>
        <p:txBody>
          <a:bodyPr vert="horz" lIns="91440" tIns="45720" rIns="91440" bIns="45720" rtlCol="0" anchor="ctr"/>
          <a:lstStyle>
            <a:lvl1pPr algn="r">
              <a:defRPr sz="944">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992005476"/>
      </p:ext>
    </p:extLst>
  </p:cSld>
  <p:clrMap bg1="lt1" tx1="dk1" bg2="lt2" tx2="dk2" accent1="accent1" accent2="accent2" accent3="accent3" accent4="accent4" accent5="accent5" accent6="accent6" hlink="hlink" folHlink="folHlink"/>
  <p:sldLayoutIdLst>
    <p:sldLayoutId id="2147484645" r:id="rId1"/>
    <p:sldLayoutId id="2147484646" r:id="rId2"/>
    <p:sldLayoutId id="2147484647" r:id="rId3"/>
    <p:sldLayoutId id="2147484648" r:id="rId4"/>
    <p:sldLayoutId id="2147484649" r:id="rId5"/>
    <p:sldLayoutId id="2147484650" r:id="rId6"/>
    <p:sldLayoutId id="2147484651" r:id="rId7"/>
    <p:sldLayoutId id="2147484652" r:id="rId8"/>
    <p:sldLayoutId id="2147484653" r:id="rId9"/>
    <p:sldLayoutId id="2147484654" r:id="rId10"/>
    <p:sldLayoutId id="2147484655" r:id="rId11"/>
    <p:sldLayoutId id="2147484656" r:id="rId12"/>
    <p:sldLayoutId id="2147484657" r:id="rId13"/>
    <p:sldLayoutId id="2147484658" r:id="rId14"/>
    <p:sldLayoutId id="2147484659" r:id="rId15"/>
    <p:sldLayoutId id="2147484660" r:id="rId16"/>
  </p:sldLayoutIdLst>
  <p:txStyles>
    <p:titleStyle>
      <a:lvl1pPr algn="ctr" defTabSz="719255" rtl="0" eaLnBrk="1" latinLnBrk="0" hangingPunct="1">
        <a:spcBef>
          <a:spcPct val="0"/>
        </a:spcBef>
        <a:buNone/>
        <a:defRPr sz="3462" kern="1200">
          <a:solidFill>
            <a:schemeClr val="tx1"/>
          </a:solidFill>
          <a:latin typeface="+mj-lt"/>
          <a:ea typeface="+mj-ea"/>
          <a:cs typeface="+mj-cs"/>
        </a:defRPr>
      </a:lvl1pPr>
    </p:titleStyle>
    <p:bodyStyle>
      <a:lvl1pPr marL="269721" indent="-269721" algn="l" defTabSz="719255" rtl="0" eaLnBrk="1" latinLnBrk="0" hangingPunct="1">
        <a:spcBef>
          <a:spcPct val="20000"/>
        </a:spcBef>
        <a:buFont typeface="Arial" panose="020B0604020202020204" pitchFamily="34" charset="0"/>
        <a:buChar char="•"/>
        <a:defRPr sz="2517" kern="1200">
          <a:solidFill>
            <a:schemeClr val="tx1"/>
          </a:solidFill>
          <a:latin typeface="+mn-lt"/>
          <a:ea typeface="+mn-ea"/>
          <a:cs typeface="+mn-cs"/>
        </a:defRPr>
      </a:lvl1pPr>
      <a:lvl2pPr marL="584394" indent="-224767" algn="l" defTabSz="719255" rtl="0" eaLnBrk="1" latinLnBrk="0" hangingPunct="1">
        <a:spcBef>
          <a:spcPct val="20000"/>
        </a:spcBef>
        <a:buFont typeface="Arial" panose="020B0604020202020204" pitchFamily="34" charset="0"/>
        <a:buChar char="–"/>
        <a:defRPr sz="2203" kern="1200">
          <a:solidFill>
            <a:schemeClr val="tx1"/>
          </a:solidFill>
          <a:latin typeface="+mn-lt"/>
          <a:ea typeface="+mn-ea"/>
          <a:cs typeface="+mn-cs"/>
        </a:defRPr>
      </a:lvl2pPr>
      <a:lvl3pPr marL="899068" indent="-179813" algn="l" defTabSz="719255" rtl="0" eaLnBrk="1" latinLnBrk="0" hangingPunct="1">
        <a:spcBef>
          <a:spcPct val="20000"/>
        </a:spcBef>
        <a:buFont typeface="Arial" panose="020B0604020202020204" pitchFamily="34" charset="0"/>
        <a:buChar char="•"/>
        <a:defRPr sz="1888" kern="1200">
          <a:solidFill>
            <a:schemeClr val="tx1"/>
          </a:solidFill>
          <a:latin typeface="+mn-lt"/>
          <a:ea typeface="+mn-ea"/>
          <a:cs typeface="+mn-cs"/>
        </a:defRPr>
      </a:lvl3pPr>
      <a:lvl4pPr marL="1258696"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4pPr>
      <a:lvl5pPr marL="1618323"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5pPr>
      <a:lvl6pPr marL="1977949"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6pPr>
      <a:lvl7pPr marL="2337577"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7pPr>
      <a:lvl8pPr marL="2697204"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8pPr>
      <a:lvl9pPr marL="3056831"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9pPr>
    </p:bodyStyle>
    <p:otherStyle>
      <a:defPPr>
        <a:defRPr lang="ru-RU"/>
      </a:defPPr>
      <a:lvl1pPr marL="0" algn="l" defTabSz="719255" rtl="0" eaLnBrk="1" latinLnBrk="0" hangingPunct="1">
        <a:defRPr sz="1416" kern="1200">
          <a:solidFill>
            <a:schemeClr val="tx1"/>
          </a:solidFill>
          <a:latin typeface="+mn-lt"/>
          <a:ea typeface="+mn-ea"/>
          <a:cs typeface="+mn-cs"/>
        </a:defRPr>
      </a:lvl1pPr>
      <a:lvl2pPr marL="359627" algn="l" defTabSz="719255" rtl="0" eaLnBrk="1" latinLnBrk="0" hangingPunct="1">
        <a:defRPr sz="1416" kern="1200">
          <a:solidFill>
            <a:schemeClr val="tx1"/>
          </a:solidFill>
          <a:latin typeface="+mn-lt"/>
          <a:ea typeface="+mn-ea"/>
          <a:cs typeface="+mn-cs"/>
        </a:defRPr>
      </a:lvl2pPr>
      <a:lvl3pPr marL="719255" algn="l" defTabSz="719255" rtl="0" eaLnBrk="1" latinLnBrk="0" hangingPunct="1">
        <a:defRPr sz="1416" kern="1200">
          <a:solidFill>
            <a:schemeClr val="tx1"/>
          </a:solidFill>
          <a:latin typeface="+mn-lt"/>
          <a:ea typeface="+mn-ea"/>
          <a:cs typeface="+mn-cs"/>
        </a:defRPr>
      </a:lvl3pPr>
      <a:lvl4pPr marL="1078881" algn="l" defTabSz="719255" rtl="0" eaLnBrk="1" latinLnBrk="0" hangingPunct="1">
        <a:defRPr sz="1416" kern="1200">
          <a:solidFill>
            <a:schemeClr val="tx1"/>
          </a:solidFill>
          <a:latin typeface="+mn-lt"/>
          <a:ea typeface="+mn-ea"/>
          <a:cs typeface="+mn-cs"/>
        </a:defRPr>
      </a:lvl4pPr>
      <a:lvl5pPr marL="1438508" algn="l" defTabSz="719255" rtl="0" eaLnBrk="1" latinLnBrk="0" hangingPunct="1">
        <a:defRPr sz="1416" kern="1200">
          <a:solidFill>
            <a:schemeClr val="tx1"/>
          </a:solidFill>
          <a:latin typeface="+mn-lt"/>
          <a:ea typeface="+mn-ea"/>
          <a:cs typeface="+mn-cs"/>
        </a:defRPr>
      </a:lvl5pPr>
      <a:lvl6pPr marL="1798136" algn="l" defTabSz="719255" rtl="0" eaLnBrk="1" latinLnBrk="0" hangingPunct="1">
        <a:defRPr sz="1416" kern="1200">
          <a:solidFill>
            <a:schemeClr val="tx1"/>
          </a:solidFill>
          <a:latin typeface="+mn-lt"/>
          <a:ea typeface="+mn-ea"/>
          <a:cs typeface="+mn-cs"/>
        </a:defRPr>
      </a:lvl6pPr>
      <a:lvl7pPr marL="2157763" algn="l" defTabSz="719255" rtl="0" eaLnBrk="1" latinLnBrk="0" hangingPunct="1">
        <a:defRPr sz="1416" kern="1200">
          <a:solidFill>
            <a:schemeClr val="tx1"/>
          </a:solidFill>
          <a:latin typeface="+mn-lt"/>
          <a:ea typeface="+mn-ea"/>
          <a:cs typeface="+mn-cs"/>
        </a:defRPr>
      </a:lvl7pPr>
      <a:lvl8pPr marL="2517390" algn="l" defTabSz="719255" rtl="0" eaLnBrk="1" latinLnBrk="0" hangingPunct="1">
        <a:defRPr sz="1416" kern="1200">
          <a:solidFill>
            <a:schemeClr val="tx1"/>
          </a:solidFill>
          <a:latin typeface="+mn-lt"/>
          <a:ea typeface="+mn-ea"/>
          <a:cs typeface="+mn-cs"/>
        </a:defRPr>
      </a:lvl8pPr>
      <a:lvl9pPr marL="2877017" algn="l" defTabSz="719255" rtl="0" eaLnBrk="1" latinLnBrk="0" hangingPunct="1">
        <a:defRPr sz="141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6"/>
            <a:ext cx="23114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B6E13DAC-7A84-4034-BBB2-2F5E75CB2E82}" type="datetimeFigureOut">
              <a:rPr lang="en-US" smtClean="0"/>
              <a:pPr/>
              <a:t>6/26/2024</a:t>
            </a:fld>
            <a:endParaRPr lang="en-US"/>
          </a:p>
        </p:txBody>
      </p:sp>
      <p:sp>
        <p:nvSpPr>
          <p:cNvPr id="5" name="Нижний колонтитул 4"/>
          <p:cNvSpPr>
            <a:spLocks noGrp="1"/>
          </p:cNvSpPr>
          <p:nvPr>
            <p:ph type="ftr" sz="quarter" idx="3"/>
          </p:nvPr>
        </p:nvSpPr>
        <p:spPr>
          <a:xfrm>
            <a:off x="3384550" y="6356356"/>
            <a:ext cx="31369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7099300" y="6356356"/>
            <a:ext cx="23114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560879098"/>
      </p:ext>
    </p:extLst>
  </p:cSld>
  <p:clrMap bg1="lt1" tx1="dk1" bg2="lt2" tx2="dk2" accent1="accent1" accent2="accent2" accent3="accent3" accent4="accent4" accent5="accent5" accent6="accent6" hlink="hlink" folHlink="folHlink"/>
  <p:sldLayoutIdLst>
    <p:sldLayoutId id="2147484662" r:id="rId1"/>
    <p:sldLayoutId id="2147484663" r:id="rId2"/>
    <p:sldLayoutId id="2147484664" r:id="rId3"/>
    <p:sldLayoutId id="2147484665" r:id="rId4"/>
    <p:sldLayoutId id="2147484666" r:id="rId5"/>
    <p:sldLayoutId id="2147484667" r:id="rId6"/>
    <p:sldLayoutId id="2147484668" r:id="rId7"/>
    <p:sldLayoutId id="2147484669" r:id="rId8"/>
    <p:sldLayoutId id="2147484670" r:id="rId9"/>
    <p:sldLayoutId id="2147484671" r:id="rId10"/>
    <p:sldLayoutId id="2147484672" r:id="rId11"/>
    <p:sldLayoutId id="2147484673" r:id="rId12"/>
    <p:sldLayoutId id="2147484674" r:id="rId13"/>
    <p:sldLayoutId id="2147484675" r:id="rId14"/>
    <p:sldLayoutId id="2147484676" r:id="rId15"/>
    <p:sldLayoutId id="2147484677" r:id="rId16"/>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2"/>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907AC1-2A1A-4924-857C-A79337A72BC8}" type="datetime1">
              <a:rPr lang="ru-RU" smtClean="0"/>
              <a:pPr/>
              <a:t>26.06.2024</a:t>
            </a:fld>
            <a:endParaRPr lang="ru-RU" dirty="0"/>
          </a:p>
        </p:txBody>
      </p:sp>
      <p:sp>
        <p:nvSpPr>
          <p:cNvPr id="5" name="Нижний колонтитул 4"/>
          <p:cNvSpPr>
            <a:spLocks noGrp="1"/>
          </p:cNvSpPr>
          <p:nvPr>
            <p:ph type="ftr" sz="quarter" idx="3"/>
          </p:nvPr>
        </p:nvSpPr>
        <p:spPr>
          <a:xfrm>
            <a:off x="3384550" y="6356352"/>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7099300" y="6356352"/>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841228243"/>
      </p:ext>
    </p:extLst>
  </p:cSld>
  <p:clrMap bg1="lt1" tx1="dk1" bg2="lt2" tx2="dk2" accent1="accent1" accent2="accent2" accent3="accent3" accent4="accent4" accent5="accent5" accent6="accent6" hlink="hlink" folHlink="folHlink"/>
  <p:sldLayoutIdLst>
    <p:sldLayoutId id="2147484695" r:id="rId1"/>
    <p:sldLayoutId id="2147484696" r:id="rId2"/>
    <p:sldLayoutId id="2147484697" r:id="rId3"/>
    <p:sldLayoutId id="2147484698" r:id="rId4"/>
    <p:sldLayoutId id="2147484699" r:id="rId5"/>
    <p:sldLayoutId id="2147484700" r:id="rId6"/>
    <p:sldLayoutId id="2147484701" r:id="rId7"/>
    <p:sldLayoutId id="2147484702" r:id="rId8"/>
    <p:sldLayoutId id="2147484703" r:id="rId9"/>
    <p:sldLayoutId id="2147484704" r:id="rId10"/>
    <p:sldLayoutId id="2147484705" r:id="rId11"/>
    <p:sldLayoutId id="2147484706" r:id="rId12"/>
    <p:sldLayoutId id="2147484707" r:id="rId13"/>
    <p:sldLayoutId id="2147484708" r:id="rId14"/>
    <p:sldLayoutId id="2147484709" r:id="rId15"/>
    <p:sldLayoutId id="2147484710" r:id="rId16"/>
    <p:sldLayoutId id="2147484711" r:id="rId1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95300" y="1600201"/>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EB37DEB7-43F8-4F03-88F5-E8F22FE59095}" type="datetimeFigureOut">
              <a:rPr lang="ru-RU"/>
              <a:pPr>
                <a:defRPr/>
              </a:pPr>
              <a:t>26.06.2024</a:t>
            </a:fld>
            <a:endParaRPr lang="ru-RU"/>
          </a:p>
        </p:txBody>
      </p:sp>
      <p:sp>
        <p:nvSpPr>
          <p:cNvPr id="5" name="Нижний колонтитул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2081497489"/>
      </p:ext>
    </p:extLst>
  </p:cSld>
  <p:clrMap bg1="lt1" tx1="dk1" bg2="lt2" tx2="dk2" accent1="accent1" accent2="accent2" accent3="accent3" accent4="accent4" accent5="accent5" accent6="accent6" hlink="hlink" folHlink="folHlink"/>
  <p:sldLayoutIdLst>
    <p:sldLayoutId id="2147484713" r:id="rId1"/>
    <p:sldLayoutId id="2147484714" r:id="rId2"/>
    <p:sldLayoutId id="2147484715" r:id="rId3"/>
    <p:sldLayoutId id="2147484716" r:id="rId4"/>
    <p:sldLayoutId id="2147484717" r:id="rId5"/>
    <p:sldLayoutId id="2147484718" r:id="rId6"/>
    <p:sldLayoutId id="2147484719" r:id="rId7"/>
    <p:sldLayoutId id="2147484720" r:id="rId8"/>
    <p:sldLayoutId id="2147484721" r:id="rId9"/>
    <p:sldLayoutId id="2147484722" r:id="rId10"/>
    <p:sldLayoutId id="2147484723" r:id="rId11"/>
    <p:sldLayoutId id="2147484724" r:id="rId12"/>
    <p:sldLayoutId id="2147484725" r:id="rId13"/>
    <p:sldLayoutId id="2147484726" r:id="rId14"/>
    <p:sldLayoutId id="2147484727" r:id="rId1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20"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95300" y="1600205"/>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5"/>
            <a:ext cx="23114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pPr>
              <a:defRPr/>
            </a:pPr>
            <a:fld id="{EB37DEB7-43F8-4F03-88F5-E8F22FE59095}" type="datetimeFigureOut">
              <a:rPr lang="ru-RU"/>
              <a:pPr>
                <a:defRPr/>
              </a:pPr>
              <a:t>26.06.2024</a:t>
            </a:fld>
            <a:endParaRPr lang="ru-RU"/>
          </a:p>
        </p:txBody>
      </p:sp>
      <p:sp>
        <p:nvSpPr>
          <p:cNvPr id="5" name="Нижний колонтитул 4"/>
          <p:cNvSpPr>
            <a:spLocks noGrp="1"/>
          </p:cNvSpPr>
          <p:nvPr>
            <p:ph type="ftr" sz="quarter" idx="3"/>
          </p:nvPr>
        </p:nvSpPr>
        <p:spPr>
          <a:xfrm>
            <a:off x="3384550" y="6356355"/>
            <a:ext cx="31369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7099300" y="6356355"/>
            <a:ext cx="23114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1747615777"/>
      </p:ext>
    </p:extLst>
  </p:cSld>
  <p:clrMap bg1="lt1" tx1="dk1" bg2="lt2" tx2="dk2" accent1="accent1" accent2="accent2" accent3="accent3" accent4="accent4" accent5="accent5" accent6="accent6" hlink="hlink" folHlink="folHlink"/>
  <p:sldLayoutIdLst>
    <p:sldLayoutId id="2147484762" r:id="rId1"/>
    <p:sldLayoutId id="2147484763" r:id="rId2"/>
    <p:sldLayoutId id="2147484764" r:id="rId3"/>
    <p:sldLayoutId id="2147484765" r:id="rId4"/>
    <p:sldLayoutId id="2147484766" r:id="rId5"/>
    <p:sldLayoutId id="2147484767" r:id="rId6"/>
    <p:sldLayoutId id="2147484768" r:id="rId7"/>
    <p:sldLayoutId id="2147484769" r:id="rId8"/>
    <p:sldLayoutId id="2147484770" r:id="rId9"/>
    <p:sldLayoutId id="2147484771" r:id="rId10"/>
    <p:sldLayoutId id="2147484772" r:id="rId11"/>
    <p:sldLayoutId id="2147484773" r:id="rId12"/>
    <p:sldLayoutId id="2147484774" r:id="rId13"/>
    <p:sldLayoutId id="2147484775" r:id="rId14"/>
    <p:sldLayoutId id="2147484776" r:id="rId15"/>
    <p:sldLayoutId id="2147484777" r:id="rId16"/>
    <p:sldLayoutId id="2147484778" r:id="rId17"/>
    <p:sldLayoutId id="2147484779" r:id="rId18"/>
  </p:sldLayoutIdLst>
  <p:txStyles>
    <p:titleStyle>
      <a:lvl1pPr algn="ctr" rtl="0" eaLnBrk="0" fontAlgn="base" hangingPunct="0">
        <a:spcBef>
          <a:spcPct val="0"/>
        </a:spcBef>
        <a:spcAft>
          <a:spcPct val="0"/>
        </a:spcAft>
        <a:defRPr sz="3750" kern="1200">
          <a:solidFill>
            <a:schemeClr val="tx1"/>
          </a:solidFill>
          <a:latin typeface="+mj-lt"/>
          <a:ea typeface="+mj-ea"/>
          <a:cs typeface="+mj-cs"/>
        </a:defRPr>
      </a:lvl1pPr>
      <a:lvl2pPr algn="ctr" rtl="0" eaLnBrk="0" fontAlgn="base" hangingPunct="0">
        <a:spcBef>
          <a:spcPct val="0"/>
        </a:spcBef>
        <a:spcAft>
          <a:spcPct val="0"/>
        </a:spcAft>
        <a:defRPr sz="3750">
          <a:solidFill>
            <a:schemeClr val="tx1"/>
          </a:solidFill>
          <a:latin typeface="Calibri" pitchFamily="34" charset="0"/>
        </a:defRPr>
      </a:lvl2pPr>
      <a:lvl3pPr algn="ctr" rtl="0" eaLnBrk="0" fontAlgn="base" hangingPunct="0">
        <a:spcBef>
          <a:spcPct val="0"/>
        </a:spcBef>
        <a:spcAft>
          <a:spcPct val="0"/>
        </a:spcAft>
        <a:defRPr sz="3750">
          <a:solidFill>
            <a:schemeClr val="tx1"/>
          </a:solidFill>
          <a:latin typeface="Calibri" pitchFamily="34" charset="0"/>
        </a:defRPr>
      </a:lvl3pPr>
      <a:lvl4pPr algn="ctr" rtl="0" eaLnBrk="0" fontAlgn="base" hangingPunct="0">
        <a:spcBef>
          <a:spcPct val="0"/>
        </a:spcBef>
        <a:spcAft>
          <a:spcPct val="0"/>
        </a:spcAft>
        <a:defRPr sz="3750">
          <a:solidFill>
            <a:schemeClr val="tx1"/>
          </a:solidFill>
          <a:latin typeface="Calibri" pitchFamily="34" charset="0"/>
        </a:defRPr>
      </a:lvl4pPr>
      <a:lvl5pPr algn="ctr" rtl="0" eaLnBrk="0" fontAlgn="base" hangingPunct="0">
        <a:spcBef>
          <a:spcPct val="0"/>
        </a:spcBef>
        <a:spcAft>
          <a:spcPct val="0"/>
        </a:spcAft>
        <a:defRPr sz="3750">
          <a:solidFill>
            <a:schemeClr val="tx1"/>
          </a:solidFill>
          <a:latin typeface="Calibri" pitchFamily="34" charset="0"/>
        </a:defRPr>
      </a:lvl5pPr>
      <a:lvl6pPr marL="389586" algn="ctr" rtl="0" fontAlgn="base">
        <a:spcBef>
          <a:spcPct val="0"/>
        </a:spcBef>
        <a:spcAft>
          <a:spcPct val="0"/>
        </a:spcAft>
        <a:defRPr sz="3750">
          <a:solidFill>
            <a:schemeClr val="tx1"/>
          </a:solidFill>
          <a:latin typeface="Calibri" pitchFamily="34" charset="0"/>
        </a:defRPr>
      </a:lvl6pPr>
      <a:lvl7pPr marL="779173" algn="ctr" rtl="0" fontAlgn="base">
        <a:spcBef>
          <a:spcPct val="0"/>
        </a:spcBef>
        <a:spcAft>
          <a:spcPct val="0"/>
        </a:spcAft>
        <a:defRPr sz="3750">
          <a:solidFill>
            <a:schemeClr val="tx1"/>
          </a:solidFill>
          <a:latin typeface="Calibri" pitchFamily="34" charset="0"/>
        </a:defRPr>
      </a:lvl7pPr>
      <a:lvl8pPr marL="1168759" algn="ctr" rtl="0" fontAlgn="base">
        <a:spcBef>
          <a:spcPct val="0"/>
        </a:spcBef>
        <a:spcAft>
          <a:spcPct val="0"/>
        </a:spcAft>
        <a:defRPr sz="3750">
          <a:solidFill>
            <a:schemeClr val="tx1"/>
          </a:solidFill>
          <a:latin typeface="Calibri" pitchFamily="34" charset="0"/>
        </a:defRPr>
      </a:lvl8pPr>
      <a:lvl9pPr marL="1558345" algn="ctr" rtl="0" fontAlgn="base">
        <a:spcBef>
          <a:spcPct val="0"/>
        </a:spcBef>
        <a:spcAft>
          <a:spcPct val="0"/>
        </a:spcAft>
        <a:defRPr sz="3750">
          <a:solidFill>
            <a:schemeClr val="tx1"/>
          </a:solidFill>
          <a:latin typeface="Calibri" pitchFamily="34" charset="0"/>
        </a:defRPr>
      </a:lvl9pPr>
    </p:titleStyle>
    <p:bodyStyle>
      <a:lvl1pPr marL="292190" indent="-292190" algn="l" rtl="0" eaLnBrk="0" fontAlgn="base" hangingPunct="0">
        <a:spcBef>
          <a:spcPct val="20000"/>
        </a:spcBef>
        <a:spcAft>
          <a:spcPct val="0"/>
        </a:spcAft>
        <a:buFont typeface="Arial" charset="0"/>
        <a:buChar char="•"/>
        <a:defRPr sz="2727" kern="1200">
          <a:solidFill>
            <a:schemeClr val="tx1"/>
          </a:solidFill>
          <a:latin typeface="+mn-lt"/>
          <a:ea typeface="+mn-ea"/>
          <a:cs typeface="+mn-cs"/>
        </a:defRPr>
      </a:lvl1pPr>
      <a:lvl2pPr marL="633078" indent="-243492" algn="l" rtl="0" eaLnBrk="0" fontAlgn="base" hangingPunct="0">
        <a:spcBef>
          <a:spcPct val="20000"/>
        </a:spcBef>
        <a:spcAft>
          <a:spcPct val="0"/>
        </a:spcAft>
        <a:buFont typeface="Arial" charset="0"/>
        <a:buChar char="–"/>
        <a:defRPr sz="2386" kern="1200">
          <a:solidFill>
            <a:schemeClr val="tx1"/>
          </a:solidFill>
          <a:latin typeface="+mn-lt"/>
          <a:ea typeface="+mn-ea"/>
          <a:cs typeface="+mn-cs"/>
        </a:defRPr>
      </a:lvl2pPr>
      <a:lvl3pPr marL="973966" indent="-194793" algn="l" rtl="0" eaLnBrk="0" fontAlgn="base" hangingPunct="0">
        <a:spcBef>
          <a:spcPct val="20000"/>
        </a:spcBef>
        <a:spcAft>
          <a:spcPct val="0"/>
        </a:spcAft>
        <a:buFont typeface="Arial" charset="0"/>
        <a:buChar char="•"/>
        <a:defRPr sz="2045" kern="1200">
          <a:solidFill>
            <a:schemeClr val="tx1"/>
          </a:solidFill>
          <a:latin typeface="+mn-lt"/>
          <a:ea typeface="+mn-ea"/>
          <a:cs typeface="+mn-cs"/>
        </a:defRPr>
      </a:lvl3pPr>
      <a:lvl4pPr marL="1363553" indent="-194793" algn="l" rtl="0" eaLnBrk="0" fontAlgn="base" hangingPunct="0">
        <a:spcBef>
          <a:spcPct val="20000"/>
        </a:spcBef>
        <a:spcAft>
          <a:spcPct val="0"/>
        </a:spcAft>
        <a:buFont typeface="Arial" charset="0"/>
        <a:buChar char="–"/>
        <a:defRPr sz="1704" kern="1200">
          <a:solidFill>
            <a:schemeClr val="tx1"/>
          </a:solidFill>
          <a:latin typeface="+mn-lt"/>
          <a:ea typeface="+mn-ea"/>
          <a:cs typeface="+mn-cs"/>
        </a:defRPr>
      </a:lvl4pPr>
      <a:lvl5pPr marL="1753139" indent="-194793" algn="l" rtl="0" eaLnBrk="0" fontAlgn="base" hangingPunct="0">
        <a:spcBef>
          <a:spcPct val="20000"/>
        </a:spcBef>
        <a:spcAft>
          <a:spcPct val="0"/>
        </a:spcAft>
        <a:buFont typeface="Arial"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20"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66"/>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6/26/2024</a:t>
            </a:fld>
            <a:endParaRPr lang="en-US"/>
          </a:p>
        </p:txBody>
      </p:sp>
      <p:sp>
        <p:nvSpPr>
          <p:cNvPr id="5" name="Нижний колонтитул 4"/>
          <p:cNvSpPr>
            <a:spLocks noGrp="1"/>
          </p:cNvSpPr>
          <p:nvPr>
            <p:ph type="ftr" sz="quarter" idx="3"/>
          </p:nvPr>
        </p:nvSpPr>
        <p:spPr>
          <a:xfrm>
            <a:off x="3384550" y="6356366"/>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66"/>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25400"/>
            <a:fld id="{81D60167-4931-47E6-BA6A-407CBD079E47}" type="slidenum">
              <a:rPr lang="ru-RU" sz="1100" smtClean="0">
                <a:latin typeface="Times New Roman"/>
                <a:cs typeface="Times New Roman"/>
              </a:rPr>
              <a:pPr marL="25400"/>
              <a:t>‹#›</a:t>
            </a:fld>
            <a:endParaRPr lang="ru-RU" sz="1100">
              <a:latin typeface="Times New Roman"/>
              <a:cs typeface="Times New Roman"/>
            </a:endParaRPr>
          </a:p>
        </p:txBody>
      </p:sp>
    </p:spTree>
    <p:extLst>
      <p:ext uri="{BB962C8B-B14F-4D97-AF65-F5344CB8AC3E}">
        <p14:creationId xmlns:p14="http://schemas.microsoft.com/office/powerpoint/2010/main" val="1029499186"/>
      </p:ext>
    </p:extLst>
  </p:cSld>
  <p:clrMap bg1="lt1" tx1="dk1" bg2="lt2" tx2="dk2" accent1="accent1" accent2="accent2" accent3="accent3" accent4="accent4" accent5="accent5" accent6="accent6" hlink="hlink" folHlink="folHlink"/>
  <p:sldLayoutIdLst>
    <p:sldLayoutId id="2147484784" r:id="rId1"/>
    <p:sldLayoutId id="2147484785" r:id="rId2"/>
    <p:sldLayoutId id="2147484786" r:id="rId3"/>
    <p:sldLayoutId id="2147484787" r:id="rId4"/>
    <p:sldLayoutId id="2147484788" r:id="rId5"/>
    <p:sldLayoutId id="2147484789" r:id="rId6"/>
    <p:sldLayoutId id="2147484790" r:id="rId7"/>
    <p:sldLayoutId id="2147484791" r:id="rId8"/>
    <p:sldLayoutId id="2147484792" r:id="rId9"/>
    <p:sldLayoutId id="2147484793" r:id="rId10"/>
    <p:sldLayoutId id="2147484794" r:id="rId11"/>
    <p:sldLayoutId id="2147484795" r:id="rId12"/>
    <p:sldLayoutId id="2147484796" r:id="rId13"/>
    <p:sldLayoutId id="2147484797" r:id="rId14"/>
    <p:sldLayoutId id="2147484798" r:id="rId15"/>
    <p:sldLayoutId id="2147484799" r:id="rId16"/>
    <p:sldLayoutId id="2147484800" r:id="rId17"/>
    <p:sldLayoutId id="2147484801" r:id="rId1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48.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94.xml"/><Relationship Id="rId4" Type="http://schemas.openxmlformats.org/officeDocument/2006/relationships/image" Target="../media/image39.jpeg"/></Relationships>
</file>

<file path=ppt/slides/_rels/slide10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103.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18.png"/><Relationship Id="rId7" Type="http://schemas.openxmlformats.org/officeDocument/2006/relationships/image" Target="../media/image123.png"/><Relationship Id="rId2" Type="http://schemas.openxmlformats.org/officeDocument/2006/relationships/image" Target="../media/image117.png"/><Relationship Id="rId1" Type="http://schemas.openxmlformats.org/officeDocument/2006/relationships/slideLayout" Target="../slideLayouts/slideLayout1.xml"/><Relationship Id="rId6" Type="http://schemas.openxmlformats.org/officeDocument/2006/relationships/image" Target="../media/image122.jpeg"/><Relationship Id="rId5" Type="http://schemas.openxmlformats.org/officeDocument/2006/relationships/image" Target="../media/image120.png"/><Relationship Id="rId4" Type="http://schemas.openxmlformats.org/officeDocument/2006/relationships/image" Target="../media/image119.png"/><Relationship Id="rId9" Type="http://schemas.openxmlformats.org/officeDocument/2006/relationships/image" Target="../media/image124.png"/></Relationships>
</file>

<file path=ppt/slides/_rels/slide104.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5.wmf"/><Relationship Id="rId7" Type="http://schemas.openxmlformats.org/officeDocument/2006/relationships/oleObject" Target="../embeddings/oleObject4.bin"/><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126.png"/><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0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8.xml"/><Relationship Id="rId1" Type="http://schemas.openxmlformats.org/officeDocument/2006/relationships/slideLayout" Target="../slideLayouts/slideLayout47.xml"/><Relationship Id="rId5" Type="http://schemas.openxmlformats.org/officeDocument/2006/relationships/image" Target="../media/image130.png"/><Relationship Id="rId4" Type="http://schemas.openxmlformats.org/officeDocument/2006/relationships/image" Target="../media/image129.png"/></Relationships>
</file>

<file path=ppt/slides/_rels/slide10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7.xml"/><Relationship Id="rId4" Type="http://schemas.openxmlformats.org/officeDocument/2006/relationships/image" Target="../media/image133.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9.xml"/></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2.xml.rels><?xml version="1.0" encoding="UTF-8" standalone="yes"?>
<Relationships xmlns="http://schemas.openxmlformats.org/package/2006/relationships"><Relationship Id="rId2" Type="http://schemas.openxmlformats.org/officeDocument/2006/relationships/image" Target="../media/image134.jpg"/><Relationship Id="rId1" Type="http://schemas.openxmlformats.org/officeDocument/2006/relationships/slideLayout" Target="../slideLayouts/slideLayout63.xml"/></Relationships>
</file>

<file path=ppt/slides/_rels/slide12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jpg"/><Relationship Id="rId1" Type="http://schemas.openxmlformats.org/officeDocument/2006/relationships/slideLayout" Target="../slideLayouts/slideLayout6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6.xml"/><Relationship Id="rId1" Type="http://schemas.openxmlformats.org/officeDocument/2006/relationships/slideLayout" Target="../slideLayouts/slideLayout79.xml"/><Relationship Id="rId6" Type="http://schemas.openxmlformats.org/officeDocument/2006/relationships/image" Target="../media/image43.png"/><Relationship Id="rId5" Type="http://schemas.openxmlformats.org/officeDocument/2006/relationships/image" Target="../media/image42.emf"/><Relationship Id="rId4" Type="http://schemas.openxmlformats.org/officeDocument/2006/relationships/image" Target="../media/image41.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4.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36.xml"/><Relationship Id="rId1" Type="http://schemas.openxmlformats.org/officeDocument/2006/relationships/slideLayout" Target="../slideLayouts/slideLayout180.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18.xml"/></Relationships>
</file>

<file path=ppt/slides/_rels/slide138.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38.xml"/><Relationship Id="rId1" Type="http://schemas.openxmlformats.org/officeDocument/2006/relationships/slideLayout" Target="../slideLayouts/slideLayout180.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40.xml"/><Relationship Id="rId1" Type="http://schemas.openxmlformats.org/officeDocument/2006/relationships/slideLayout" Target="../slideLayouts/slideLayout196.xml"/><Relationship Id="rId4" Type="http://schemas.openxmlformats.org/officeDocument/2006/relationships/image" Target="../media/image141.pn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0.xml"/></Relationships>
</file>

<file path=ppt/slides/_rels/slide142.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42.xml"/><Relationship Id="rId1" Type="http://schemas.openxmlformats.org/officeDocument/2006/relationships/slideLayout" Target="../slideLayouts/slideLayout32.xml"/><Relationship Id="rId5" Type="http://schemas.openxmlformats.org/officeDocument/2006/relationships/image" Target="../media/image144.png"/><Relationship Id="rId4" Type="http://schemas.openxmlformats.org/officeDocument/2006/relationships/image" Target="../media/image143.png"/></Relationships>
</file>

<file path=ppt/slides/_rels/slide143.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46.png"/><Relationship Id="rId7" Type="http://schemas.openxmlformats.org/officeDocument/2006/relationships/image" Target="../media/image150.png"/><Relationship Id="rId2" Type="http://schemas.openxmlformats.org/officeDocument/2006/relationships/image" Target="../media/image145.png"/><Relationship Id="rId1" Type="http://schemas.openxmlformats.org/officeDocument/2006/relationships/slideLayout" Target="../slideLayouts/slideLayout28.xml"/><Relationship Id="rId6" Type="http://schemas.openxmlformats.org/officeDocument/2006/relationships/image" Target="../media/image149.png"/><Relationship Id="rId5" Type="http://schemas.openxmlformats.org/officeDocument/2006/relationships/image" Target="../media/image148.png"/><Relationship Id="rId10" Type="http://schemas.openxmlformats.org/officeDocument/2006/relationships/image" Target="../media/image153.png"/><Relationship Id="rId4" Type="http://schemas.openxmlformats.org/officeDocument/2006/relationships/image" Target="../media/image147.png"/><Relationship Id="rId9" Type="http://schemas.openxmlformats.org/officeDocument/2006/relationships/image" Target="../media/image152.png"/></Relationships>
</file>

<file path=ppt/slides/_rels/slide14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43.xml"/><Relationship Id="rId1" Type="http://schemas.openxmlformats.org/officeDocument/2006/relationships/slideLayout" Target="../slideLayouts/slideLayout115.xml"/><Relationship Id="rId4" Type="http://schemas.openxmlformats.org/officeDocument/2006/relationships/image" Target="../media/image155.png"/></Relationships>
</file>

<file path=ppt/slides/_rels/slide14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44.xml"/><Relationship Id="rId1" Type="http://schemas.openxmlformats.org/officeDocument/2006/relationships/slideLayout" Target="../slideLayouts/slideLayout115.xml"/><Relationship Id="rId4" Type="http://schemas.openxmlformats.org/officeDocument/2006/relationships/image" Target="../media/image157.png"/></Relationships>
</file>

<file path=ppt/slides/_rels/slide14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45.xml"/><Relationship Id="rId1" Type="http://schemas.openxmlformats.org/officeDocument/2006/relationships/slideLayout" Target="../slideLayouts/slideLayout115.xml"/><Relationship Id="rId4" Type="http://schemas.openxmlformats.org/officeDocument/2006/relationships/image" Target="../media/image159.png"/></Relationships>
</file>

<file path=ppt/slides/_rels/slide147.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46.xml"/><Relationship Id="rId1" Type="http://schemas.openxmlformats.org/officeDocument/2006/relationships/slideLayout" Target="../slideLayouts/slideLayout115.xml"/><Relationship Id="rId5" Type="http://schemas.openxmlformats.org/officeDocument/2006/relationships/image" Target="../media/image162.png"/><Relationship Id="rId4" Type="http://schemas.openxmlformats.org/officeDocument/2006/relationships/image" Target="../media/image161.png"/></Relationships>
</file>

<file path=ppt/slides/_rels/slide148.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47.xml"/><Relationship Id="rId1" Type="http://schemas.openxmlformats.org/officeDocument/2006/relationships/slideLayout" Target="../slideLayouts/slideLayout115.xml"/></Relationships>
</file>

<file path=ppt/slides/_rels/slide149.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48.xml"/><Relationship Id="rId1" Type="http://schemas.openxmlformats.org/officeDocument/2006/relationships/slideLayout" Target="../slideLayouts/slideLayout115.xml"/><Relationship Id="rId5" Type="http://schemas.openxmlformats.org/officeDocument/2006/relationships/image" Target="../media/image144.png"/><Relationship Id="rId4" Type="http://schemas.openxmlformats.org/officeDocument/2006/relationships/image" Target="../media/image143.png"/></Relationships>
</file>

<file path=ppt/slides/_rels/slide15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49.xml"/><Relationship Id="rId1" Type="http://schemas.openxmlformats.org/officeDocument/2006/relationships/slideLayout" Target="../slideLayouts/slideLayout320.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53.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jpeg"/><Relationship Id="rId1" Type="http://schemas.openxmlformats.org/officeDocument/2006/relationships/slideLayout" Target="../slideLayouts/slideLayout62.xml"/><Relationship Id="rId4" Type="http://schemas.openxmlformats.org/officeDocument/2006/relationships/image" Target="../media/image168.png"/></Relationships>
</file>

<file path=ppt/slides/_rels/slide154.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24.xml"/></Relationships>
</file>

<file path=ppt/slides/_rels/slide156.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51.xml"/><Relationship Id="rId1" Type="http://schemas.openxmlformats.org/officeDocument/2006/relationships/slideLayout" Target="../slideLayouts/slideLayout240.xml"/></Relationships>
</file>

<file path=ppt/slides/_rels/slide157.xml.rels><?xml version="1.0" encoding="UTF-8" standalone="yes"?>
<Relationships xmlns="http://schemas.openxmlformats.org/package/2006/relationships"><Relationship Id="rId2" Type="http://schemas.openxmlformats.org/officeDocument/2006/relationships/image" Target="../media/image172.jpg"/><Relationship Id="rId1" Type="http://schemas.openxmlformats.org/officeDocument/2006/relationships/slideLayout" Target="../slideLayouts/slideLayout63.xml"/></Relationships>
</file>

<file path=ppt/slides/_rels/slide158.xml.rels><?xml version="1.0" encoding="UTF-8" standalone="yes"?>
<Relationships xmlns="http://schemas.openxmlformats.org/package/2006/relationships"><Relationship Id="rId2" Type="http://schemas.openxmlformats.org/officeDocument/2006/relationships/hyperlink" Target="https://online.zakon.kz/Document/?doc_id=39065865#sub_id=166" TargetMode="External"/><Relationship Id="rId1" Type="http://schemas.openxmlformats.org/officeDocument/2006/relationships/slideLayout" Target="../slideLayouts/slideLayout96.xml"/></Relationships>
</file>

<file path=ppt/slides/_rels/slide159.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96.xml"/><Relationship Id="rId4" Type="http://schemas.openxmlformats.org/officeDocument/2006/relationships/image" Target="../media/image132.png"/></Relationships>
</file>

<file path=ppt/slides/_rels/slide1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7.xml"/></Relationships>
</file>

<file path=ppt/slides/_rels/slide160.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111.xml"/></Relationships>
</file>

<file path=ppt/slides/_rels/slide161.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317.xml"/><Relationship Id="rId4" Type="http://schemas.openxmlformats.org/officeDocument/2006/relationships/image" Target="../media/image179.gif"/></Relationships>
</file>

<file path=ppt/slides/_rels/slide162.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214.xml"/></Relationships>
</file>

<file path=ppt/slides/_rels/slide163.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52.xml"/><Relationship Id="rId1" Type="http://schemas.openxmlformats.org/officeDocument/2006/relationships/slideLayout" Target="../slideLayouts/slideLayout253.xml"/><Relationship Id="rId4" Type="http://schemas.openxmlformats.org/officeDocument/2006/relationships/image" Target="../media/image182.jpg"/></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4.xml"/></Relationships>
</file>

<file path=ppt/slides/_rels/slide2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0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11.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8.xml"/><Relationship Id="rId4" Type="http://schemas.openxmlformats.org/officeDocument/2006/relationships/image" Target="../media/image58.svg"/></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g"/><Relationship Id="rId1" Type="http://schemas.openxmlformats.org/officeDocument/2006/relationships/slideLayout" Target="../slideLayouts/slideLayout162.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xml"/><Relationship Id="rId1" Type="http://schemas.openxmlformats.org/officeDocument/2006/relationships/slideLayout" Target="../slideLayouts/slideLayout129.xml"/><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129.xml"/></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129.xml"/></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xml"/><Relationship Id="rId1" Type="http://schemas.openxmlformats.org/officeDocument/2006/relationships/slideLayout" Target="../slideLayouts/slideLayout203.xml"/><Relationship Id="rId5" Type="http://schemas.openxmlformats.org/officeDocument/2006/relationships/image" Target="../media/image68.png"/><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3.xml"/></Relationships>
</file>

<file path=ppt/slides/_rels/slide3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2.xml"/><Relationship Id="rId1" Type="http://schemas.openxmlformats.org/officeDocument/2006/relationships/slideLayout" Target="../slideLayouts/slideLayout203.xml"/></Relationships>
</file>

<file path=ppt/slides/_rels/slide39.xml.rels><?xml version="1.0" encoding="UTF-8" standalone="yes"?>
<Relationships xmlns="http://schemas.openxmlformats.org/package/2006/relationships"><Relationship Id="rId3" Type="http://schemas.openxmlformats.org/officeDocument/2006/relationships/hyperlink" Target="https://satu.kz/redirect?url=http%3A%2F%2Fonline.zakon.kz%2FDocument%2F%3Flink_id%3D1004910624" TargetMode="External"/><Relationship Id="rId2" Type="http://schemas.openxmlformats.org/officeDocument/2006/relationships/notesSlide" Target="../notesSlides/notesSlide13.xml"/><Relationship Id="rId1" Type="http://schemas.openxmlformats.org/officeDocument/2006/relationships/slideLayout" Target="../slideLayouts/slideLayout203.xml"/><Relationship Id="rId5" Type="http://schemas.openxmlformats.org/officeDocument/2006/relationships/hyperlink" Target="https://satu.kz/redirect?url=http%3A%2F%2Fonline.zakon.kz%2FDocument%2F%3Flink_id%3D1000002678" TargetMode="External"/><Relationship Id="rId4" Type="http://schemas.openxmlformats.org/officeDocument/2006/relationships/hyperlink" Target="https://satu.kz/redirect?url=http%3A%2F%2Fonline.zakon.kz%2FDocument%2F%3Flink_id%3D1004796273"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96.xml"/><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96.xml"/><Relationship Id="rId4" Type="http://schemas.openxmlformats.org/officeDocument/2006/relationships/image" Target="../media/image74.png"/></Relationships>
</file>

<file path=ppt/slides/_rels/slide4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63.xml"/></Relationships>
</file>

<file path=ppt/slides/_rels/slide4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7.xml"/></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8.xml"/></Relationships>
</file>

<file path=ppt/slides/_rels/slide4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9.png"/><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6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91.xml"/></Relationships>
</file>

<file path=ppt/slides/_rels/slide5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gif"/><Relationship Id="rId1" Type="http://schemas.openxmlformats.org/officeDocument/2006/relationships/slideLayout" Target="../slideLayouts/slideLayout391.xml"/><Relationship Id="rId4" Type="http://schemas.openxmlformats.org/officeDocument/2006/relationships/image" Target="../media/image83.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9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6.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2.xml"/></Relationships>
</file>

<file path=ppt/slides/_rels/slide6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01.xml"/></Relationships>
</file>

<file path=ppt/slides/_rels/slide6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8.xml"/></Relationships>
</file>

<file path=ppt/slides/_rels/slide6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8.xml"/></Relationships>
</file>

<file path=ppt/slides/_rels/slide6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8.xml"/></Relationships>
</file>

<file path=ppt/slides/_rels/slide6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8.xml"/></Relationships>
</file>

<file path=ppt/slides/_rels/slide66.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hyperlink" Target="http://adilet.zan.kz/rus/docs/K950001000_" TargetMode="External"/><Relationship Id="rId2" Type="http://schemas.openxmlformats.org/officeDocument/2006/relationships/notesSlide" Target="../notesSlides/notesSlide17.xml"/><Relationship Id="rId1" Type="http://schemas.openxmlformats.org/officeDocument/2006/relationships/slideLayout" Target="../slideLayouts/slideLayout2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357.xml"/><Relationship Id="rId4" Type="http://schemas.openxmlformats.org/officeDocument/2006/relationships/image" Target="../media/image9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84.xml"/></Relationships>
</file>

<file path=ppt/slides/_rels/slide7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0.xml"/><Relationship Id="rId1" Type="http://schemas.openxmlformats.org/officeDocument/2006/relationships/slideLayout" Target="../slideLayouts/slideLayout420.xml"/><Relationship Id="rId5" Type="http://schemas.openxmlformats.org/officeDocument/2006/relationships/image" Target="../media/image97.jpg"/><Relationship Id="rId4" Type="http://schemas.openxmlformats.org/officeDocument/2006/relationships/image" Target="../media/image96.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19.xml"/><Relationship Id="rId5" Type="http://schemas.openxmlformats.org/officeDocument/2006/relationships/image" Target="../media/image14.png"/><Relationship Id="rId4" Type="http://schemas.openxmlformats.org/officeDocument/2006/relationships/image" Target="../media/image13.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1.xml"/><Relationship Id="rId1" Type="http://schemas.openxmlformats.org/officeDocument/2006/relationships/slideLayout" Target="../slideLayouts/slideLayout134.xml"/><Relationship Id="rId4" Type="http://schemas.openxmlformats.org/officeDocument/2006/relationships/image" Target="../media/image101.png"/></Relationships>
</file>

<file path=ppt/slides/_rels/slide8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63.xml"/></Relationships>
</file>

<file path=ppt/slides/_rels/slide8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79.xml"/></Relationships>
</file>

<file path=ppt/slides/_rels/slide87.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7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4.xml"/></Relationships>
</file>

<file path=ppt/slides/_rels/slide9.xml.rels><?xml version="1.0" encoding="UTF-8" standalone="yes"?>
<Relationships xmlns="http://schemas.openxmlformats.org/package/2006/relationships"><Relationship Id="rId8" Type="http://schemas.openxmlformats.org/officeDocument/2006/relationships/image" Target="../media/image21.jpg"/><Relationship Id="rId13" Type="http://schemas.openxmlformats.org/officeDocument/2006/relationships/image" Target="../media/image26.png"/><Relationship Id="rId18" Type="http://schemas.openxmlformats.org/officeDocument/2006/relationships/image" Target="../media/image31.jpg"/><Relationship Id="rId3" Type="http://schemas.openxmlformats.org/officeDocument/2006/relationships/image" Target="../media/image16.png"/><Relationship Id="rId21" Type="http://schemas.openxmlformats.org/officeDocument/2006/relationships/image" Target="../media/image34.jp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image" Target="../media/image15.jpg"/><Relationship Id="rId16" Type="http://schemas.openxmlformats.org/officeDocument/2006/relationships/image" Target="../media/image29.jpg"/><Relationship Id="rId20" Type="http://schemas.openxmlformats.org/officeDocument/2006/relationships/image" Target="../media/image33.png"/><Relationship Id="rId1" Type="http://schemas.openxmlformats.org/officeDocument/2006/relationships/slideLayout" Target="../slideLayouts/slideLayout299.xml"/><Relationship Id="rId6" Type="http://schemas.openxmlformats.org/officeDocument/2006/relationships/image" Target="../media/image19.png"/><Relationship Id="rId11" Type="http://schemas.openxmlformats.org/officeDocument/2006/relationships/image" Target="../media/image24.jpg"/><Relationship Id="rId5" Type="http://schemas.openxmlformats.org/officeDocument/2006/relationships/image" Target="../media/image18.jpg"/><Relationship Id="rId15" Type="http://schemas.openxmlformats.org/officeDocument/2006/relationships/image" Target="../media/image28.png"/><Relationship Id="rId23" Type="http://schemas.openxmlformats.org/officeDocument/2006/relationships/image" Target="../media/image36.png"/><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jpg"/><Relationship Id="rId22" Type="http://schemas.openxmlformats.org/officeDocument/2006/relationships/image" Target="../media/image35.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9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08.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jpeg"/></Relationships>
</file>

<file path=ppt/slides/_rels/slide9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4.xml"/><Relationship Id="rId4" Type="http://schemas.openxmlformats.org/officeDocument/2006/relationships/image" Target="../media/image115.png"/></Relationships>
</file>

<file path=ppt/slides/_rels/slide9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4.xml"/><Relationship Id="rId4" Type="http://schemas.openxmlformats.org/officeDocument/2006/relationships/image" Target="../media/image115.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A56EDC-4278-043F-2C31-F5FB3D80777E}"/>
              </a:ext>
            </a:extLst>
          </p:cNvPr>
          <p:cNvSpPr txBox="1"/>
          <p:nvPr/>
        </p:nvSpPr>
        <p:spPr>
          <a:xfrm>
            <a:off x="957350" y="646968"/>
            <a:ext cx="8448075" cy="4444807"/>
          </a:xfrm>
          <a:prstGeom prst="rect">
            <a:avLst/>
          </a:prstGeom>
          <a:noFill/>
        </p:spPr>
        <p:txBody>
          <a:bodyPr wrap="square">
            <a:spAutoFit/>
          </a:bodyPr>
          <a:lstStyle/>
          <a:p>
            <a:pPr defTabSz="779173">
              <a:defRPr/>
            </a:pPr>
            <a:r>
              <a:rPr lang="ru-RU" sz="1414" dirty="0">
                <a:solidFill>
                  <a:prstClr val="black"/>
                </a:solidFill>
                <a:latin typeface="Times New Roman" panose="02020603050405020304" pitchFamily="18" charset="0"/>
                <a:cs typeface="Times New Roman" panose="02020603050405020304" pitchFamily="18" charset="0"/>
              </a:rPr>
              <a:t>Маленькая девочка держала в руках два яблока. В комнату вошла ее мама и мягко, с улыбкой спросила свою маленькую принцессу:</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r>
              <a:rPr lang="ru-RU" sz="1414" dirty="0">
                <a:solidFill>
                  <a:prstClr val="black"/>
                </a:solidFill>
                <a:latin typeface="Times New Roman" panose="02020603050405020304" pitchFamily="18" charset="0"/>
                <a:cs typeface="Times New Roman" panose="02020603050405020304" pitchFamily="18" charset="0"/>
              </a:rPr>
              <a:t>— Ты не дашь своей мамочке одно из этих яблок?</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r>
              <a:rPr lang="ru-RU" sz="1414" dirty="0">
                <a:solidFill>
                  <a:prstClr val="black"/>
                </a:solidFill>
                <a:latin typeface="Times New Roman" panose="02020603050405020304" pitchFamily="18" charset="0"/>
                <a:cs typeface="Times New Roman" panose="02020603050405020304" pitchFamily="18" charset="0"/>
              </a:rPr>
              <a:t>Девочка в течение нескольких секунд посмотрела на маму, затем внезапно надкусила одно яблоко и сразу же за ним быстро другое. </a:t>
            </a:r>
          </a:p>
          <a:p>
            <a:pPr defTabSz="779173">
              <a:defRPr/>
            </a:pPr>
            <a:r>
              <a:rPr lang="ru-RU" sz="1414" dirty="0">
                <a:solidFill>
                  <a:prstClr val="black"/>
                </a:solidFill>
                <a:latin typeface="Times New Roman" panose="02020603050405020304" pitchFamily="18" charset="0"/>
                <a:cs typeface="Times New Roman" panose="02020603050405020304" pitchFamily="18" charset="0"/>
              </a:rPr>
              <a:t>Женщина почувствовала, как улыбка застывает на её лице, и старалась не показать дочке свое разочарование — она расстроилась, что ее любимая доченька не пожелала с ней поделиться.</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r>
              <a:rPr lang="ru-RU" sz="1414" dirty="0">
                <a:solidFill>
                  <a:prstClr val="black"/>
                </a:solidFill>
                <a:latin typeface="Times New Roman" panose="02020603050405020304" pitchFamily="18" charset="0"/>
                <a:cs typeface="Times New Roman" panose="02020603050405020304" pitchFamily="18" charset="0"/>
              </a:rPr>
              <a:t>И вдруг девочка протянула одно из надкушенных яблок и сказала:</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r>
              <a:rPr lang="ru-RU" sz="1414" dirty="0">
                <a:solidFill>
                  <a:prstClr val="black"/>
                </a:solidFill>
                <a:latin typeface="Times New Roman" panose="02020603050405020304" pitchFamily="18" charset="0"/>
                <a:cs typeface="Times New Roman" panose="02020603050405020304" pitchFamily="18" charset="0"/>
              </a:rPr>
              <a:t>— Мама, возьми вот это, оно более сладкое!</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endParaRPr lang="ru-RU" sz="1414" dirty="0">
              <a:solidFill>
                <a:prstClr val="black"/>
              </a:solidFill>
              <a:latin typeface="Times New Roman" panose="02020603050405020304" pitchFamily="18" charset="0"/>
              <a:cs typeface="Times New Roman" panose="02020603050405020304" pitchFamily="18" charset="0"/>
            </a:endParaRPr>
          </a:p>
          <a:p>
            <a:pPr defTabSz="779173">
              <a:defRPr/>
            </a:pPr>
            <a:r>
              <a:rPr lang="ru-RU" sz="1414" b="1" dirty="0">
                <a:solidFill>
                  <a:prstClr val="black"/>
                </a:solidFill>
                <a:latin typeface="Times New Roman" panose="02020603050405020304" pitchFamily="18" charset="0"/>
                <a:cs typeface="Times New Roman" panose="02020603050405020304" pitchFamily="18" charset="0"/>
              </a:rPr>
              <a:t>Мораль: </a:t>
            </a:r>
            <a:r>
              <a:rPr lang="ru-RU" sz="1414" dirty="0">
                <a:solidFill>
                  <a:prstClr val="black"/>
                </a:solidFill>
                <a:latin typeface="Times New Roman" panose="02020603050405020304" pitchFamily="18" charset="0"/>
                <a:cs typeface="Times New Roman" panose="02020603050405020304" pitchFamily="18" charset="0"/>
              </a:rPr>
              <a:t>независимо от того, насколько вы </a:t>
            </a:r>
            <a:r>
              <a:rPr lang="ru-RU" sz="1414" b="1" dirty="0">
                <a:solidFill>
                  <a:prstClr val="black"/>
                </a:solidFill>
                <a:latin typeface="Times New Roman" panose="02020603050405020304" pitchFamily="18" charset="0"/>
                <a:cs typeface="Times New Roman" panose="02020603050405020304" pitchFamily="18" charset="0"/>
              </a:rPr>
              <a:t>взрослый, опытный и осведомленный человек</a:t>
            </a:r>
            <a:r>
              <a:rPr lang="ru-RU" sz="1414" dirty="0">
                <a:solidFill>
                  <a:prstClr val="black"/>
                </a:solidFill>
                <a:latin typeface="Times New Roman" panose="02020603050405020304" pitchFamily="18" charset="0"/>
                <a:cs typeface="Times New Roman" panose="02020603050405020304" pitchFamily="18" charset="0"/>
              </a:rPr>
              <a:t>, никогда </a:t>
            </a:r>
            <a:r>
              <a:rPr lang="ru-RU" sz="1414" b="1" dirty="0">
                <a:solidFill>
                  <a:prstClr val="black"/>
                </a:solidFill>
                <a:latin typeface="Times New Roman" panose="02020603050405020304" pitchFamily="18" charset="0"/>
                <a:cs typeface="Times New Roman" panose="02020603050405020304" pitchFamily="18" charset="0"/>
              </a:rPr>
              <a:t>не спешите судить других</a:t>
            </a:r>
            <a:r>
              <a:rPr lang="ru-RU" sz="1414" dirty="0">
                <a:solidFill>
                  <a:prstClr val="black"/>
                </a:solidFill>
                <a:latin typeface="Times New Roman" panose="02020603050405020304" pitchFamily="18" charset="0"/>
                <a:cs typeface="Times New Roman" panose="02020603050405020304" pitchFamily="18" charset="0"/>
              </a:rPr>
              <a:t>. </a:t>
            </a:r>
          </a:p>
          <a:p>
            <a:pPr defTabSz="779173">
              <a:defRPr/>
            </a:pPr>
            <a:r>
              <a:rPr lang="ru-RU" sz="1414" dirty="0">
                <a:solidFill>
                  <a:prstClr val="black"/>
                </a:solidFill>
                <a:latin typeface="Times New Roman" panose="02020603050405020304" pitchFamily="18" charset="0"/>
                <a:cs typeface="Times New Roman" panose="02020603050405020304" pitchFamily="18" charset="0"/>
              </a:rPr>
              <a:t>Дайте им возможность объясниться. То, что вы видите, может быть обманчиво.</a:t>
            </a:r>
          </a:p>
          <a:p>
            <a:pPr defTabSz="779173">
              <a:defRPr/>
            </a:pPr>
            <a:endParaRPr lang="ru-RU" sz="1414" dirty="0">
              <a:solidFill>
                <a:prstClr val="black"/>
              </a:solidFill>
              <a:latin typeface="Times New Roman" panose="02020603050405020304" pitchFamily="18" charset="0"/>
              <a:cs typeface="Times New Roman" panose="02020603050405020304" pitchFamily="18" charset="0"/>
            </a:endParaRPr>
          </a:p>
          <a:p>
            <a:pPr defTabSz="779173">
              <a:defRPr/>
            </a:pPr>
            <a:r>
              <a:rPr lang="ru-RU" sz="1414" dirty="0">
                <a:solidFill>
                  <a:prstClr val="black"/>
                </a:solidFill>
                <a:latin typeface="Times New Roman" panose="02020603050405020304" pitchFamily="18" charset="0"/>
                <a:cs typeface="Times New Roman" panose="02020603050405020304" pitchFamily="18" charset="0"/>
              </a:rPr>
              <a:t> Часто, </a:t>
            </a:r>
            <a:r>
              <a:rPr lang="ru-RU" sz="1414" b="1" dirty="0">
                <a:solidFill>
                  <a:prstClr val="black"/>
                </a:solidFill>
                <a:latin typeface="Times New Roman" panose="02020603050405020304" pitchFamily="18" charset="0"/>
                <a:cs typeface="Times New Roman" panose="02020603050405020304" pitchFamily="18" charset="0"/>
              </a:rPr>
              <a:t>не видя картины в целом</a:t>
            </a:r>
            <a:r>
              <a:rPr lang="ru-RU" sz="1414" dirty="0">
                <a:solidFill>
                  <a:prstClr val="black"/>
                </a:solidFill>
                <a:latin typeface="Times New Roman" panose="02020603050405020304" pitchFamily="18" charset="0"/>
                <a:cs typeface="Times New Roman" panose="02020603050405020304" pitchFamily="18" charset="0"/>
              </a:rPr>
              <a:t>, мы заблуждаемся в истинных мотивах действий другого человека.</a:t>
            </a:r>
          </a:p>
        </p:txBody>
      </p:sp>
      <p:pic>
        <p:nvPicPr>
          <p:cNvPr id="5" name="Рисунок 4">
            <a:extLst>
              <a:ext uri="{FF2B5EF4-FFF2-40B4-BE49-F238E27FC236}">
                <a16:creationId xmlns:a16="http://schemas.microsoft.com/office/drawing/2014/main" id="{D71CE8D3-2A9F-4FE7-BC08-E78BBEB1B59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8865" y="975025"/>
            <a:ext cx="751540" cy="589761"/>
          </a:xfrm>
          <a:prstGeom prst="rect">
            <a:avLst/>
          </a:prstGeom>
        </p:spPr>
      </p:pic>
      <p:pic>
        <p:nvPicPr>
          <p:cNvPr id="10" name="Рисунок 9" descr="Изображение выглядит как яблоко, фрукт, зеленый, внутренний&#10;&#10;Автоматически созданное описание">
            <a:extLst>
              <a:ext uri="{FF2B5EF4-FFF2-40B4-BE49-F238E27FC236}">
                <a16:creationId xmlns:a16="http://schemas.microsoft.com/office/drawing/2014/main" id="{C5793050-D38E-EEF3-EA54-B7CE9F6175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903794" y="1060301"/>
            <a:ext cx="545394" cy="589761"/>
          </a:xfrm>
          <a:prstGeom prst="rect">
            <a:avLst/>
          </a:prstGeom>
        </p:spPr>
      </p:pic>
      <p:pic>
        <p:nvPicPr>
          <p:cNvPr id="12" name="Рисунок 11">
            <a:extLst>
              <a:ext uri="{FF2B5EF4-FFF2-40B4-BE49-F238E27FC236}">
                <a16:creationId xmlns:a16="http://schemas.microsoft.com/office/drawing/2014/main" id="{4AF7B92F-FF08-249E-1EEF-B237BD8E99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2987" y="3100490"/>
            <a:ext cx="785226" cy="657025"/>
          </a:xfrm>
          <a:prstGeom prst="rect">
            <a:avLst/>
          </a:prstGeom>
        </p:spPr>
      </p:pic>
    </p:spTree>
    <p:extLst>
      <p:ext uri="{BB962C8B-B14F-4D97-AF65-F5344CB8AC3E}">
        <p14:creationId xmlns:p14="http://schemas.microsoft.com/office/powerpoint/2010/main" val="1363260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E718BEC3-DBA2-486D-9212-D191D5EB418A}"/>
              </a:ext>
            </a:extLst>
          </p:cNvPr>
          <p:cNvSpPr/>
          <p:nvPr/>
        </p:nvSpPr>
        <p:spPr>
          <a:xfrm>
            <a:off x="4171380" y="504369"/>
            <a:ext cx="1563249" cy="4048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31"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Виды учета</a:t>
            </a:r>
          </a:p>
        </p:txBody>
      </p:sp>
      <p:pic>
        <p:nvPicPr>
          <p:cNvPr id="4" name="Рисунок 3" descr="Изображение выглядит как канцелярские товары&#10;&#10;Автоматически созданное описание">
            <a:extLst>
              <a:ext uri="{FF2B5EF4-FFF2-40B4-BE49-F238E27FC236}">
                <a16:creationId xmlns:a16="http://schemas.microsoft.com/office/drawing/2014/main" id="{5C88AC61-AA3E-4B8C-8AF2-1FBCBD90FE5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9141" y="4783800"/>
            <a:ext cx="1100367" cy="879725"/>
          </a:xfrm>
          <a:prstGeom prst="rect">
            <a:avLst/>
          </a:prstGeom>
        </p:spPr>
      </p:pic>
      <p:pic>
        <p:nvPicPr>
          <p:cNvPr id="26" name="Picture 6" descr="http://bankingfaq.biz/wp-content/uploads/2013/02/Ekonomikaizderjekpredpriyatiya.jpg">
            <a:extLst>
              <a:ext uri="{FF2B5EF4-FFF2-40B4-BE49-F238E27FC236}">
                <a16:creationId xmlns:a16="http://schemas.microsoft.com/office/drawing/2014/main" id="{F0ACEE54-6B92-4C94-BA95-6E5CD77496F7}"/>
              </a:ext>
            </a:extLst>
          </p:cNvPr>
          <p:cNvPicPr>
            <a:picLocks noChangeAspect="1" noChangeArrowheads="1"/>
          </p:cNvPicPr>
          <p:nvPr/>
        </p:nvPicPr>
        <p:blipFill>
          <a:blip r:embed="rId3" cstate="print"/>
          <a:srcRect/>
          <a:stretch>
            <a:fillRect/>
          </a:stretch>
        </p:blipFill>
        <p:spPr bwMode="auto">
          <a:xfrm>
            <a:off x="753516" y="5468404"/>
            <a:ext cx="1687387" cy="1123096"/>
          </a:xfrm>
          <a:prstGeom prst="rect">
            <a:avLst/>
          </a:prstGeom>
          <a:noFill/>
          <a:ln w="9525">
            <a:noFill/>
            <a:miter lim="800000"/>
            <a:headEnd/>
            <a:tailEnd/>
          </a:ln>
        </p:spPr>
      </p:pic>
      <p:grpSp>
        <p:nvGrpSpPr>
          <p:cNvPr id="6" name="Группа 5">
            <a:extLst>
              <a:ext uri="{FF2B5EF4-FFF2-40B4-BE49-F238E27FC236}">
                <a16:creationId xmlns:a16="http://schemas.microsoft.com/office/drawing/2014/main" id="{91B0F26D-FACD-499F-AF87-0AC1E1F6EDE0}"/>
              </a:ext>
            </a:extLst>
          </p:cNvPr>
          <p:cNvGrpSpPr/>
          <p:nvPr/>
        </p:nvGrpSpPr>
        <p:grpSpPr>
          <a:xfrm>
            <a:off x="753513" y="1301997"/>
            <a:ext cx="8375084" cy="3343151"/>
            <a:chOff x="35496" y="1484784"/>
            <a:chExt cx="9073008" cy="3621747"/>
          </a:xfrm>
        </p:grpSpPr>
        <p:sp>
          <p:nvSpPr>
            <p:cNvPr id="5" name="Скругленный прямоугольник 4"/>
            <p:cNvSpPr/>
            <p:nvPr/>
          </p:nvSpPr>
          <p:spPr>
            <a:xfrm>
              <a:off x="35496" y="1484784"/>
              <a:ext cx="1872208" cy="1080120"/>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Управленческий учет</a:t>
              </a:r>
            </a:p>
          </p:txBody>
        </p:sp>
        <p:grpSp>
          <p:nvGrpSpPr>
            <p:cNvPr id="3" name="Группа 2">
              <a:extLst>
                <a:ext uri="{FF2B5EF4-FFF2-40B4-BE49-F238E27FC236}">
                  <a16:creationId xmlns:a16="http://schemas.microsoft.com/office/drawing/2014/main" id="{D0145A0C-2CB0-4BDA-AFFB-F5B1F72923A7}"/>
                </a:ext>
              </a:extLst>
            </p:cNvPr>
            <p:cNvGrpSpPr/>
            <p:nvPr/>
          </p:nvGrpSpPr>
          <p:grpSpPr>
            <a:xfrm>
              <a:off x="1763688" y="1484784"/>
              <a:ext cx="7344816" cy="3621747"/>
              <a:chOff x="1763688" y="1484784"/>
              <a:chExt cx="7344816" cy="3621747"/>
            </a:xfrm>
          </p:grpSpPr>
          <p:sp>
            <p:nvSpPr>
              <p:cNvPr id="9" name="Скругленный прямоугольник 8"/>
              <p:cNvSpPr/>
              <p:nvPr/>
            </p:nvSpPr>
            <p:spPr>
              <a:xfrm>
                <a:off x="2310548" y="1484784"/>
                <a:ext cx="2198374" cy="1080120"/>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Бухгалтерский учет</a:t>
                </a:r>
              </a:p>
            </p:txBody>
          </p:sp>
          <p:sp>
            <p:nvSpPr>
              <p:cNvPr id="10" name="Скругленный прямоугольник 9"/>
              <p:cNvSpPr/>
              <p:nvPr/>
            </p:nvSpPr>
            <p:spPr>
              <a:xfrm>
                <a:off x="5004048" y="1484784"/>
                <a:ext cx="1872208" cy="1080120"/>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Налоговый учет</a:t>
                </a:r>
              </a:p>
            </p:txBody>
          </p:sp>
          <p:sp>
            <p:nvSpPr>
              <p:cNvPr id="11" name="Скругленный прямоугольник 10"/>
              <p:cNvSpPr/>
              <p:nvPr/>
            </p:nvSpPr>
            <p:spPr>
              <a:xfrm>
                <a:off x="7236296" y="1484784"/>
                <a:ext cx="1832623" cy="1080120"/>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Статистический учет</a:t>
                </a:r>
              </a:p>
            </p:txBody>
          </p:sp>
          <p:sp>
            <p:nvSpPr>
              <p:cNvPr id="12" name="Скругленный прямоугольник 11"/>
              <p:cNvSpPr/>
              <p:nvPr/>
            </p:nvSpPr>
            <p:spPr>
              <a:xfrm>
                <a:off x="5223789" y="3212976"/>
                <a:ext cx="1475799" cy="1080120"/>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Налоговый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Кодекс РК</a:t>
                </a:r>
              </a:p>
            </p:txBody>
          </p:sp>
          <p:sp>
            <p:nvSpPr>
              <p:cNvPr id="13" name="Скругленный прямоугольник 12"/>
              <p:cNvSpPr/>
              <p:nvPr/>
            </p:nvSpPr>
            <p:spPr>
              <a:xfrm>
                <a:off x="7068256" y="2924944"/>
                <a:ext cx="2040248" cy="936104"/>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ЗРК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 государственной статистике</a:t>
                </a:r>
                <a:endPar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Скругленный прямоугольник 14"/>
              <p:cNvSpPr/>
              <p:nvPr/>
            </p:nvSpPr>
            <p:spPr>
              <a:xfrm>
                <a:off x="1763688" y="2962603"/>
                <a:ext cx="936103" cy="504056"/>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МСФО</a:t>
                </a:r>
              </a:p>
            </p:txBody>
          </p:sp>
          <p:sp>
            <p:nvSpPr>
              <p:cNvPr id="16" name="Скругленный прямоугольник 15"/>
              <p:cNvSpPr/>
              <p:nvPr/>
            </p:nvSpPr>
            <p:spPr>
              <a:xfrm>
                <a:off x="3575288" y="4602475"/>
                <a:ext cx="895500" cy="504056"/>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НСФО</a:t>
                </a:r>
              </a:p>
            </p:txBody>
          </p:sp>
          <p:sp>
            <p:nvSpPr>
              <p:cNvPr id="17" name="Скругленный прямоугольник 16"/>
              <p:cNvSpPr/>
              <p:nvPr/>
            </p:nvSpPr>
            <p:spPr>
              <a:xfrm>
                <a:off x="2804513" y="4051741"/>
                <a:ext cx="1259430" cy="504056"/>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МСФО  ОС</a:t>
                </a:r>
              </a:p>
            </p:txBody>
          </p:sp>
          <p:sp>
            <p:nvSpPr>
              <p:cNvPr id="18" name="Стрелка вниз 17"/>
              <p:cNvSpPr/>
              <p:nvPr/>
            </p:nvSpPr>
            <p:spPr>
              <a:xfrm>
                <a:off x="2377638" y="2537900"/>
                <a:ext cx="157227" cy="414047"/>
              </a:xfrm>
              <a:prstGeom prst="downArrow">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white"/>
                    </a:solidFill>
                    <a:effectLst/>
                    <a:uLnTx/>
                    <a:uFillTx/>
                    <a:latin typeface="Calibri"/>
                    <a:ea typeface="+mn-ea"/>
                    <a:cs typeface="+mn-cs"/>
                  </a:rPr>
                  <a:t>..</a:t>
                </a:r>
              </a:p>
            </p:txBody>
          </p:sp>
          <p:sp>
            <p:nvSpPr>
              <p:cNvPr id="19" name="Стрелка вниз 18"/>
              <p:cNvSpPr/>
              <p:nvPr/>
            </p:nvSpPr>
            <p:spPr>
              <a:xfrm>
                <a:off x="2804513" y="2553806"/>
                <a:ext cx="162756" cy="938601"/>
              </a:xfrm>
              <a:prstGeom prst="downArrow">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20" name="Стрелка вниз 19"/>
              <p:cNvSpPr/>
              <p:nvPr/>
            </p:nvSpPr>
            <p:spPr>
              <a:xfrm>
                <a:off x="3571868" y="2553806"/>
                <a:ext cx="157227" cy="1497935"/>
              </a:xfrm>
              <a:prstGeom prst="downArrow">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21" name="Стрелка вниз 20"/>
              <p:cNvSpPr/>
              <p:nvPr/>
            </p:nvSpPr>
            <p:spPr>
              <a:xfrm>
                <a:off x="5911134" y="2564904"/>
                <a:ext cx="162756" cy="648072"/>
              </a:xfrm>
              <a:prstGeom prst="downArrow">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
            <p:nvSpPr>
              <p:cNvPr id="22" name="Стрелка вниз 21"/>
              <p:cNvSpPr/>
              <p:nvPr/>
            </p:nvSpPr>
            <p:spPr>
              <a:xfrm>
                <a:off x="8071229" y="2564904"/>
                <a:ext cx="162756" cy="360040"/>
              </a:xfrm>
              <a:prstGeom prst="downArrow">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23" name="Не равно 22"/>
              <p:cNvSpPr/>
              <p:nvPr/>
            </p:nvSpPr>
            <p:spPr>
              <a:xfrm>
                <a:off x="1850559" y="1835829"/>
                <a:ext cx="505476" cy="396044"/>
              </a:xfrm>
              <a:prstGeom prst="mathNotEqual">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black"/>
                  </a:solidFill>
                  <a:effectLst/>
                  <a:uLnTx/>
                  <a:uFillTx/>
                  <a:latin typeface="Calibri"/>
                  <a:ea typeface="+mn-ea"/>
                  <a:cs typeface="+mn-cs"/>
                </a:endParaRPr>
              </a:p>
            </p:txBody>
          </p:sp>
          <p:sp>
            <p:nvSpPr>
              <p:cNvPr id="24" name="Не равно 23"/>
              <p:cNvSpPr/>
              <p:nvPr/>
            </p:nvSpPr>
            <p:spPr>
              <a:xfrm>
                <a:off x="4489873" y="1835829"/>
                <a:ext cx="505476" cy="396044"/>
              </a:xfrm>
              <a:prstGeom prst="mathNotEqual">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black"/>
                  </a:solidFill>
                  <a:effectLst/>
                  <a:uLnTx/>
                  <a:uFillTx/>
                  <a:latin typeface="Calibri"/>
                  <a:ea typeface="+mn-ea"/>
                  <a:cs typeface="+mn-cs"/>
                </a:endParaRPr>
              </a:p>
            </p:txBody>
          </p:sp>
          <p:sp>
            <p:nvSpPr>
              <p:cNvPr id="25" name="Не равно 24">
                <a:extLst>
                  <a:ext uri="{FF2B5EF4-FFF2-40B4-BE49-F238E27FC236}">
                    <a16:creationId xmlns:a16="http://schemas.microsoft.com/office/drawing/2014/main" id="{67460366-3C26-4EDD-BC39-D6229D8CA641}"/>
                  </a:ext>
                </a:extLst>
              </p:cNvPr>
              <p:cNvSpPr/>
              <p:nvPr/>
            </p:nvSpPr>
            <p:spPr>
              <a:xfrm>
                <a:off x="6802828" y="1822381"/>
                <a:ext cx="505476" cy="396044"/>
              </a:xfrm>
              <a:prstGeom prst="mathNotEqual">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black"/>
                  </a:solidFill>
                  <a:effectLst/>
                  <a:uLnTx/>
                  <a:uFillTx/>
                  <a:latin typeface="Calibri"/>
                  <a:ea typeface="+mn-ea"/>
                  <a:cs typeface="+mn-cs"/>
                </a:endParaRPr>
              </a:p>
            </p:txBody>
          </p:sp>
          <p:sp>
            <p:nvSpPr>
              <p:cNvPr id="27" name="Скругленный прямоугольник 16">
                <a:extLst>
                  <a:ext uri="{FF2B5EF4-FFF2-40B4-BE49-F238E27FC236}">
                    <a16:creationId xmlns:a16="http://schemas.microsoft.com/office/drawing/2014/main" id="{C848EB75-A75F-4D82-A9E1-2BBD6F56148D}"/>
                  </a:ext>
                </a:extLst>
              </p:cNvPr>
              <p:cNvSpPr/>
              <p:nvPr/>
            </p:nvSpPr>
            <p:spPr>
              <a:xfrm>
                <a:off x="2060650" y="3492408"/>
                <a:ext cx="1397104" cy="512655"/>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МСФО МСБ</a:t>
                </a:r>
              </a:p>
            </p:txBody>
          </p:sp>
          <p:sp>
            <p:nvSpPr>
              <p:cNvPr id="28" name="Стрелка вниз 19">
                <a:extLst>
                  <a:ext uri="{FF2B5EF4-FFF2-40B4-BE49-F238E27FC236}">
                    <a16:creationId xmlns:a16="http://schemas.microsoft.com/office/drawing/2014/main" id="{82582C91-C015-47F2-8419-D70FE4FBC3F3}"/>
                  </a:ext>
                </a:extLst>
              </p:cNvPr>
              <p:cNvSpPr/>
              <p:nvPr/>
            </p:nvSpPr>
            <p:spPr>
              <a:xfrm>
                <a:off x="4150353" y="2553805"/>
                <a:ext cx="162755" cy="2048670"/>
              </a:xfrm>
              <a:prstGeom prst="downArrow">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grpSp>
      </p:grpSp>
      <p:pic>
        <p:nvPicPr>
          <p:cNvPr id="29" name="Picture 2" descr="Картинки по запросу Отчетность">
            <a:extLst>
              <a:ext uri="{FF2B5EF4-FFF2-40B4-BE49-F238E27FC236}">
                <a16:creationId xmlns:a16="http://schemas.microsoft.com/office/drawing/2014/main" id="{43AACA2F-122D-4C8D-BCD3-5167849A35F0}"/>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0090" y="13667"/>
            <a:ext cx="1184910" cy="831850"/>
          </a:xfrm>
          <a:prstGeom prst="rect">
            <a:avLst/>
          </a:prstGeom>
          <a:noFill/>
        </p:spPr>
      </p:pic>
    </p:spTree>
    <p:extLst>
      <p:ext uri="{BB962C8B-B14F-4D97-AF65-F5344CB8AC3E}">
        <p14:creationId xmlns:p14="http://schemas.microsoft.com/office/powerpoint/2010/main" val="17157800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3F4EC4D-1809-A0A5-4B36-5C0310DAF9E0}"/>
              </a:ext>
            </a:extLst>
          </p:cNvPr>
          <p:cNvSpPr txBox="1"/>
          <p:nvPr/>
        </p:nvSpPr>
        <p:spPr>
          <a:xfrm>
            <a:off x="324465" y="159528"/>
            <a:ext cx="9581535" cy="66221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Шарик, по квитанции корова рыжая </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одна</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Брали мы ее </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одну</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по квитанции.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Сдавать будем одну, чтобы </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не нарушать отчетностей</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Не нарушать отчетностей </a:t>
            </a:r>
            <a:r>
              <a:rPr kumimoji="0" lang="ru-RU" sz="1660" b="0" i="1"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полезнейшая привычка.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Вам все равно, а людям приятно. Я до сих пор не знаю, кому Гаврюша принадлежит по закону.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1"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Но что отчетность будет в порядке - не сомневаюсь ни секунды</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ru-RU" sz="180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мультфильме кот Матроскин и пёс Шарик спорили, кому принадлежит телёнок Гаврюша, сын коровы Мурки, которую Матроскин взял напрокат. Матроскин утверждал, что корова принадлежит государству, а всё, что она дает, молоко или телят, - арендатору. А Шарик утверждал, что государству принадлежит не только корова, но и рождённый ею телёнок.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Кто из них прав?</a:t>
            </a:r>
            <a:b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Шарик</a:t>
            </a:r>
            <a:b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ru-RU" sz="1660" b="0" i="1"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Матроскин</a:t>
            </a:r>
            <a:b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оба, вопрос должен решаться полюбовно</a:t>
            </a:r>
            <a:b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никто</a:t>
            </a:r>
            <a:b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b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2: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Матроскин прав, статья 554 Гражданского кодекса РК:</a:t>
            </a:r>
            <a:b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ГК РК (Особенная часть) Ст. 554. Право собственности нанимателя на продукцию, плоды и иные доходы от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нанятого имущества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Продукция, плоды и иные доходы, полученные нанимателем в результате использования нанятого имущества, являются его собственностью, если иное не предусмотрено законодательными актами или договором.</a:t>
            </a:r>
            <a:endPar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descr="Изображение выглядит как мультфильм, графическая вставка, иллюстрация, Мультфильм&#10;&#10;Автоматически созданное описание">
            <a:extLst>
              <a:ext uri="{FF2B5EF4-FFF2-40B4-BE49-F238E27FC236}">
                <a16:creationId xmlns:a16="http://schemas.microsoft.com/office/drawing/2014/main" id="{AB7FDD6E-2F51-EB33-02DE-2C1D96065A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8635" y="-149077"/>
            <a:ext cx="1618918" cy="1787489"/>
          </a:xfrm>
          <a:prstGeom prst="rect">
            <a:avLst/>
          </a:prstGeom>
        </p:spPr>
      </p:pic>
    </p:spTree>
    <p:extLst>
      <p:ext uri="{BB962C8B-B14F-4D97-AF65-F5344CB8AC3E}">
        <p14:creationId xmlns:p14="http://schemas.microsoft.com/office/powerpoint/2010/main" val="384131258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16632"/>
            <a:ext cx="8229600" cy="835060"/>
          </a:xfrm>
        </p:spPr>
        <p:txBody>
          <a:bodyPr>
            <a:normAutofit/>
          </a:bodyPr>
          <a:lstStyle/>
          <a:p>
            <a:r>
              <a:rPr lang="ru-RU" sz="2200" b="1" dirty="0">
                <a:latin typeface="Times New Roman" panose="02020603050405020304" pitchFamily="18" charset="0"/>
                <a:cs typeface="Times New Roman" panose="02020603050405020304" pitchFamily="18" charset="0"/>
              </a:rPr>
              <a:t>Концептуальные основы финансовой отчетности</a:t>
            </a:r>
          </a:p>
        </p:txBody>
      </p:sp>
      <p:sp>
        <p:nvSpPr>
          <p:cNvPr id="10" name="Объект 2"/>
          <p:cNvSpPr txBox="1">
            <a:spLocks/>
          </p:cNvSpPr>
          <p:nvPr/>
        </p:nvSpPr>
        <p:spPr>
          <a:xfrm>
            <a:off x="829272" y="1184902"/>
            <a:ext cx="8516216" cy="35402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Элементы</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финансовой отчетности</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Элементы отчеты о финансовом положении  ОФП (характеризуют финансовое положение компании)</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Элементы отчеты о финансовых результатах  ОСД (характеризуют результаты деятельности компании)</a:t>
            </a:r>
          </a:p>
        </p:txBody>
      </p:sp>
      <p:sp>
        <p:nvSpPr>
          <p:cNvPr id="3" name="Овал 2"/>
          <p:cNvSpPr/>
          <p:nvPr/>
        </p:nvSpPr>
        <p:spPr>
          <a:xfrm>
            <a:off x="3739208" y="2280296"/>
            <a:ext cx="2407096" cy="1224136"/>
          </a:xfrm>
          <a:prstGeom prst="ellipse">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Обязательства</a:t>
            </a:r>
          </a:p>
        </p:txBody>
      </p:sp>
      <p:sp>
        <p:nvSpPr>
          <p:cNvPr id="5" name="Овал 4"/>
          <p:cNvSpPr/>
          <p:nvPr/>
        </p:nvSpPr>
        <p:spPr>
          <a:xfrm>
            <a:off x="920552" y="2280296"/>
            <a:ext cx="2304256" cy="1224136"/>
          </a:xfrm>
          <a:prstGeom prst="ellipse">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rPr>
              <a:t>Активы</a:t>
            </a:r>
          </a:p>
        </p:txBody>
      </p:sp>
      <p:sp>
        <p:nvSpPr>
          <p:cNvPr id="6" name="Овал 5"/>
          <p:cNvSpPr/>
          <p:nvPr/>
        </p:nvSpPr>
        <p:spPr>
          <a:xfrm>
            <a:off x="6778960" y="2280296"/>
            <a:ext cx="1656184" cy="1224136"/>
          </a:xfrm>
          <a:prstGeom prst="ellipse">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Капитал</a:t>
            </a:r>
          </a:p>
        </p:txBody>
      </p:sp>
      <p:sp>
        <p:nvSpPr>
          <p:cNvPr id="7" name="Овал 6"/>
          <p:cNvSpPr/>
          <p:nvPr/>
        </p:nvSpPr>
        <p:spPr>
          <a:xfrm>
            <a:off x="2911116" y="4700991"/>
            <a:ext cx="1656184" cy="1224136"/>
          </a:xfrm>
          <a:prstGeom prst="ellipse">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Доходы</a:t>
            </a:r>
          </a:p>
        </p:txBody>
      </p:sp>
      <p:sp>
        <p:nvSpPr>
          <p:cNvPr id="8" name="Овал 7"/>
          <p:cNvSpPr/>
          <p:nvPr/>
        </p:nvSpPr>
        <p:spPr>
          <a:xfrm>
            <a:off x="5318212" y="4700991"/>
            <a:ext cx="1656184" cy="1224136"/>
          </a:xfrm>
          <a:prstGeom prst="ellipse">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Расходы</a:t>
            </a:r>
          </a:p>
        </p:txBody>
      </p:sp>
    </p:spTree>
    <p:extLst>
      <p:ext uri="{BB962C8B-B14F-4D97-AF65-F5344CB8AC3E}">
        <p14:creationId xmlns:p14="http://schemas.microsoft.com/office/powerpoint/2010/main" val="39664097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Рисунок 20" descr="Изображение выглядит как снимок экрана, канцтовары, дизайн&#10;&#10;Автоматически созданное описание">
            <a:extLst>
              <a:ext uri="{FF2B5EF4-FFF2-40B4-BE49-F238E27FC236}">
                <a16:creationId xmlns:a16="http://schemas.microsoft.com/office/drawing/2014/main" id="{72C0F838-1192-7DA8-2F35-4904F845CD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2317" y="1703336"/>
            <a:ext cx="3023607" cy="2447927"/>
          </a:xfrm>
          <a:prstGeom prst="rect">
            <a:avLst/>
          </a:prstGeom>
        </p:spPr>
      </p:pic>
      <p:pic>
        <p:nvPicPr>
          <p:cNvPr id="23" name="Рисунок 22" descr="Изображение выглядит как зеленый, снимок экрана, Прямоугольник, Детское искусство&#10;&#10;Автоматически созданное описание">
            <a:extLst>
              <a:ext uri="{FF2B5EF4-FFF2-40B4-BE49-F238E27FC236}">
                <a16:creationId xmlns:a16="http://schemas.microsoft.com/office/drawing/2014/main" id="{05BCC2B5-F1B1-6263-5DDA-88BAC30746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97" y="30906"/>
            <a:ext cx="2682232" cy="2503416"/>
          </a:xfrm>
          <a:prstGeom prst="rect">
            <a:avLst/>
          </a:prstGeom>
        </p:spPr>
      </p:pic>
      <p:pic>
        <p:nvPicPr>
          <p:cNvPr id="25" name="Рисунок 24" descr="Изображение выглядит как красный, канцтовары, дизайн&#10;&#10;Автоматически созданное описание">
            <a:extLst>
              <a:ext uri="{FF2B5EF4-FFF2-40B4-BE49-F238E27FC236}">
                <a16:creationId xmlns:a16="http://schemas.microsoft.com/office/drawing/2014/main" id="{43934825-889C-59D9-4653-98620BD1D4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92781" y="3982370"/>
            <a:ext cx="2600952" cy="2332730"/>
          </a:xfrm>
          <a:prstGeom prst="rect">
            <a:avLst/>
          </a:prstGeom>
        </p:spPr>
      </p:pic>
      <p:pic>
        <p:nvPicPr>
          <p:cNvPr id="27" name="Рисунок 26" descr="Изображение выглядит как желтый, мешок, аксессуар&#10;&#10;Автоматически созданное описание">
            <a:extLst>
              <a:ext uri="{FF2B5EF4-FFF2-40B4-BE49-F238E27FC236}">
                <a16:creationId xmlns:a16="http://schemas.microsoft.com/office/drawing/2014/main" id="{EE6D69AF-8112-453A-6C24-C37935BB75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4459" y="812456"/>
            <a:ext cx="2560313" cy="2381498"/>
          </a:xfrm>
          <a:prstGeom prst="rect">
            <a:avLst/>
          </a:prstGeom>
        </p:spPr>
      </p:pic>
      <p:pic>
        <p:nvPicPr>
          <p:cNvPr id="29" name="Рисунок 28" descr="Изображение выглядит как хищная птица, сова, птица, живая природа&#10;&#10;Автоматически созданное описание">
            <a:extLst>
              <a:ext uri="{FF2B5EF4-FFF2-40B4-BE49-F238E27FC236}">
                <a16:creationId xmlns:a16="http://schemas.microsoft.com/office/drawing/2014/main" id="{545031AF-4A36-C792-D961-2319A6F4692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45203" y="51584"/>
            <a:ext cx="2287226" cy="1372336"/>
          </a:xfrm>
          <a:prstGeom prst="rect">
            <a:avLst/>
          </a:prstGeom>
        </p:spPr>
      </p:pic>
      <p:sp>
        <p:nvSpPr>
          <p:cNvPr id="33" name="TextBox 32">
            <a:extLst>
              <a:ext uri="{FF2B5EF4-FFF2-40B4-BE49-F238E27FC236}">
                <a16:creationId xmlns:a16="http://schemas.microsoft.com/office/drawing/2014/main" id="{D4C64472-4E31-C1D4-84DB-CAB39F41FC43}"/>
              </a:ext>
            </a:extLst>
          </p:cNvPr>
          <p:cNvSpPr txBox="1"/>
          <p:nvPr/>
        </p:nvSpPr>
        <p:spPr>
          <a:xfrm>
            <a:off x="675288" y="537794"/>
            <a:ext cx="1801446" cy="38441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Что?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Определение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 Обязательство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Капитал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Доход</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Объект существительное</a:t>
            </a:r>
          </a:p>
        </p:txBody>
      </p:sp>
      <p:sp>
        <p:nvSpPr>
          <p:cNvPr id="35" name="TextBox 34">
            <a:extLst>
              <a:ext uri="{FF2B5EF4-FFF2-40B4-BE49-F238E27FC236}">
                <a16:creationId xmlns:a16="http://schemas.microsoft.com/office/drawing/2014/main" id="{CBA918E8-3DFE-8CAD-CA65-5CB0A5AB2C76}"/>
              </a:ext>
            </a:extLst>
          </p:cNvPr>
          <p:cNvSpPr txBox="1"/>
          <p:nvPr/>
        </p:nvSpPr>
        <p:spPr>
          <a:xfrm>
            <a:off x="5644893" y="2516846"/>
            <a:ext cx="2135462" cy="375487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Когда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какой момент </a:t>
            </a:r>
            <a:r>
              <a:rPr kumimoji="0" lang="ru-RU" sz="1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времени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Признание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Будущие экономические выгоды/оттоки/притоки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Надежная оценка </a:t>
            </a:r>
          </a:p>
        </p:txBody>
      </p:sp>
      <p:sp>
        <p:nvSpPr>
          <p:cNvPr id="37" name="TextBox 36">
            <a:extLst>
              <a:ext uri="{FF2B5EF4-FFF2-40B4-BE49-F238E27FC236}">
                <a16:creationId xmlns:a16="http://schemas.microsoft.com/office/drawing/2014/main" id="{EA38CCA0-8EF8-4B19-0616-1BA456B46763}"/>
              </a:ext>
            </a:extLst>
          </p:cNvPr>
          <p:cNvSpPr txBox="1"/>
          <p:nvPr/>
        </p:nvSpPr>
        <p:spPr>
          <a:xfrm>
            <a:off x="3262102" y="1338783"/>
            <a:ext cx="1674529" cy="275152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Где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Представление (презентация)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ОФП,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ОПУ,</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ОДДС,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ОИК</a:t>
            </a: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41" name="TextBox 40">
            <a:extLst>
              <a:ext uri="{FF2B5EF4-FFF2-40B4-BE49-F238E27FC236}">
                <a16:creationId xmlns:a16="http://schemas.microsoft.com/office/drawing/2014/main" id="{BAC5F939-B9B1-EBEB-980F-25D6137E997E}"/>
              </a:ext>
            </a:extLst>
          </p:cNvPr>
          <p:cNvSpPr txBox="1"/>
          <p:nvPr/>
        </p:nvSpPr>
        <p:spPr>
          <a:xfrm>
            <a:off x="7763982" y="4581251"/>
            <a:ext cx="1464162" cy="98488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Сколько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оценка</a:t>
            </a:r>
          </a:p>
        </p:txBody>
      </p:sp>
      <p:sp>
        <p:nvSpPr>
          <p:cNvPr id="3" name="TextBox 2">
            <a:extLst>
              <a:ext uri="{FF2B5EF4-FFF2-40B4-BE49-F238E27FC236}">
                <a16:creationId xmlns:a16="http://schemas.microsoft.com/office/drawing/2014/main" id="{2FB812E4-6DC5-777D-1756-75827C5B9B76}"/>
              </a:ext>
            </a:extLst>
          </p:cNvPr>
          <p:cNvSpPr txBox="1"/>
          <p:nvPr/>
        </p:nvSpPr>
        <p:spPr>
          <a:xfrm>
            <a:off x="2476734" y="168001"/>
            <a:ext cx="5214324" cy="34778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Стандартная схема.</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Увидеть все в целом</a:t>
            </a:r>
          </a:p>
        </p:txBody>
      </p:sp>
      <p:sp>
        <p:nvSpPr>
          <p:cNvPr id="5" name="TextBox 4">
            <a:extLst>
              <a:ext uri="{FF2B5EF4-FFF2-40B4-BE49-F238E27FC236}">
                <a16:creationId xmlns:a16="http://schemas.microsoft.com/office/drawing/2014/main" id="{FFE47C19-944B-1EDA-C3A8-2FE75F2A77B9}"/>
              </a:ext>
            </a:extLst>
          </p:cNvPr>
          <p:cNvSpPr txBox="1"/>
          <p:nvPr/>
        </p:nvSpPr>
        <p:spPr>
          <a:xfrm>
            <a:off x="535740" y="5242828"/>
            <a:ext cx="4953466" cy="67710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Приоритет сущности над формой.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Цель использования</a:t>
            </a:r>
          </a:p>
        </p:txBody>
      </p:sp>
    </p:spTree>
    <p:extLst>
      <p:ext uri="{BB962C8B-B14F-4D97-AF65-F5344CB8AC3E}">
        <p14:creationId xmlns:p14="http://schemas.microsoft.com/office/powerpoint/2010/main" val="16731085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Рисунок 20" descr="Изображение выглядит как снимок экрана, канцтовары, дизайн&#10;&#10;Автоматически созданное описание">
            <a:extLst>
              <a:ext uri="{FF2B5EF4-FFF2-40B4-BE49-F238E27FC236}">
                <a16:creationId xmlns:a16="http://schemas.microsoft.com/office/drawing/2014/main" id="{72C0F838-1192-7DA8-2F35-4904F845CD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2317" y="1703336"/>
            <a:ext cx="3023607" cy="2447927"/>
          </a:xfrm>
          <a:prstGeom prst="rect">
            <a:avLst/>
          </a:prstGeom>
        </p:spPr>
      </p:pic>
      <p:pic>
        <p:nvPicPr>
          <p:cNvPr id="23" name="Рисунок 22" descr="Изображение выглядит как зеленый, снимок экрана, Прямоугольник, Детское искусство&#10;&#10;Автоматически созданное описание">
            <a:extLst>
              <a:ext uri="{FF2B5EF4-FFF2-40B4-BE49-F238E27FC236}">
                <a16:creationId xmlns:a16="http://schemas.microsoft.com/office/drawing/2014/main" id="{05BCC2B5-F1B1-6263-5DDA-88BAC30746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97" y="30906"/>
            <a:ext cx="2682232" cy="2503416"/>
          </a:xfrm>
          <a:prstGeom prst="rect">
            <a:avLst/>
          </a:prstGeom>
        </p:spPr>
      </p:pic>
      <p:pic>
        <p:nvPicPr>
          <p:cNvPr id="25" name="Рисунок 24" descr="Изображение выглядит как красный, канцтовары, дизайн&#10;&#10;Автоматически созданное описание">
            <a:extLst>
              <a:ext uri="{FF2B5EF4-FFF2-40B4-BE49-F238E27FC236}">
                <a16:creationId xmlns:a16="http://schemas.microsoft.com/office/drawing/2014/main" id="{43934825-889C-59D9-4653-98620BD1D4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92781" y="3982370"/>
            <a:ext cx="2600952" cy="2332730"/>
          </a:xfrm>
          <a:prstGeom prst="rect">
            <a:avLst/>
          </a:prstGeom>
        </p:spPr>
      </p:pic>
      <p:pic>
        <p:nvPicPr>
          <p:cNvPr id="27" name="Рисунок 26" descr="Изображение выглядит как желтый, мешок, аксессуар&#10;&#10;Автоматически созданное описание">
            <a:extLst>
              <a:ext uri="{FF2B5EF4-FFF2-40B4-BE49-F238E27FC236}">
                <a16:creationId xmlns:a16="http://schemas.microsoft.com/office/drawing/2014/main" id="{EE6D69AF-8112-453A-6C24-C37935BB75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4459" y="812456"/>
            <a:ext cx="2560313" cy="2381498"/>
          </a:xfrm>
          <a:prstGeom prst="rect">
            <a:avLst/>
          </a:prstGeom>
        </p:spPr>
      </p:pic>
      <p:sp>
        <p:nvSpPr>
          <p:cNvPr id="33" name="TextBox 32">
            <a:extLst>
              <a:ext uri="{FF2B5EF4-FFF2-40B4-BE49-F238E27FC236}">
                <a16:creationId xmlns:a16="http://schemas.microsoft.com/office/drawing/2014/main" id="{D4C64472-4E31-C1D4-84DB-CAB39F41FC43}"/>
              </a:ext>
            </a:extLst>
          </p:cNvPr>
          <p:cNvSpPr txBox="1"/>
          <p:nvPr/>
        </p:nvSpPr>
        <p:spPr>
          <a:xfrm>
            <a:off x="669873" y="389723"/>
            <a:ext cx="2079133" cy="30408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Что?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ТМЗ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Автобус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Основное средство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Автобус </a:t>
            </a:r>
          </a:p>
        </p:txBody>
      </p:sp>
      <p:sp>
        <p:nvSpPr>
          <p:cNvPr id="35" name="TextBox 34">
            <a:extLst>
              <a:ext uri="{FF2B5EF4-FFF2-40B4-BE49-F238E27FC236}">
                <a16:creationId xmlns:a16="http://schemas.microsoft.com/office/drawing/2014/main" id="{CBA918E8-3DFE-8CAD-CA65-5CB0A5AB2C76}"/>
              </a:ext>
            </a:extLst>
          </p:cNvPr>
          <p:cNvSpPr txBox="1"/>
          <p:nvPr/>
        </p:nvSpPr>
        <p:spPr>
          <a:xfrm>
            <a:off x="5876271" y="2516846"/>
            <a:ext cx="1565138" cy="98488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Когда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признание </a:t>
            </a:r>
          </a:p>
        </p:txBody>
      </p:sp>
      <p:sp>
        <p:nvSpPr>
          <p:cNvPr id="37" name="TextBox 36">
            <a:extLst>
              <a:ext uri="{FF2B5EF4-FFF2-40B4-BE49-F238E27FC236}">
                <a16:creationId xmlns:a16="http://schemas.microsoft.com/office/drawing/2014/main" id="{EA38CCA0-8EF8-4B19-0616-1BA456B46763}"/>
              </a:ext>
            </a:extLst>
          </p:cNvPr>
          <p:cNvSpPr txBox="1"/>
          <p:nvPr/>
        </p:nvSpPr>
        <p:spPr>
          <a:xfrm>
            <a:off x="3216854" y="1338783"/>
            <a:ext cx="2162959" cy="55399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Где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ОФП</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Краткосрочные активы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Долгосрочные активы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Основные средства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ОПУ</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Себестоимость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Износ ОС</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ОДДС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Операционная деятельность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Инвестиционная деятельность при оплате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1" name="TextBox 40">
            <a:extLst>
              <a:ext uri="{FF2B5EF4-FFF2-40B4-BE49-F238E27FC236}">
                <a16:creationId xmlns:a16="http://schemas.microsoft.com/office/drawing/2014/main" id="{BAC5F939-B9B1-EBEB-980F-25D6137E997E}"/>
              </a:ext>
            </a:extLst>
          </p:cNvPr>
          <p:cNvSpPr txBox="1"/>
          <p:nvPr/>
        </p:nvSpPr>
        <p:spPr>
          <a:xfrm>
            <a:off x="7763982" y="4581251"/>
            <a:ext cx="1464162" cy="98488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Сколько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оценка</a:t>
            </a:r>
          </a:p>
        </p:txBody>
      </p:sp>
      <p:sp>
        <p:nvSpPr>
          <p:cNvPr id="3" name="TextBox 2">
            <a:extLst>
              <a:ext uri="{FF2B5EF4-FFF2-40B4-BE49-F238E27FC236}">
                <a16:creationId xmlns:a16="http://schemas.microsoft.com/office/drawing/2014/main" id="{2FB812E4-6DC5-777D-1756-75827C5B9B76}"/>
              </a:ext>
            </a:extLst>
          </p:cNvPr>
          <p:cNvSpPr txBox="1"/>
          <p:nvPr/>
        </p:nvSpPr>
        <p:spPr>
          <a:xfrm>
            <a:off x="2476734" y="168001"/>
            <a:ext cx="5214324" cy="34778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Структуры </a:t>
            </a:r>
            <a:r>
              <a:rPr kumimoji="0" lang="en-US"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изучения стандарта МСФО</a:t>
            </a:r>
          </a:p>
        </p:txBody>
      </p:sp>
      <p:pic>
        <p:nvPicPr>
          <p:cNvPr id="1026" name="Picture 2" descr="Стройка домов многоэтажных">
            <a:extLst>
              <a:ext uri="{FF2B5EF4-FFF2-40B4-BE49-F238E27FC236}">
                <a16:creationId xmlns:a16="http://schemas.microsoft.com/office/drawing/2014/main" id="{34E340F5-B5C5-E93A-77F0-64718CE7669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5540820"/>
            <a:ext cx="2004406" cy="1337941"/>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descr="Изображение выглядит как транспорт, транспортное средство, Наземный транспорт, Вид транспорта&#10;&#10;Автоматически созданное описание">
            <a:extLst>
              <a:ext uri="{FF2B5EF4-FFF2-40B4-BE49-F238E27FC236}">
                <a16:creationId xmlns:a16="http://schemas.microsoft.com/office/drawing/2014/main" id="{04AFE9D6-5983-C491-B26B-C35DEB48C65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6530" y="3750063"/>
            <a:ext cx="2324100" cy="1085850"/>
          </a:xfrm>
          <a:prstGeom prst="rect">
            <a:avLst/>
          </a:prstGeom>
        </p:spPr>
      </p:pic>
      <p:pic>
        <p:nvPicPr>
          <p:cNvPr id="2" name="Рисунок 1" descr="Изображение выглядит как хищная птица, сова, птица, живая природа&#10;&#10;Автоматически созданное описание">
            <a:extLst>
              <a:ext uri="{FF2B5EF4-FFF2-40B4-BE49-F238E27FC236}">
                <a16:creationId xmlns:a16="http://schemas.microsoft.com/office/drawing/2014/main" id="{5D5FD045-8DDB-FEB8-72A8-5273651F37E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45203" y="51584"/>
            <a:ext cx="2287226" cy="1372336"/>
          </a:xfrm>
          <a:prstGeom prst="rect">
            <a:avLst/>
          </a:prstGeom>
        </p:spPr>
      </p:pic>
      <p:pic>
        <p:nvPicPr>
          <p:cNvPr id="5" name="Рисунок 4">
            <a:extLst>
              <a:ext uri="{FF2B5EF4-FFF2-40B4-BE49-F238E27FC236}">
                <a16:creationId xmlns:a16="http://schemas.microsoft.com/office/drawing/2014/main" id="{2618CA7D-AC24-2CBE-3447-FC762A0AD99E}"/>
              </a:ext>
            </a:extLst>
          </p:cNvPr>
          <p:cNvPicPr>
            <a:picLocks noChangeAspect="1"/>
          </p:cNvPicPr>
          <p:nvPr/>
        </p:nvPicPr>
        <p:blipFill>
          <a:blip r:embed="rId9"/>
          <a:stretch>
            <a:fillRect/>
          </a:stretch>
        </p:blipFill>
        <p:spPr>
          <a:xfrm>
            <a:off x="953044" y="4293322"/>
            <a:ext cx="2322777" cy="1085182"/>
          </a:xfrm>
          <a:prstGeom prst="rect">
            <a:avLst/>
          </a:prstGeom>
        </p:spPr>
      </p:pic>
    </p:spTree>
    <p:extLst>
      <p:ext uri="{BB962C8B-B14F-4D97-AF65-F5344CB8AC3E}">
        <p14:creationId xmlns:p14="http://schemas.microsoft.com/office/powerpoint/2010/main" val="93453883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76537" y="44624"/>
            <a:ext cx="8478797" cy="4718542"/>
          </a:xfrm>
        </p:spPr>
        <p:txBody>
          <a:bodyPr>
            <a:noAutofit/>
          </a:bodyPr>
          <a:lstStyle/>
          <a:p>
            <a:pPr marL="0" indent="0" algn="ctr">
              <a:buNone/>
            </a:pPr>
            <a:r>
              <a:rPr lang="ru-RU" sz="2031" b="1" dirty="0">
                <a:latin typeface="+mj-lt"/>
              </a:rPr>
              <a:t>Актив</a:t>
            </a:r>
          </a:p>
          <a:p>
            <a:pPr marL="0" indent="0">
              <a:buNone/>
            </a:pPr>
            <a:r>
              <a:rPr lang="ru-RU" sz="2031" b="1" dirty="0">
                <a:latin typeface="+mj-lt"/>
              </a:rPr>
              <a:t>Ситуация.</a:t>
            </a:r>
          </a:p>
          <a:p>
            <a:pPr marL="0" indent="0">
              <a:buNone/>
            </a:pPr>
            <a:r>
              <a:rPr lang="ru-RU" sz="2031" dirty="0">
                <a:latin typeface="+mj-lt"/>
              </a:rPr>
              <a:t>Компания приобрела  согласно заключенного договора объект состоящий из нескольких зданий. Отражение в учете?</a:t>
            </a:r>
          </a:p>
          <a:p>
            <a:pPr marL="0" indent="0">
              <a:buNone/>
            </a:pPr>
            <a:endParaRPr lang="ru-RU" sz="2031" dirty="0">
              <a:latin typeface="+mj-lt"/>
            </a:endParaRPr>
          </a:p>
          <a:p>
            <a:pPr>
              <a:buFont typeface="Wingdings" panose="05000000000000000000" pitchFamily="2" charset="2"/>
              <a:buChar char="ü"/>
            </a:pPr>
            <a:r>
              <a:rPr lang="ru-RU" sz="2031" dirty="0">
                <a:latin typeface="+mj-lt"/>
              </a:rPr>
              <a:t>МСФО </a:t>
            </a:r>
            <a:r>
              <a:rPr lang="en-US" sz="2031" dirty="0">
                <a:latin typeface="+mj-lt"/>
              </a:rPr>
              <a:t>(IAS</a:t>
            </a:r>
            <a:r>
              <a:rPr lang="ru-RU" sz="2031" dirty="0">
                <a:latin typeface="+mj-lt"/>
              </a:rPr>
              <a:t>) </a:t>
            </a:r>
            <a:r>
              <a:rPr lang="ru-RU" sz="2031" b="1" dirty="0">
                <a:latin typeface="+mj-lt"/>
              </a:rPr>
              <a:t>16 </a:t>
            </a:r>
            <a:r>
              <a:rPr lang="ru-RU" sz="2031" dirty="0">
                <a:latin typeface="+mj-lt"/>
              </a:rPr>
              <a:t> «Основное средство» </a:t>
            </a:r>
            <a:r>
              <a:rPr lang="ru-RU" sz="2031" i="1" dirty="0">
                <a:latin typeface="+mj-lt"/>
              </a:rPr>
              <a:t>благодаря им зарабатываем</a:t>
            </a:r>
          </a:p>
          <a:p>
            <a:pPr marL="0" indent="0">
              <a:buNone/>
            </a:pPr>
            <a:r>
              <a:rPr lang="ru-RU" sz="2031" dirty="0">
                <a:latin typeface="+mj-lt"/>
              </a:rPr>
              <a:t>                            счет </a:t>
            </a:r>
            <a:r>
              <a:rPr lang="ru-RU" sz="2031" b="1" dirty="0">
                <a:highlight>
                  <a:srgbClr val="FFFF00"/>
                </a:highlight>
                <a:latin typeface="+mj-lt"/>
              </a:rPr>
              <a:t>24</a:t>
            </a:r>
            <a:r>
              <a:rPr lang="ru-RU" sz="2031" dirty="0">
                <a:latin typeface="+mj-lt"/>
              </a:rPr>
              <a:t>10 </a:t>
            </a:r>
            <a:r>
              <a:rPr lang="ru-RU" sz="2031" b="1" dirty="0">
                <a:solidFill>
                  <a:srgbClr val="0070C0"/>
                </a:solidFill>
                <a:latin typeface="+mj-lt"/>
              </a:rPr>
              <a:t>немонетарные</a:t>
            </a:r>
            <a:r>
              <a:rPr lang="ru-RU" sz="2031" dirty="0">
                <a:latin typeface="+mj-lt"/>
              </a:rPr>
              <a:t>, нерелевантные Не должно быть денежных потоков. </a:t>
            </a:r>
            <a:r>
              <a:rPr lang="ru-RU" sz="2031" b="1" dirty="0">
                <a:latin typeface="+mj-lt"/>
              </a:rPr>
              <a:t>ОС работают на выручку</a:t>
            </a:r>
            <a:r>
              <a:rPr lang="ru-RU" sz="2031" dirty="0">
                <a:latin typeface="+mj-lt"/>
              </a:rPr>
              <a:t>. </a:t>
            </a:r>
            <a:r>
              <a:rPr lang="ru-RU" sz="1660" i="1" dirty="0">
                <a:latin typeface="+mj-lt"/>
              </a:rPr>
              <a:t>Рабочие лошадки бизнеса</a:t>
            </a:r>
            <a:endParaRPr lang="ru-RU" sz="2031" dirty="0">
              <a:latin typeface="+mj-lt"/>
            </a:endParaRPr>
          </a:p>
          <a:p>
            <a:pPr>
              <a:buFont typeface="Wingdings" panose="05000000000000000000" pitchFamily="2" charset="2"/>
              <a:buChar char="ü"/>
            </a:pPr>
            <a:r>
              <a:rPr lang="en-US" sz="2031" dirty="0">
                <a:latin typeface="+mj-lt"/>
              </a:rPr>
              <a:t> </a:t>
            </a:r>
            <a:r>
              <a:rPr lang="ru-RU" sz="2031" dirty="0">
                <a:latin typeface="+mj-lt"/>
              </a:rPr>
              <a:t>МСФО (IAS) 40  «Инвестиционное имущество» счет </a:t>
            </a:r>
            <a:r>
              <a:rPr lang="ru-RU" sz="2031" b="1" dirty="0">
                <a:highlight>
                  <a:srgbClr val="FFFF00"/>
                </a:highlight>
                <a:latin typeface="+mj-lt"/>
              </a:rPr>
              <a:t>23</a:t>
            </a:r>
            <a:r>
              <a:rPr lang="ru-RU" sz="2031" dirty="0">
                <a:latin typeface="+mj-lt"/>
              </a:rPr>
              <a:t>10 </a:t>
            </a:r>
            <a:r>
              <a:rPr lang="ru-RU" sz="2031" i="1" dirty="0">
                <a:latin typeface="+mj-lt"/>
              </a:rPr>
              <a:t>им       зарабатываем</a:t>
            </a:r>
          </a:p>
          <a:p>
            <a:pPr>
              <a:buFont typeface="Wingdings" panose="05000000000000000000" pitchFamily="2" charset="2"/>
              <a:buChar char="ü"/>
            </a:pPr>
            <a:r>
              <a:rPr lang="ru-RU" sz="2031" dirty="0">
                <a:latin typeface="+mj-lt"/>
              </a:rPr>
              <a:t>МСФО (IAS) 2   «Запасы» счет 1330</a:t>
            </a:r>
          </a:p>
          <a:p>
            <a:pPr>
              <a:buFont typeface="Wingdings" panose="05000000000000000000" pitchFamily="2" charset="2"/>
              <a:buChar char="ü"/>
            </a:pPr>
            <a:r>
              <a:rPr lang="ru-RU" sz="2031" dirty="0">
                <a:solidFill>
                  <a:prstClr val="black"/>
                </a:solidFill>
                <a:latin typeface="Times New Roman"/>
              </a:rPr>
              <a:t>МСФО (</a:t>
            </a:r>
            <a:r>
              <a:rPr lang="en-US" sz="2031" dirty="0">
                <a:solidFill>
                  <a:prstClr val="black"/>
                </a:solidFill>
                <a:latin typeface="Times New Roman"/>
              </a:rPr>
              <a:t>IFRS</a:t>
            </a:r>
            <a:r>
              <a:rPr lang="ru-RU" sz="2031" dirty="0">
                <a:solidFill>
                  <a:prstClr val="black"/>
                </a:solidFill>
                <a:latin typeface="Times New Roman"/>
              </a:rPr>
              <a:t>) 16 «Аренда» счет 2440 «АПП» строка 122 ОФП</a:t>
            </a:r>
            <a:endParaRPr lang="ru-RU" sz="2031" dirty="0">
              <a:latin typeface="+mj-lt"/>
            </a:endParaRPr>
          </a:p>
          <a:p>
            <a:pPr>
              <a:buFont typeface="Wingdings" panose="05000000000000000000" pitchFamily="2" charset="2"/>
              <a:buChar char="ü"/>
            </a:pPr>
            <a:r>
              <a:rPr lang="ru-RU" sz="2031" dirty="0">
                <a:solidFill>
                  <a:prstClr val="black"/>
                </a:solidFill>
                <a:latin typeface="Times New Roman"/>
              </a:rPr>
              <a:t>МСФО (</a:t>
            </a:r>
            <a:r>
              <a:rPr lang="en-US" sz="2031" dirty="0">
                <a:solidFill>
                  <a:prstClr val="black"/>
                </a:solidFill>
                <a:latin typeface="Times New Roman"/>
              </a:rPr>
              <a:t>IFRS</a:t>
            </a:r>
            <a:r>
              <a:rPr lang="ru-RU" sz="2031" dirty="0">
                <a:solidFill>
                  <a:prstClr val="black"/>
                </a:solidFill>
                <a:latin typeface="Times New Roman"/>
              </a:rPr>
              <a:t>) 5 «Долгосрочные активы предназначенные для продажи»</a:t>
            </a:r>
            <a:endParaRPr lang="ru-RU" sz="2031" dirty="0">
              <a:latin typeface="+mj-lt"/>
            </a:endParaRPr>
          </a:p>
          <a:p>
            <a:pPr>
              <a:buFont typeface="Wingdings" panose="05000000000000000000" pitchFamily="2" charset="2"/>
              <a:buChar char="ü"/>
            </a:pPr>
            <a:endParaRPr lang="ru-RU" sz="2031" dirty="0">
              <a:latin typeface="+mj-lt"/>
            </a:endParaRPr>
          </a:p>
          <a:p>
            <a:pPr marL="0" indent="0">
              <a:buNone/>
            </a:pPr>
            <a:endParaRPr lang="ru-RU" sz="2031" dirty="0">
              <a:latin typeface="+mj-lt"/>
            </a:endParaRPr>
          </a:p>
        </p:txBody>
      </p:sp>
      <p:graphicFrame>
        <p:nvGraphicFramePr>
          <p:cNvPr id="4" name="Object 2">
            <a:hlinkClick r:id="" action="ppaction://ole?verb=0"/>
            <a:extLst>
              <a:ext uri="{FF2B5EF4-FFF2-40B4-BE49-F238E27FC236}">
                <a16:creationId xmlns:a16="http://schemas.microsoft.com/office/drawing/2014/main" id="{E0AA823F-3658-4347-B00A-166FB8C82C16}"/>
              </a:ext>
            </a:extLst>
          </p:cNvPr>
          <p:cNvGraphicFramePr>
            <a:graphicFrameLocks/>
          </p:cNvGraphicFramePr>
          <p:nvPr/>
        </p:nvGraphicFramePr>
        <p:xfrm>
          <a:off x="2415134" y="4884979"/>
          <a:ext cx="1795096" cy="930520"/>
        </p:xfrm>
        <a:graphic>
          <a:graphicData uri="http://schemas.openxmlformats.org/presentationml/2006/ole">
            <mc:AlternateContent xmlns:mc="http://schemas.openxmlformats.org/markup-compatibility/2006">
              <mc:Choice xmlns:v="urn:schemas-microsoft-com:vml" Requires="v">
                <p:oleObj name="Clip" r:id="rId2" imgW="5599080" imgH="3587400" progId="MS_ClipArt_Gallery.2">
                  <p:embed/>
                </p:oleObj>
              </mc:Choice>
              <mc:Fallback>
                <p:oleObj name="Clip" r:id="rId2" imgW="5599080" imgH="3587400" progId="MS_ClipArt_Gallery.2">
                  <p:embed/>
                  <p:pic>
                    <p:nvPicPr>
                      <p:cNvPr id="4" name="Object 2">
                        <a:hlinkClick r:id="" action="ppaction://ole?verb=0"/>
                        <a:extLst>
                          <a:ext uri="{FF2B5EF4-FFF2-40B4-BE49-F238E27FC236}">
                            <a16:creationId xmlns:a16="http://schemas.microsoft.com/office/drawing/2014/main" id="{E0AA823F-3658-4347-B00A-166FB8C82C16}"/>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5134" y="4884979"/>
                        <a:ext cx="1795096" cy="93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2">
            <a:hlinkClick r:id="" action="ppaction://ole?verb=0"/>
            <a:extLst>
              <a:ext uri="{FF2B5EF4-FFF2-40B4-BE49-F238E27FC236}">
                <a16:creationId xmlns:a16="http://schemas.microsoft.com/office/drawing/2014/main" id="{54925680-4B3C-4057-82D7-3FD4500DE3D7}"/>
              </a:ext>
            </a:extLst>
          </p:cNvPr>
          <p:cNvGraphicFramePr>
            <a:graphicFrameLocks/>
          </p:cNvGraphicFramePr>
          <p:nvPr/>
        </p:nvGraphicFramePr>
        <p:xfrm>
          <a:off x="5789356" y="5663712"/>
          <a:ext cx="1795096" cy="930520"/>
        </p:xfrm>
        <a:graphic>
          <a:graphicData uri="http://schemas.openxmlformats.org/presentationml/2006/ole">
            <mc:AlternateContent xmlns:mc="http://schemas.openxmlformats.org/markup-compatibility/2006">
              <mc:Choice xmlns:v="urn:schemas-microsoft-com:vml" Requires="v">
                <p:oleObj name="Clip" r:id="rId4" imgW="5599080" imgH="3587400" progId="MS_ClipArt_Gallery.2">
                  <p:embed/>
                </p:oleObj>
              </mc:Choice>
              <mc:Fallback>
                <p:oleObj name="Clip" r:id="rId4" imgW="5599080" imgH="3587400" progId="MS_ClipArt_Gallery.2">
                  <p:embed/>
                  <p:pic>
                    <p:nvPicPr>
                      <p:cNvPr id="5" name="Object 2">
                        <a:hlinkClick r:id="" action="ppaction://ole?verb=0"/>
                        <a:extLst>
                          <a:ext uri="{FF2B5EF4-FFF2-40B4-BE49-F238E27FC236}">
                            <a16:creationId xmlns:a16="http://schemas.microsoft.com/office/drawing/2014/main" id="{54925680-4B3C-4057-82D7-3FD4500DE3D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9356" y="5663712"/>
                        <a:ext cx="1795096" cy="93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2">
            <a:hlinkClick r:id="" action="ppaction://ole?verb=0"/>
            <a:extLst>
              <a:ext uri="{FF2B5EF4-FFF2-40B4-BE49-F238E27FC236}">
                <a16:creationId xmlns:a16="http://schemas.microsoft.com/office/drawing/2014/main" id="{7AB421F4-CFEA-4722-AF64-2EDB20EC0D9B}"/>
              </a:ext>
            </a:extLst>
          </p:cNvPr>
          <p:cNvGraphicFramePr>
            <a:graphicFrameLocks/>
          </p:cNvGraphicFramePr>
          <p:nvPr/>
        </p:nvGraphicFramePr>
        <p:xfrm>
          <a:off x="4282219" y="5131983"/>
          <a:ext cx="1795096" cy="930520"/>
        </p:xfrm>
        <a:graphic>
          <a:graphicData uri="http://schemas.openxmlformats.org/presentationml/2006/ole">
            <mc:AlternateContent xmlns:mc="http://schemas.openxmlformats.org/markup-compatibility/2006">
              <mc:Choice xmlns:v="urn:schemas-microsoft-com:vml" Requires="v">
                <p:oleObj name="Clip" r:id="rId5" imgW="5599080" imgH="3587400" progId="MS_ClipArt_Gallery.2">
                  <p:embed/>
                </p:oleObj>
              </mc:Choice>
              <mc:Fallback>
                <p:oleObj name="Clip" r:id="rId5" imgW="5599080" imgH="3587400" progId="MS_ClipArt_Gallery.2">
                  <p:embed/>
                  <p:pic>
                    <p:nvPicPr>
                      <p:cNvPr id="6" name="Object 2">
                        <a:hlinkClick r:id="" action="ppaction://ole?verb=0"/>
                        <a:extLst>
                          <a:ext uri="{FF2B5EF4-FFF2-40B4-BE49-F238E27FC236}">
                            <a16:creationId xmlns:a16="http://schemas.microsoft.com/office/drawing/2014/main" id="{7AB421F4-CFEA-4722-AF64-2EDB20EC0D9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2219" y="5131983"/>
                        <a:ext cx="1795096" cy="93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7" name="Рисунок 6">
            <a:extLst>
              <a:ext uri="{FF2B5EF4-FFF2-40B4-BE49-F238E27FC236}">
                <a16:creationId xmlns:a16="http://schemas.microsoft.com/office/drawing/2014/main" id="{E7142FB7-6B2D-4EFA-AF60-6FE402381988}"/>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1558" y="5254380"/>
            <a:ext cx="935502" cy="1230337"/>
          </a:xfrm>
          <a:prstGeom prst="rect">
            <a:avLst/>
          </a:prstGeom>
          <a:noFill/>
          <a:ln>
            <a:noFill/>
          </a:ln>
        </p:spPr>
      </p:pic>
      <p:graphicFrame>
        <p:nvGraphicFramePr>
          <p:cNvPr id="8" name="Object 2">
            <a:hlinkClick r:id="" action="ppaction://ole?verb=0"/>
            <a:extLst>
              <a:ext uri="{FF2B5EF4-FFF2-40B4-BE49-F238E27FC236}">
                <a16:creationId xmlns:a16="http://schemas.microsoft.com/office/drawing/2014/main" id="{4D7EDF43-FA99-41E7-B281-D107645E02A3}"/>
              </a:ext>
            </a:extLst>
          </p:cNvPr>
          <p:cNvGraphicFramePr>
            <a:graphicFrameLocks/>
          </p:cNvGraphicFramePr>
          <p:nvPr/>
        </p:nvGraphicFramePr>
        <p:xfrm>
          <a:off x="836007" y="5869548"/>
          <a:ext cx="1795096" cy="930520"/>
        </p:xfrm>
        <a:graphic>
          <a:graphicData uri="http://schemas.openxmlformats.org/presentationml/2006/ole">
            <mc:AlternateContent xmlns:mc="http://schemas.openxmlformats.org/markup-compatibility/2006">
              <mc:Choice xmlns:v="urn:schemas-microsoft-com:vml" Requires="v">
                <p:oleObj name="Clip" r:id="rId7" imgW="5599080" imgH="3587400" progId="MS_ClipArt_Gallery.2">
                  <p:embed/>
                </p:oleObj>
              </mc:Choice>
              <mc:Fallback>
                <p:oleObj name="Clip" r:id="rId7" imgW="5599080" imgH="3587400" progId="MS_ClipArt_Gallery.2">
                  <p:embed/>
                  <p:pic>
                    <p:nvPicPr>
                      <p:cNvPr id="8" name="Object 2">
                        <a:hlinkClick r:id="" action="ppaction://ole?verb=0"/>
                        <a:extLst>
                          <a:ext uri="{FF2B5EF4-FFF2-40B4-BE49-F238E27FC236}">
                            <a16:creationId xmlns:a16="http://schemas.microsoft.com/office/drawing/2014/main" id="{4D7EDF43-FA99-41E7-B281-D107645E02A3}"/>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007" y="5869548"/>
                        <a:ext cx="1795096" cy="93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9" name="Picture 4" descr="Картинки по запросу учет имущества">
            <a:extLst>
              <a:ext uri="{FF2B5EF4-FFF2-40B4-BE49-F238E27FC236}">
                <a16:creationId xmlns:a16="http://schemas.microsoft.com/office/drawing/2014/main" id="{8B73C095-A410-489E-8FFB-25C9DD83EA53}"/>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46369" y="44624"/>
            <a:ext cx="1217930" cy="869950"/>
          </a:xfrm>
          <a:prstGeom prst="rect">
            <a:avLst/>
          </a:prstGeom>
          <a:noFill/>
        </p:spPr>
      </p:pic>
    </p:spTree>
    <p:extLst>
      <p:ext uri="{BB962C8B-B14F-4D97-AF65-F5344CB8AC3E}">
        <p14:creationId xmlns:p14="http://schemas.microsoft.com/office/powerpoint/2010/main" val="396428781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1148" y="371430"/>
            <a:ext cx="5041112" cy="536175"/>
          </a:xfrm>
          <a:ln>
            <a:noFill/>
          </a:ln>
        </p:spPr>
        <p:txBody>
          <a:bodyPr/>
          <a:lstStyle/>
          <a:p>
            <a:r>
              <a:rPr lang="ru-RU" sz="1967" b="1" dirty="0">
                <a:solidFill>
                  <a:prstClr val="black"/>
                </a:solidFill>
                <a:latin typeface="Times New Roman" panose="02020603050405020304" pitchFamily="18" charset="0"/>
                <a:cs typeface="Times New Roman" panose="02020603050405020304" pitchFamily="18" charset="0"/>
              </a:rPr>
              <a:t>МСФО «Основные средства». </a:t>
            </a:r>
            <a:endParaRPr lang="en-US" sz="1967" b="1" dirty="0"/>
          </a:p>
        </p:txBody>
      </p:sp>
      <p:sp>
        <p:nvSpPr>
          <p:cNvPr id="11" name="TextBox 10">
            <a:extLst>
              <a:ext uri="{FF2B5EF4-FFF2-40B4-BE49-F238E27FC236}">
                <a16:creationId xmlns:a16="http://schemas.microsoft.com/office/drawing/2014/main" id="{C4F3F3BD-511A-CB96-7955-A4A522CB3D50}"/>
              </a:ext>
            </a:extLst>
          </p:cNvPr>
          <p:cNvSpPr txBox="1"/>
          <p:nvPr/>
        </p:nvSpPr>
        <p:spPr>
          <a:xfrm>
            <a:off x="914400" y="1600201"/>
            <a:ext cx="8382000" cy="3362267"/>
          </a:xfrm>
          <a:prstGeom prst="rect">
            <a:avLst/>
          </a:prstGeom>
          <a:noFill/>
        </p:spPr>
        <p:txBody>
          <a:bodyPr wrap="square">
            <a:spAutoFit/>
          </a:bodyPr>
          <a:lstStyle/>
          <a:p>
            <a:pPr defTabSz="844083">
              <a:spcBef>
                <a:spcPct val="20000"/>
              </a:spcBef>
              <a:defRPr/>
            </a:pPr>
            <a:r>
              <a:rPr lang="ru-RU" sz="1660" b="1" dirty="0">
                <a:solidFill>
                  <a:srgbClr val="0000FF"/>
                </a:solidFill>
                <a:latin typeface="Times New Roman"/>
              </a:rPr>
              <a:t>ОС работают на выручку</a:t>
            </a:r>
            <a:r>
              <a:rPr lang="ru-RU" sz="1660" dirty="0">
                <a:solidFill>
                  <a:srgbClr val="0000FF"/>
                </a:solidFill>
                <a:latin typeface="Times New Roman"/>
              </a:rPr>
              <a:t>.</a:t>
            </a:r>
            <a:r>
              <a:rPr lang="ru-RU" sz="1660" dirty="0">
                <a:solidFill>
                  <a:prstClr val="black"/>
                </a:solidFill>
                <a:latin typeface="Times New Roman"/>
              </a:rPr>
              <a:t> </a:t>
            </a:r>
            <a:r>
              <a:rPr lang="ru-RU" sz="1660" i="1" dirty="0">
                <a:solidFill>
                  <a:prstClr val="black"/>
                </a:solidFill>
                <a:latin typeface="Times New Roman"/>
              </a:rPr>
              <a:t>Рабочие лошадки бизнеса. </a:t>
            </a:r>
          </a:p>
          <a:p>
            <a:pPr marL="285750" indent="-285750" defTabSz="844083">
              <a:spcBef>
                <a:spcPct val="20000"/>
              </a:spcBef>
              <a:buFont typeface="Wingdings" panose="05000000000000000000" pitchFamily="2" charset="2"/>
              <a:buChar char="ü"/>
              <a:defRPr/>
            </a:pPr>
            <a:r>
              <a:rPr lang="ru-RU" sz="1660" b="1" dirty="0">
                <a:solidFill>
                  <a:prstClr val="black"/>
                </a:solidFill>
                <a:latin typeface="Times New Roman"/>
              </a:rPr>
              <a:t>Долгоиграющий</a:t>
            </a:r>
            <a:r>
              <a:rPr lang="ru-RU" sz="1660" dirty="0">
                <a:solidFill>
                  <a:prstClr val="black"/>
                </a:solidFill>
                <a:latin typeface="Times New Roman"/>
              </a:rPr>
              <a:t> актив, </a:t>
            </a:r>
            <a:r>
              <a:rPr lang="ru-RU" sz="1660" b="1" dirty="0">
                <a:solidFill>
                  <a:prstClr val="black"/>
                </a:solidFill>
                <a:latin typeface="Times New Roman"/>
              </a:rPr>
              <a:t>не для продажи</a:t>
            </a:r>
            <a:r>
              <a:rPr lang="ru-RU" sz="1660" dirty="0">
                <a:solidFill>
                  <a:prstClr val="black"/>
                </a:solidFill>
                <a:latin typeface="Times New Roman"/>
              </a:rPr>
              <a:t>, а </a:t>
            </a:r>
            <a:r>
              <a:rPr lang="ru-RU" sz="1660" dirty="0">
                <a:solidFill>
                  <a:prstClr val="black"/>
                </a:solidFill>
                <a:highlight>
                  <a:srgbClr val="FFFF00"/>
                </a:highlight>
                <a:latin typeface="Times New Roman"/>
              </a:rPr>
              <a:t>для использования. </a:t>
            </a:r>
          </a:p>
          <a:p>
            <a:pPr marL="285750" indent="-285750" defTabSz="844083">
              <a:spcBef>
                <a:spcPct val="20000"/>
              </a:spcBef>
              <a:buFont typeface="Wingdings" panose="05000000000000000000" pitchFamily="2" charset="2"/>
              <a:buChar char="ü"/>
              <a:defRPr/>
            </a:pPr>
            <a:r>
              <a:rPr lang="ru-RU" sz="1660" dirty="0">
                <a:solidFill>
                  <a:prstClr val="black"/>
                </a:solidFill>
                <a:latin typeface="Times New Roman"/>
              </a:rPr>
              <a:t>Не планируем получать денежных потоков, т. е.  не планируем продавать.</a:t>
            </a:r>
          </a:p>
          <a:p>
            <a:pPr marL="285750" indent="-285750" defTabSz="844083">
              <a:spcBef>
                <a:spcPct val="20000"/>
              </a:spcBef>
              <a:buFont typeface="Wingdings" panose="05000000000000000000" pitchFamily="2" charset="2"/>
              <a:buChar char="ü"/>
              <a:defRPr/>
            </a:pPr>
            <a:r>
              <a:rPr lang="ru-RU" sz="1660" dirty="0">
                <a:solidFill>
                  <a:prstClr val="black"/>
                </a:solidFill>
                <a:latin typeface="Times New Roman"/>
              </a:rPr>
              <a:t>Предметы необходимые для </a:t>
            </a:r>
            <a:r>
              <a:rPr lang="ru-RU" sz="1660" b="1" dirty="0">
                <a:solidFill>
                  <a:prstClr val="black"/>
                </a:solidFill>
                <a:latin typeface="Times New Roman"/>
              </a:rPr>
              <a:t>нормальных</a:t>
            </a:r>
            <a:r>
              <a:rPr lang="ru-RU" sz="1660" dirty="0">
                <a:solidFill>
                  <a:prstClr val="black"/>
                </a:solidFill>
                <a:latin typeface="Times New Roman"/>
              </a:rPr>
              <a:t> условии труда</a:t>
            </a:r>
          </a:p>
          <a:p>
            <a:pPr marL="285750" indent="-285750" defTabSz="844083">
              <a:spcBef>
                <a:spcPct val="20000"/>
              </a:spcBef>
              <a:buFont typeface="Wingdings" panose="05000000000000000000" pitchFamily="2" charset="2"/>
              <a:buChar char="ü"/>
              <a:defRPr/>
            </a:pPr>
            <a:r>
              <a:rPr lang="ru-RU" sz="1660" dirty="0">
                <a:solidFill>
                  <a:prstClr val="black"/>
                </a:solidFill>
                <a:latin typeface="Times New Roman"/>
              </a:rPr>
              <a:t>Потенциальная возможность приносить доход</a:t>
            </a:r>
          </a:p>
          <a:p>
            <a:pPr marL="285750" indent="-285750" defTabSz="844083">
              <a:spcBef>
                <a:spcPct val="20000"/>
              </a:spcBef>
              <a:buFont typeface="Wingdings" panose="05000000000000000000" pitchFamily="2" charset="2"/>
              <a:buChar char="ü"/>
              <a:defRPr/>
            </a:pPr>
            <a:r>
              <a:rPr lang="ru-RU" sz="1660" dirty="0">
                <a:solidFill>
                  <a:prstClr val="black"/>
                </a:solidFill>
                <a:latin typeface="Times New Roman"/>
              </a:rPr>
              <a:t>Для обеспечения работы других активов</a:t>
            </a:r>
          </a:p>
          <a:p>
            <a:pPr marL="285750" indent="-285750" defTabSz="844083">
              <a:spcBef>
                <a:spcPct val="20000"/>
              </a:spcBef>
              <a:buFont typeface="Wingdings" panose="05000000000000000000" pitchFamily="2" charset="2"/>
              <a:buChar char="ü"/>
              <a:defRPr/>
            </a:pPr>
            <a:r>
              <a:rPr lang="ru-RU" sz="1660" b="1" dirty="0">
                <a:solidFill>
                  <a:prstClr val="black"/>
                </a:solidFill>
                <a:latin typeface="Times New Roman"/>
              </a:rPr>
              <a:t>Косвенно</a:t>
            </a:r>
            <a:r>
              <a:rPr lang="ru-RU" sz="1660" dirty="0">
                <a:solidFill>
                  <a:prstClr val="black"/>
                </a:solidFill>
                <a:latin typeface="Times New Roman"/>
              </a:rPr>
              <a:t> участвуют в деятельности</a:t>
            </a:r>
          </a:p>
          <a:p>
            <a:pPr marL="285750" indent="-285750" defTabSz="844083">
              <a:spcBef>
                <a:spcPct val="20000"/>
              </a:spcBef>
              <a:buFont typeface="Wingdings" panose="05000000000000000000" pitchFamily="2" charset="2"/>
              <a:buChar char="ü"/>
              <a:defRPr/>
            </a:pPr>
            <a:r>
              <a:rPr lang="ru-RU" sz="1660" dirty="0">
                <a:solidFill>
                  <a:prstClr val="black"/>
                </a:solidFill>
                <a:latin typeface="Times New Roman"/>
              </a:rPr>
              <a:t>…</a:t>
            </a:r>
          </a:p>
          <a:p>
            <a:pPr marL="285750" indent="-285750" defTabSz="844083">
              <a:spcBef>
                <a:spcPct val="20000"/>
              </a:spcBef>
              <a:buFont typeface="Wingdings" panose="05000000000000000000" pitchFamily="2" charset="2"/>
              <a:buChar char="ü"/>
              <a:defRPr/>
            </a:pPr>
            <a:endParaRPr lang="ru-RU" sz="1660" dirty="0">
              <a:solidFill>
                <a:prstClr val="black"/>
              </a:solidFill>
              <a:latin typeface="Times New Roman"/>
            </a:endParaRPr>
          </a:p>
          <a:p>
            <a:pPr defTabSz="844083">
              <a:spcBef>
                <a:spcPct val="20000"/>
              </a:spcBef>
              <a:defRPr/>
            </a:pPr>
            <a:r>
              <a:rPr lang="ru-RU" sz="1660" b="1" dirty="0">
                <a:solidFill>
                  <a:prstClr val="black"/>
                </a:solidFill>
                <a:latin typeface="Times New Roman"/>
              </a:rPr>
              <a:t>По основным средствам учет </a:t>
            </a:r>
            <a:r>
              <a:rPr lang="ru-RU" sz="1660" b="1" dirty="0">
                <a:solidFill>
                  <a:srgbClr val="0000FF"/>
                </a:solidFill>
                <a:latin typeface="Times New Roman"/>
              </a:rPr>
              <a:t>только</a:t>
            </a:r>
            <a:r>
              <a:rPr lang="ru-RU" sz="1660" b="1" dirty="0">
                <a:solidFill>
                  <a:prstClr val="black"/>
                </a:solidFill>
                <a:latin typeface="Times New Roman"/>
              </a:rPr>
              <a:t> по объектный, а не количественный учет, как запасы почему?</a:t>
            </a:r>
          </a:p>
        </p:txBody>
      </p:sp>
      <p:pic>
        <p:nvPicPr>
          <p:cNvPr id="13" name="Рисунок 12" descr="Изображение выглядит как мебель, Матрас, Подлокотник, диван&#10;&#10;Автоматически созданное описание">
            <a:extLst>
              <a:ext uri="{FF2B5EF4-FFF2-40B4-BE49-F238E27FC236}">
                <a16:creationId xmlns:a16="http://schemas.microsoft.com/office/drawing/2014/main" id="{C0D288F8-7187-BCE9-6E99-22934B8389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4312" y="5253256"/>
            <a:ext cx="1228289" cy="1228289"/>
          </a:xfrm>
          <a:prstGeom prst="rect">
            <a:avLst/>
          </a:prstGeom>
        </p:spPr>
      </p:pic>
      <p:pic>
        <p:nvPicPr>
          <p:cNvPr id="15" name="Рисунок 14" descr="Изображение выглядит как мебель, стул, Подлокотник, в помещении&#10;&#10;Автоматически созданное описание">
            <a:extLst>
              <a:ext uri="{FF2B5EF4-FFF2-40B4-BE49-F238E27FC236}">
                <a16:creationId xmlns:a16="http://schemas.microsoft.com/office/drawing/2014/main" id="{27A5EEB1-66A4-F8F7-E289-E9558B4A35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332843">
            <a:off x="6900644" y="5605244"/>
            <a:ext cx="1143000" cy="1143000"/>
          </a:xfrm>
          <a:prstGeom prst="rect">
            <a:avLst/>
          </a:prstGeom>
        </p:spPr>
      </p:pic>
      <p:pic>
        <p:nvPicPr>
          <p:cNvPr id="17" name="Рисунок 16" descr="Изображение выглядит как мебель, стул, деревянный&#10;&#10;Автоматически созданное описание">
            <a:extLst>
              <a:ext uri="{FF2B5EF4-FFF2-40B4-BE49-F238E27FC236}">
                <a16:creationId xmlns:a16="http://schemas.microsoft.com/office/drawing/2014/main" id="{05A44C07-B276-9CF0-33CD-0E3BD6C8E3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2600" y="2971801"/>
            <a:ext cx="999688" cy="1208607"/>
          </a:xfrm>
          <a:prstGeom prst="rect">
            <a:avLst/>
          </a:prstGeom>
        </p:spPr>
      </p:pic>
    </p:spTree>
    <p:extLst>
      <p:ext uri="{BB962C8B-B14F-4D97-AF65-F5344CB8AC3E}">
        <p14:creationId xmlns:p14="http://schemas.microsoft.com/office/powerpoint/2010/main" val="424502974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a:extLst>
              <a:ext uri="{FF2B5EF4-FFF2-40B4-BE49-F238E27FC236}">
                <a16:creationId xmlns:a16="http://schemas.microsoft.com/office/drawing/2014/main" id="{21E87E71-7D05-E2C9-8B42-6E7372582D87}"/>
              </a:ext>
            </a:extLst>
          </p:cNvPr>
          <p:cNvPicPr>
            <a:picLocks noChangeAspect="1"/>
          </p:cNvPicPr>
          <p:nvPr/>
        </p:nvPicPr>
        <p:blipFill rotWithShape="1">
          <a:blip r:embed="rId2"/>
          <a:srcRect t="10341" r="24302" b="50403"/>
          <a:stretch/>
        </p:blipFill>
        <p:spPr bwMode="auto">
          <a:xfrm>
            <a:off x="457201" y="610397"/>
            <a:ext cx="8915400" cy="2667000"/>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F64E348C-09B1-4003-99AD-077860379013}"/>
              </a:ext>
            </a:extLst>
          </p:cNvPr>
          <p:cNvSpPr txBox="1"/>
          <p:nvPr/>
        </p:nvSpPr>
        <p:spPr>
          <a:xfrm>
            <a:off x="457200" y="0"/>
            <a:ext cx="4495800" cy="362600"/>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Times New Roman" panose="02020603050405020304" pitchFamily="18" charset="0"/>
              </a:rPr>
              <a:t>ОС. Приобретение</a:t>
            </a:r>
          </a:p>
        </p:txBody>
      </p:sp>
      <p:pic>
        <p:nvPicPr>
          <p:cNvPr id="2" name="Рисунок 1">
            <a:extLst>
              <a:ext uri="{FF2B5EF4-FFF2-40B4-BE49-F238E27FC236}">
                <a16:creationId xmlns:a16="http://schemas.microsoft.com/office/drawing/2014/main" id="{86E236B2-0A66-4496-A388-B613EA5F8BDE}"/>
              </a:ext>
            </a:extLst>
          </p:cNvPr>
          <p:cNvPicPr>
            <a:picLocks noChangeAspect="1"/>
          </p:cNvPicPr>
          <p:nvPr/>
        </p:nvPicPr>
        <p:blipFill>
          <a:blip r:embed="rId3">
            <a:duotone>
              <a:schemeClr val="accent1">
                <a:shade val="45000"/>
                <a:satMod val="135000"/>
              </a:schemeClr>
              <a:prstClr val="white"/>
            </a:duotone>
          </a:blip>
          <a:stretch>
            <a:fillRect/>
          </a:stretch>
        </p:blipFill>
        <p:spPr>
          <a:xfrm>
            <a:off x="4114800" y="2514600"/>
            <a:ext cx="1709312" cy="457200"/>
          </a:xfrm>
          <a:prstGeom prst="rect">
            <a:avLst/>
          </a:prstGeom>
          <a:ln>
            <a:solidFill>
              <a:srgbClr val="0000CC"/>
            </a:solidFill>
          </a:ln>
        </p:spPr>
      </p:pic>
      <p:pic>
        <p:nvPicPr>
          <p:cNvPr id="11" name="Рисунок 10" descr="Изображение выглядит как текст&#10;&#10;Автоматически созданное описание">
            <a:extLst>
              <a:ext uri="{FF2B5EF4-FFF2-40B4-BE49-F238E27FC236}">
                <a16:creationId xmlns:a16="http://schemas.microsoft.com/office/drawing/2014/main" id="{BB01C52C-A9FC-A5F6-1295-222B9DAD0E01}"/>
              </a:ext>
            </a:extLst>
          </p:cNvPr>
          <p:cNvPicPr>
            <a:picLocks noChangeAspect="1"/>
          </p:cNvPicPr>
          <p:nvPr/>
        </p:nvPicPr>
        <p:blipFill rotWithShape="1">
          <a:blip r:embed="rId4"/>
          <a:srcRect t="13656" r="41823" b="51068"/>
          <a:stretch/>
        </p:blipFill>
        <p:spPr bwMode="auto">
          <a:xfrm>
            <a:off x="713110" y="3733800"/>
            <a:ext cx="7821290" cy="2667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027604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1092200" y="0"/>
            <a:ext cx="7886700" cy="825500"/>
          </a:xfrm>
        </p:spPr>
        <p:txBody>
          <a:bodyPr anchor="b">
            <a:noAutofit/>
          </a:bodyPr>
          <a:lstStyle/>
          <a:p>
            <a:r>
              <a:rPr lang="ru-RU" sz="2200" b="1" dirty="0">
                <a:ea typeface="MS PGothic" pitchFamily="34" charset="-128"/>
                <a:cs typeface="+mn-cs"/>
              </a:rPr>
              <a:t>ОФП – </a:t>
            </a:r>
            <a:r>
              <a:rPr lang="ru-RU" sz="2200" b="1" dirty="0">
                <a:solidFill>
                  <a:srgbClr val="0000CC"/>
                </a:solidFill>
                <a:ea typeface="MS PGothic" pitchFamily="34" charset="-128"/>
                <a:cs typeface="+mn-cs"/>
              </a:rPr>
              <a:t>Краткосрочные </a:t>
            </a:r>
            <a:r>
              <a:rPr lang="ru-RU" sz="2200" b="1" dirty="0">
                <a:ea typeface="MS PGothic" pitchFamily="34" charset="-128"/>
                <a:cs typeface="+mn-cs"/>
              </a:rPr>
              <a:t>и долгосрочные статьи</a:t>
            </a:r>
          </a:p>
        </p:txBody>
      </p:sp>
      <p:graphicFrame>
        <p:nvGraphicFramePr>
          <p:cNvPr id="11" name="Объект 10"/>
          <p:cNvGraphicFramePr>
            <a:graphicFrameLocks noGrp="1"/>
          </p:cNvGraphicFramePr>
          <p:nvPr>
            <p:ph idx="1"/>
            <p:extLst>
              <p:ext uri="{D42A27DB-BD31-4B8C-83A1-F6EECF244321}">
                <p14:modId xmlns:p14="http://schemas.microsoft.com/office/powerpoint/2010/main" val="2137903719"/>
              </p:ext>
            </p:extLst>
          </p:nvPr>
        </p:nvGraphicFramePr>
        <p:xfrm>
          <a:off x="347809" y="1212577"/>
          <a:ext cx="9385222" cy="3965590"/>
        </p:xfrm>
        <a:graphic>
          <a:graphicData uri="http://schemas.openxmlformats.org/drawingml/2006/table">
            <a:tbl>
              <a:tblPr firstRow="1" bandRow="1">
                <a:tableStyleId>{C083E6E3-FA7D-4D7B-A595-EF9225AFEA82}</a:tableStyleId>
              </a:tblPr>
              <a:tblGrid>
                <a:gridCol w="4605658">
                  <a:extLst>
                    <a:ext uri="{9D8B030D-6E8A-4147-A177-3AD203B41FA5}">
                      <a16:colId xmlns:a16="http://schemas.microsoft.com/office/drawing/2014/main" val="20000"/>
                    </a:ext>
                  </a:extLst>
                </a:gridCol>
                <a:gridCol w="4779564">
                  <a:extLst>
                    <a:ext uri="{9D8B030D-6E8A-4147-A177-3AD203B41FA5}">
                      <a16:colId xmlns:a16="http://schemas.microsoft.com/office/drawing/2014/main" val="20001"/>
                    </a:ext>
                  </a:extLst>
                </a:gridCol>
              </a:tblGrid>
              <a:tr h="676302">
                <a:tc>
                  <a:txBody>
                    <a:bodyPr/>
                    <a:lstStyle/>
                    <a:p>
                      <a:pPr algn="ctr"/>
                      <a:r>
                        <a:rPr lang="ru-RU" sz="1900" dirty="0">
                          <a:solidFill>
                            <a:srgbClr val="0000FF"/>
                          </a:solidFill>
                          <a:latin typeface="+mj-lt"/>
                        </a:rPr>
                        <a:t>Актив</a:t>
                      </a:r>
                      <a:r>
                        <a:rPr lang="ru-RU" sz="1900" baseline="0" dirty="0">
                          <a:latin typeface="+mj-lt"/>
                        </a:rPr>
                        <a:t> является </a:t>
                      </a:r>
                      <a:r>
                        <a:rPr lang="ru-RU" sz="1900" baseline="0" dirty="0">
                          <a:solidFill>
                            <a:srgbClr val="0000CC"/>
                          </a:solidFill>
                          <a:latin typeface="+mj-lt"/>
                        </a:rPr>
                        <a:t>краткосрочным</a:t>
                      </a:r>
                      <a:endParaRPr lang="ru-RU" sz="1900" dirty="0">
                        <a:solidFill>
                          <a:srgbClr val="0000CC"/>
                        </a:solidFill>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900" dirty="0">
                          <a:solidFill>
                            <a:srgbClr val="0000FF"/>
                          </a:solidFill>
                          <a:latin typeface="+mj-lt"/>
                        </a:rPr>
                        <a:t>Обязательство</a:t>
                      </a:r>
                      <a:r>
                        <a:rPr lang="ru-RU" sz="1900" baseline="0" dirty="0">
                          <a:latin typeface="+mj-lt"/>
                        </a:rPr>
                        <a:t> является </a:t>
                      </a:r>
                      <a:r>
                        <a:rPr lang="ru-RU" sz="1900" baseline="0" dirty="0">
                          <a:solidFill>
                            <a:srgbClr val="0000CC"/>
                          </a:solidFill>
                          <a:latin typeface="+mj-lt"/>
                        </a:rPr>
                        <a:t>краткосрочным</a:t>
                      </a:r>
                      <a:endParaRPr lang="ru-RU" sz="1900" dirty="0">
                        <a:solidFill>
                          <a:srgbClr val="0000CC"/>
                        </a:solidFill>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76302">
                <a:tc>
                  <a:txBody>
                    <a:bodyPr/>
                    <a:lstStyle/>
                    <a:p>
                      <a:r>
                        <a:rPr lang="ru-RU" sz="1900" dirty="0">
                          <a:latin typeface="+mj-lt"/>
                        </a:rPr>
                        <a:t>Используется в ходе обычного</a:t>
                      </a:r>
                      <a:r>
                        <a:rPr lang="ru-RU" sz="1900" baseline="0" dirty="0">
                          <a:latin typeface="+mj-lt"/>
                        </a:rPr>
                        <a:t> </a:t>
                      </a:r>
                      <a:r>
                        <a:rPr lang="ru-RU" sz="1900" b="1" baseline="0" dirty="0">
                          <a:latin typeface="+mj-lt"/>
                        </a:rPr>
                        <a:t>операционного</a:t>
                      </a:r>
                      <a:r>
                        <a:rPr lang="ru-RU" sz="1900" baseline="0" dirty="0">
                          <a:solidFill>
                            <a:srgbClr val="0000FF"/>
                          </a:solidFill>
                          <a:latin typeface="+mj-lt"/>
                        </a:rPr>
                        <a:t> </a:t>
                      </a:r>
                      <a:r>
                        <a:rPr lang="ru-RU" sz="1900" b="1" baseline="0" dirty="0">
                          <a:solidFill>
                            <a:srgbClr val="0000FF"/>
                          </a:solidFill>
                          <a:latin typeface="+mj-lt"/>
                        </a:rPr>
                        <a:t>цикла</a:t>
                      </a:r>
                      <a:r>
                        <a:rPr lang="ru-RU" sz="1900" baseline="0" dirty="0">
                          <a:solidFill>
                            <a:srgbClr val="0000FF"/>
                          </a:solidFill>
                          <a:latin typeface="+mj-lt"/>
                        </a:rPr>
                        <a:t> </a:t>
                      </a:r>
                      <a:r>
                        <a:rPr lang="ru-RU" sz="1900" baseline="0" dirty="0">
                          <a:latin typeface="+mj-lt"/>
                        </a:rPr>
                        <a:t>компании</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900" dirty="0">
                          <a:latin typeface="+mj-lt"/>
                        </a:rPr>
                        <a:t>Будет погашено в ходе обычного </a:t>
                      </a:r>
                      <a:r>
                        <a:rPr lang="ru-RU" sz="1900" b="1" dirty="0">
                          <a:latin typeface="+mj-lt"/>
                        </a:rPr>
                        <a:t>операционного </a:t>
                      </a:r>
                      <a:r>
                        <a:rPr lang="ru-RU" sz="1900" b="1" dirty="0">
                          <a:solidFill>
                            <a:srgbClr val="0000FF"/>
                          </a:solidFill>
                          <a:latin typeface="+mj-lt"/>
                        </a:rPr>
                        <a:t>цикла</a:t>
                      </a:r>
                      <a:r>
                        <a:rPr lang="ru-RU" sz="1900" b="1" dirty="0">
                          <a:latin typeface="+mj-lt"/>
                        </a:rPr>
                        <a:t> </a:t>
                      </a:r>
                      <a:r>
                        <a:rPr lang="ru-RU" sz="1900" dirty="0">
                          <a:latin typeface="+mj-lt"/>
                        </a:rPr>
                        <a:t>компании</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76302">
                <a:tc>
                  <a:txBody>
                    <a:bodyPr/>
                    <a:lstStyle/>
                    <a:p>
                      <a:r>
                        <a:rPr lang="ru-RU" sz="1900" dirty="0">
                          <a:latin typeface="+mj-lt"/>
                        </a:rPr>
                        <a:t>Предназначен для использования в </a:t>
                      </a:r>
                      <a:r>
                        <a:rPr lang="ru-RU" sz="1900" dirty="0">
                          <a:highlight>
                            <a:srgbClr val="FFFF00"/>
                          </a:highlight>
                          <a:latin typeface="+mj-lt"/>
                        </a:rPr>
                        <a:t>торговых</a:t>
                      </a:r>
                      <a:r>
                        <a:rPr lang="ru-RU" sz="1900" dirty="0">
                          <a:latin typeface="+mj-lt"/>
                        </a:rPr>
                        <a:t> целях</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900" dirty="0">
                          <a:latin typeface="+mj-lt"/>
                        </a:rPr>
                        <a:t>Ожидается, что будет погашено </a:t>
                      </a:r>
                      <a:r>
                        <a:rPr lang="ru-RU" sz="1900" b="1" dirty="0">
                          <a:latin typeface="+mj-lt"/>
                        </a:rPr>
                        <a:t>в течение 12 месяцев после о</a:t>
                      </a:r>
                      <a:r>
                        <a:rPr lang="ru-RU" sz="1900" dirty="0">
                          <a:latin typeface="+mj-lt"/>
                        </a:rPr>
                        <a:t>тчетной даты</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260382">
                <a:tc>
                  <a:txBody>
                    <a:bodyPr/>
                    <a:lstStyle/>
                    <a:p>
                      <a:r>
                        <a:rPr lang="ru-RU" sz="1900" dirty="0">
                          <a:latin typeface="+mj-lt"/>
                        </a:rPr>
                        <a:t>Ожидается, что будет </a:t>
                      </a:r>
                      <a:r>
                        <a:rPr lang="ru-RU" sz="1900" b="1" dirty="0">
                          <a:latin typeface="+mj-lt"/>
                        </a:rPr>
                        <a:t>реализован</a:t>
                      </a:r>
                      <a:r>
                        <a:rPr lang="ru-RU" sz="1900" dirty="0">
                          <a:latin typeface="+mj-lt"/>
                        </a:rPr>
                        <a:t> в течение </a:t>
                      </a:r>
                      <a:r>
                        <a:rPr lang="ru-RU" sz="1900" b="1" dirty="0">
                          <a:solidFill>
                            <a:srgbClr val="0000FF"/>
                          </a:solidFill>
                          <a:latin typeface="+mj-lt"/>
                        </a:rPr>
                        <a:t>12 месяцев </a:t>
                      </a:r>
                      <a:r>
                        <a:rPr lang="ru-RU" sz="1900" dirty="0">
                          <a:latin typeface="+mj-lt"/>
                        </a:rPr>
                        <a:t>после отчетной даты</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900" dirty="0">
                          <a:latin typeface="+mj-lt"/>
                        </a:rPr>
                        <a:t>Если отсутствует безусловное право отложить</a:t>
                      </a:r>
                      <a:r>
                        <a:rPr lang="ru-RU" sz="1900" baseline="0" dirty="0">
                          <a:latin typeface="+mj-lt"/>
                        </a:rPr>
                        <a:t> погашение обязательства на срок </a:t>
                      </a:r>
                      <a:r>
                        <a:rPr lang="ru-RU" sz="1900" b="1" baseline="0" dirty="0">
                          <a:latin typeface="+mj-lt"/>
                        </a:rPr>
                        <a:t>минимум 12 месяцев после отчетной даты</a:t>
                      </a:r>
                      <a:endParaRPr lang="ru-RU" sz="1900" b="1"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76302">
                <a:tc>
                  <a:txBody>
                    <a:bodyPr/>
                    <a:lstStyle/>
                    <a:p>
                      <a:r>
                        <a:rPr lang="ru-RU" sz="1900" dirty="0">
                          <a:latin typeface="+mj-lt"/>
                        </a:rPr>
                        <a:t>Деньги или денежные </a:t>
                      </a:r>
                      <a:r>
                        <a:rPr lang="ru-RU" sz="1900" b="1" dirty="0">
                          <a:latin typeface="+mj-lt"/>
                        </a:rPr>
                        <a:t>эквиваленты</a:t>
                      </a:r>
                      <a:r>
                        <a:rPr lang="ru-RU" sz="1900" dirty="0">
                          <a:latin typeface="+mj-lt"/>
                        </a:rPr>
                        <a:t>, на которые </a:t>
                      </a:r>
                      <a:r>
                        <a:rPr lang="ru-RU" sz="1900" b="1" dirty="0">
                          <a:solidFill>
                            <a:srgbClr val="0000FF"/>
                          </a:solidFill>
                          <a:latin typeface="+mj-lt"/>
                        </a:rPr>
                        <a:t>не наложены ограничения</a:t>
                      </a:r>
                      <a:endParaRPr lang="ru-RU" sz="1900" b="1" dirty="0">
                        <a:solidFill>
                          <a:srgbClr val="0000FF"/>
                        </a:solidFill>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2" name="TextBox 11"/>
          <p:cNvSpPr txBox="1"/>
          <p:nvPr/>
        </p:nvSpPr>
        <p:spPr>
          <a:xfrm>
            <a:off x="178907" y="5485994"/>
            <a:ext cx="9760226" cy="1280351"/>
          </a:xfrm>
          <a:prstGeom prst="rect">
            <a:avLst/>
          </a:prstGeom>
          <a:noFill/>
        </p:spPr>
        <p:txBody>
          <a:bodyPr wrap="square" rtlCol="0">
            <a:spAutoFit/>
          </a:bodyPr>
          <a:lstStyle/>
          <a:p>
            <a:pPr>
              <a:buNone/>
            </a:pPr>
            <a:r>
              <a:rPr kumimoji="0" lang="ru-RU" sz="2200" b="1" i="0" u="none" strike="noStrike" kern="1200" cap="none" spc="0" normalizeH="0" baseline="0" noProof="0" dirty="0">
                <a:ln>
                  <a:noFill/>
                </a:ln>
                <a:solidFill>
                  <a:prstClr val="black"/>
                </a:solidFill>
                <a:effectLst/>
                <a:uLnTx/>
                <a:uFillTx/>
                <a:latin typeface="Times New Roman"/>
                <a:ea typeface="+mn-ea"/>
                <a:cs typeface="+mn-cs"/>
              </a:rPr>
              <a:t>Все прочие активы и обязательства </a:t>
            </a:r>
            <a:r>
              <a:rPr kumimoji="0" lang="ru-RU" sz="2200" i="0" u="none" strike="noStrike" kern="1200" cap="none" spc="0" normalizeH="0" baseline="0" noProof="0" dirty="0">
                <a:ln>
                  <a:noFill/>
                </a:ln>
                <a:solidFill>
                  <a:prstClr val="black"/>
                </a:solidFill>
                <a:effectLst/>
                <a:uLnTx/>
                <a:uFillTx/>
                <a:latin typeface="Times New Roman"/>
                <a:ea typeface="+mn-ea"/>
                <a:cs typeface="+mn-cs"/>
              </a:rPr>
              <a:t>классифицируются как </a:t>
            </a:r>
            <a:r>
              <a:rPr kumimoji="0" lang="ru-RU" sz="2200" b="1" i="0" u="none" strike="noStrike" kern="1200" cap="none" spc="0" normalizeH="0" baseline="0" noProof="0" dirty="0">
                <a:ln>
                  <a:noFill/>
                </a:ln>
                <a:solidFill>
                  <a:srgbClr val="0000CC"/>
                </a:solidFill>
                <a:effectLst/>
                <a:uLnTx/>
                <a:uFillTx/>
                <a:latin typeface="Times New Roman"/>
                <a:ea typeface="+mn-ea"/>
                <a:cs typeface="+mn-cs"/>
              </a:rPr>
              <a:t>долгосрочные </a:t>
            </a:r>
          </a:p>
          <a:p>
            <a:pPr>
              <a:buNone/>
            </a:pPr>
            <a:r>
              <a:rPr lang="ru-RU" sz="1660" b="1" dirty="0">
                <a:latin typeface="+mj-lt"/>
              </a:rPr>
              <a:t>МСФО (</a:t>
            </a:r>
            <a:r>
              <a:rPr lang="en-US" sz="1660" b="1" dirty="0">
                <a:latin typeface="+mj-lt"/>
              </a:rPr>
              <a:t>IAS</a:t>
            </a:r>
            <a:r>
              <a:rPr lang="ru-RU" sz="1660" b="1" dirty="0">
                <a:latin typeface="+mj-lt"/>
              </a:rPr>
              <a:t>)</a:t>
            </a:r>
            <a:r>
              <a:rPr lang="en-US" sz="1660" b="1" dirty="0">
                <a:latin typeface="+mj-lt"/>
              </a:rPr>
              <a:t> </a:t>
            </a:r>
            <a:r>
              <a:rPr lang="en-US" sz="1660" dirty="0">
                <a:latin typeface="+mj-lt"/>
              </a:rPr>
              <a:t>1 </a:t>
            </a:r>
            <a:r>
              <a:rPr lang="ru-RU" sz="1660" dirty="0">
                <a:latin typeface="Times New Roman" pitchFamily="18" charset="0"/>
                <a:cs typeface="Times New Roman" pitchFamily="18" charset="0"/>
              </a:rPr>
              <a:t>Исключение: </a:t>
            </a:r>
            <a:r>
              <a:rPr lang="ru-RU" sz="1660" b="1" dirty="0">
                <a:latin typeface="Times New Roman" pitchFamily="18" charset="0"/>
                <a:cs typeface="Times New Roman" pitchFamily="18" charset="0"/>
              </a:rPr>
              <a:t>ОНА, </a:t>
            </a:r>
            <a:r>
              <a:rPr lang="ru-RU" sz="1660" dirty="0">
                <a:latin typeface="Times New Roman" pitchFamily="18" charset="0"/>
                <a:cs typeface="Times New Roman" pitchFamily="18" charset="0"/>
              </a:rPr>
              <a:t>которые не могут классифицироваться как краткосрочные активы</a:t>
            </a:r>
          </a:p>
          <a:p>
            <a:pPr>
              <a:buNone/>
            </a:pPr>
            <a:r>
              <a:rPr kumimoji="0" lang="ru-RU" sz="1660" b="1" i="0" u="none" strike="noStrike" kern="1200" cap="none" spc="0" normalizeH="0" baseline="0" noProof="0" dirty="0">
                <a:ln>
                  <a:noFill/>
                </a:ln>
                <a:solidFill>
                  <a:srgbClr val="0000CC"/>
                </a:solidFill>
                <a:effectLst/>
                <a:uLnTx/>
                <a:uFillTx/>
                <a:latin typeface="Times New Roman"/>
                <a:ea typeface="+mn-ea"/>
                <a:cs typeface="+mn-cs"/>
              </a:rPr>
              <a:t>ОНО</a:t>
            </a:r>
            <a:r>
              <a:rPr kumimoji="0" lang="ru-RU" sz="1660" i="0" u="none" strike="noStrike" kern="1200" cap="none" spc="0" normalizeH="0" baseline="0" noProof="0" dirty="0">
                <a:ln>
                  <a:noFill/>
                </a:ln>
                <a:effectLst/>
                <a:uLnTx/>
                <a:uFillTx/>
                <a:latin typeface="Times New Roman"/>
                <a:ea typeface="+mn-ea"/>
                <a:cs typeface="+mn-cs"/>
              </a:rPr>
              <a:t>, которые не могут классифицироваться как краткосрочные обязательства</a:t>
            </a:r>
          </a:p>
          <a:p>
            <a:pPr>
              <a:buNone/>
            </a:pPr>
            <a:endParaRPr kumimoji="0" lang="ru-RU" sz="2200" b="1" i="0" u="none" strike="noStrike" kern="1200" cap="none" spc="0" normalizeH="0" baseline="0" noProof="0" dirty="0">
              <a:ln>
                <a:noFill/>
              </a:ln>
              <a:solidFill>
                <a:srgbClr val="0000CC"/>
              </a:solidFill>
              <a:effectLst/>
              <a:uLnTx/>
              <a:uFillTx/>
              <a:latin typeface="Times New Roman"/>
              <a:ea typeface="+mn-ea"/>
              <a:cs typeface="+mn-cs"/>
            </a:endParaRPr>
          </a:p>
        </p:txBody>
      </p:sp>
    </p:spTree>
    <p:extLst>
      <p:ext uri="{BB962C8B-B14F-4D97-AF65-F5344CB8AC3E}">
        <p14:creationId xmlns:p14="http://schemas.microsoft.com/office/powerpoint/2010/main" val="211844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FFB8022-E153-47E1-BBCD-A0EE3AEC4614}"/>
              </a:ext>
            </a:extLst>
          </p:cNvPr>
          <p:cNvSpPr txBox="1"/>
          <p:nvPr/>
        </p:nvSpPr>
        <p:spPr>
          <a:xfrm>
            <a:off x="284922" y="228600"/>
            <a:ext cx="9011478" cy="477053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Статья «Запасы» организации «АВС» включает в себя следующие компоненты:</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Медикаменты для производственных нужд;</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ru-RU" sz="1900" dirty="0">
                <a:solidFill>
                  <a:prstClr val="black"/>
                </a:solidFill>
                <a:latin typeface="Times New Roman"/>
              </a:rPr>
              <a:t>К</a:t>
            </a:r>
            <a:r>
              <a:rPr kumimoji="0" lang="ru-RU" sz="1900" b="0" i="0" u="none" strike="noStrike" kern="1200" cap="none" spc="0" normalizeH="0" baseline="0" noProof="0" dirty="0" err="1">
                <a:ln>
                  <a:noFill/>
                </a:ln>
                <a:solidFill>
                  <a:prstClr val="black"/>
                </a:solidFill>
                <a:effectLst/>
                <a:uLnTx/>
                <a:uFillTx/>
                <a:latin typeface="Times New Roman"/>
                <a:ea typeface="+mn-ea"/>
                <a:cs typeface="+mn-cs"/>
              </a:rPr>
              <a:t>рупные</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 запасные части для производственного оборудования, которые необходимо менять каждые три года;</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ru-RU" sz="1900" dirty="0">
                <a:solidFill>
                  <a:prstClr val="black"/>
                </a:solidFill>
                <a:latin typeface="Times New Roman"/>
              </a:rPr>
              <a:t>Т</a:t>
            </a:r>
            <a:r>
              <a:rPr kumimoji="0" lang="ru-RU" sz="1900" b="0" i="0" u="none" strike="noStrike" kern="1200" cap="none" spc="0" normalizeH="0" baseline="0" noProof="0" dirty="0" err="1">
                <a:ln>
                  <a:noFill/>
                </a:ln>
                <a:solidFill>
                  <a:prstClr val="black"/>
                </a:solidFill>
                <a:effectLst/>
                <a:uLnTx/>
                <a:uFillTx/>
                <a:latin typeface="Times New Roman"/>
                <a:ea typeface="+mn-ea"/>
                <a:cs typeface="+mn-cs"/>
              </a:rPr>
              <a:t>опливо</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 для служебных автомобилей;</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ru-RU" sz="1900" dirty="0">
                <a:solidFill>
                  <a:prstClr val="black"/>
                </a:solidFill>
                <a:latin typeface="Times New Roman"/>
              </a:rPr>
              <a:t>С</a:t>
            </a:r>
            <a:r>
              <a:rPr kumimoji="0" lang="ru-RU" sz="1900" b="0" i="0" u="none" strike="noStrike" kern="1200" cap="none" spc="0" normalizeH="0" baseline="0" noProof="0" dirty="0" err="1">
                <a:ln>
                  <a:noFill/>
                </a:ln>
                <a:solidFill>
                  <a:prstClr val="black"/>
                </a:solidFill>
                <a:effectLst/>
                <a:uLnTx/>
                <a:uFillTx/>
                <a:latin typeface="Times New Roman"/>
                <a:ea typeface="+mn-ea"/>
                <a:cs typeface="+mn-cs"/>
              </a:rPr>
              <a:t>троительные</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 материалы, которые будут использованы для строительства нового </a:t>
            </a:r>
            <a:r>
              <a:rPr kumimoji="0" lang="ru-RU" sz="1900" b="0" i="0" u="none" strike="noStrike" kern="1200" cap="none" spc="0" normalizeH="0" baseline="0" noProof="0" dirty="0" err="1">
                <a:ln>
                  <a:noFill/>
                </a:ln>
                <a:solidFill>
                  <a:prstClr val="black"/>
                </a:solidFill>
                <a:effectLst/>
                <a:uLnTx/>
                <a:uFillTx/>
                <a:latin typeface="Times New Roman"/>
                <a:ea typeface="+mn-ea"/>
                <a:cs typeface="+mn-cs"/>
              </a:rPr>
              <a:t>собстенного</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 цеха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Подойдем к вопросу </a:t>
            </a:r>
            <a:r>
              <a:rPr kumimoji="0" lang="ru-RU" sz="1900" b="1"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не формально</a:t>
            </a:r>
            <a:r>
              <a:rPr kumimoji="0" lang="ru-RU" sz="1900" b="1" i="0" u="none" strike="noStrike" kern="1200" cap="none" spc="0" normalizeH="0" baseline="0" noProof="0" dirty="0">
                <a:ln>
                  <a:noFill/>
                </a:ln>
                <a:solidFill>
                  <a:prstClr val="black"/>
                </a:solidFill>
                <a:effectLst/>
                <a:uLnTx/>
                <a:uFillTx/>
                <a:latin typeface="Times New Roman"/>
                <a:ea typeface="+mn-ea"/>
                <a:cs typeface="+mn-cs"/>
              </a:rPr>
              <a:t>, а по существу</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1F497D"/>
                </a:solidFill>
                <a:effectLst/>
                <a:uLnTx/>
                <a:uFillTx/>
                <a:latin typeface="Times New Roman"/>
                <a:ea typeface="+mn-ea"/>
                <a:cs typeface="+mn-cs"/>
              </a:rPr>
              <a:t>Все ли перечисленные виды активов относятся к категории «Запасы»?</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900" b="1" dirty="0">
              <a:solidFill>
                <a:srgbClr val="1F497D"/>
              </a:solidFill>
              <a:latin typeface="Times New Roman"/>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srgbClr val="1F497D"/>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effectLst/>
                <a:uLnTx/>
                <a:uFillTx/>
                <a:latin typeface="Times New Roman"/>
                <a:ea typeface="+mn-ea"/>
                <a:cs typeface="+mn-cs"/>
              </a:rPr>
              <a:t>Операционный цикл </a:t>
            </a:r>
            <a:r>
              <a:rPr kumimoji="0" lang="ru-RU" sz="1660" i="0" u="none" strike="noStrike" kern="1200" cap="none" spc="0" normalizeH="0" baseline="0" noProof="0" dirty="0">
                <a:ln>
                  <a:noFill/>
                </a:ln>
                <a:effectLst/>
                <a:uLnTx/>
                <a:uFillTx/>
                <a:latin typeface="Times New Roman"/>
                <a:ea typeface="+mn-ea"/>
                <a:cs typeface="+mn-cs"/>
              </a:rPr>
              <a:t>предприятия представляет собой время между приобретением активов для использования в процессе производства и их обращением в денежные средства или денежные эквиваленты. </a:t>
            </a:r>
          </a:p>
        </p:txBody>
      </p:sp>
    </p:spTree>
    <p:extLst>
      <p:ext uri="{BB962C8B-B14F-4D97-AF65-F5344CB8AC3E}">
        <p14:creationId xmlns:p14="http://schemas.microsoft.com/office/powerpoint/2010/main" val="273373031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FFB8022-E153-47E1-BBCD-A0EE3AEC4614}"/>
              </a:ext>
            </a:extLst>
          </p:cNvPr>
          <p:cNvSpPr txBox="1"/>
          <p:nvPr/>
        </p:nvSpPr>
        <p:spPr>
          <a:xfrm>
            <a:off x="566824" y="122010"/>
            <a:ext cx="9138157" cy="68049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Вопрос: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Статья «Запасы» организации «АВС» включает в себя следующие компоненты:</a:t>
            </a:r>
          </a:p>
          <a:p>
            <a:pPr marL="457200" marR="0" lvl="0"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ru-RU" sz="1900" b="0"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сырье для производственных нужд,</a:t>
            </a:r>
          </a:p>
          <a:p>
            <a:pPr marL="457200" marR="0" lvl="0"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крупные запасные части для производственного оборудования, которые необходимо менять </a:t>
            </a:r>
            <a:r>
              <a:rPr kumimoji="0" lang="ru-RU" sz="1900" b="1" i="0" u="none" strike="noStrike" kern="1200" cap="none" spc="0" normalizeH="0" baseline="0" noProof="0" dirty="0">
                <a:ln>
                  <a:noFill/>
                </a:ln>
                <a:solidFill>
                  <a:prstClr val="black"/>
                </a:solidFill>
                <a:effectLst/>
                <a:uLnTx/>
                <a:uFillTx/>
                <a:latin typeface="Times New Roman"/>
                <a:ea typeface="+mn-ea"/>
                <a:cs typeface="+mn-cs"/>
              </a:rPr>
              <a:t>каждые три года </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(Дт 2930 Кт 3310)</a:t>
            </a:r>
          </a:p>
          <a:p>
            <a:pPr marL="457200" marR="0" lvl="0"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ru-RU" sz="1900" b="0"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топливо для служебных автомобилей  </a:t>
            </a:r>
            <a:endParaRPr kumimoji="0" lang="ru-RU" sz="1900" b="0" i="0" u="none" strike="noStrike" kern="1200" cap="none" spc="0" normalizeH="0" baseline="0" noProof="0" dirty="0">
              <a:ln>
                <a:noFill/>
              </a:ln>
              <a:solidFill>
                <a:prstClr val="black"/>
              </a:solidFill>
              <a:effectLst/>
              <a:uLnTx/>
              <a:uFillTx/>
              <a:latin typeface="Times New Roman"/>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строительные материалы, которые будут использованы </a:t>
            </a:r>
            <a:r>
              <a:rPr kumimoji="0" lang="ru-RU" sz="1900" b="1" i="0" u="none" strike="noStrike" kern="1200" cap="none" spc="0" normalizeH="0" baseline="0" noProof="0" dirty="0">
                <a:ln>
                  <a:noFill/>
                </a:ln>
                <a:solidFill>
                  <a:prstClr val="black"/>
                </a:solidFill>
                <a:effectLst/>
                <a:uLnTx/>
                <a:uFillTx/>
                <a:latin typeface="Times New Roman"/>
                <a:ea typeface="+mn-ea"/>
                <a:cs typeface="+mn-cs"/>
              </a:rPr>
              <a:t>для строительства нового цеха </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(Дт 2930 Кт 3310)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i="0" u="none" strike="noStrike" kern="1200" cap="none" spc="0" normalizeH="0" baseline="0" noProof="0" dirty="0">
                <a:ln>
                  <a:noFill/>
                </a:ln>
                <a:solidFill>
                  <a:prstClr val="black"/>
                </a:solidFill>
                <a:effectLst/>
                <a:uLnTx/>
                <a:uFillTx/>
                <a:latin typeface="Times New Roman"/>
                <a:ea typeface="+mn-ea"/>
                <a:cs typeface="+mn-cs"/>
              </a:rPr>
              <a:t>Подойдем к вопросу не формально, а по существу</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effectLst/>
                <a:uLnTx/>
                <a:uFillTx/>
                <a:latin typeface="Times New Roman"/>
                <a:ea typeface="+mn-ea"/>
                <a:cs typeface="+mn-cs"/>
              </a:rPr>
              <a:t>Все ли перечисленные виды активов относятся к категории «Запасы»?</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900" b="1" dirty="0">
              <a:solidFill>
                <a:srgbClr val="1F497D"/>
              </a:solidFill>
              <a:latin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ru-RU" sz="2200" b="1" dirty="0">
                <a:solidFill>
                  <a:srgbClr val="0000FF"/>
                </a:solidFill>
                <a:latin typeface="Times New Roman" panose="02020603050405020304" pitchFamily="18" charset="0"/>
                <a:cs typeface="Times New Roman" panose="02020603050405020304" pitchFamily="18" charset="0"/>
              </a:rPr>
              <a:t>Запасы важны не своим наличием, а своим </a:t>
            </a:r>
            <a:r>
              <a:rPr lang="ru-RU" sz="2200" b="1" dirty="0">
                <a:latin typeface="Times New Roman" panose="02020603050405020304" pitchFamily="18" charset="0"/>
                <a:cs typeface="Times New Roman" panose="02020603050405020304" pitchFamily="18" charset="0"/>
              </a:rPr>
              <a:t>уходом</a:t>
            </a:r>
            <a:r>
              <a:rPr lang="ru-RU" sz="2200" b="1" dirty="0">
                <a:solidFill>
                  <a:srgbClr val="0000FF"/>
                </a:solidFill>
                <a:latin typeface="Times New Roman" panose="02020603050405020304" pitchFamily="18" charset="0"/>
                <a:cs typeface="Times New Roman" panose="02020603050405020304" pitchFamily="18"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ru-RU" sz="2200" b="1" dirty="0">
              <a:solidFill>
                <a:srgbClr val="0000FF"/>
              </a:solidFill>
              <a:latin typeface="Times New Roman" panose="02020603050405020304" pitchFamily="18" charset="0"/>
              <a:cs typeface="Times New Roman" panose="02020603050405020304" pitchFamily="18"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ru-RU" sz="166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Что включается в себестоимость запасов </a:t>
            </a:r>
            <a:r>
              <a:rPr kumimoji="0" lang="ru-RU" sz="166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при их первоначальной оценке</a:t>
            </a:r>
            <a:r>
              <a:rPr kumimoji="0" lang="ru-RU" sz="166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a:t>
            </a:r>
          </a:p>
          <a:p>
            <a:pPr marL="0" marR="0" lvl="0" indent="0" defTabSz="914400" rtl="0" eaLnBrk="1" fontAlgn="auto" latinLnBrk="0" hangingPunct="1">
              <a:lnSpc>
                <a:spcPct val="100000"/>
              </a:lnSpc>
              <a:spcBef>
                <a:spcPts val="0"/>
              </a:spcBef>
              <a:spcAft>
                <a:spcPts val="0"/>
              </a:spcAft>
              <a:buClrTx/>
              <a:buSzTx/>
              <a:buFontTx/>
              <a:buNone/>
              <a:tabLst/>
              <a:defRPr/>
            </a:pPr>
            <a:r>
              <a:rPr kumimoji="0" lang="ru-RU" sz="166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Цена + прямые затраты на приобретение сырья (пошлины, налоги) + прямые затраты на переработку + производственные накладные затраты (и переменные, и постоянные: </a:t>
            </a:r>
            <a:r>
              <a:rPr kumimoji="0" lang="ru-RU" sz="1480" i="1"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износ оборудования, здания, АУП) +… </a:t>
            </a:r>
          </a:p>
          <a:p>
            <a:pPr marL="0" marR="0" lvl="0" indent="0" defTabSz="914400" rtl="0" eaLnBrk="1" fontAlgn="auto" latinLnBrk="0" hangingPunct="1">
              <a:lnSpc>
                <a:spcPct val="100000"/>
              </a:lnSpc>
              <a:spcBef>
                <a:spcPts val="0"/>
              </a:spcBef>
              <a:spcAft>
                <a:spcPts val="0"/>
              </a:spcAft>
              <a:buClrTx/>
              <a:buSzTx/>
              <a:buFontTx/>
              <a:buNone/>
              <a:tabLst/>
              <a:defRPr/>
            </a:pPr>
            <a:r>
              <a:rPr kumimoji="0" lang="ru-RU" sz="166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Без </a:t>
            </a:r>
            <a:r>
              <a:rPr kumimoji="0" lang="ru-RU" sz="166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непроизводственных</a:t>
            </a:r>
            <a:r>
              <a:rPr kumimoji="0" lang="ru-RU" sz="166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накладных расходов и иных затрат </a:t>
            </a:r>
            <a:r>
              <a:rPr kumimoji="0" lang="ru-RU" sz="1660" b="1" i="0" u="none" strike="noStrike" kern="1200" cap="none" spc="0" normalizeH="0" baseline="0" noProof="0" dirty="0">
                <a:ln>
                  <a:noFill/>
                </a:ln>
                <a:solidFill>
                  <a:srgbClr val="0000CC"/>
                </a:solidFill>
                <a:effectLst/>
                <a:uLnTx/>
                <a:uFillTx/>
                <a:latin typeface="Times New Roman" panose="02020603050405020304" pitchFamily="18" charset="0"/>
                <a:cs typeface="Times New Roman" panose="02020603050405020304" pitchFamily="18" charset="0"/>
              </a:rPr>
              <a:t>после доведения запасов до готовности:</a:t>
            </a:r>
          </a:p>
          <a:p>
            <a:pPr marL="0" marR="0" lvl="0" indent="0" defTabSz="914400" rtl="0" eaLnBrk="1" fontAlgn="auto" latinLnBrk="0" hangingPunct="1">
              <a:lnSpc>
                <a:spcPct val="100000"/>
              </a:lnSpc>
              <a:spcBef>
                <a:spcPts val="0"/>
              </a:spcBef>
              <a:spcAft>
                <a:spcPts val="0"/>
              </a:spcAft>
              <a:buClrTx/>
              <a:buSzTx/>
              <a:buFontTx/>
              <a:buNone/>
              <a:tabLst/>
              <a:defRPr/>
            </a:pPr>
            <a:r>
              <a:rPr kumimoji="0" lang="ru-RU" sz="166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административных затрат филиалов, офисов продаж,</a:t>
            </a:r>
          </a:p>
          <a:p>
            <a:pPr marL="285750" marR="0" lvl="0" indent="-285750" defTabSz="914400" rtl="0" eaLnBrk="1" fontAlgn="auto" latinLnBrk="0" hangingPunct="1">
              <a:lnSpc>
                <a:spcPct val="100000"/>
              </a:lnSpc>
              <a:spcBef>
                <a:spcPts val="0"/>
              </a:spcBef>
              <a:spcAft>
                <a:spcPts val="0"/>
              </a:spcAft>
              <a:buClrTx/>
              <a:buSzTx/>
              <a:buFontTx/>
              <a:buChar char="-"/>
              <a:tabLst/>
              <a:defRPr/>
            </a:pPr>
            <a:r>
              <a:rPr kumimoji="0" lang="ru-RU" sz="166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затрат на продвижение</a:t>
            </a:r>
          </a:p>
          <a:p>
            <a:pPr marL="285750" marR="0" lvl="0" indent="-285750" defTabSz="914400" rtl="0" eaLnBrk="1" fontAlgn="auto" latinLnBrk="0" hangingPunct="1">
              <a:lnSpc>
                <a:spcPct val="100000"/>
              </a:lnSpc>
              <a:spcBef>
                <a:spcPts val="0"/>
              </a:spcBef>
              <a:spcAft>
                <a:spcPts val="0"/>
              </a:spcAft>
              <a:buClrTx/>
              <a:buSzTx/>
              <a:buFontTx/>
              <a:buChar char="-"/>
              <a:tabLst/>
              <a:defRPr/>
            </a:pPr>
            <a:r>
              <a:rPr kumimoji="0" lang="ru-RU" sz="166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Складирование</a:t>
            </a:r>
          </a:p>
          <a:p>
            <a:pPr marL="285750" indent="-285750">
              <a:buFontTx/>
              <a:buChar char="-"/>
              <a:defRPr/>
            </a:pPr>
            <a:r>
              <a:rPr kumimoji="0" lang="ru-RU" sz="166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доставку покупателю и …		</a:t>
            </a:r>
            <a:endParaRPr kumimoji="0" lang="ru-RU" sz="2200" b="1" i="0" u="none" strike="noStrike" kern="120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64435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93926" y="502567"/>
            <a:ext cx="8518149" cy="1735707"/>
          </a:xfrm>
          <a:prstGeom prst="rect">
            <a:avLst/>
          </a:prstGeom>
        </p:spPr>
        <p:txBody>
          <a:bodyPr vert="horz" wrap="square" lIns="0" tIns="33123" rIns="0" bIns="0" rtlCol="0">
            <a:spAutoFit/>
          </a:bodyPr>
          <a:lstStyle/>
          <a:p>
            <a:pPr marL="0" marR="4344" lvl="0" indent="11113"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4" normalizeH="0" baseline="0" noProof="0" dirty="0">
                <a:ln>
                  <a:noFill/>
                </a:ln>
                <a:solidFill>
                  <a:prstClr val="black"/>
                </a:solidFill>
                <a:effectLst/>
                <a:uLnTx/>
                <a:uFillTx/>
                <a:latin typeface="Times New Roman"/>
                <a:ea typeface="+mn-ea"/>
                <a:cs typeface="Microsoft Sans Serif"/>
              </a:rPr>
              <a:t>Ситуация.</a:t>
            </a:r>
          </a:p>
          <a:p>
            <a:pPr marL="0" marR="4344" lvl="0" indent="11113" algn="just" defTabSz="914400" rtl="0" eaLnBrk="1" fontAlgn="auto" latinLnBrk="0" hangingPunct="1">
              <a:lnSpc>
                <a:spcPct val="100000"/>
              </a:lnSpc>
              <a:spcBef>
                <a:spcPts val="0"/>
              </a:spcBef>
              <a:spcAft>
                <a:spcPts val="0"/>
              </a:spcAft>
              <a:buClrTx/>
              <a:buSzTx/>
              <a:buFontTx/>
              <a:buNone/>
              <a:tabLst/>
              <a:defRPr/>
            </a:pP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На </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складе </a:t>
            </a:r>
            <a:r>
              <a:rPr kumimoji="0" sz="1660" b="0" i="0" u="none" strike="noStrike" kern="1200" cap="none" spc="-13" normalizeH="0" baseline="0" noProof="0" dirty="0">
                <a:ln>
                  <a:noFill/>
                </a:ln>
                <a:solidFill>
                  <a:prstClr val="black"/>
                </a:solidFill>
                <a:effectLst/>
                <a:uLnTx/>
                <a:uFillTx/>
                <a:latin typeface="Times New Roman"/>
                <a:ea typeface="+mn-ea"/>
                <a:cs typeface="Microsoft Sans Serif"/>
              </a:rPr>
              <a:t>имеется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товар А, </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который </a:t>
            </a:r>
            <a:r>
              <a:rPr kumimoji="0" sz="1660" b="0" i="0" u="none" strike="noStrike" kern="1200" cap="none" spc="-17" normalizeH="0" baseline="0" noProof="0" dirty="0">
                <a:ln>
                  <a:noFill/>
                </a:ln>
                <a:solidFill>
                  <a:prstClr val="black"/>
                </a:solidFill>
                <a:effectLst/>
                <a:uLnTx/>
                <a:uFillTx/>
                <a:latin typeface="Times New Roman"/>
                <a:ea typeface="+mn-ea"/>
                <a:cs typeface="Microsoft Sans Serif"/>
              </a:rPr>
              <a:t>при </a:t>
            </a:r>
            <a:r>
              <a:rPr kumimoji="0" sz="1660" b="0" i="0" u="none" strike="noStrike" kern="1200" cap="none" spc="-51" normalizeH="0" baseline="0" noProof="0" dirty="0">
                <a:ln>
                  <a:noFill/>
                </a:ln>
                <a:solidFill>
                  <a:prstClr val="black"/>
                </a:solidFill>
                <a:effectLst/>
                <a:uLnTx/>
                <a:uFillTx/>
                <a:latin typeface="Times New Roman"/>
                <a:ea typeface="+mn-ea"/>
                <a:cs typeface="Microsoft Sans Serif"/>
              </a:rPr>
              <a:t>покупке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стоил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10 у.е., </a:t>
            </a:r>
            <a:r>
              <a:rPr kumimoji="0" sz="1660" b="0" i="0" u="none" strike="noStrike" kern="1200" cap="none" spc="-9" normalizeH="0" baseline="0" noProof="0" dirty="0">
                <a:ln>
                  <a:noFill/>
                </a:ln>
                <a:solidFill>
                  <a:prstClr val="black"/>
                </a:solidFill>
                <a:effectLst/>
                <a:uLnTx/>
                <a:uFillTx/>
                <a:latin typeface="Times New Roman"/>
                <a:ea typeface="+mn-ea"/>
                <a:cs typeface="Microsoft Sans Serif"/>
              </a:rPr>
              <a:t>но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0" normalizeH="0" baseline="0" noProof="0" dirty="0">
                <a:ln>
                  <a:noFill/>
                </a:ln>
                <a:solidFill>
                  <a:prstClr val="black"/>
                </a:solidFill>
                <a:effectLst/>
                <a:uLnTx/>
                <a:uFillTx/>
                <a:latin typeface="Times New Roman"/>
                <a:ea typeface="+mn-ea"/>
                <a:cs typeface="Microsoft Sans Serif"/>
              </a:rPr>
              <a:t>в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настоящее </a:t>
            </a:r>
            <a:r>
              <a:rPr kumimoji="0" sz="1660" b="0" i="0" u="none" strike="noStrike" kern="1200" cap="none" spc="-17" normalizeH="0" baseline="0" noProof="0" dirty="0">
                <a:ln>
                  <a:noFill/>
                </a:ln>
                <a:solidFill>
                  <a:prstClr val="black"/>
                </a:solidFill>
                <a:effectLst/>
                <a:uLnTx/>
                <a:uFillTx/>
                <a:latin typeface="Times New Roman"/>
                <a:ea typeface="+mn-ea"/>
                <a:cs typeface="Microsoft Sans Serif"/>
              </a:rPr>
              <a:t>время его </a:t>
            </a:r>
            <a:r>
              <a:rPr kumimoji="0" sz="1660" b="0" i="0" u="none" strike="noStrike" kern="1200" cap="none" spc="-34" normalizeH="0" baseline="0" noProof="0" dirty="0">
                <a:ln>
                  <a:noFill/>
                </a:ln>
                <a:solidFill>
                  <a:prstClr val="black"/>
                </a:solidFill>
                <a:effectLst/>
                <a:uLnTx/>
                <a:uFillTx/>
                <a:latin typeface="Times New Roman"/>
                <a:ea typeface="+mn-ea"/>
                <a:cs typeface="Microsoft Sans Serif"/>
              </a:rPr>
              <a:t>можно купить </a:t>
            </a:r>
            <a:r>
              <a:rPr kumimoji="0" sz="1660" b="0" i="0" u="none" strike="noStrike" kern="1200" cap="none" spc="0" normalizeH="0" baseline="0" noProof="0" dirty="0">
                <a:ln>
                  <a:noFill/>
                </a:ln>
                <a:solidFill>
                  <a:prstClr val="black"/>
                </a:solidFill>
                <a:effectLst/>
                <a:uLnTx/>
                <a:uFillTx/>
                <a:latin typeface="Times New Roman"/>
                <a:ea typeface="+mn-ea"/>
                <a:cs typeface="Microsoft Sans Serif"/>
              </a:rPr>
              <a:t>лишь </a:t>
            </a:r>
            <a:r>
              <a:rPr kumimoji="0" sz="1660" b="0" i="0" u="none" strike="noStrike" kern="1200" cap="none" spc="-43" normalizeH="0" baseline="0" noProof="0" dirty="0">
                <a:ln>
                  <a:noFill/>
                </a:ln>
                <a:solidFill>
                  <a:prstClr val="black"/>
                </a:solidFill>
                <a:effectLst/>
                <a:uLnTx/>
                <a:uFillTx/>
                <a:latin typeface="Times New Roman"/>
                <a:ea typeface="+mn-ea"/>
                <a:cs typeface="Microsoft Sans Serif"/>
              </a:rPr>
              <a:t>за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20 у.е. </a:t>
            </a:r>
            <a:r>
              <a:rPr kumimoji="0" sz="1660" b="0" i="0" u="none" strike="noStrike" kern="1200" cap="none" spc="-17" normalizeH="0" baseline="0" noProof="0" dirty="0">
                <a:ln>
                  <a:noFill/>
                </a:ln>
                <a:solidFill>
                  <a:prstClr val="black"/>
                </a:solidFill>
                <a:effectLst/>
                <a:uLnTx/>
                <a:uFillTx/>
                <a:latin typeface="Times New Roman"/>
                <a:ea typeface="+mn-ea"/>
                <a:cs typeface="Microsoft Sans Serif"/>
              </a:rPr>
              <a:t>Менеджер </a:t>
            </a:r>
            <a:r>
              <a:rPr kumimoji="0" sz="1660" b="0" i="0" u="none" strike="noStrike" kern="1200" cap="none" spc="-13"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по</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продажам</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13" normalizeH="0" baseline="0" noProof="0" dirty="0">
                <a:ln>
                  <a:noFill/>
                </a:ln>
                <a:solidFill>
                  <a:prstClr val="black"/>
                </a:solidFill>
                <a:effectLst/>
                <a:uLnTx/>
                <a:uFillTx/>
                <a:latin typeface="Times New Roman"/>
                <a:ea typeface="+mn-ea"/>
                <a:cs typeface="Microsoft Sans Serif"/>
              </a:rPr>
              <a:t>продает</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этот</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товар</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7" normalizeH="0" baseline="0" noProof="0" dirty="0">
                <a:ln>
                  <a:noFill/>
                </a:ln>
                <a:solidFill>
                  <a:prstClr val="black"/>
                </a:solidFill>
                <a:effectLst/>
                <a:uLnTx/>
                <a:uFillTx/>
                <a:latin typeface="Times New Roman"/>
                <a:ea typeface="+mn-ea"/>
                <a:cs typeface="Microsoft Sans Serif"/>
              </a:rPr>
              <a:t>за</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9" normalizeH="0" baseline="0" noProof="0" dirty="0">
                <a:ln>
                  <a:noFill/>
                </a:ln>
                <a:solidFill>
                  <a:prstClr val="black"/>
                </a:solidFill>
                <a:effectLst/>
                <a:uLnTx/>
                <a:uFillTx/>
                <a:latin typeface="Times New Roman"/>
                <a:ea typeface="+mn-ea"/>
                <a:cs typeface="Microsoft Sans Serif"/>
              </a:rPr>
              <a:t>16</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у.е.</a:t>
            </a:r>
            <a:endParaRPr kumimoji="0" sz="1660" b="0" i="0" u="none" strike="noStrike" kern="1200" cap="none" spc="0" normalizeH="0" baseline="0" noProof="0" dirty="0">
              <a:ln>
                <a:noFill/>
              </a:ln>
              <a:solidFill>
                <a:prstClr val="black"/>
              </a:solidFill>
              <a:effectLst/>
              <a:uLnTx/>
              <a:uFillTx/>
              <a:latin typeface="Times New Roman"/>
              <a:ea typeface="+mn-ea"/>
              <a:cs typeface="Microsoft Sans Serif"/>
            </a:endParaRPr>
          </a:p>
          <a:p>
            <a:pPr marL="0" marR="1215751" lvl="0" indent="11113"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64" normalizeH="0" baseline="0" noProof="0" dirty="0">
                <a:ln>
                  <a:noFill/>
                </a:ln>
                <a:solidFill>
                  <a:prstClr val="black"/>
                </a:solidFill>
                <a:effectLst/>
                <a:uLnTx/>
                <a:uFillTx/>
                <a:latin typeface="Times New Roman"/>
                <a:ea typeface="+mn-ea"/>
                <a:cs typeface="Microsoft Sans Serif"/>
              </a:rPr>
              <a:t>Какой</a:t>
            </a:r>
            <a:r>
              <a:rPr kumimoji="0" sz="1660" b="1" i="0" u="none" strike="noStrike" kern="1200" cap="none" spc="30"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результат</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операции</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по</a:t>
            </a:r>
            <a:r>
              <a:rPr kumimoji="0" sz="1660" b="1" i="0" u="none" strike="noStrike" kern="1200" cap="none" spc="30"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1" normalizeH="0" baseline="0" noProof="0" dirty="0">
                <a:ln>
                  <a:noFill/>
                </a:ln>
                <a:solidFill>
                  <a:prstClr val="black"/>
                </a:solidFill>
                <a:effectLst/>
                <a:uLnTx/>
                <a:uFillTx/>
                <a:latin typeface="Times New Roman"/>
                <a:ea typeface="+mn-ea"/>
                <a:cs typeface="Microsoft Sans Serif"/>
              </a:rPr>
              <a:t>продаже</a:t>
            </a:r>
            <a:r>
              <a:rPr kumimoji="0" sz="1660" b="1" i="0" u="none" strike="noStrike" kern="1200" cap="none" spc="17"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товара</a:t>
            </a:r>
            <a:r>
              <a:rPr kumimoji="0" sz="1660" b="1" i="0" u="none" strike="noStrike" kern="1200" cap="none" spc="30"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0" normalizeH="0" baseline="0" noProof="0" dirty="0">
                <a:ln>
                  <a:noFill/>
                </a:ln>
                <a:solidFill>
                  <a:prstClr val="black"/>
                </a:solidFill>
                <a:effectLst/>
                <a:uLnTx/>
                <a:uFillTx/>
                <a:latin typeface="Times New Roman"/>
                <a:ea typeface="+mn-ea"/>
                <a:cs typeface="Microsoft Sans Serif"/>
              </a:rPr>
              <a:t>А</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отразит </a:t>
            </a:r>
            <a:r>
              <a:rPr kumimoji="0" sz="1660" b="1" i="0" u="none" strike="noStrike" kern="1200" cap="none" spc="-530"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13" normalizeH="0" baseline="0" noProof="0" dirty="0">
                <a:ln>
                  <a:noFill/>
                </a:ln>
                <a:solidFill>
                  <a:srgbClr val="0000CC"/>
                </a:solidFill>
                <a:effectLst/>
                <a:uLnTx/>
                <a:uFillTx/>
                <a:latin typeface="Times New Roman"/>
                <a:ea typeface="+mn-ea"/>
                <a:cs typeface="Microsoft Sans Serif"/>
              </a:rPr>
              <a:t>бухгалтерский</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учет?</a:t>
            </a:r>
            <a:endParaRPr kumimoji="0" sz="1660" b="1" i="0" u="none" strike="noStrike" kern="1200" cap="none" spc="0" normalizeH="0" baseline="0" noProof="0" dirty="0">
              <a:ln>
                <a:noFill/>
              </a:ln>
              <a:solidFill>
                <a:prstClr val="black"/>
              </a:solidFill>
              <a:effectLst/>
              <a:uLnTx/>
              <a:uFillTx/>
              <a:latin typeface="Times New Roman"/>
              <a:ea typeface="+mn-ea"/>
              <a:cs typeface="Microsoft Sans Serif"/>
            </a:endParaRP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64" normalizeH="0" baseline="0" noProof="0" dirty="0">
                <a:ln>
                  <a:noFill/>
                </a:ln>
                <a:solidFill>
                  <a:prstClr val="black"/>
                </a:solidFill>
                <a:effectLst/>
                <a:uLnTx/>
                <a:uFillTx/>
                <a:latin typeface="Times New Roman"/>
                <a:ea typeface="+mn-ea"/>
                <a:cs typeface="Microsoft Sans Serif"/>
              </a:rPr>
              <a:t>Какой</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результат</a:t>
            </a:r>
            <a:r>
              <a:rPr kumimoji="0" sz="1660" b="1" i="0" u="none" strike="noStrike" kern="1200" cap="none" spc="38"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операции</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по</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1" normalizeH="0" baseline="0" noProof="0" dirty="0">
                <a:ln>
                  <a:noFill/>
                </a:ln>
                <a:solidFill>
                  <a:prstClr val="black"/>
                </a:solidFill>
                <a:effectLst/>
                <a:uLnTx/>
                <a:uFillTx/>
                <a:latin typeface="Times New Roman"/>
                <a:ea typeface="+mn-ea"/>
                <a:cs typeface="Microsoft Sans Serif"/>
              </a:rPr>
              <a:t>продаже</a:t>
            </a:r>
            <a:r>
              <a:rPr kumimoji="0" sz="1660" b="1"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товара</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0" normalizeH="0" baseline="0" noProof="0" dirty="0">
                <a:ln>
                  <a:noFill/>
                </a:ln>
                <a:solidFill>
                  <a:prstClr val="black"/>
                </a:solidFill>
                <a:effectLst/>
                <a:uLnTx/>
                <a:uFillTx/>
                <a:latin typeface="Times New Roman"/>
                <a:ea typeface="+mn-ea"/>
                <a:cs typeface="Microsoft Sans Serif"/>
              </a:rPr>
              <a:t>А</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должен</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38" normalizeH="0" baseline="0" noProof="0" dirty="0">
                <a:ln>
                  <a:noFill/>
                </a:ln>
                <a:solidFill>
                  <a:srgbClr val="0000CC"/>
                </a:solidFill>
                <a:effectLst/>
                <a:uLnTx/>
                <a:uFillTx/>
                <a:latin typeface="Times New Roman"/>
                <a:ea typeface="+mn-ea"/>
                <a:cs typeface="Microsoft Sans Serif"/>
              </a:rPr>
              <a:t>показать </a:t>
            </a:r>
            <a:r>
              <a:rPr kumimoji="0" sz="1660" b="1" i="0" u="none" strike="noStrike" kern="1200" cap="none" spc="-534"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управленческий</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9" normalizeH="0" baseline="0" noProof="0" dirty="0" err="1">
                <a:ln>
                  <a:noFill/>
                </a:ln>
                <a:solidFill>
                  <a:prstClr val="black"/>
                </a:solidFill>
                <a:effectLst/>
                <a:uLnTx/>
                <a:uFillTx/>
                <a:latin typeface="Times New Roman"/>
                <a:ea typeface="+mn-ea"/>
                <a:cs typeface="Microsoft Sans Serif"/>
              </a:rPr>
              <a:t>учет</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a:t>
            </a:r>
            <a:endPar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endParaRPr>
          </a:p>
          <a:p>
            <a:pPr marL="303531" marR="105883" lvl="0" indent="-293214" algn="l" defTabSz="914400" rtl="0" eaLnBrk="1" fontAlgn="auto" latinLnBrk="0" hangingPunct="1">
              <a:lnSpc>
                <a:spcPts val="2283"/>
              </a:lnSpc>
              <a:spcBef>
                <a:spcPts val="1219"/>
              </a:spcBef>
              <a:spcAft>
                <a:spcPts val="0"/>
              </a:spcAft>
              <a:buClrTx/>
              <a:buSzTx/>
              <a:buFontTx/>
              <a:buNone/>
              <a:tabLst/>
              <a:defRPr/>
            </a:pPr>
            <a:endParaRPr kumimoji="0" sz="1660" b="1" i="0" u="none" strike="noStrike" kern="1200" cap="none" spc="0" normalizeH="0" baseline="0" noProof="0" dirty="0">
              <a:ln>
                <a:noFill/>
              </a:ln>
              <a:solidFill>
                <a:prstClr val="black"/>
              </a:solidFill>
              <a:effectLst/>
              <a:uLnTx/>
              <a:uFillTx/>
              <a:latin typeface="Times New Roman"/>
              <a:ea typeface="+mn-ea"/>
              <a:cs typeface="Microsoft Sans Serif"/>
            </a:endParaRPr>
          </a:p>
        </p:txBody>
      </p:sp>
    </p:spTree>
    <p:extLst>
      <p:ext uri="{BB962C8B-B14F-4D97-AF65-F5344CB8AC3E}">
        <p14:creationId xmlns:p14="http://schemas.microsoft.com/office/powerpoint/2010/main" val="138355057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208584" y="260648"/>
            <a:ext cx="8136904" cy="864096"/>
          </a:xfrm>
        </p:spPr>
        <p:txBody>
          <a:bodyPr>
            <a:noAutofit/>
          </a:bodyPr>
          <a:lstStyle/>
          <a:p>
            <a:r>
              <a:rPr lang="ru-RU" sz="1900" b="1" dirty="0"/>
              <a:t>Запасные части и оборудование для обслуживания</a:t>
            </a:r>
            <a:br>
              <a:rPr lang="ru-RU" sz="1900" b="1" dirty="0"/>
            </a:br>
            <a:endParaRPr lang="ru-RU" sz="1900" b="1"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788362611"/>
              </p:ext>
            </p:extLst>
          </p:nvPr>
        </p:nvGraphicFramePr>
        <p:xfrm>
          <a:off x="488504" y="869543"/>
          <a:ext cx="8928992"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6988281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1092200" y="0"/>
            <a:ext cx="7886700" cy="825500"/>
          </a:xfrm>
        </p:spPr>
        <p:txBody>
          <a:bodyPr anchor="b">
            <a:noAutofit/>
          </a:bodyPr>
          <a:lstStyle/>
          <a:p>
            <a:r>
              <a:rPr lang="ru-RU" sz="2200" b="1" dirty="0">
                <a:ea typeface="MS PGothic" pitchFamily="34" charset="-128"/>
                <a:cs typeface="+mn-cs"/>
              </a:rPr>
              <a:t>ОФП – </a:t>
            </a:r>
            <a:r>
              <a:rPr lang="ru-RU" sz="2200" b="1" dirty="0">
                <a:solidFill>
                  <a:srgbClr val="0000CC"/>
                </a:solidFill>
                <a:ea typeface="MS PGothic" pitchFamily="34" charset="-128"/>
                <a:cs typeface="+mn-cs"/>
              </a:rPr>
              <a:t>Краткосрочные </a:t>
            </a:r>
            <a:r>
              <a:rPr lang="ru-RU" sz="2200" b="1" dirty="0">
                <a:ea typeface="MS PGothic" pitchFamily="34" charset="-128"/>
                <a:cs typeface="+mn-cs"/>
              </a:rPr>
              <a:t>и долгосрочные статьи</a:t>
            </a:r>
          </a:p>
        </p:txBody>
      </p:sp>
      <p:graphicFrame>
        <p:nvGraphicFramePr>
          <p:cNvPr id="11" name="Объект 10"/>
          <p:cNvGraphicFramePr>
            <a:graphicFrameLocks noGrp="1"/>
          </p:cNvGraphicFramePr>
          <p:nvPr>
            <p:ph idx="1"/>
            <p:extLst>
              <p:ext uri="{D42A27DB-BD31-4B8C-83A1-F6EECF244321}">
                <p14:modId xmlns:p14="http://schemas.microsoft.com/office/powerpoint/2010/main" val="1264535274"/>
              </p:ext>
            </p:extLst>
          </p:nvPr>
        </p:nvGraphicFramePr>
        <p:xfrm>
          <a:off x="401155" y="1484784"/>
          <a:ext cx="9309435" cy="3931920"/>
        </p:xfrm>
        <a:graphic>
          <a:graphicData uri="http://schemas.openxmlformats.org/drawingml/2006/table">
            <a:tbl>
              <a:tblPr firstRow="1" bandRow="1">
                <a:tableStyleId>{C083E6E3-FA7D-4D7B-A595-EF9225AFEA82}</a:tableStyleId>
              </a:tblPr>
              <a:tblGrid>
                <a:gridCol w="4697495">
                  <a:extLst>
                    <a:ext uri="{9D8B030D-6E8A-4147-A177-3AD203B41FA5}">
                      <a16:colId xmlns:a16="http://schemas.microsoft.com/office/drawing/2014/main" val="20000"/>
                    </a:ext>
                  </a:extLst>
                </a:gridCol>
                <a:gridCol w="4611940">
                  <a:extLst>
                    <a:ext uri="{9D8B030D-6E8A-4147-A177-3AD203B41FA5}">
                      <a16:colId xmlns:a16="http://schemas.microsoft.com/office/drawing/2014/main" val="20001"/>
                    </a:ext>
                  </a:extLst>
                </a:gridCol>
              </a:tblGrid>
              <a:tr h="370840">
                <a:tc>
                  <a:txBody>
                    <a:bodyPr/>
                    <a:lstStyle/>
                    <a:p>
                      <a:r>
                        <a:rPr lang="ru-RU" sz="1900" dirty="0">
                          <a:solidFill>
                            <a:srgbClr val="0000FF"/>
                          </a:solidFill>
                          <a:latin typeface="+mj-lt"/>
                        </a:rPr>
                        <a:t>Актив</a:t>
                      </a:r>
                      <a:r>
                        <a:rPr lang="ru-RU" sz="1900" baseline="0" dirty="0">
                          <a:latin typeface="+mj-lt"/>
                        </a:rPr>
                        <a:t> является </a:t>
                      </a:r>
                      <a:r>
                        <a:rPr lang="ru-RU" sz="1900" baseline="0" dirty="0">
                          <a:solidFill>
                            <a:srgbClr val="0000CC"/>
                          </a:solidFill>
                          <a:latin typeface="+mj-lt"/>
                        </a:rPr>
                        <a:t>краткосрочным</a:t>
                      </a:r>
                      <a:endParaRPr lang="ru-RU" sz="1900" dirty="0">
                        <a:solidFill>
                          <a:srgbClr val="0000CC"/>
                        </a:solidFill>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900" dirty="0">
                          <a:latin typeface="+mj-lt"/>
                        </a:rPr>
                        <a:t>Обязательство</a:t>
                      </a:r>
                      <a:r>
                        <a:rPr lang="ru-RU" sz="1900" baseline="0" dirty="0">
                          <a:latin typeface="+mj-lt"/>
                        </a:rPr>
                        <a:t> является </a:t>
                      </a:r>
                      <a:r>
                        <a:rPr lang="ru-RU" sz="1900" baseline="0" dirty="0">
                          <a:solidFill>
                            <a:srgbClr val="0070C0"/>
                          </a:solidFill>
                          <a:latin typeface="+mj-lt"/>
                        </a:rPr>
                        <a:t>краткосрочным</a:t>
                      </a:r>
                      <a:endParaRPr lang="ru-RU" sz="1900" dirty="0">
                        <a:solidFill>
                          <a:srgbClr val="0070C0"/>
                        </a:solidFill>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ru-RU" sz="1900" dirty="0">
                          <a:latin typeface="+mj-lt"/>
                        </a:rPr>
                        <a:t>Используется в ходе обычного</a:t>
                      </a:r>
                      <a:r>
                        <a:rPr lang="ru-RU" sz="1900" baseline="0" dirty="0">
                          <a:latin typeface="+mj-lt"/>
                        </a:rPr>
                        <a:t> операционного</a:t>
                      </a:r>
                      <a:r>
                        <a:rPr lang="ru-RU" sz="1900" baseline="0" dirty="0">
                          <a:solidFill>
                            <a:srgbClr val="0000FF"/>
                          </a:solidFill>
                          <a:latin typeface="+mj-lt"/>
                        </a:rPr>
                        <a:t> </a:t>
                      </a:r>
                      <a:r>
                        <a:rPr lang="ru-RU" sz="1900" b="1" baseline="0" dirty="0">
                          <a:solidFill>
                            <a:srgbClr val="0000FF"/>
                          </a:solidFill>
                          <a:latin typeface="+mj-lt"/>
                        </a:rPr>
                        <a:t>цикла</a:t>
                      </a:r>
                      <a:r>
                        <a:rPr lang="ru-RU" sz="1900" baseline="0" dirty="0">
                          <a:solidFill>
                            <a:srgbClr val="0000FF"/>
                          </a:solidFill>
                          <a:latin typeface="+mj-lt"/>
                        </a:rPr>
                        <a:t> </a:t>
                      </a:r>
                      <a:r>
                        <a:rPr lang="ru-RU" sz="1900" baseline="0" dirty="0">
                          <a:latin typeface="+mj-lt"/>
                        </a:rPr>
                        <a:t>компании</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900" dirty="0">
                          <a:latin typeface="+mj-lt"/>
                        </a:rPr>
                        <a:t>Будет погашено в ходе обычного операционного </a:t>
                      </a:r>
                      <a:r>
                        <a:rPr lang="ru-RU" sz="1900" b="1" dirty="0">
                          <a:solidFill>
                            <a:srgbClr val="0000FF"/>
                          </a:solidFill>
                          <a:latin typeface="+mj-lt"/>
                        </a:rPr>
                        <a:t>цикла </a:t>
                      </a:r>
                      <a:r>
                        <a:rPr lang="ru-RU" sz="1900" dirty="0">
                          <a:latin typeface="+mj-lt"/>
                        </a:rPr>
                        <a:t>компании</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ru-RU" sz="1900" dirty="0">
                          <a:latin typeface="+mj-lt"/>
                        </a:rPr>
                        <a:t>Предназначен для использования в </a:t>
                      </a:r>
                      <a:r>
                        <a:rPr lang="ru-RU" sz="1900" dirty="0">
                          <a:highlight>
                            <a:srgbClr val="FFFF00"/>
                          </a:highlight>
                          <a:latin typeface="+mj-lt"/>
                        </a:rPr>
                        <a:t>торговых</a:t>
                      </a:r>
                      <a:r>
                        <a:rPr lang="ru-RU" sz="1900" dirty="0">
                          <a:latin typeface="+mj-lt"/>
                        </a:rPr>
                        <a:t> целях</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900" dirty="0">
                          <a:latin typeface="+mj-lt"/>
                        </a:rPr>
                        <a:t>Ожидается, что будет </a:t>
                      </a:r>
                      <a:r>
                        <a:rPr lang="ru-RU" sz="1900" b="1" dirty="0">
                          <a:solidFill>
                            <a:srgbClr val="0000FF"/>
                          </a:solidFill>
                          <a:latin typeface="+mj-lt"/>
                        </a:rPr>
                        <a:t>погашено</a:t>
                      </a:r>
                      <a:r>
                        <a:rPr lang="ru-RU" sz="1900" dirty="0">
                          <a:latin typeface="+mj-lt"/>
                        </a:rPr>
                        <a:t> в течение 12 месяцев после отчетной даты</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4990">
                <a:tc>
                  <a:txBody>
                    <a:bodyPr/>
                    <a:lstStyle/>
                    <a:p>
                      <a:r>
                        <a:rPr lang="ru-RU" sz="1900" dirty="0">
                          <a:latin typeface="+mj-lt"/>
                        </a:rPr>
                        <a:t>Ожидается, что будет </a:t>
                      </a:r>
                      <a:r>
                        <a:rPr lang="ru-RU" sz="1900" b="1" dirty="0">
                          <a:latin typeface="+mj-lt"/>
                        </a:rPr>
                        <a:t>реализован</a:t>
                      </a:r>
                      <a:r>
                        <a:rPr lang="ru-RU" sz="1900" dirty="0">
                          <a:latin typeface="+mj-lt"/>
                        </a:rPr>
                        <a:t> в течение </a:t>
                      </a:r>
                      <a:r>
                        <a:rPr lang="ru-RU" sz="1900" b="1" dirty="0">
                          <a:solidFill>
                            <a:srgbClr val="0000FF"/>
                          </a:solidFill>
                          <a:latin typeface="+mj-lt"/>
                        </a:rPr>
                        <a:t>12 месяцев </a:t>
                      </a:r>
                      <a:r>
                        <a:rPr lang="ru-RU" sz="1900" dirty="0">
                          <a:latin typeface="+mj-lt"/>
                        </a:rPr>
                        <a:t>после отчетной даты</a:t>
                      </a:r>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900" dirty="0">
                          <a:latin typeface="+mj-lt"/>
                        </a:rPr>
                        <a:t>Если отсутствует безусловное право отложить</a:t>
                      </a:r>
                      <a:r>
                        <a:rPr lang="ru-RU" sz="1900" baseline="0" dirty="0">
                          <a:latin typeface="+mj-lt"/>
                        </a:rPr>
                        <a:t> погашение обязательства на срок </a:t>
                      </a:r>
                      <a:r>
                        <a:rPr lang="ru-RU" sz="1900" b="1" baseline="0" dirty="0">
                          <a:solidFill>
                            <a:srgbClr val="0000FF"/>
                          </a:solidFill>
                          <a:latin typeface="+mj-lt"/>
                        </a:rPr>
                        <a:t>минимум 12 месяцев после отчетной даты</a:t>
                      </a:r>
                      <a:endParaRPr lang="ru-RU" sz="1900" b="1" dirty="0">
                        <a:solidFill>
                          <a:srgbClr val="0000FF"/>
                        </a:solidFill>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ru-RU" sz="1900" dirty="0">
                          <a:latin typeface="+mj-lt"/>
                        </a:rPr>
                        <a:t>Деньги или денежные </a:t>
                      </a:r>
                      <a:r>
                        <a:rPr lang="ru-RU" sz="1900" b="1" dirty="0">
                          <a:latin typeface="+mj-lt"/>
                        </a:rPr>
                        <a:t>эквиваленты</a:t>
                      </a:r>
                      <a:r>
                        <a:rPr lang="ru-RU" sz="1900" dirty="0">
                          <a:latin typeface="+mj-lt"/>
                        </a:rPr>
                        <a:t>, на которые </a:t>
                      </a:r>
                      <a:r>
                        <a:rPr lang="ru-RU" sz="1900" b="1" dirty="0">
                          <a:solidFill>
                            <a:srgbClr val="0000FF"/>
                          </a:solidFill>
                          <a:latin typeface="+mj-lt"/>
                        </a:rPr>
                        <a:t>не наложены ограничения</a:t>
                      </a:r>
                      <a:endParaRPr lang="ru-RU" sz="1900" b="1" dirty="0">
                        <a:solidFill>
                          <a:srgbClr val="0000FF"/>
                        </a:solidFill>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900" dirty="0">
                        <a:latin typeface="+mj-lt"/>
                        <a:cs typeface="Arial" panose="020B0604020202020204" pitchFamily="34" charset="0"/>
                      </a:endParaRPr>
                    </a:p>
                  </a:txBody>
                  <a:tcPr marL="99466" marR="994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2" name="TextBox 11"/>
          <p:cNvSpPr txBox="1"/>
          <p:nvPr/>
        </p:nvSpPr>
        <p:spPr>
          <a:xfrm>
            <a:off x="0" y="5611888"/>
            <a:ext cx="9811568"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a:ea typeface="+mn-ea"/>
                <a:cs typeface="+mn-cs"/>
              </a:rPr>
              <a:t>Все прочие активы и обязательства классифицируются как </a:t>
            </a:r>
            <a:r>
              <a:rPr kumimoji="0" lang="ru-RU" sz="2200" b="1" i="0" u="none" strike="noStrike" kern="1200" cap="none" spc="0" normalizeH="0" baseline="0" noProof="0" dirty="0">
                <a:ln>
                  <a:noFill/>
                </a:ln>
                <a:solidFill>
                  <a:srgbClr val="0000CC"/>
                </a:solidFill>
                <a:effectLst/>
                <a:uLnTx/>
                <a:uFillTx/>
                <a:latin typeface="Times New Roman"/>
                <a:ea typeface="+mn-ea"/>
                <a:cs typeface="+mn-cs"/>
              </a:rPr>
              <a:t>долгосрочные </a:t>
            </a:r>
            <a:r>
              <a:rPr kumimoji="0" lang="ru-RU" sz="2200" i="0" u="none" strike="noStrike" kern="1200" cap="none" spc="0" normalizeH="0" baseline="0" noProof="0" dirty="0">
                <a:ln>
                  <a:noFill/>
                </a:ln>
                <a:effectLst/>
                <a:uLnTx/>
                <a:uFillTx/>
                <a:latin typeface="Times New Roman"/>
                <a:ea typeface="+mn-ea"/>
                <a:cs typeface="+mn-cs"/>
              </a:rPr>
              <a:t>за исключением </a:t>
            </a:r>
            <a:r>
              <a:rPr kumimoji="0" lang="ru-RU" sz="2200" b="1" i="0" u="none" strike="noStrike" kern="1200" cap="none" spc="0" normalizeH="0" baseline="0" noProof="0" dirty="0">
                <a:ln>
                  <a:noFill/>
                </a:ln>
                <a:effectLst/>
                <a:uLnTx/>
                <a:uFillTx/>
                <a:latin typeface="Times New Roman"/>
                <a:ea typeface="+mn-ea"/>
                <a:cs typeface="+mn-cs"/>
              </a:rPr>
              <a:t>ОНО и ОНА МСФО </a:t>
            </a:r>
            <a:r>
              <a:rPr kumimoji="0" lang="en-US" sz="2200" b="1" i="0" u="none" strike="noStrike" kern="1200" cap="none" spc="0" normalizeH="0" baseline="0" noProof="0" dirty="0">
                <a:ln>
                  <a:noFill/>
                </a:ln>
                <a:effectLst/>
                <a:uLnTx/>
                <a:uFillTx/>
                <a:latin typeface="Times New Roman"/>
                <a:ea typeface="+mn-ea"/>
                <a:cs typeface="+mn-cs"/>
              </a:rPr>
              <a:t>(IAS) 1</a:t>
            </a:r>
            <a:endParaRPr kumimoji="0" lang="ru-RU" sz="2200" b="1" i="0" u="none" strike="noStrike" kern="1200" cap="none" spc="0" normalizeH="0" baseline="0" noProof="0" dirty="0">
              <a:ln>
                <a:noFill/>
              </a:ln>
              <a:effectLst/>
              <a:uLnTx/>
              <a:uFillTx/>
              <a:latin typeface="Times New Roman"/>
              <a:ea typeface="+mn-ea"/>
              <a:cs typeface="+mn-cs"/>
            </a:endParaRPr>
          </a:p>
        </p:txBody>
      </p:sp>
    </p:spTree>
    <p:extLst>
      <p:ext uri="{BB962C8B-B14F-4D97-AF65-F5344CB8AC3E}">
        <p14:creationId xmlns:p14="http://schemas.microsoft.com/office/powerpoint/2010/main" val="395772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Объект 2"/>
          <p:cNvSpPr txBox="1">
            <a:spLocks/>
          </p:cNvSpPr>
          <p:nvPr/>
        </p:nvSpPr>
        <p:spPr>
          <a:xfrm>
            <a:off x="992560" y="188640"/>
            <a:ext cx="7776662" cy="5760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Активы – </a:t>
            </a:r>
            <a:r>
              <a:rPr kumimoji="0" lang="ru-RU"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определение</a:t>
            </a:r>
          </a:p>
        </p:txBody>
      </p:sp>
      <p:graphicFrame>
        <p:nvGraphicFramePr>
          <p:cNvPr id="2" name="Таблица 1"/>
          <p:cNvGraphicFramePr>
            <a:graphicFrameLocks noGrp="1"/>
          </p:cNvGraphicFramePr>
          <p:nvPr/>
        </p:nvGraphicFramePr>
        <p:xfrm>
          <a:off x="992358" y="908722"/>
          <a:ext cx="7776864" cy="3528391"/>
        </p:xfrm>
        <a:graphic>
          <a:graphicData uri="http://schemas.openxmlformats.org/drawingml/2006/table">
            <a:tbl>
              <a:tblPr firstRow="1" bandRow="1">
                <a:tableStyleId>{5C22544A-7EE6-4342-B048-85BDC9FD1C3A}</a:tableStyleId>
              </a:tblPr>
              <a:tblGrid>
                <a:gridCol w="4047701">
                  <a:extLst>
                    <a:ext uri="{9D8B030D-6E8A-4147-A177-3AD203B41FA5}">
                      <a16:colId xmlns:a16="http://schemas.microsoft.com/office/drawing/2014/main" val="3762079670"/>
                    </a:ext>
                  </a:extLst>
                </a:gridCol>
                <a:gridCol w="3729163">
                  <a:extLst>
                    <a:ext uri="{9D8B030D-6E8A-4147-A177-3AD203B41FA5}">
                      <a16:colId xmlns:a16="http://schemas.microsoft.com/office/drawing/2014/main" val="1246463317"/>
                    </a:ext>
                  </a:extLst>
                </a:gridCol>
              </a:tblGrid>
              <a:tr h="352839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Прежнее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определение</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 –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ресурс</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контролируемый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организацией</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результате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прошлых событий</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 которого компания </a:t>
                      </a:r>
                      <a:r>
                        <a:rPr kumimoji="0" lang="ru-RU" sz="19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вероятно,</a:t>
                      </a:r>
                      <a:r>
                        <a:rPr kumimoji="0" lang="ru-RU" sz="1900"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получит (ожидает получить)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экономические выгоды в будущем</a:t>
                      </a:r>
                      <a:endParaRPr lang="ru-RU" sz="19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900" b="1" dirty="0">
                          <a:solidFill>
                            <a:srgbClr val="0000FF"/>
                          </a:solidFill>
                          <a:latin typeface="Times New Roman" panose="02020603050405020304" pitchFamily="18" charset="0"/>
                          <a:cs typeface="Times New Roman" panose="02020603050405020304" pitchFamily="18" charset="0"/>
                        </a:rPr>
                        <a:t>Новое</a:t>
                      </a:r>
                      <a:r>
                        <a:rPr lang="ru-RU" sz="1900" b="1" dirty="0">
                          <a:solidFill>
                            <a:schemeClr val="tx1"/>
                          </a:solidFill>
                          <a:latin typeface="Times New Roman" panose="02020603050405020304" pitchFamily="18" charset="0"/>
                          <a:cs typeface="Times New Roman" panose="02020603050405020304" pitchFamily="18" charset="0"/>
                        </a:rPr>
                        <a:t> </a:t>
                      </a:r>
                      <a:r>
                        <a:rPr lang="ru-RU" sz="1900" b="0" dirty="0">
                          <a:solidFill>
                            <a:schemeClr val="tx1"/>
                          </a:solidFill>
                          <a:latin typeface="Times New Roman" panose="02020603050405020304" pitchFamily="18" charset="0"/>
                          <a:cs typeface="Times New Roman" panose="02020603050405020304" pitchFamily="18" charset="0"/>
                        </a:rPr>
                        <a:t>определение</a:t>
                      </a:r>
                    </a:p>
                    <a:p>
                      <a:r>
                        <a:rPr lang="ru-RU" sz="1900" b="1" dirty="0">
                          <a:solidFill>
                            <a:schemeClr val="tx1"/>
                          </a:solidFill>
                          <a:latin typeface="Times New Roman" panose="02020603050405020304" pitchFamily="18" charset="0"/>
                          <a:cs typeface="Times New Roman" panose="02020603050405020304" pitchFamily="18" charset="0"/>
                        </a:rPr>
                        <a:t>Актив</a:t>
                      </a:r>
                    </a:p>
                    <a:p>
                      <a:r>
                        <a:rPr lang="ru-RU" sz="1900" b="1" dirty="0">
                          <a:solidFill>
                            <a:schemeClr val="tx1"/>
                          </a:solidFill>
                          <a:latin typeface="Times New Roman" panose="02020603050405020304" pitchFamily="18" charset="0"/>
                          <a:cs typeface="Times New Roman" panose="02020603050405020304" pitchFamily="18" charset="0"/>
                        </a:rPr>
                        <a:t>Существующий экономический ресурс</a:t>
                      </a:r>
                    </a:p>
                    <a:p>
                      <a:pPr marL="342900" indent="-342900">
                        <a:buFont typeface="Wingdings" panose="05000000000000000000" pitchFamily="2" charset="2"/>
                        <a:buChar char="ü"/>
                      </a:pPr>
                      <a:r>
                        <a:rPr lang="ru-RU" sz="1900" b="0" dirty="0">
                          <a:solidFill>
                            <a:schemeClr val="tx1"/>
                          </a:solidFill>
                          <a:latin typeface="Times New Roman" panose="02020603050405020304" pitchFamily="18" charset="0"/>
                          <a:cs typeface="Times New Roman" panose="02020603050405020304" pitchFamily="18" charset="0"/>
                        </a:rPr>
                        <a:t>контролируемые организацией</a:t>
                      </a:r>
                    </a:p>
                    <a:p>
                      <a:pPr marL="342900" indent="-342900">
                        <a:buFont typeface="Wingdings" panose="05000000000000000000" pitchFamily="2" charset="2"/>
                        <a:buChar char="ü"/>
                      </a:pPr>
                      <a:r>
                        <a:rPr lang="ru-RU" sz="1900" b="0" dirty="0">
                          <a:solidFill>
                            <a:schemeClr val="tx1"/>
                          </a:solidFill>
                          <a:latin typeface="Times New Roman" panose="02020603050405020304" pitchFamily="18" charset="0"/>
                          <a:cs typeface="Times New Roman" panose="02020603050405020304" pitchFamily="18" charset="0"/>
                        </a:rPr>
                        <a:t>в результате прошлых событий</a:t>
                      </a:r>
                    </a:p>
                    <a:p>
                      <a:pPr marL="0" indent="0">
                        <a:buFont typeface="Arial" panose="020B0604020202020204" pitchFamily="34" charset="0"/>
                        <a:buNone/>
                      </a:pPr>
                      <a:endParaRPr lang="ru-RU" sz="1900" b="0" dirty="0">
                        <a:solidFill>
                          <a:schemeClr val="tx1"/>
                        </a:solidFill>
                        <a:latin typeface="Times New Roman" panose="02020603050405020304" pitchFamily="18" charset="0"/>
                        <a:cs typeface="Times New Roman" panose="02020603050405020304" pitchFamily="18" charset="0"/>
                      </a:endParaRPr>
                    </a:p>
                    <a:p>
                      <a:pPr marL="0" indent="0">
                        <a:buFont typeface="Wingdings" panose="05000000000000000000" pitchFamily="2" charset="2"/>
                        <a:buNone/>
                      </a:pPr>
                      <a:r>
                        <a:rPr lang="ru-RU" sz="1900" b="1" dirty="0">
                          <a:solidFill>
                            <a:srgbClr val="0000CC"/>
                          </a:solidFill>
                          <a:latin typeface="Times New Roman" panose="02020603050405020304" pitchFamily="18" charset="0"/>
                          <a:cs typeface="Times New Roman" panose="02020603050405020304" pitchFamily="18" charset="0"/>
                        </a:rPr>
                        <a:t>Экономический ресурс </a:t>
                      </a:r>
                      <a:r>
                        <a:rPr lang="ru-RU" sz="1900" b="0" dirty="0">
                          <a:solidFill>
                            <a:schemeClr val="tx1"/>
                          </a:solidFill>
                          <a:latin typeface="Times New Roman" panose="02020603050405020304" pitchFamily="18" charset="0"/>
                          <a:cs typeface="Times New Roman" panose="02020603050405020304" pitchFamily="18" charset="0"/>
                        </a:rPr>
                        <a:t>– </a:t>
                      </a:r>
                      <a:r>
                        <a:rPr lang="ru-RU" sz="1900" b="1" dirty="0">
                          <a:solidFill>
                            <a:schemeClr val="tx1"/>
                          </a:solidFill>
                          <a:latin typeface="Times New Roman" panose="02020603050405020304" pitchFamily="18" charset="0"/>
                          <a:cs typeface="Times New Roman" panose="02020603050405020304" pitchFamily="18" charset="0"/>
                        </a:rPr>
                        <a:t>право</a:t>
                      </a:r>
                      <a:r>
                        <a:rPr lang="ru-RU" sz="1900" b="0" dirty="0">
                          <a:solidFill>
                            <a:schemeClr val="tx1"/>
                          </a:solidFill>
                          <a:latin typeface="Times New Roman" panose="02020603050405020304" pitchFamily="18" charset="0"/>
                          <a:cs typeface="Times New Roman" panose="02020603050405020304" pitchFamily="18" charset="0"/>
                        </a:rPr>
                        <a:t> предприятия, предоставляющее потенциал у получению экономических выгод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5430673"/>
                  </a:ext>
                </a:extLst>
              </a:tr>
            </a:tbl>
          </a:graphicData>
        </a:graphic>
      </p:graphicFrame>
      <p:sp>
        <p:nvSpPr>
          <p:cNvPr id="3" name="Прямоугольник 2">
            <a:extLst>
              <a:ext uri="{FF2B5EF4-FFF2-40B4-BE49-F238E27FC236}">
                <a16:creationId xmlns:a16="http://schemas.microsoft.com/office/drawing/2014/main" id="{04CBC2EA-A3F0-4A6C-AC94-E140B37664E0}"/>
              </a:ext>
            </a:extLst>
          </p:cNvPr>
          <p:cNvSpPr/>
          <p:nvPr/>
        </p:nvSpPr>
        <p:spPr>
          <a:xfrm>
            <a:off x="992560" y="4399944"/>
            <a:ext cx="4572000" cy="1754326"/>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ru-RU"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Непонятно:</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Ресурс = экономическим выгодам?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Порог вероятности?</a:t>
            </a:r>
          </a:p>
        </p:txBody>
      </p:sp>
    </p:spTree>
    <p:extLst>
      <p:ext uri="{BB962C8B-B14F-4D97-AF65-F5344CB8AC3E}">
        <p14:creationId xmlns:p14="http://schemas.microsoft.com/office/powerpoint/2010/main" val="82053262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рямоугольник 14">
            <a:extLst>
              <a:ext uri="{FF2B5EF4-FFF2-40B4-BE49-F238E27FC236}">
                <a16:creationId xmlns:a16="http://schemas.microsoft.com/office/drawing/2014/main" id="{F90F15AA-1ED2-4BD2-BD48-22E87CB909E5}"/>
              </a:ext>
            </a:extLst>
          </p:cNvPr>
          <p:cNvSpPr/>
          <p:nvPr/>
        </p:nvSpPr>
        <p:spPr>
          <a:xfrm>
            <a:off x="673100" y="3707220"/>
            <a:ext cx="8699500" cy="3847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А если нарушается данный принцип?</a:t>
            </a:r>
            <a:endParaRPr kumimoji="0" lang="ru-RU" sz="1900" b="0" i="0" u="none" strike="noStrike" kern="1200" cap="none" spc="0" normalizeH="0" baseline="0" noProof="0" dirty="0">
              <a:ln>
                <a:noFill/>
              </a:ln>
              <a:solidFill>
                <a:prstClr val="black"/>
              </a:solidFill>
              <a:effectLst/>
              <a:uLnTx/>
              <a:uFillTx/>
              <a:latin typeface="Times New Roman"/>
              <a:ea typeface="+mn-ea"/>
              <a:cs typeface="+mn-cs"/>
            </a:endParaRPr>
          </a:p>
        </p:txBody>
      </p:sp>
      <p:sp>
        <p:nvSpPr>
          <p:cNvPr id="5" name="Прямоугольник 4">
            <a:extLst>
              <a:ext uri="{FF2B5EF4-FFF2-40B4-BE49-F238E27FC236}">
                <a16:creationId xmlns:a16="http://schemas.microsoft.com/office/drawing/2014/main" id="{C44FC267-AE9E-4D71-B4DD-A9D450CB998B}"/>
              </a:ext>
            </a:extLst>
          </p:cNvPr>
          <p:cNvSpPr/>
          <p:nvPr/>
        </p:nvSpPr>
        <p:spPr>
          <a:xfrm>
            <a:off x="762000" y="377552"/>
            <a:ext cx="8382000" cy="38472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Допущение о непрерывности деятельности</a:t>
            </a:r>
          </a:p>
        </p:txBody>
      </p:sp>
      <p:sp>
        <p:nvSpPr>
          <p:cNvPr id="4" name="Прямоугольник 3">
            <a:extLst>
              <a:ext uri="{FF2B5EF4-FFF2-40B4-BE49-F238E27FC236}">
                <a16:creationId xmlns:a16="http://schemas.microsoft.com/office/drawing/2014/main" id="{28E6B7F4-BB9C-44B1-B165-C18D2E726285}"/>
              </a:ext>
            </a:extLst>
          </p:cNvPr>
          <p:cNvSpPr/>
          <p:nvPr/>
        </p:nvSpPr>
        <p:spPr>
          <a:xfrm>
            <a:off x="673100" y="992489"/>
            <a:ext cx="8382000" cy="16764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Допущение о </a:t>
            </a:r>
            <a:r>
              <a:rPr kumimoji="0" lang="ru-RU" sz="1660" b="1"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непрерывности деятельности</a:t>
            </a:r>
          </a:p>
          <a:p>
            <a:pPr marL="342900" indent="-342900">
              <a:buFont typeface="Wingdings" panose="05000000000000000000" pitchFamily="2" charset="2"/>
              <a:buChar char="ü"/>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Предполагается, что компания продолжит деятельность в обозримом будущем, т.е. не собирается ликвидировать или существенно сокращать масштабы своей деятельности, </a:t>
            </a:r>
            <a:r>
              <a:rPr lang="ru-RU" sz="1660" kern="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(т.  е. предполагается, что предприятие будет существовать бесконечно долго, если нет обратных тому свидетельств).</a:t>
            </a:r>
            <a:endParaRPr lang="ru-RU" sz="166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90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5650554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рямоугольник 14">
            <a:extLst>
              <a:ext uri="{FF2B5EF4-FFF2-40B4-BE49-F238E27FC236}">
                <a16:creationId xmlns:a16="http://schemas.microsoft.com/office/drawing/2014/main" id="{F90F15AA-1ED2-4BD2-BD48-22E87CB909E5}"/>
              </a:ext>
            </a:extLst>
          </p:cNvPr>
          <p:cNvSpPr/>
          <p:nvPr/>
        </p:nvSpPr>
        <p:spPr>
          <a:xfrm>
            <a:off x="673100" y="2743201"/>
            <a:ext cx="8699500" cy="272382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А если нарушается данный принцип?</a:t>
            </a:r>
            <a:endParaRPr kumimoji="0" lang="ru-RU" sz="19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Ответ: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Финансовая отчетность должна быть подготовлена </a:t>
            </a:r>
            <a:r>
              <a:rPr kumimoji="0" lang="ru-RU" sz="1900" b="1" i="0" u="none" strike="noStrike" kern="1200" cap="none" spc="0" normalizeH="0" baseline="0" noProof="0" dirty="0">
                <a:ln>
                  <a:noFill/>
                </a:ln>
                <a:solidFill>
                  <a:srgbClr val="0000FF"/>
                </a:solidFill>
                <a:effectLst/>
                <a:uLnTx/>
                <a:uFillTx/>
                <a:latin typeface="Times New Roman"/>
                <a:ea typeface="+mn-ea"/>
                <a:cs typeface="+mn-cs"/>
              </a:rPr>
              <a:t>на другой основе</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Не требуется разделение активов и обязательств </a:t>
            </a:r>
            <a:r>
              <a:rPr kumimoji="0" lang="ru-RU" sz="1900" b="1" i="0" u="none" strike="noStrike" kern="1200" cap="none" spc="0" normalizeH="0" baseline="0" noProof="0" dirty="0">
                <a:ln>
                  <a:noFill/>
                </a:ln>
                <a:solidFill>
                  <a:prstClr val="black"/>
                </a:solidFill>
                <a:effectLst/>
                <a:uLnTx/>
                <a:uFillTx/>
                <a:latin typeface="Times New Roman"/>
                <a:ea typeface="+mn-ea"/>
                <a:cs typeface="+mn-cs"/>
              </a:rPr>
              <a:t>на краткосрочные и долгосрочные</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Активы должны быть отражены </a:t>
            </a:r>
            <a:r>
              <a:rPr kumimoji="0" lang="ru-RU" sz="1900" b="1"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по ликвидационной стоимости</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Следует </a:t>
            </a:r>
            <a:r>
              <a:rPr kumimoji="0" lang="ru-RU" sz="1900" b="1" i="0" u="none" strike="noStrike" kern="1200" cap="none" spc="0" normalizeH="0" baseline="0" noProof="0" dirty="0">
                <a:ln>
                  <a:noFill/>
                </a:ln>
                <a:solidFill>
                  <a:prstClr val="black"/>
                </a:solidFill>
                <a:effectLst/>
                <a:uLnTx/>
                <a:uFillTx/>
                <a:latin typeface="Times New Roman"/>
                <a:ea typeface="+mn-ea"/>
                <a:cs typeface="+mn-cs"/>
              </a:rPr>
              <a:t>начислить обязательства </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в связи с прекращением договоров и экономическими санкциями</a:t>
            </a:r>
          </a:p>
        </p:txBody>
      </p:sp>
      <p:sp>
        <p:nvSpPr>
          <p:cNvPr id="5" name="Прямоугольник 4">
            <a:extLst>
              <a:ext uri="{FF2B5EF4-FFF2-40B4-BE49-F238E27FC236}">
                <a16:creationId xmlns:a16="http://schemas.microsoft.com/office/drawing/2014/main" id="{C44FC267-AE9E-4D71-B4DD-A9D450CB998B}"/>
              </a:ext>
            </a:extLst>
          </p:cNvPr>
          <p:cNvSpPr/>
          <p:nvPr/>
        </p:nvSpPr>
        <p:spPr>
          <a:xfrm>
            <a:off x="762000" y="152673"/>
            <a:ext cx="8382000" cy="38472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Допущение о непрерывности деятельности</a:t>
            </a:r>
          </a:p>
        </p:txBody>
      </p:sp>
      <p:sp>
        <p:nvSpPr>
          <p:cNvPr id="4" name="Прямоугольник 3">
            <a:extLst>
              <a:ext uri="{FF2B5EF4-FFF2-40B4-BE49-F238E27FC236}">
                <a16:creationId xmlns:a16="http://schemas.microsoft.com/office/drawing/2014/main" id="{28E6B7F4-BB9C-44B1-B165-C18D2E726285}"/>
              </a:ext>
            </a:extLst>
          </p:cNvPr>
          <p:cNvSpPr/>
          <p:nvPr/>
        </p:nvSpPr>
        <p:spPr>
          <a:xfrm>
            <a:off x="673100" y="762000"/>
            <a:ext cx="8382000" cy="16764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Допущение о непрерывности деятельности</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Предполагается, что компания продолжит деятельность в обозримом будущем</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т.е. не собирается ликвидировать или существенно сокращать масштабы своей деятельности</a:t>
            </a:r>
          </a:p>
        </p:txBody>
      </p:sp>
    </p:spTree>
    <p:extLst>
      <p:ext uri="{BB962C8B-B14F-4D97-AF65-F5344CB8AC3E}">
        <p14:creationId xmlns:p14="http://schemas.microsoft.com/office/powerpoint/2010/main" val="77852580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Содержимое 2"/>
          <p:cNvSpPr>
            <a:spLocks noGrp="1"/>
          </p:cNvSpPr>
          <p:nvPr>
            <p:ph idx="1"/>
          </p:nvPr>
        </p:nvSpPr>
        <p:spPr>
          <a:xfrm>
            <a:off x="838199" y="476673"/>
            <a:ext cx="8878001" cy="4525963"/>
          </a:xfrm>
        </p:spPr>
        <p:txBody>
          <a:bodyPr>
            <a:normAutofit fontScale="92500" lnSpcReduction="10000"/>
          </a:bodyPr>
          <a:lstStyle/>
          <a:p>
            <a:pPr marL="0" indent="0">
              <a:buNone/>
            </a:pPr>
            <a:r>
              <a:rPr lang="ru-RU" altLang="en-US" sz="2200" b="1" dirty="0">
                <a:latin typeface="+mj-lt"/>
                <a:cs typeface="Arial" pitchFamily="34" charset="0"/>
              </a:rPr>
              <a:t>Ситуация</a:t>
            </a:r>
          </a:p>
          <a:p>
            <a:pPr marL="0" indent="0">
              <a:buNone/>
            </a:pPr>
            <a:r>
              <a:rPr lang="ru-RU" altLang="en-US" sz="2200" dirty="0">
                <a:latin typeface="+mj-lt"/>
                <a:cs typeface="Arial" pitchFamily="34" charset="0"/>
              </a:rPr>
              <a:t>Компания занимается строительством судов на заказ. Средний срок изготовления одного судна составляет 15 месяцев. </a:t>
            </a:r>
          </a:p>
          <a:p>
            <a:pPr marL="0" indent="0">
              <a:buNone/>
            </a:pPr>
            <a:endParaRPr lang="en-US" altLang="en-US" sz="2200" dirty="0">
              <a:latin typeface="+mj-lt"/>
              <a:cs typeface="Arial" pitchFamily="34" charset="0"/>
            </a:endParaRPr>
          </a:p>
          <a:p>
            <a:pPr marL="0" indent="0">
              <a:buNone/>
            </a:pPr>
            <a:r>
              <a:rPr lang="ru-RU" altLang="en-US" sz="2200" b="1" dirty="0">
                <a:latin typeface="+mj-lt"/>
                <a:cs typeface="Arial" pitchFamily="34" charset="0"/>
              </a:rPr>
              <a:t>Ситуация</a:t>
            </a:r>
          </a:p>
          <a:p>
            <a:pPr marL="0" indent="0">
              <a:buNone/>
            </a:pPr>
            <a:r>
              <a:rPr lang="ru-RU" altLang="en-US" sz="2200" dirty="0">
                <a:latin typeface="+mj-lt"/>
                <a:cs typeface="Arial" pitchFamily="34" charset="0"/>
              </a:rPr>
              <a:t>В декабре компания приобрела акции предприятия поставщика. Руководство компании намеревается продать эти акции через 13-14 месяцев.</a:t>
            </a:r>
          </a:p>
          <a:p>
            <a:pPr marL="0" indent="0">
              <a:buNone/>
            </a:pPr>
            <a:endParaRPr lang="en-US" altLang="en-US" sz="2200" dirty="0">
              <a:latin typeface="+mj-lt"/>
              <a:cs typeface="Arial" pitchFamily="34" charset="0"/>
            </a:endParaRPr>
          </a:p>
          <a:p>
            <a:pPr marL="0" indent="0">
              <a:buNone/>
            </a:pPr>
            <a:r>
              <a:rPr lang="ru-RU" altLang="en-US" sz="2200" b="1" dirty="0">
                <a:latin typeface="+mj-lt"/>
                <a:cs typeface="Arial" pitchFamily="34" charset="0"/>
              </a:rPr>
              <a:t>Правильно ли будет классифицировать эти вложения как текущие?</a:t>
            </a:r>
          </a:p>
          <a:p>
            <a:pPr marL="0" indent="0">
              <a:buNone/>
            </a:pPr>
            <a:endParaRPr lang="ru-RU" altLang="en-US" sz="2200" b="1" dirty="0">
              <a:latin typeface="+mj-lt"/>
              <a:cs typeface="Arial" pitchFamily="34" charset="0"/>
            </a:endParaRPr>
          </a:p>
          <a:p>
            <a:pPr marL="0" indent="0">
              <a:buNone/>
            </a:pPr>
            <a:r>
              <a:rPr kumimoji="0" lang="ru-RU" sz="2400" b="1" i="0" u="none" strike="noStrike" kern="1200" cap="none" spc="0" normalizeH="0" baseline="0" noProof="0" dirty="0">
                <a:ln>
                  <a:noFill/>
                </a:ln>
                <a:effectLst/>
                <a:uLnTx/>
                <a:uFillTx/>
                <a:latin typeface="Times New Roman"/>
                <a:ea typeface="+mn-ea"/>
                <a:cs typeface="+mn-cs"/>
              </a:rPr>
              <a:t>Операционный цикл </a:t>
            </a:r>
            <a:r>
              <a:rPr kumimoji="0" lang="ru-RU" sz="2400" i="0" u="none" strike="noStrike" kern="1200" cap="none" spc="0" normalizeH="0" baseline="0" noProof="0" dirty="0">
                <a:ln>
                  <a:noFill/>
                </a:ln>
                <a:effectLst/>
                <a:uLnTx/>
                <a:uFillTx/>
                <a:latin typeface="Times New Roman"/>
                <a:ea typeface="+mn-ea"/>
                <a:cs typeface="+mn-cs"/>
              </a:rPr>
              <a:t>предприятия представляет собой время между приобретением активов для использования в процессе производства и их обращением в денежные средства или денежные эквиваленты. </a:t>
            </a:r>
          </a:p>
          <a:p>
            <a:pPr marL="0" indent="0">
              <a:buNone/>
            </a:pPr>
            <a:endParaRPr lang="en-US" altLang="en-US" sz="2200" b="1" dirty="0">
              <a:latin typeface="+mj-lt"/>
              <a:cs typeface="Arial" pitchFamily="34" charset="0"/>
            </a:endParaRPr>
          </a:p>
          <a:p>
            <a:endParaRPr lang="ru-RU" altLang="en-US" sz="2000" b="1" dirty="0">
              <a:latin typeface="Arial" pitchFamily="34" charset="0"/>
              <a:cs typeface="Arial" pitchFamily="34" charset="0"/>
            </a:endParaRPr>
          </a:p>
        </p:txBody>
      </p:sp>
    </p:spTree>
    <p:extLst>
      <p:ext uri="{BB962C8B-B14F-4D97-AF65-F5344CB8AC3E}">
        <p14:creationId xmlns:p14="http://schemas.microsoft.com/office/powerpoint/2010/main" val="70783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Содержимое 2"/>
          <p:cNvSpPr>
            <a:spLocks noGrp="1"/>
          </p:cNvSpPr>
          <p:nvPr>
            <p:ph idx="1"/>
          </p:nvPr>
        </p:nvSpPr>
        <p:spPr>
          <a:xfrm>
            <a:off x="1154723" y="703776"/>
            <a:ext cx="8217877" cy="4177812"/>
          </a:xfrm>
        </p:spPr>
        <p:txBody>
          <a:bodyPr/>
          <a:lstStyle/>
          <a:p>
            <a:pPr marL="0" indent="0">
              <a:buNone/>
            </a:pPr>
            <a:r>
              <a:rPr lang="ru-RU" altLang="en-US" sz="2031" b="1" dirty="0">
                <a:latin typeface="+mj-lt"/>
                <a:cs typeface="Arial" pitchFamily="34" charset="0"/>
              </a:rPr>
              <a:t>Ситуация</a:t>
            </a:r>
          </a:p>
          <a:p>
            <a:pPr marL="0" indent="0">
              <a:buNone/>
            </a:pPr>
            <a:r>
              <a:rPr lang="ru-RU" altLang="en-US" sz="2031" dirty="0">
                <a:latin typeface="+mj-lt"/>
                <a:cs typeface="Arial" pitchFamily="34" charset="0"/>
              </a:rPr>
              <a:t>Компания занимается строительством судов на заказ. </a:t>
            </a:r>
            <a:r>
              <a:rPr lang="ru-RU" altLang="en-US" sz="2031" b="1" dirty="0">
                <a:latin typeface="+mj-lt"/>
                <a:cs typeface="Arial" pitchFamily="34" charset="0"/>
              </a:rPr>
              <a:t>Средний срок изготовления одного судна составляет </a:t>
            </a:r>
            <a:r>
              <a:rPr lang="ru-RU" altLang="en-US" sz="2031" b="1" dirty="0">
                <a:highlight>
                  <a:srgbClr val="FFFF00"/>
                </a:highlight>
                <a:latin typeface="+mj-lt"/>
                <a:cs typeface="Arial" pitchFamily="34" charset="0"/>
              </a:rPr>
              <a:t>15</a:t>
            </a:r>
            <a:r>
              <a:rPr lang="ru-RU" altLang="en-US" sz="2031" b="1" dirty="0">
                <a:latin typeface="+mj-lt"/>
                <a:cs typeface="Arial" pitchFamily="34" charset="0"/>
              </a:rPr>
              <a:t> месяцев.  = краткосрочное</a:t>
            </a:r>
          </a:p>
          <a:p>
            <a:pPr marL="0" indent="0">
              <a:buNone/>
            </a:pPr>
            <a:r>
              <a:rPr lang="ru-RU" altLang="en-US" sz="2031" b="1" dirty="0">
                <a:latin typeface="+mj-lt"/>
                <a:cs typeface="Arial" pitchFamily="34" charset="0"/>
              </a:rPr>
              <a:t>15 мес. операционный </a:t>
            </a:r>
            <a:r>
              <a:rPr lang="ru-RU" altLang="en-US" sz="2031" b="1" dirty="0">
                <a:highlight>
                  <a:srgbClr val="FFFF00"/>
                </a:highlight>
                <a:latin typeface="+mj-lt"/>
                <a:cs typeface="Arial" pitchFamily="34" charset="0"/>
              </a:rPr>
              <a:t>цикл</a:t>
            </a:r>
          </a:p>
          <a:p>
            <a:pPr marL="0" indent="0">
              <a:buNone/>
            </a:pPr>
            <a:endParaRPr lang="en-US" altLang="en-US" sz="2031" dirty="0">
              <a:latin typeface="+mj-lt"/>
              <a:cs typeface="Arial" pitchFamily="34" charset="0"/>
            </a:endParaRPr>
          </a:p>
          <a:p>
            <a:pPr marL="0" indent="0">
              <a:buNone/>
            </a:pPr>
            <a:r>
              <a:rPr lang="ru-RU" altLang="en-US" sz="2031" b="1" dirty="0">
                <a:latin typeface="+mj-lt"/>
                <a:cs typeface="Arial" pitchFamily="34" charset="0"/>
              </a:rPr>
              <a:t>Ситуация</a:t>
            </a:r>
          </a:p>
          <a:p>
            <a:pPr marL="0" indent="0">
              <a:buNone/>
            </a:pPr>
            <a:r>
              <a:rPr lang="ru-RU" altLang="en-US" sz="2031" dirty="0">
                <a:latin typeface="+mj-lt"/>
                <a:cs typeface="Arial" pitchFamily="34" charset="0"/>
              </a:rPr>
              <a:t>В декабре компания приобрела акции предприятия поставщика. Руководство компании намеревается </a:t>
            </a:r>
            <a:r>
              <a:rPr lang="ru-RU" altLang="en-US" sz="2031" b="1" dirty="0">
                <a:highlight>
                  <a:srgbClr val="FFFF00"/>
                </a:highlight>
                <a:latin typeface="+mj-lt"/>
                <a:cs typeface="Arial" pitchFamily="34" charset="0"/>
              </a:rPr>
              <a:t>продать</a:t>
            </a:r>
            <a:r>
              <a:rPr lang="ru-RU" altLang="en-US" sz="2031" dirty="0">
                <a:latin typeface="+mj-lt"/>
                <a:cs typeface="Arial" pitchFamily="34" charset="0"/>
              </a:rPr>
              <a:t> эти акции через 13-14 месяцев. </a:t>
            </a:r>
            <a:r>
              <a:rPr lang="ru-RU" altLang="en-US" sz="2031" b="1" dirty="0">
                <a:latin typeface="+mj-lt"/>
                <a:cs typeface="Arial" pitchFamily="34" charset="0"/>
              </a:rPr>
              <a:t>  = краткосрочное</a:t>
            </a:r>
            <a:endParaRPr lang="ru-RU" altLang="en-US" sz="2031" dirty="0">
              <a:latin typeface="+mj-lt"/>
              <a:cs typeface="Arial" pitchFamily="34" charset="0"/>
            </a:endParaRPr>
          </a:p>
          <a:p>
            <a:pPr marL="0" indent="0">
              <a:buNone/>
            </a:pPr>
            <a:endParaRPr lang="en-US" altLang="en-US" sz="2031" dirty="0">
              <a:latin typeface="+mj-lt"/>
              <a:cs typeface="Arial" pitchFamily="34" charset="0"/>
            </a:endParaRPr>
          </a:p>
          <a:p>
            <a:pPr marL="0" indent="0">
              <a:buNone/>
            </a:pPr>
            <a:r>
              <a:rPr lang="ru-RU" altLang="en-US" sz="2031" b="1" dirty="0">
                <a:latin typeface="+mj-lt"/>
                <a:cs typeface="Arial" pitchFamily="34" charset="0"/>
              </a:rPr>
              <a:t>Правильно ли будет классифицировать эти вложения как текущие?</a:t>
            </a:r>
            <a:endParaRPr lang="en-US" altLang="en-US" sz="2031" b="1" dirty="0">
              <a:latin typeface="+mj-lt"/>
              <a:cs typeface="Arial" pitchFamily="34" charset="0"/>
            </a:endParaRPr>
          </a:p>
          <a:p>
            <a:endParaRPr lang="ru-RU" altLang="en-US" sz="1846" b="1" dirty="0">
              <a:latin typeface="Arial" pitchFamily="34" charset="0"/>
              <a:cs typeface="Arial" pitchFamily="34" charset="0"/>
            </a:endParaRPr>
          </a:p>
        </p:txBody>
      </p:sp>
    </p:spTree>
    <p:extLst>
      <p:ext uri="{BB962C8B-B14F-4D97-AF65-F5344CB8AC3E}">
        <p14:creationId xmlns:p14="http://schemas.microsoft.com/office/powerpoint/2010/main" val="722699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Содержимое 2"/>
          <p:cNvSpPr>
            <a:spLocks noGrp="1"/>
          </p:cNvSpPr>
          <p:nvPr>
            <p:ph idx="1"/>
          </p:nvPr>
        </p:nvSpPr>
        <p:spPr>
          <a:xfrm>
            <a:off x="838200" y="1052737"/>
            <a:ext cx="8229600" cy="5073428"/>
          </a:xfrm>
        </p:spPr>
        <p:txBody>
          <a:bodyPr/>
          <a:lstStyle/>
          <a:p>
            <a:pPr marL="0" indent="0">
              <a:spcBef>
                <a:spcPts val="0"/>
              </a:spcBef>
              <a:buNone/>
            </a:pPr>
            <a:r>
              <a:rPr lang="ru-RU" altLang="en-US" sz="2200" b="1" dirty="0">
                <a:latin typeface="+mj-lt"/>
                <a:cs typeface="Arial" pitchFamily="34" charset="0"/>
              </a:rPr>
              <a:t>Ситуация</a:t>
            </a:r>
          </a:p>
          <a:p>
            <a:pPr marL="0" indent="0">
              <a:spcBef>
                <a:spcPts val="0"/>
              </a:spcBef>
              <a:buNone/>
            </a:pPr>
            <a:endParaRPr lang="ru-RU" altLang="en-US" sz="2200" b="1" dirty="0">
              <a:latin typeface="+mj-lt"/>
              <a:cs typeface="Arial" pitchFamily="34" charset="0"/>
            </a:endParaRPr>
          </a:p>
          <a:p>
            <a:pPr marL="0" indent="0">
              <a:spcBef>
                <a:spcPts val="0"/>
              </a:spcBef>
              <a:buNone/>
            </a:pPr>
            <a:r>
              <a:rPr lang="ru-RU" altLang="ru-RU" sz="2200" dirty="0">
                <a:latin typeface="+mj-lt"/>
                <a:cs typeface="Arial" pitchFamily="34" charset="0"/>
              </a:rPr>
              <a:t>Компания, являющаяся должником банка, нарушила одно из условий кредитного договора. В результате </a:t>
            </a:r>
            <a:r>
              <a:rPr lang="ru-RU" altLang="ru-RU" sz="2200" b="1" dirty="0">
                <a:latin typeface="+mj-lt"/>
                <a:cs typeface="Arial" pitchFamily="34" charset="0"/>
              </a:rPr>
              <a:t>долгосрочный </a:t>
            </a:r>
            <a:r>
              <a:rPr lang="ru-RU" altLang="ru-RU" sz="2200" dirty="0">
                <a:latin typeface="+mj-lt"/>
                <a:cs typeface="Arial" pitchFamily="34" charset="0"/>
              </a:rPr>
              <a:t>займ подлежит оплате по требованию банка. Менеджеры компании ведут переговоры с банком о восстановлении сроков займа. К сожалению, на дату составления отчета переговоры еще не завершены.</a:t>
            </a:r>
          </a:p>
          <a:p>
            <a:pPr>
              <a:spcBef>
                <a:spcPts val="0"/>
              </a:spcBef>
            </a:pPr>
            <a:endParaRPr lang="en-US" altLang="ru-RU" sz="2200" dirty="0">
              <a:latin typeface="+mj-lt"/>
              <a:cs typeface="Arial" pitchFamily="34" charset="0"/>
            </a:endParaRPr>
          </a:p>
          <a:p>
            <a:pPr marL="0" indent="0">
              <a:spcBef>
                <a:spcPts val="0"/>
              </a:spcBef>
              <a:buNone/>
            </a:pPr>
            <a:r>
              <a:rPr lang="ru-RU" altLang="ru-RU" sz="2200" b="1" dirty="0">
                <a:latin typeface="+mj-lt"/>
                <a:cs typeface="Arial" pitchFamily="34" charset="0"/>
              </a:rPr>
              <a:t>Возможно ли оставить обязательства по займу в разделе долгосрочных обязательств в связи с тем, что компания ведет переговоры с банком об отсрочке погашения?</a:t>
            </a:r>
            <a:endParaRPr lang="en-US" altLang="ru-RU" sz="2200" b="1" dirty="0">
              <a:latin typeface="+mj-lt"/>
              <a:cs typeface="Arial" pitchFamily="34" charset="0"/>
            </a:endParaRPr>
          </a:p>
        </p:txBody>
      </p:sp>
    </p:spTree>
    <p:extLst>
      <p:ext uri="{BB962C8B-B14F-4D97-AF65-F5344CB8AC3E}">
        <p14:creationId xmlns:p14="http://schemas.microsoft.com/office/powerpoint/2010/main" val="198634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Содержимое 2"/>
          <p:cNvSpPr>
            <a:spLocks noGrp="1"/>
          </p:cNvSpPr>
          <p:nvPr>
            <p:ph idx="1"/>
          </p:nvPr>
        </p:nvSpPr>
        <p:spPr>
          <a:xfrm>
            <a:off x="838199" y="660047"/>
            <a:ext cx="8748975" cy="5073428"/>
          </a:xfrm>
        </p:spPr>
        <p:txBody>
          <a:bodyPr>
            <a:normAutofit fontScale="92500" lnSpcReduction="10000"/>
          </a:bodyPr>
          <a:lstStyle/>
          <a:p>
            <a:pPr marL="0" indent="0">
              <a:spcBef>
                <a:spcPts val="0"/>
              </a:spcBef>
              <a:buNone/>
            </a:pPr>
            <a:r>
              <a:rPr lang="ru-RU" altLang="en-US" sz="2200" b="1" dirty="0">
                <a:latin typeface="+mj-lt"/>
                <a:cs typeface="Arial" pitchFamily="34" charset="0"/>
              </a:rPr>
              <a:t>Ситуация</a:t>
            </a:r>
          </a:p>
          <a:p>
            <a:pPr marL="0" indent="0">
              <a:spcBef>
                <a:spcPts val="0"/>
              </a:spcBef>
              <a:buNone/>
            </a:pPr>
            <a:endParaRPr lang="ru-RU" altLang="en-US" sz="2200" b="1" dirty="0">
              <a:latin typeface="+mj-lt"/>
              <a:cs typeface="Arial" pitchFamily="34" charset="0"/>
            </a:endParaRPr>
          </a:p>
          <a:p>
            <a:pPr marL="0" indent="0">
              <a:spcBef>
                <a:spcPts val="0"/>
              </a:spcBef>
              <a:buNone/>
            </a:pPr>
            <a:r>
              <a:rPr lang="ru-RU" altLang="ru-RU" sz="2200" dirty="0">
                <a:latin typeface="+mj-lt"/>
                <a:cs typeface="Arial" pitchFamily="34" charset="0"/>
              </a:rPr>
              <a:t>Компания, являющаяся должником банка, </a:t>
            </a:r>
            <a:r>
              <a:rPr lang="ru-RU" altLang="ru-RU" sz="2200" dirty="0">
                <a:highlight>
                  <a:srgbClr val="FFFF00"/>
                </a:highlight>
                <a:latin typeface="+mj-lt"/>
                <a:cs typeface="Arial" pitchFamily="34" charset="0"/>
              </a:rPr>
              <a:t>нарушила</a:t>
            </a:r>
            <a:r>
              <a:rPr lang="ru-RU" altLang="ru-RU" sz="2200" dirty="0">
                <a:latin typeface="+mj-lt"/>
                <a:cs typeface="Arial" pitchFamily="34" charset="0"/>
              </a:rPr>
              <a:t> одно из условий кредитного договора. В результате </a:t>
            </a:r>
            <a:r>
              <a:rPr lang="ru-RU" altLang="ru-RU" sz="2200" dirty="0">
                <a:highlight>
                  <a:srgbClr val="FFFF00"/>
                </a:highlight>
                <a:latin typeface="+mj-lt"/>
                <a:cs typeface="Arial" pitchFamily="34" charset="0"/>
              </a:rPr>
              <a:t>долгосрочный займ </a:t>
            </a:r>
            <a:r>
              <a:rPr lang="ru-RU" altLang="ru-RU" sz="2200" dirty="0">
                <a:latin typeface="+mj-lt"/>
                <a:cs typeface="Arial" pitchFamily="34" charset="0"/>
              </a:rPr>
              <a:t>подлежит оплате по требованию банка. Менеджеры компании ведут переговоры с банком о восстановлении сроков кредита. К сожалению, на дату составления отчета переговоры еще не завершены.</a:t>
            </a:r>
          </a:p>
          <a:p>
            <a:pPr>
              <a:spcBef>
                <a:spcPts val="0"/>
              </a:spcBef>
            </a:pPr>
            <a:endParaRPr lang="en-US" altLang="ru-RU" sz="2200" dirty="0">
              <a:latin typeface="+mj-lt"/>
              <a:cs typeface="Arial" pitchFamily="34" charset="0"/>
            </a:endParaRPr>
          </a:p>
          <a:p>
            <a:pPr marL="0" indent="0">
              <a:spcBef>
                <a:spcPts val="0"/>
              </a:spcBef>
              <a:buNone/>
            </a:pPr>
            <a:r>
              <a:rPr lang="ru-RU" altLang="ru-RU" sz="2200" b="1" dirty="0">
                <a:latin typeface="+mj-lt"/>
                <a:cs typeface="Arial" pitchFamily="34" charset="0"/>
              </a:rPr>
              <a:t>Возможно ли оставить обязательства по кредиту в разделе долгосрочных обязательств в связи с тем, что компания ведет переговоры с банком об отсрочке погашения?</a:t>
            </a:r>
          </a:p>
          <a:p>
            <a:pPr marL="0" indent="0">
              <a:spcBef>
                <a:spcPts val="0"/>
              </a:spcBef>
              <a:buNone/>
            </a:pPr>
            <a:endParaRPr lang="ru-RU" altLang="ru-RU" sz="2200" b="1" dirty="0">
              <a:latin typeface="+mj-lt"/>
              <a:cs typeface="Arial" pitchFamily="34" charset="0"/>
            </a:endParaRPr>
          </a:p>
          <a:p>
            <a:pPr marL="0" indent="0">
              <a:spcBef>
                <a:spcPts val="0"/>
              </a:spcBef>
              <a:buNone/>
            </a:pPr>
            <a:r>
              <a:rPr lang="ru-RU" altLang="ru-RU" sz="2200" b="1" dirty="0">
                <a:latin typeface="+mj-lt"/>
                <a:cs typeface="Arial" pitchFamily="34" charset="0"/>
              </a:rPr>
              <a:t>Надо ли </a:t>
            </a:r>
            <a:r>
              <a:rPr lang="ru-RU" altLang="ru-RU" sz="2200" b="1" dirty="0">
                <a:solidFill>
                  <a:srgbClr val="0000FF"/>
                </a:solidFill>
                <a:latin typeface="+mj-lt"/>
                <a:cs typeface="Arial" pitchFamily="34" charset="0"/>
              </a:rPr>
              <a:t>перевести в краткосрочные обязательства</a:t>
            </a:r>
            <a:r>
              <a:rPr lang="ru-RU" altLang="ru-RU" sz="2200" b="1" dirty="0">
                <a:latin typeface="+mj-lt"/>
                <a:cs typeface="Arial" pitchFamily="34" charset="0"/>
              </a:rPr>
              <a:t>?</a:t>
            </a:r>
          </a:p>
          <a:p>
            <a:pPr marL="0" indent="0">
              <a:spcBef>
                <a:spcPts val="0"/>
              </a:spcBef>
              <a:buNone/>
            </a:pPr>
            <a:endParaRPr lang="ru-RU" altLang="ru-RU" sz="2200" b="1" dirty="0">
              <a:latin typeface="+mj-lt"/>
              <a:cs typeface="Arial" pitchFamily="34" charset="0"/>
            </a:endParaRPr>
          </a:p>
          <a:p>
            <a:pPr marL="0" indent="0">
              <a:spcBef>
                <a:spcPts val="0"/>
              </a:spcBef>
              <a:buNone/>
            </a:pPr>
            <a:r>
              <a:rPr lang="ru-RU" altLang="ru-RU" sz="2200" dirty="0">
                <a:latin typeface="+mj-lt"/>
                <a:cs typeface="Arial" pitchFamily="34" charset="0"/>
              </a:rPr>
              <a:t>если по требованию, тогда краткосрочка</a:t>
            </a:r>
          </a:p>
          <a:p>
            <a:pPr marL="0" indent="0">
              <a:spcBef>
                <a:spcPts val="0"/>
              </a:spcBef>
              <a:buNone/>
            </a:pPr>
            <a:r>
              <a:rPr lang="ru-RU" altLang="ru-RU" sz="2200" dirty="0">
                <a:latin typeface="+mj-lt"/>
                <a:cs typeface="Arial" pitchFamily="34" charset="0"/>
              </a:rPr>
              <a:t>в любое время может возникнуть требование</a:t>
            </a:r>
          </a:p>
          <a:p>
            <a:pPr marL="0" indent="0">
              <a:spcBef>
                <a:spcPts val="0"/>
              </a:spcBef>
              <a:buNone/>
            </a:pPr>
            <a:endParaRPr lang="ru-RU" altLang="ru-RU" sz="2200" b="1" dirty="0">
              <a:latin typeface="+mj-lt"/>
              <a:cs typeface="Arial" pitchFamily="34" charset="0"/>
            </a:endParaRPr>
          </a:p>
          <a:p>
            <a:pPr marL="0" indent="0">
              <a:spcBef>
                <a:spcPts val="0"/>
              </a:spcBef>
              <a:buNone/>
            </a:pPr>
            <a:r>
              <a:rPr lang="ru-RU" altLang="ru-RU" sz="2200" b="1" dirty="0">
                <a:latin typeface="+mj-lt"/>
                <a:cs typeface="Arial" pitchFamily="34" charset="0"/>
              </a:rPr>
              <a:t>Обязаны перевести.</a:t>
            </a:r>
            <a:endParaRPr lang="en-US" altLang="ru-RU" sz="2200" b="1" dirty="0">
              <a:latin typeface="+mj-lt"/>
              <a:cs typeface="Arial" pitchFamily="34" charset="0"/>
            </a:endParaRPr>
          </a:p>
        </p:txBody>
      </p:sp>
    </p:spTree>
    <p:extLst>
      <p:ext uri="{BB962C8B-B14F-4D97-AF65-F5344CB8AC3E}">
        <p14:creationId xmlns:p14="http://schemas.microsoft.com/office/powerpoint/2010/main" val="3626354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856704" y="655177"/>
            <a:ext cx="8805456" cy="2427107"/>
          </a:xfrm>
          <a:prstGeom prst="rect">
            <a:avLst/>
          </a:prstGeom>
        </p:spPr>
        <p:txBody>
          <a:bodyPr vert="horz" wrap="square" lIns="0" tIns="10319" rIns="0" bIns="0" rtlCol="0">
            <a:spAutoFit/>
          </a:bodyPr>
          <a:lstStyle/>
          <a:p>
            <a:pPr marL="10319" marR="0" lvl="0" indent="0"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4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Какие</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активы,</a:t>
            </a: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учитываются</a:t>
            </a:r>
            <a:r>
              <a:rPr kumimoji="0" sz="1660" b="1"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a:t>
            </a:r>
            <a:r>
              <a:rPr kumimoji="0" sz="166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16"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запасы</a:t>
            </a:r>
            <a:r>
              <a:rPr kumimoji="0" sz="166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66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3219"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Лекарственные средства в больнице</a:t>
            </a:r>
            <a:endParaRPr kumimoji="0" lang="en-US"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3219"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Вино,</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заложенное</a:t>
            </a:r>
            <a:r>
              <a:rPr kumimoji="0" lang="ru-RU" sz="1660" b="0" i="0" u="none" strike="noStrike" kern="1200" cap="none" spc="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трехлетнюю</a:t>
            </a:r>
            <a:r>
              <a:rPr kumimoji="0" lang="ru-RU"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выдержку</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бутылках</a:t>
            </a:r>
            <a:endParaRPr kumimoji="0" lang="en-US"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3219" marR="4128" lvl="0" indent="-342900" algn="l" defTabSz="914400" rtl="0" eaLnBrk="1" fontAlgn="auto" latinLnBrk="0" hangingPunct="1">
              <a:lnSpc>
                <a:spcPct val="100000"/>
              </a:lnSpc>
              <a:spcBef>
                <a:spcPts val="0"/>
              </a:spcBef>
              <a:spcAft>
                <a:spcPts val="0"/>
              </a:spcAft>
              <a:buClrTx/>
              <a:buSzTx/>
              <a:buFont typeface="+mj-lt"/>
              <a:buAutoNum type="alphaUcPeriod"/>
              <a:tabLst>
                <a:tab pos="302339" algn="l"/>
                <a:tab pos="1378069" algn="l"/>
                <a:tab pos="3093561" algn="l"/>
                <a:tab pos="4281249" algn="l"/>
                <a:tab pos="4618157" algn="l"/>
              </a:tabLst>
              <a:defRPr/>
            </a:pPr>
            <a:r>
              <a:rPr kumimoji="0" lang="ru-RU" sz="1660" b="0" i="0" u="none" strike="noStrike" kern="1200" cap="none" spc="-7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660" b="0" i="0" u="none" strike="noStrike" kern="1200" cap="none" spc="-8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вны</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	</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a:t>
            </a:r>
            <a:r>
              <a:rPr kumimoji="0" lang="ru-RU"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ле</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a:t>
            </a:r>
            <a:r>
              <a:rPr kumimoji="0" lang="ru-RU"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дви</a:t>
            </a:r>
            <a:r>
              <a:rPr kumimoji="0" lang="ru-RU" sz="166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660" b="0" i="0" u="none" strike="noStrike" kern="1200" cap="none" spc="-5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ийся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4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ладе</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выхода</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строя</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рабочего</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двигателя</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производственного</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агрегата</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353219" marR="4128" lvl="0" indent="-342900" algn="l" defTabSz="914400" rtl="0" eaLnBrk="1" fontAlgn="auto" latinLnBrk="0" hangingPunct="1">
              <a:lnSpc>
                <a:spcPct val="100000"/>
              </a:lnSpc>
              <a:spcBef>
                <a:spcPts val="0"/>
              </a:spcBef>
              <a:spcAft>
                <a:spcPts val="0"/>
              </a:spcAft>
              <a:buClrTx/>
              <a:buSzTx/>
              <a:buFont typeface="+mj-lt"/>
              <a:buAutoNum type="alphaUcPeriod"/>
              <a:tabLst>
                <a:tab pos="302339" algn="l"/>
                <a:tab pos="1378069" algn="l"/>
                <a:tab pos="3093561" algn="l"/>
                <a:tab pos="4281249" algn="l"/>
                <a:tab pos="4618157" algn="l"/>
              </a:tabLst>
              <a:defRPr/>
            </a:pP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Дорогостоящий</a:t>
            </a:r>
            <a:r>
              <a:rPr kumimoji="0" lang="ru-RU"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рабочий</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инструмент</a:t>
            </a:r>
            <a:r>
              <a:rPr kumimoji="0" lang="ru-RU" sz="1660" b="0" i="0" u="none" strike="noStrike" kern="1200" cap="none" spc="6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сроком</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использования</a:t>
            </a:r>
            <a:r>
              <a:rPr kumimoji="0" lang="ru-RU"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более</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года</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0319" marR="4128" lvl="0" indent="0" algn="l" defTabSz="914400" rtl="0" eaLnBrk="1" fontAlgn="auto" latinLnBrk="0" hangingPunct="1">
              <a:lnSpc>
                <a:spcPct val="100000"/>
              </a:lnSpc>
              <a:spcBef>
                <a:spcPts val="0"/>
              </a:spcBef>
              <a:spcAft>
                <a:spcPts val="0"/>
              </a:spcAft>
              <a:buClrTx/>
              <a:buSzTx/>
              <a:buFontTx/>
              <a:buNone/>
              <a:tabLst>
                <a:tab pos="302339" algn="l"/>
                <a:tab pos="1378069" algn="l"/>
                <a:tab pos="3093561" algn="l"/>
                <a:tab pos="4281249" algn="l"/>
                <a:tab pos="4618157" algn="l"/>
              </a:tabLst>
              <a:defRPr/>
            </a:pPr>
            <a:endPar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0319" marR="4128" lvl="0" indent="0" algn="l" defTabSz="914400" rtl="0" eaLnBrk="1" fontAlgn="auto" latinLnBrk="0" hangingPunct="1">
              <a:lnSpc>
                <a:spcPct val="136100"/>
              </a:lnSpc>
              <a:spcBef>
                <a:spcPts val="81"/>
              </a:spcBef>
              <a:spcAft>
                <a:spcPts val="0"/>
              </a:spcAft>
              <a:buClrTx/>
              <a:buSzTx/>
              <a:buFontTx/>
              <a:buNone/>
              <a:tabLst>
                <a:tab pos="302339" algn="l"/>
                <a:tab pos="1378069" algn="l"/>
                <a:tab pos="3093561" algn="l"/>
                <a:tab pos="4281249" algn="l"/>
                <a:tab pos="4618157" algn="l"/>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0319" marR="0" lvl="0" indent="0" algn="l" defTabSz="914400" rtl="0" eaLnBrk="1" fontAlgn="auto" latinLnBrk="0" hangingPunct="1">
              <a:lnSpc>
                <a:spcPct val="100000"/>
              </a:lnSpc>
              <a:spcBef>
                <a:spcPts val="81"/>
              </a:spcBef>
              <a:spcAft>
                <a:spcPts val="0"/>
              </a:spcAft>
              <a:buClrTx/>
              <a:buSzTx/>
              <a:buFontTx/>
              <a:buNone/>
              <a:tabLst/>
              <a:defRPr/>
            </a:pPr>
            <a:endParaRPr kumimoji="0"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054309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93926" y="502566"/>
            <a:ext cx="8518149" cy="5822980"/>
          </a:xfrm>
          <a:prstGeom prst="rect">
            <a:avLst/>
          </a:prstGeom>
        </p:spPr>
        <p:txBody>
          <a:bodyPr vert="horz" wrap="square" lIns="0" tIns="33123" rIns="0" bIns="0" rtlCol="0">
            <a:spAutoFit/>
          </a:bodyPr>
          <a:lstStyle/>
          <a:p>
            <a:pPr marL="0" marR="4344" lvl="0" indent="11113"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4" normalizeH="0" baseline="0" noProof="0" dirty="0">
                <a:ln>
                  <a:noFill/>
                </a:ln>
                <a:solidFill>
                  <a:prstClr val="black"/>
                </a:solidFill>
                <a:effectLst/>
                <a:uLnTx/>
                <a:uFillTx/>
                <a:latin typeface="Times New Roman"/>
                <a:ea typeface="+mn-ea"/>
                <a:cs typeface="Microsoft Sans Serif"/>
              </a:rPr>
              <a:t>Ситуация.</a:t>
            </a:r>
          </a:p>
          <a:p>
            <a:pPr marL="0" marR="4344" lvl="0" indent="11113" algn="just" defTabSz="914400" rtl="0" eaLnBrk="1" fontAlgn="auto" latinLnBrk="0" hangingPunct="1">
              <a:lnSpc>
                <a:spcPct val="100000"/>
              </a:lnSpc>
              <a:spcBef>
                <a:spcPts val="0"/>
              </a:spcBef>
              <a:spcAft>
                <a:spcPts val="0"/>
              </a:spcAft>
              <a:buClrTx/>
              <a:buSzTx/>
              <a:buFontTx/>
              <a:buNone/>
              <a:tabLst/>
              <a:defRPr/>
            </a:pP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На </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складе </a:t>
            </a:r>
            <a:r>
              <a:rPr kumimoji="0" sz="1660" b="0" i="0" u="none" strike="noStrike" kern="1200" cap="none" spc="-13" normalizeH="0" baseline="0" noProof="0" dirty="0">
                <a:ln>
                  <a:noFill/>
                </a:ln>
                <a:solidFill>
                  <a:prstClr val="black"/>
                </a:solidFill>
                <a:effectLst/>
                <a:uLnTx/>
                <a:uFillTx/>
                <a:latin typeface="Times New Roman"/>
                <a:ea typeface="+mn-ea"/>
                <a:cs typeface="Microsoft Sans Serif"/>
              </a:rPr>
              <a:t>имеется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товар А, </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который </a:t>
            </a:r>
            <a:r>
              <a:rPr kumimoji="0" sz="1660" b="0" i="0" u="none" strike="noStrike" kern="1200" cap="none" spc="-17" normalizeH="0" baseline="0" noProof="0" dirty="0">
                <a:ln>
                  <a:noFill/>
                </a:ln>
                <a:solidFill>
                  <a:prstClr val="black"/>
                </a:solidFill>
                <a:effectLst/>
                <a:uLnTx/>
                <a:uFillTx/>
                <a:latin typeface="Times New Roman"/>
                <a:ea typeface="+mn-ea"/>
                <a:cs typeface="Microsoft Sans Serif"/>
              </a:rPr>
              <a:t>при </a:t>
            </a:r>
            <a:r>
              <a:rPr kumimoji="0" sz="1660" b="0" i="0" u="none" strike="noStrike" kern="1200" cap="none" spc="-51" normalizeH="0" baseline="0" noProof="0" dirty="0">
                <a:ln>
                  <a:noFill/>
                </a:ln>
                <a:solidFill>
                  <a:prstClr val="black"/>
                </a:solidFill>
                <a:effectLst/>
                <a:uLnTx/>
                <a:uFillTx/>
                <a:latin typeface="Times New Roman"/>
                <a:ea typeface="+mn-ea"/>
                <a:cs typeface="Microsoft Sans Serif"/>
              </a:rPr>
              <a:t>покупке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стоил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10 у.е., </a:t>
            </a:r>
            <a:r>
              <a:rPr kumimoji="0" sz="1660" b="0" i="0" u="none" strike="noStrike" kern="1200" cap="none" spc="-9" normalizeH="0" baseline="0" noProof="0" dirty="0">
                <a:ln>
                  <a:noFill/>
                </a:ln>
                <a:solidFill>
                  <a:prstClr val="black"/>
                </a:solidFill>
                <a:effectLst/>
                <a:uLnTx/>
                <a:uFillTx/>
                <a:latin typeface="Times New Roman"/>
                <a:ea typeface="+mn-ea"/>
                <a:cs typeface="Microsoft Sans Serif"/>
              </a:rPr>
              <a:t>но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0" normalizeH="0" baseline="0" noProof="0" dirty="0">
                <a:ln>
                  <a:noFill/>
                </a:ln>
                <a:solidFill>
                  <a:prstClr val="black"/>
                </a:solidFill>
                <a:effectLst/>
                <a:uLnTx/>
                <a:uFillTx/>
                <a:latin typeface="Times New Roman"/>
                <a:ea typeface="+mn-ea"/>
                <a:cs typeface="Microsoft Sans Serif"/>
              </a:rPr>
              <a:t>в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настоящее </a:t>
            </a:r>
            <a:r>
              <a:rPr kumimoji="0" sz="1660" b="0" i="0" u="none" strike="noStrike" kern="1200" cap="none" spc="-17" normalizeH="0" baseline="0" noProof="0" dirty="0">
                <a:ln>
                  <a:noFill/>
                </a:ln>
                <a:solidFill>
                  <a:prstClr val="black"/>
                </a:solidFill>
                <a:effectLst/>
                <a:uLnTx/>
                <a:uFillTx/>
                <a:latin typeface="Times New Roman"/>
                <a:ea typeface="+mn-ea"/>
                <a:cs typeface="Microsoft Sans Serif"/>
              </a:rPr>
              <a:t>время его </a:t>
            </a:r>
            <a:r>
              <a:rPr kumimoji="0" sz="1660" b="0" i="0" u="none" strike="noStrike" kern="1200" cap="none" spc="-34" normalizeH="0" baseline="0" noProof="0" dirty="0">
                <a:ln>
                  <a:noFill/>
                </a:ln>
                <a:solidFill>
                  <a:prstClr val="black"/>
                </a:solidFill>
                <a:effectLst/>
                <a:uLnTx/>
                <a:uFillTx/>
                <a:latin typeface="Times New Roman"/>
                <a:ea typeface="+mn-ea"/>
                <a:cs typeface="Microsoft Sans Serif"/>
              </a:rPr>
              <a:t>можно купить </a:t>
            </a:r>
            <a:r>
              <a:rPr kumimoji="0" sz="1660" b="0" i="0" u="none" strike="noStrike" kern="1200" cap="none" spc="0" normalizeH="0" baseline="0" noProof="0" dirty="0">
                <a:ln>
                  <a:noFill/>
                </a:ln>
                <a:solidFill>
                  <a:prstClr val="black"/>
                </a:solidFill>
                <a:effectLst/>
                <a:uLnTx/>
                <a:uFillTx/>
                <a:latin typeface="Times New Roman"/>
                <a:ea typeface="+mn-ea"/>
                <a:cs typeface="Microsoft Sans Serif"/>
              </a:rPr>
              <a:t>лишь </a:t>
            </a:r>
            <a:r>
              <a:rPr kumimoji="0" sz="1660" b="0" i="0" u="none" strike="noStrike" kern="1200" cap="none" spc="-43" normalizeH="0" baseline="0" noProof="0" dirty="0">
                <a:ln>
                  <a:noFill/>
                </a:ln>
                <a:solidFill>
                  <a:prstClr val="black"/>
                </a:solidFill>
                <a:effectLst/>
                <a:uLnTx/>
                <a:uFillTx/>
                <a:latin typeface="Times New Roman"/>
                <a:ea typeface="+mn-ea"/>
                <a:cs typeface="Microsoft Sans Serif"/>
              </a:rPr>
              <a:t>за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20 у.е. </a:t>
            </a:r>
            <a:r>
              <a:rPr kumimoji="0" sz="1660" b="0" i="0" u="none" strike="noStrike" kern="1200" cap="none" spc="-17" normalizeH="0" baseline="0" noProof="0" dirty="0">
                <a:ln>
                  <a:noFill/>
                </a:ln>
                <a:solidFill>
                  <a:prstClr val="black"/>
                </a:solidFill>
                <a:effectLst/>
                <a:uLnTx/>
                <a:uFillTx/>
                <a:latin typeface="Times New Roman"/>
                <a:ea typeface="+mn-ea"/>
                <a:cs typeface="Microsoft Sans Serif"/>
              </a:rPr>
              <a:t>Менеджер </a:t>
            </a:r>
            <a:r>
              <a:rPr kumimoji="0" sz="1660" b="0" i="0" u="none" strike="noStrike" kern="1200" cap="none" spc="-13"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по</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продажам</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13" normalizeH="0" baseline="0" noProof="0" dirty="0">
                <a:ln>
                  <a:noFill/>
                </a:ln>
                <a:solidFill>
                  <a:prstClr val="black"/>
                </a:solidFill>
                <a:effectLst/>
                <a:uLnTx/>
                <a:uFillTx/>
                <a:latin typeface="Times New Roman"/>
                <a:ea typeface="+mn-ea"/>
                <a:cs typeface="Microsoft Sans Serif"/>
              </a:rPr>
              <a:t>продает</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этот</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товар</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7" normalizeH="0" baseline="0" noProof="0" dirty="0">
                <a:ln>
                  <a:noFill/>
                </a:ln>
                <a:solidFill>
                  <a:prstClr val="black"/>
                </a:solidFill>
                <a:effectLst/>
                <a:uLnTx/>
                <a:uFillTx/>
                <a:latin typeface="Times New Roman"/>
                <a:ea typeface="+mn-ea"/>
                <a:cs typeface="Microsoft Sans Serif"/>
              </a:rPr>
              <a:t>за</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9" normalizeH="0" baseline="0" noProof="0" dirty="0">
                <a:ln>
                  <a:noFill/>
                </a:ln>
                <a:solidFill>
                  <a:prstClr val="black"/>
                </a:solidFill>
                <a:effectLst/>
                <a:uLnTx/>
                <a:uFillTx/>
                <a:latin typeface="Times New Roman"/>
                <a:ea typeface="+mn-ea"/>
                <a:cs typeface="Microsoft Sans Serif"/>
              </a:rPr>
              <a:t>16</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у.е.</a:t>
            </a:r>
            <a:endParaRPr kumimoji="0" sz="1660" b="0" i="0" u="none" strike="noStrike" kern="1200" cap="none" spc="0" normalizeH="0" baseline="0" noProof="0" dirty="0">
              <a:ln>
                <a:noFill/>
              </a:ln>
              <a:solidFill>
                <a:prstClr val="black"/>
              </a:solidFill>
              <a:effectLst/>
              <a:uLnTx/>
              <a:uFillTx/>
              <a:latin typeface="Times New Roman"/>
              <a:ea typeface="+mn-ea"/>
              <a:cs typeface="Microsoft Sans Serif"/>
            </a:endParaRPr>
          </a:p>
          <a:p>
            <a:pPr marL="0" marR="1215751" lvl="0" indent="11113"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64" normalizeH="0" baseline="0" noProof="0" dirty="0">
                <a:ln>
                  <a:noFill/>
                </a:ln>
                <a:solidFill>
                  <a:prstClr val="black"/>
                </a:solidFill>
                <a:effectLst/>
                <a:uLnTx/>
                <a:uFillTx/>
                <a:latin typeface="Times New Roman"/>
                <a:ea typeface="+mn-ea"/>
                <a:cs typeface="Microsoft Sans Serif"/>
              </a:rPr>
              <a:t>Какой</a:t>
            </a:r>
            <a:r>
              <a:rPr kumimoji="0" sz="1660" b="1" i="0" u="none" strike="noStrike" kern="1200" cap="none" spc="30"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результат</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операции</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по</a:t>
            </a:r>
            <a:r>
              <a:rPr kumimoji="0" sz="1660" b="1" i="0" u="none" strike="noStrike" kern="1200" cap="none" spc="30"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1" normalizeH="0" baseline="0" noProof="0" dirty="0">
                <a:ln>
                  <a:noFill/>
                </a:ln>
                <a:solidFill>
                  <a:prstClr val="black"/>
                </a:solidFill>
                <a:effectLst/>
                <a:uLnTx/>
                <a:uFillTx/>
                <a:latin typeface="Times New Roman"/>
                <a:ea typeface="+mn-ea"/>
                <a:cs typeface="Microsoft Sans Serif"/>
              </a:rPr>
              <a:t>продаже</a:t>
            </a:r>
            <a:r>
              <a:rPr kumimoji="0" sz="1660" b="1" i="0" u="none" strike="noStrike" kern="1200" cap="none" spc="17"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товара</a:t>
            </a:r>
            <a:r>
              <a:rPr kumimoji="0" sz="1660" b="1" i="0" u="none" strike="noStrike" kern="1200" cap="none" spc="30"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0" normalizeH="0" baseline="0" noProof="0" dirty="0">
                <a:ln>
                  <a:noFill/>
                </a:ln>
                <a:solidFill>
                  <a:prstClr val="black"/>
                </a:solidFill>
                <a:effectLst/>
                <a:uLnTx/>
                <a:uFillTx/>
                <a:latin typeface="Times New Roman"/>
                <a:ea typeface="+mn-ea"/>
                <a:cs typeface="Microsoft Sans Serif"/>
              </a:rPr>
              <a:t>А</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отразит </a:t>
            </a:r>
            <a:r>
              <a:rPr kumimoji="0" sz="1660" b="1" i="0" u="none" strike="noStrike" kern="1200" cap="none" spc="-530"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13" normalizeH="0" baseline="0" noProof="0" dirty="0">
                <a:ln>
                  <a:noFill/>
                </a:ln>
                <a:solidFill>
                  <a:srgbClr val="0000CC"/>
                </a:solidFill>
                <a:effectLst/>
                <a:uLnTx/>
                <a:uFillTx/>
                <a:latin typeface="Times New Roman"/>
                <a:ea typeface="+mn-ea"/>
                <a:cs typeface="Microsoft Sans Serif"/>
              </a:rPr>
              <a:t>бухгалтерский</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учет?</a:t>
            </a:r>
            <a:endParaRPr kumimoji="0" sz="1660" b="1" i="0" u="none" strike="noStrike" kern="1200" cap="none" spc="0" normalizeH="0" baseline="0" noProof="0" dirty="0">
              <a:ln>
                <a:noFill/>
              </a:ln>
              <a:solidFill>
                <a:prstClr val="black"/>
              </a:solidFill>
              <a:effectLst/>
              <a:uLnTx/>
              <a:uFillTx/>
              <a:latin typeface="Times New Roman"/>
              <a:ea typeface="+mn-ea"/>
              <a:cs typeface="Microsoft Sans Serif"/>
            </a:endParaRP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64" normalizeH="0" baseline="0" noProof="0" dirty="0">
                <a:ln>
                  <a:noFill/>
                </a:ln>
                <a:solidFill>
                  <a:prstClr val="black"/>
                </a:solidFill>
                <a:effectLst/>
                <a:uLnTx/>
                <a:uFillTx/>
                <a:latin typeface="Times New Roman"/>
                <a:ea typeface="+mn-ea"/>
                <a:cs typeface="Microsoft Sans Serif"/>
              </a:rPr>
              <a:t>Какой</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результат</a:t>
            </a:r>
            <a:r>
              <a:rPr kumimoji="0" sz="1660" b="1" i="0" u="none" strike="noStrike" kern="1200" cap="none" spc="38"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операции</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по</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1" normalizeH="0" baseline="0" noProof="0" dirty="0">
                <a:ln>
                  <a:noFill/>
                </a:ln>
                <a:solidFill>
                  <a:prstClr val="black"/>
                </a:solidFill>
                <a:effectLst/>
                <a:uLnTx/>
                <a:uFillTx/>
                <a:latin typeface="Times New Roman"/>
                <a:ea typeface="+mn-ea"/>
                <a:cs typeface="Microsoft Sans Serif"/>
              </a:rPr>
              <a:t>продаже</a:t>
            </a:r>
            <a:r>
              <a:rPr kumimoji="0" sz="1660" b="1"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товара</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0" normalizeH="0" baseline="0" noProof="0" dirty="0">
                <a:ln>
                  <a:noFill/>
                </a:ln>
                <a:solidFill>
                  <a:prstClr val="black"/>
                </a:solidFill>
                <a:effectLst/>
                <a:uLnTx/>
                <a:uFillTx/>
                <a:latin typeface="Times New Roman"/>
                <a:ea typeface="+mn-ea"/>
                <a:cs typeface="Microsoft Sans Serif"/>
              </a:rPr>
              <a:t>А</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должен</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38" normalizeH="0" baseline="0" noProof="0" dirty="0">
                <a:ln>
                  <a:noFill/>
                </a:ln>
                <a:solidFill>
                  <a:srgbClr val="0000CC"/>
                </a:solidFill>
                <a:effectLst/>
                <a:uLnTx/>
                <a:uFillTx/>
                <a:latin typeface="Times New Roman"/>
                <a:ea typeface="+mn-ea"/>
                <a:cs typeface="Microsoft Sans Serif"/>
              </a:rPr>
              <a:t>показать </a:t>
            </a:r>
            <a:r>
              <a:rPr kumimoji="0" sz="1660" b="1" i="0" u="none" strike="noStrike" kern="1200" cap="none" spc="-534"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управленческий</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9" normalizeH="0" baseline="0" noProof="0" dirty="0" err="1">
                <a:ln>
                  <a:noFill/>
                </a:ln>
                <a:solidFill>
                  <a:srgbClr val="0000CC"/>
                </a:solidFill>
                <a:effectLst/>
                <a:uLnTx/>
                <a:uFillTx/>
                <a:latin typeface="Times New Roman"/>
                <a:ea typeface="+mn-ea"/>
                <a:cs typeface="Microsoft Sans Serif"/>
              </a:rPr>
              <a:t>учет</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a:t>
            </a:r>
            <a:endPar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endParaRPr>
          </a:p>
          <a:p>
            <a:pPr marL="0" marR="105883" lvl="0" indent="11113" algn="l" defTabSz="914400"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endParaRP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rPr>
              <a:t>Решение:</a:t>
            </a: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rPr>
              <a:t>Б</a:t>
            </a:r>
            <a:r>
              <a:rPr kumimoji="0" lang="ru-RU" sz="1660" b="1" i="0" u="none" strike="noStrike" kern="1200" cap="none" spc="-9" normalizeH="0" baseline="0" noProof="0" dirty="0" err="1">
                <a:ln>
                  <a:noFill/>
                </a:ln>
                <a:solidFill>
                  <a:prstClr val="black"/>
                </a:solidFill>
                <a:effectLst/>
                <a:uLnTx/>
                <a:uFillTx/>
                <a:latin typeface="Times New Roman"/>
                <a:ea typeface="+mn-ea"/>
                <a:cs typeface="Microsoft Sans Serif"/>
              </a:rPr>
              <a:t>ухгалтерский</a:t>
            </a:r>
            <a:r>
              <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rPr>
              <a:t> учет </a:t>
            </a: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 прибыль 6 у.е. </a:t>
            </a: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Купили по 10 ( момент приобретения) подход исторический, продали по 16, результат + 6</a:t>
            </a:r>
          </a:p>
          <a:p>
            <a:pPr marL="0" marR="105883" lvl="0" indent="11113"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endParaRP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rPr>
              <a:t>Управленческий учет </a:t>
            </a: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 прибыль 10 у.е., а если будем продавать, то убыток - 4 у.е. </a:t>
            </a: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Что  по сути было 10 стало 20, продали за 16. Результат убыток 4</a:t>
            </a: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Разница в методике, если в бухгалтерском учете подход исторический (констатация фактов), то в УУ – здесь и сейчас и он мне нужен. Продажа суть если мы продали за 16 =˃</a:t>
            </a: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Активы в УУ оцениваем </a:t>
            </a:r>
            <a:r>
              <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rPr>
              <a:t>по текущей стоимости</a:t>
            </a: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 Надо вести учет </a:t>
            </a:r>
            <a:r>
              <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rPr>
              <a:t>по  актуальным ценам</a:t>
            </a: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a:t>
            </a:r>
          </a:p>
          <a:p>
            <a:pPr marL="0" marR="105883" lvl="0" indent="11113"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endParaRP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9" normalizeH="0" baseline="0" noProof="0" dirty="0">
                <a:ln>
                  <a:noFill/>
                </a:ln>
                <a:solidFill>
                  <a:srgbClr val="0000FF"/>
                </a:solidFill>
                <a:effectLst/>
                <a:uLnTx/>
                <a:uFillTx/>
                <a:latin typeface="Times New Roman"/>
                <a:ea typeface="+mn-ea"/>
                <a:cs typeface="Microsoft Sans Serif"/>
              </a:rPr>
              <a:t>Странный парадокс</a:t>
            </a: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 В личных целях думаем </a:t>
            </a:r>
            <a:r>
              <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rPr>
              <a:t>релевантно.</a:t>
            </a: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 В быту мы используем релевантный подход подсознательно, а при изучении темы Релевантные затраты…. </a:t>
            </a: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Например, Жилая квартира купленная в 80г. Вопрос оценки. Вам и в голову не придет вспомнить  за сколько данная квартира была куплена (</a:t>
            </a:r>
            <a:r>
              <a:rPr kumimoji="0" lang="ru-RU" sz="1660" b="1" i="0" u="none" strike="noStrike" kern="1200" cap="none" spc="-9" normalizeH="0" baseline="0" noProof="0" dirty="0">
                <a:ln>
                  <a:noFill/>
                </a:ln>
                <a:solidFill>
                  <a:srgbClr val="0000FF"/>
                </a:solidFill>
                <a:effectLst/>
                <a:uLnTx/>
                <a:uFillTx/>
                <a:latin typeface="Times New Roman"/>
                <a:ea typeface="+mn-ea"/>
                <a:cs typeface="Microsoft Sans Serif"/>
              </a:rPr>
              <a:t>не релевантно</a:t>
            </a:r>
            <a:r>
              <a:rPr kumimoji="0" lang="ru-RU" sz="1660" b="0" i="0" u="none" strike="noStrike" kern="1200" cap="none" spc="-9" normalizeH="0" baseline="0" noProof="0" dirty="0">
                <a:ln>
                  <a:noFill/>
                </a:ln>
                <a:solidFill>
                  <a:prstClr val="black"/>
                </a:solidFill>
                <a:effectLst/>
                <a:uLnTx/>
                <a:uFillTx/>
                <a:latin typeface="Times New Roman"/>
                <a:ea typeface="+mn-ea"/>
                <a:cs typeface="Microsoft Sans Serif"/>
              </a:rPr>
              <a:t>). Нас лично интересует сколько  стоит квартира сейчас в текущий момент. </a:t>
            </a:r>
          </a:p>
          <a:p>
            <a:pPr marL="303531" marR="105883" lvl="0" indent="-293214" algn="l" defTabSz="914400" rtl="0" eaLnBrk="1" fontAlgn="auto" latinLnBrk="0" hangingPunct="1">
              <a:lnSpc>
                <a:spcPts val="2283"/>
              </a:lnSpc>
              <a:spcBef>
                <a:spcPts val="1219"/>
              </a:spcBef>
              <a:spcAft>
                <a:spcPts val="0"/>
              </a:spcAft>
              <a:buClrTx/>
              <a:buSzTx/>
              <a:buFontTx/>
              <a:buNone/>
              <a:tabLst/>
              <a:defRPr/>
            </a:pPr>
            <a:endParaRPr kumimoji="0" sz="1660" b="1" i="0" u="none" strike="noStrike" kern="1200" cap="none" spc="0" normalizeH="0" baseline="0" noProof="0" dirty="0">
              <a:ln>
                <a:noFill/>
              </a:ln>
              <a:solidFill>
                <a:prstClr val="black"/>
              </a:solidFill>
              <a:effectLst/>
              <a:uLnTx/>
              <a:uFillTx/>
              <a:latin typeface="Times New Roman"/>
              <a:ea typeface="+mn-ea"/>
              <a:cs typeface="Microsoft Sans Serif"/>
            </a:endParaRPr>
          </a:p>
        </p:txBody>
      </p:sp>
    </p:spTree>
    <p:extLst>
      <p:ext uri="{BB962C8B-B14F-4D97-AF65-F5344CB8AC3E}">
        <p14:creationId xmlns:p14="http://schemas.microsoft.com/office/powerpoint/2010/main" val="74363986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47700" y="213217"/>
            <a:ext cx="9014460" cy="4097693"/>
          </a:xfrm>
          <a:prstGeom prst="rect">
            <a:avLst/>
          </a:prstGeom>
        </p:spPr>
        <p:txBody>
          <a:bodyPr vert="horz" wrap="square" lIns="0" tIns="10319" rIns="0" bIns="0" rtlCol="0">
            <a:spAutoFit/>
          </a:bodyPr>
          <a:lstStyle/>
          <a:p>
            <a:pPr marL="10319" marR="0" lvl="0" indent="0"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4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Какие</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активы,</a:t>
            </a: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учитываются</a:t>
            </a:r>
            <a:r>
              <a:rPr kumimoji="0" sz="1660" b="1"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a:t>
            </a:r>
            <a:r>
              <a:rPr kumimoji="0" sz="166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16"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запасы</a:t>
            </a:r>
            <a:r>
              <a:rPr kumimoji="0" sz="166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66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3219"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ru-RU" sz="1660" b="0" i="0" u="none" strike="noStrike" kern="1200" cap="none" spc="-2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Лекарственные средства в больнице</a:t>
            </a:r>
            <a:endParaRPr kumimoji="0" lang="en-US" sz="1660" b="0" i="0" u="none" strike="noStrike" kern="1200" cap="none" spc="-16"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endParaRPr>
          </a:p>
          <a:p>
            <a:pPr marL="353219"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Вино,</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заложенное</a:t>
            </a:r>
            <a:r>
              <a:rPr kumimoji="0" lang="ru-RU" sz="1660" b="0" i="0" u="none" strike="noStrike" kern="1200" cap="none" spc="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трехлетнюю</a:t>
            </a:r>
            <a:r>
              <a:rPr kumimoji="0" lang="ru-RU"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выдержку</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бутылках</a:t>
            </a:r>
            <a:endParaRPr kumimoji="0" lang="en-US"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3219" marR="4128" lvl="0" indent="-342900" algn="l" defTabSz="914400" rtl="0" eaLnBrk="1" fontAlgn="auto" latinLnBrk="0" hangingPunct="1">
              <a:lnSpc>
                <a:spcPct val="100000"/>
              </a:lnSpc>
              <a:spcBef>
                <a:spcPts val="0"/>
              </a:spcBef>
              <a:spcAft>
                <a:spcPts val="0"/>
              </a:spcAft>
              <a:buClrTx/>
              <a:buSzTx/>
              <a:buFont typeface="+mj-lt"/>
              <a:buAutoNum type="alphaUcPeriod"/>
              <a:tabLst>
                <a:tab pos="302339" algn="l"/>
                <a:tab pos="1378069" algn="l"/>
                <a:tab pos="3093561" algn="l"/>
                <a:tab pos="4281249" algn="l"/>
                <a:tab pos="4618157" algn="l"/>
              </a:tabLst>
              <a:defRPr/>
            </a:pPr>
            <a:r>
              <a:rPr kumimoji="0" lang="ru-RU" sz="1660" b="0" i="0" u="none" strike="noStrike" kern="1200" cap="none" spc="-7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660" b="0" i="0" u="none" strike="noStrike" kern="1200" cap="none" spc="-8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вны</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	</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a:t>
            </a:r>
            <a:r>
              <a:rPr kumimoji="0" lang="ru-RU"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ле</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a:t>
            </a:r>
            <a:r>
              <a:rPr kumimoji="0" lang="ru-RU"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дви</a:t>
            </a:r>
            <a:r>
              <a:rPr kumimoji="0" lang="ru-RU" sz="166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660" b="0" i="0" u="none" strike="noStrike" kern="1200" cap="none" spc="-5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ийся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4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ладе</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выхода</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строя</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рабочего</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двигателя</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производственного</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агрегата</a:t>
            </a:r>
            <a:r>
              <a:rPr kumimoji="0" lang="en-US"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353219" marR="4128" lvl="0" indent="-342900" algn="l" defTabSz="914400" rtl="0" eaLnBrk="1" fontAlgn="auto" latinLnBrk="0" hangingPunct="1">
              <a:lnSpc>
                <a:spcPct val="100000"/>
              </a:lnSpc>
              <a:spcBef>
                <a:spcPts val="0"/>
              </a:spcBef>
              <a:spcAft>
                <a:spcPts val="0"/>
              </a:spcAft>
              <a:buClrTx/>
              <a:buSzTx/>
              <a:buFont typeface="+mj-lt"/>
              <a:buAutoNum type="alphaUcPeriod"/>
              <a:tabLst>
                <a:tab pos="302339" algn="l"/>
                <a:tab pos="1378069" algn="l"/>
                <a:tab pos="3093561" algn="l"/>
                <a:tab pos="4281249" algn="l"/>
                <a:tab pos="4618157" algn="l"/>
              </a:tabLst>
              <a:defRPr/>
            </a:pPr>
            <a:r>
              <a:rPr kumimoji="0" lang="ru-RU" sz="1660" b="0" i="0" u="none" strike="noStrike" kern="1200" cap="none" spc="-2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Дорогостоящий</a:t>
            </a:r>
            <a:r>
              <a:rPr kumimoji="0" lang="ru-RU" sz="1660" b="0" i="0" u="none" strike="noStrike" kern="1200" cap="none" spc="37"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2"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рабочий</a:t>
            </a:r>
            <a:r>
              <a:rPr kumimoji="0" lang="ru-RU" sz="1660" b="0" i="0" u="none" strike="noStrike" kern="1200" cap="none" spc="8"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инструмент</a:t>
            </a:r>
            <a:r>
              <a:rPr kumimoji="0" lang="ru-RU" sz="1660" b="0" i="0" u="none" strike="noStrike" kern="1200" cap="none" spc="61"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со</a:t>
            </a:r>
            <a:r>
              <a:rPr kumimoji="0" lang="ru-RU" sz="1660" b="0" i="0" u="none" strike="noStrike" kern="1200" cap="none" spc="24"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сроком</a:t>
            </a:r>
            <a:r>
              <a:rPr kumimoji="0" lang="ru-RU" sz="1660" b="0" i="0" u="none" strike="noStrike" kern="1200" cap="none" spc="12"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использования</a:t>
            </a:r>
            <a:r>
              <a:rPr kumimoji="0" lang="ru-RU" sz="1660" b="0" i="0" u="none" strike="noStrike" kern="1200" cap="none" spc="28"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не</a:t>
            </a:r>
            <a:r>
              <a:rPr kumimoji="0" lang="ru-RU" sz="1660" b="0" i="0" u="none" strike="noStrike" kern="1200" cap="none" spc="24"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более</a:t>
            </a:r>
            <a:r>
              <a:rPr kumimoji="0" lang="ru-RU" sz="1660" b="0" i="0" u="none" strike="noStrike" kern="1200" cap="none" spc="16"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24"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года</a:t>
            </a:r>
          </a:p>
          <a:p>
            <a:pPr marL="353219" marR="4128" lvl="0" indent="-342900" algn="l" defTabSz="914400" rtl="0" eaLnBrk="1" fontAlgn="auto" latinLnBrk="0" hangingPunct="1">
              <a:lnSpc>
                <a:spcPct val="100000"/>
              </a:lnSpc>
              <a:spcBef>
                <a:spcPts val="0"/>
              </a:spcBef>
              <a:spcAft>
                <a:spcPts val="0"/>
              </a:spcAft>
              <a:buClrTx/>
              <a:buSzTx/>
              <a:buFont typeface="+mj-lt"/>
              <a:buAutoNum type="alphaUcPeriod"/>
              <a:tabLst>
                <a:tab pos="302339" algn="l"/>
                <a:tab pos="1378069" algn="l"/>
                <a:tab pos="3093561" algn="l"/>
                <a:tab pos="4281249" algn="l"/>
                <a:tab pos="4618157" algn="l"/>
              </a:tabLst>
              <a:defRPr/>
            </a:pPr>
            <a:endParaRPr kumimoji="0" lang="ru-RU" sz="1660" b="1" i="0" u="none" strike="noStrike" kern="1200" cap="none" spc="-24"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endParaRPr>
          </a:p>
          <a:p>
            <a:pPr marL="467519" marR="0" lvl="1"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Выбор:</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00207" marR="0" lvl="1" indent="-233204" algn="just" defTabSz="914400" rtl="0" eaLnBrk="1" fontAlgn="auto" latinLnBrk="0" hangingPunct="1">
              <a:lnSpc>
                <a:spcPct val="100000"/>
              </a:lnSpc>
              <a:spcBef>
                <a:spcPts val="0"/>
              </a:spcBef>
              <a:spcAft>
                <a:spcPts val="0"/>
              </a:spcAft>
              <a:buClrTx/>
              <a:buSzTx/>
              <a:buFont typeface="Wingdings"/>
              <a:buChar char=""/>
              <a:tabLst>
                <a:tab pos="243523" algn="l"/>
              </a:tabLst>
              <a:defRPr/>
            </a:pP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Оставить</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запасах</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00207" marR="4128" lvl="1" indent="-233204" algn="just" defTabSz="914400" rtl="0" eaLnBrk="1" fontAlgn="auto" latinLnBrk="0" hangingPunct="1">
              <a:lnSpc>
                <a:spcPct val="100000"/>
              </a:lnSpc>
              <a:spcBef>
                <a:spcPts val="0"/>
              </a:spcBef>
              <a:spcAft>
                <a:spcPts val="0"/>
              </a:spcAft>
              <a:buClrTx/>
              <a:buSzTx/>
              <a:buFont typeface="Wingdings"/>
              <a:buChar char=""/>
              <a:tabLst>
                <a:tab pos="243523" algn="l"/>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Отнести в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основные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средства, </a:t>
            </a:r>
            <a:r>
              <a:rPr kumimoji="0" lang="ru-RU" sz="1660" b="0" i="0" u="none" strike="noStrike" kern="1200" cap="none" spc="-37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малоценные необоротные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материальные</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активы</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00207" marR="0" lvl="1" indent="-233204" algn="just" defTabSz="914400" rtl="0" eaLnBrk="1" fontAlgn="auto" latinLnBrk="0" hangingPunct="1">
              <a:lnSpc>
                <a:spcPct val="100000"/>
              </a:lnSpc>
              <a:spcBef>
                <a:spcPts val="0"/>
              </a:spcBef>
              <a:spcAft>
                <a:spcPts val="0"/>
              </a:spcAft>
              <a:buClrTx/>
              <a:buSzTx/>
              <a:buFont typeface="Wingdings"/>
              <a:buChar char=""/>
              <a:tabLst>
                <a:tab pos="243523" algn="l"/>
              </a:tabLst>
              <a:defRPr/>
            </a:pP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Списать</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расходы</a:t>
            </a:r>
          </a:p>
          <a:p>
            <a:pPr marL="243007" marR="0" lvl="0" indent="-233204" algn="just" defTabSz="914400" rtl="0" eaLnBrk="1" fontAlgn="auto" latinLnBrk="0" hangingPunct="1">
              <a:lnSpc>
                <a:spcPct val="100000"/>
              </a:lnSpc>
              <a:spcBef>
                <a:spcPts val="0"/>
              </a:spcBef>
              <a:spcAft>
                <a:spcPts val="0"/>
              </a:spcAft>
              <a:buClrTx/>
              <a:buSzTx/>
              <a:buFont typeface="Wingdings"/>
              <a:buChar char=""/>
              <a:tabLst>
                <a:tab pos="243523" algn="l"/>
              </a:tabLst>
              <a:defRPr/>
            </a:pPr>
            <a:endPar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9803" marR="0" lvl="0" indent="0" algn="just" defTabSz="914400" rtl="0" eaLnBrk="1" fontAlgn="auto" latinLnBrk="0" hangingPunct="1">
              <a:lnSpc>
                <a:spcPct val="100000"/>
              </a:lnSpc>
              <a:spcBef>
                <a:spcPts val="0"/>
              </a:spcBef>
              <a:spcAft>
                <a:spcPts val="0"/>
              </a:spcAft>
              <a:buClrTx/>
              <a:buSzTx/>
              <a:buFontTx/>
              <a:buNone/>
              <a:tabLst>
                <a:tab pos="243523" algn="l"/>
              </a:tabLst>
              <a:defRPr/>
            </a:pPr>
            <a:endPar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9803" marR="0" lvl="0" indent="0" algn="just" defTabSz="914400" rtl="0" eaLnBrk="1" fontAlgn="auto" latinLnBrk="0" hangingPunct="1">
              <a:lnSpc>
                <a:spcPct val="100000"/>
              </a:lnSpc>
              <a:spcBef>
                <a:spcPts val="0"/>
              </a:spcBef>
              <a:spcAft>
                <a:spcPts val="0"/>
              </a:spcAft>
              <a:buClrTx/>
              <a:buSzTx/>
              <a:buFontTx/>
              <a:buNone/>
              <a:tabLst>
                <a:tab pos="243523" algn="l"/>
              </a:tabLst>
              <a:defRPr/>
            </a:pPr>
            <a:r>
              <a:rPr kumimoji="0" lang="ru-RU"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МСФО</a:t>
            </a:r>
            <a:r>
              <a:rPr kumimoji="0" lang="ru-RU" sz="1660" b="1" i="0" u="none" strike="noStrike" kern="1200" cap="none" spc="18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(IAS)</a:t>
            </a:r>
            <a:r>
              <a:rPr kumimoji="0" lang="ru-RU" sz="1660" b="1" i="0" u="none" strike="noStrike" kern="1200" cap="none" spc="19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16</a:t>
            </a:r>
            <a:r>
              <a:rPr kumimoji="0" lang="ru-RU" sz="1660" b="1" i="0" u="none" strike="noStrike" kern="1200" cap="none" spc="18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«Основные</a:t>
            </a:r>
            <a:r>
              <a:rPr kumimoji="0" lang="ru-RU" sz="1660" b="1" i="0" u="none" strike="noStrike" kern="1200" cap="none" spc="18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средства»</a:t>
            </a:r>
            <a:r>
              <a:rPr kumimoji="0" lang="ru-RU" sz="1660" b="1" i="0" u="none" strike="noStrike" kern="1200" cap="none" spc="19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a:t>
            </a:r>
            <a:r>
              <a:rPr kumimoji="0" lang="ru-RU" sz="1660" b="1"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содержат</a:t>
            </a:r>
            <a:r>
              <a:rPr kumimoji="0" lang="ru-RU" sz="1660" b="1" i="0" u="none" strike="noStrike" kern="1200" cap="none" spc="18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стоимостных</a:t>
            </a:r>
            <a:r>
              <a:rPr kumimoji="0" lang="ru-RU" sz="1660" b="1" i="0" u="none" strike="noStrike" kern="1200" cap="none" spc="18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критериев при</a:t>
            </a:r>
            <a:r>
              <a:rPr kumimoji="0" lang="ru-RU"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признании</a:t>
            </a:r>
            <a:r>
              <a:rPr kumimoji="0" lang="ru-RU"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объекта</a:t>
            </a:r>
            <a:r>
              <a:rPr kumimoji="0" lang="ru-RU" sz="166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основным </a:t>
            </a:r>
            <a:r>
              <a:rPr kumimoji="0" lang="ru-RU"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средством.</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43007" marR="0" lvl="0" indent="-233204" algn="just" defTabSz="914400" rtl="0" eaLnBrk="1" fontAlgn="auto" latinLnBrk="0" hangingPunct="1">
              <a:lnSpc>
                <a:spcPct val="100000"/>
              </a:lnSpc>
              <a:spcBef>
                <a:spcPts val="0"/>
              </a:spcBef>
              <a:spcAft>
                <a:spcPts val="0"/>
              </a:spcAft>
              <a:buClrTx/>
              <a:buSzTx/>
              <a:buFont typeface="Wingdings"/>
              <a:buChar char=""/>
              <a:tabLst>
                <a:tab pos="243523" algn="l"/>
              </a:tabLst>
              <a:defRPr/>
            </a:pPr>
            <a:endParaRPr kumimoji="0"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 name="object 2">
            <a:extLst>
              <a:ext uri="{FF2B5EF4-FFF2-40B4-BE49-F238E27FC236}">
                <a16:creationId xmlns:a16="http://schemas.microsoft.com/office/drawing/2014/main" id="{16C5036D-EC1E-59BB-EAD4-090D892C7590}"/>
              </a:ext>
            </a:extLst>
          </p:cNvPr>
          <p:cNvSpPr txBox="1"/>
          <p:nvPr/>
        </p:nvSpPr>
        <p:spPr>
          <a:xfrm>
            <a:off x="792481" y="4202430"/>
            <a:ext cx="8310205" cy="287234"/>
          </a:xfrm>
          <a:prstGeom prst="rect">
            <a:avLst/>
          </a:prstGeom>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31472" rIns="0" bIns="0" rtlCol="0">
            <a:spAutoFit/>
          </a:bodyPr>
          <a:lstStyle/>
          <a:p>
            <a:pPr marL="1548" marR="0" lvl="0" indent="0" algn="ctr" defTabSz="914400" rtl="0" eaLnBrk="1" fontAlgn="auto" latinLnBrk="0" hangingPunct="1">
              <a:lnSpc>
                <a:spcPct val="100000"/>
              </a:lnSpc>
              <a:spcBef>
                <a:spcPts val="248"/>
              </a:spcBef>
              <a:spcAft>
                <a:spcPts val="0"/>
              </a:spcAft>
              <a:buClrTx/>
              <a:buSzTx/>
              <a:buFontTx/>
              <a:buNone/>
              <a:tabLst/>
              <a:defRPr/>
            </a:pPr>
            <a:r>
              <a:rPr kumimoji="0"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КОРРЕКТИРОВКИ</a:t>
            </a:r>
            <a:endParaRPr kumimoji="0"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 name="object 3">
            <a:extLst>
              <a:ext uri="{FF2B5EF4-FFF2-40B4-BE49-F238E27FC236}">
                <a16:creationId xmlns:a16="http://schemas.microsoft.com/office/drawing/2014/main" id="{BCFB730A-865C-5385-76C4-71642508B060}"/>
              </a:ext>
            </a:extLst>
          </p:cNvPr>
          <p:cNvSpPr txBox="1"/>
          <p:nvPr/>
        </p:nvSpPr>
        <p:spPr>
          <a:xfrm>
            <a:off x="792481" y="5243798"/>
            <a:ext cx="1725191" cy="1050592"/>
          </a:xfrm>
          <a:prstGeom prst="rect">
            <a:avLst/>
          </a:prstGeom>
          <a:solidFill>
            <a:schemeClr val="accent3">
              <a:lumMod val="40000"/>
              <a:lumOff val="60000"/>
            </a:schemeClr>
          </a:solidFill>
          <a:ln w="12191">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3096" rIns="0" bIns="0" rtlCol="0">
            <a:spAutoFit/>
          </a:bodyPr>
          <a:lstStyle/>
          <a:p>
            <a:pPr marL="0" marR="0" lvl="0" indent="0" algn="l" defTabSz="914400" rtl="0" eaLnBrk="1" fontAlgn="auto" latinLnBrk="0" hangingPunct="1">
              <a:lnSpc>
                <a:spcPct val="100000"/>
              </a:lnSpc>
              <a:spcBef>
                <a:spcPts val="24"/>
              </a:spcBef>
              <a:spcAft>
                <a:spcPts val="0"/>
              </a:spcAft>
              <a:buClrTx/>
              <a:buSzTx/>
              <a:buFontTx/>
              <a:buNone/>
              <a:tabLst/>
              <a:defRPr/>
            </a:pP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63644" marR="0" lvl="0" indent="0" algn="l" defTabSz="914400" rtl="0" eaLnBrk="1" fontAlgn="auto" latinLnBrk="0" hangingPunct="1">
              <a:lnSpc>
                <a:spcPct val="100000"/>
              </a:lnSpc>
              <a:spcBef>
                <a:spcPts val="4"/>
              </a:spcBef>
              <a:spcAft>
                <a:spcPts val="0"/>
              </a:spcAft>
              <a:buClrTx/>
              <a:buSzTx/>
              <a:buFontTx/>
              <a:buNone/>
              <a:tabLst/>
              <a:defRPr/>
            </a:pP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Списание</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460732" marR="0" lvl="0" indent="0" algn="l" defTabSz="914400" rtl="0" eaLnBrk="1" fontAlgn="auto" latinLnBrk="0" hangingPunct="1">
              <a:lnSpc>
                <a:spcPct val="100000"/>
              </a:lnSpc>
              <a:spcBef>
                <a:spcPts val="146"/>
              </a:spcBef>
              <a:spcAft>
                <a:spcPts val="0"/>
              </a:spcAft>
              <a:buClrTx/>
              <a:buSzTx/>
              <a:buFontTx/>
              <a:buNone/>
              <a:tabLst/>
              <a:defRPr/>
            </a:pP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«МБП»</a:t>
            </a:r>
            <a:endParaRPr kumimoji="0" lang="en-US"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460732" marR="0" lvl="0" indent="0" algn="l" defTabSz="914400" rtl="0" eaLnBrk="1" fontAlgn="auto" latinLnBrk="0" hangingPunct="1">
              <a:lnSpc>
                <a:spcPct val="100000"/>
              </a:lnSpc>
              <a:spcBef>
                <a:spcPts val="146"/>
              </a:spcBef>
              <a:spcAft>
                <a:spcPts val="0"/>
              </a:spcAft>
              <a:buClrTx/>
              <a:buSzTx/>
              <a:buFontTx/>
              <a:buNone/>
              <a:tabLst/>
              <a:defRPr/>
            </a:pP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object 4">
            <a:extLst>
              <a:ext uri="{FF2B5EF4-FFF2-40B4-BE49-F238E27FC236}">
                <a16:creationId xmlns:a16="http://schemas.microsoft.com/office/drawing/2014/main" id="{3DF7FC57-6D24-A78F-E39B-DECC49C2E937}"/>
              </a:ext>
            </a:extLst>
          </p:cNvPr>
          <p:cNvSpPr txBox="1"/>
          <p:nvPr/>
        </p:nvSpPr>
        <p:spPr>
          <a:xfrm>
            <a:off x="2856642" y="5243798"/>
            <a:ext cx="3016687" cy="1181998"/>
          </a:xfrm>
          <a:prstGeom prst="rect">
            <a:avLst/>
          </a:prstGeom>
          <a:solidFill>
            <a:schemeClr val="accent3">
              <a:lumMod val="40000"/>
              <a:lumOff val="60000"/>
            </a:schemeClr>
          </a:solidFill>
          <a:ln w="12192">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07831" rIns="0" bIns="0" rtlCol="0">
            <a:spAutoFit/>
          </a:bodyPr>
          <a:lstStyle/>
          <a:p>
            <a:pPr marL="0" marR="0" lvl="0" indent="0" algn="ctr" defTabSz="914400" rtl="0" eaLnBrk="1" fontAlgn="auto" latinLnBrk="0" hangingPunct="1">
              <a:lnSpc>
                <a:spcPct val="100000"/>
              </a:lnSpc>
              <a:spcBef>
                <a:spcPts val="849"/>
              </a:spcBef>
              <a:spcAft>
                <a:spcPts val="0"/>
              </a:spcAft>
              <a:buClrTx/>
              <a:buSzTx/>
              <a:buFontTx/>
              <a:buNone/>
              <a:tabLst/>
              <a:defRPr/>
            </a:pPr>
            <a:r>
              <a:rPr kumimoji="0"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Реклассификация</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516" marR="0" lvl="0" indent="0" algn="ctr" defTabSz="914400" rtl="0" eaLnBrk="1" fontAlgn="auto" latinLnBrk="0" hangingPunct="1">
              <a:lnSpc>
                <a:spcPct val="100000"/>
              </a:lnSpc>
              <a:spcBef>
                <a:spcPts val="150"/>
              </a:spcBef>
              <a:spcAft>
                <a:spcPts val="0"/>
              </a:spcAft>
              <a:buClrTx/>
              <a:buSzTx/>
              <a:buFontTx/>
              <a:buNone/>
              <a:tabLst/>
              <a:defRPr/>
            </a:pP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a:t>
            </a:r>
            <a:r>
              <a:rPr kumimoji="0" sz="1660" b="1"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материалов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146"/>
              </a:spcBef>
              <a:spcAft>
                <a:spcPts val="0"/>
              </a:spcAft>
              <a:buClrTx/>
              <a:buSzTx/>
              <a:buFontTx/>
              <a:buNone/>
              <a:tabLst/>
              <a:defRPr/>
            </a:pP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основные</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12"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средства</a:t>
            </a:r>
            <a:endParaRPr kumimoji="0" lang="en-US"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146"/>
              </a:spcBef>
              <a:spcAft>
                <a:spcPts val="0"/>
              </a:spcAft>
              <a:buClrTx/>
              <a:buSzTx/>
              <a:buFontTx/>
              <a:buNone/>
              <a:tabLst/>
              <a:defRPr/>
            </a:pP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6" name="object 5">
            <a:extLst>
              <a:ext uri="{FF2B5EF4-FFF2-40B4-BE49-F238E27FC236}">
                <a16:creationId xmlns:a16="http://schemas.microsoft.com/office/drawing/2014/main" id="{28981EFA-B96F-BF62-3E7C-7B7B952821BE}"/>
              </a:ext>
            </a:extLst>
          </p:cNvPr>
          <p:cNvSpPr txBox="1"/>
          <p:nvPr/>
        </p:nvSpPr>
        <p:spPr>
          <a:xfrm>
            <a:off x="6212299" y="5243798"/>
            <a:ext cx="2890282" cy="1254871"/>
          </a:xfrm>
          <a:prstGeom prst="rect">
            <a:avLst/>
          </a:prstGeom>
          <a:solidFill>
            <a:schemeClr val="accent3">
              <a:lumMod val="40000"/>
              <a:lumOff val="60000"/>
            </a:schemeClr>
          </a:solidFill>
          <a:ln w="12192">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89257" rIns="0" bIns="0" rtlCol="0">
            <a:spAutoFit/>
          </a:bodyPr>
          <a:lstStyle/>
          <a:p>
            <a:pPr marL="278606" marR="259517" lvl="0" indent="1032" algn="ctr" defTabSz="914400" rtl="0" eaLnBrk="1" fontAlgn="auto" latinLnBrk="0" hangingPunct="1">
              <a:lnSpc>
                <a:spcPct val="106900"/>
              </a:lnSpc>
              <a:spcBef>
                <a:spcPts val="703"/>
              </a:spcBef>
              <a:spcAft>
                <a:spcPts val="0"/>
              </a:spcAft>
              <a:buClrTx/>
              <a:buSzTx/>
              <a:buFontTx/>
              <a:buNone/>
              <a:tabLst/>
              <a:defRPr/>
            </a:pP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Списание </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активов, </a:t>
            </a:r>
            <a:r>
              <a:rPr kumimoji="0"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a:t>
            </a:r>
            <a:r>
              <a:rPr kumimoji="0" sz="166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соответствующих </a:t>
            </a:r>
            <a:r>
              <a:rPr kumimoji="0" sz="1660" b="1" i="0" u="none" strike="noStrike" kern="1200" cap="none" spc="-48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критериям</a:t>
            </a:r>
            <a:r>
              <a:rPr kumimoji="0" sz="1660" b="1"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актив</a:t>
            </a:r>
            <a:endParaRPr kumimoji="0" lang="en-US"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78606" marR="259517" lvl="0" indent="1032" algn="ctr" defTabSz="914400" rtl="0" eaLnBrk="1" fontAlgn="auto" latinLnBrk="0" hangingPunct="1">
              <a:lnSpc>
                <a:spcPct val="106900"/>
              </a:lnSpc>
              <a:spcBef>
                <a:spcPts val="703"/>
              </a:spcBef>
              <a:spcAft>
                <a:spcPts val="0"/>
              </a:spcAft>
              <a:buClrTx/>
              <a:buSzTx/>
              <a:buFontTx/>
              <a:buNone/>
              <a:tabLst/>
              <a:defRPr/>
            </a:pP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7" name="object 6">
            <a:extLst>
              <a:ext uri="{FF2B5EF4-FFF2-40B4-BE49-F238E27FC236}">
                <a16:creationId xmlns:a16="http://schemas.microsoft.com/office/drawing/2014/main" id="{7FBC992A-EB46-B75A-3A27-30E8DE71EED8}"/>
              </a:ext>
            </a:extLst>
          </p:cNvPr>
          <p:cNvGrpSpPr/>
          <p:nvPr/>
        </p:nvGrpSpPr>
        <p:grpSpPr>
          <a:xfrm>
            <a:off x="1059942" y="4640770"/>
            <a:ext cx="1102043" cy="530384"/>
            <a:chOff x="1304544" y="2200655"/>
            <a:chExt cx="1356360" cy="652780"/>
          </a:xfrm>
          <a:solidFill>
            <a:schemeClr val="accent3">
              <a:lumMod val="40000"/>
              <a:lumOff val="60000"/>
            </a:schemeClr>
          </a:solidFill>
          <a:scene3d>
            <a:camera prst="orthographicFront">
              <a:rot lat="0" lon="0" rev="0"/>
            </a:camera>
            <a:lightRig rig="balanced" dir="t">
              <a:rot lat="0" lon="0" rev="8700000"/>
            </a:lightRig>
          </a:scene3d>
        </p:grpSpPr>
        <p:sp>
          <p:nvSpPr>
            <p:cNvPr id="8" name="object 7">
              <a:extLst>
                <a:ext uri="{FF2B5EF4-FFF2-40B4-BE49-F238E27FC236}">
                  <a16:creationId xmlns:a16="http://schemas.microsoft.com/office/drawing/2014/main" id="{083080F0-FB4E-DC6A-1FA6-941102C044C9}"/>
                </a:ext>
              </a:extLst>
            </p:cNvPr>
            <p:cNvSpPr/>
            <p:nvPr/>
          </p:nvSpPr>
          <p:spPr>
            <a:xfrm>
              <a:off x="1310640" y="2206751"/>
              <a:ext cx="1344295" cy="640080"/>
            </a:xfrm>
            <a:custGeom>
              <a:avLst/>
              <a:gdLst/>
              <a:ahLst/>
              <a:cxnLst/>
              <a:rect l="l" t="t" r="r" b="b"/>
              <a:pathLst>
                <a:path w="1344295" h="640080">
                  <a:moveTo>
                    <a:pt x="1008126" y="0"/>
                  </a:moveTo>
                  <a:lnTo>
                    <a:pt x="336041" y="0"/>
                  </a:lnTo>
                  <a:lnTo>
                    <a:pt x="336041" y="320039"/>
                  </a:lnTo>
                  <a:lnTo>
                    <a:pt x="0" y="320039"/>
                  </a:lnTo>
                  <a:lnTo>
                    <a:pt x="672084" y="640080"/>
                  </a:lnTo>
                  <a:lnTo>
                    <a:pt x="1344167" y="320039"/>
                  </a:lnTo>
                  <a:lnTo>
                    <a:pt x="1008126" y="320039"/>
                  </a:lnTo>
                  <a:lnTo>
                    <a:pt x="1008126" y="0"/>
                  </a:lnTo>
                  <a:close/>
                </a:path>
              </a:pathLst>
            </a:custGeom>
            <a:grpFill/>
            <a:ln>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9" name="object 8">
              <a:extLst>
                <a:ext uri="{FF2B5EF4-FFF2-40B4-BE49-F238E27FC236}">
                  <a16:creationId xmlns:a16="http://schemas.microsoft.com/office/drawing/2014/main" id="{F4C9A88F-9B80-3784-70A7-9B59BF4DE5E9}"/>
                </a:ext>
              </a:extLst>
            </p:cNvPr>
            <p:cNvSpPr/>
            <p:nvPr/>
          </p:nvSpPr>
          <p:spPr>
            <a:xfrm>
              <a:off x="1310640" y="2206751"/>
              <a:ext cx="1344295" cy="640080"/>
            </a:xfrm>
            <a:custGeom>
              <a:avLst/>
              <a:gdLst/>
              <a:ahLst/>
              <a:cxnLst/>
              <a:rect l="l" t="t" r="r" b="b"/>
              <a:pathLst>
                <a:path w="1344295" h="640080">
                  <a:moveTo>
                    <a:pt x="0" y="320039"/>
                  </a:moveTo>
                  <a:lnTo>
                    <a:pt x="336041" y="320039"/>
                  </a:lnTo>
                  <a:lnTo>
                    <a:pt x="336041" y="0"/>
                  </a:lnTo>
                  <a:lnTo>
                    <a:pt x="1008126" y="0"/>
                  </a:lnTo>
                  <a:lnTo>
                    <a:pt x="1008126" y="320039"/>
                  </a:lnTo>
                  <a:lnTo>
                    <a:pt x="1344167" y="320039"/>
                  </a:lnTo>
                  <a:lnTo>
                    <a:pt x="672084" y="640080"/>
                  </a:lnTo>
                  <a:lnTo>
                    <a:pt x="0" y="320039"/>
                  </a:lnTo>
                  <a:close/>
                </a:path>
              </a:pathLst>
            </a:custGeom>
            <a:grpFill/>
            <a:ln w="12192">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grpSp>
        <p:nvGrpSpPr>
          <p:cNvPr id="10" name="object 9">
            <a:extLst>
              <a:ext uri="{FF2B5EF4-FFF2-40B4-BE49-F238E27FC236}">
                <a16:creationId xmlns:a16="http://schemas.microsoft.com/office/drawing/2014/main" id="{6B5CF819-5DB2-C3F4-8DBD-5C1E64A8E475}"/>
              </a:ext>
            </a:extLst>
          </p:cNvPr>
          <p:cNvGrpSpPr/>
          <p:nvPr/>
        </p:nvGrpSpPr>
        <p:grpSpPr>
          <a:xfrm>
            <a:off x="3812572" y="4645723"/>
            <a:ext cx="1103590" cy="530384"/>
            <a:chOff x="4692396" y="2206751"/>
            <a:chExt cx="1358265" cy="652780"/>
          </a:xfrm>
          <a:solidFill>
            <a:schemeClr val="accent3">
              <a:lumMod val="40000"/>
              <a:lumOff val="60000"/>
            </a:schemeClr>
          </a:solidFill>
          <a:scene3d>
            <a:camera prst="orthographicFront">
              <a:rot lat="0" lon="0" rev="0"/>
            </a:camera>
            <a:lightRig rig="balanced" dir="t">
              <a:rot lat="0" lon="0" rev="8700000"/>
            </a:lightRig>
          </a:scene3d>
        </p:grpSpPr>
        <p:sp>
          <p:nvSpPr>
            <p:cNvPr id="11" name="object 10">
              <a:extLst>
                <a:ext uri="{FF2B5EF4-FFF2-40B4-BE49-F238E27FC236}">
                  <a16:creationId xmlns:a16="http://schemas.microsoft.com/office/drawing/2014/main" id="{CB477E9A-3909-013F-48DD-AF2A90A1DC4D}"/>
                </a:ext>
              </a:extLst>
            </p:cNvPr>
            <p:cNvSpPr/>
            <p:nvPr/>
          </p:nvSpPr>
          <p:spPr>
            <a:xfrm>
              <a:off x="4698492" y="2212847"/>
              <a:ext cx="1346200" cy="640080"/>
            </a:xfrm>
            <a:custGeom>
              <a:avLst/>
              <a:gdLst/>
              <a:ahLst/>
              <a:cxnLst/>
              <a:rect l="l" t="t" r="r" b="b"/>
              <a:pathLst>
                <a:path w="1346200" h="640080">
                  <a:moveTo>
                    <a:pt x="1009269" y="0"/>
                  </a:moveTo>
                  <a:lnTo>
                    <a:pt x="336423" y="0"/>
                  </a:lnTo>
                  <a:lnTo>
                    <a:pt x="336423" y="320039"/>
                  </a:lnTo>
                  <a:lnTo>
                    <a:pt x="0" y="320039"/>
                  </a:lnTo>
                  <a:lnTo>
                    <a:pt x="672846" y="640079"/>
                  </a:lnTo>
                  <a:lnTo>
                    <a:pt x="1345692" y="320039"/>
                  </a:lnTo>
                  <a:lnTo>
                    <a:pt x="1009269" y="320039"/>
                  </a:lnTo>
                  <a:lnTo>
                    <a:pt x="1009269" y="0"/>
                  </a:lnTo>
                  <a:close/>
                </a:path>
              </a:pathLst>
            </a:custGeom>
            <a:grpFill/>
            <a:ln>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2" name="object 11">
              <a:extLst>
                <a:ext uri="{FF2B5EF4-FFF2-40B4-BE49-F238E27FC236}">
                  <a16:creationId xmlns:a16="http://schemas.microsoft.com/office/drawing/2014/main" id="{F549309D-B681-D07D-4A95-08BEED113C76}"/>
                </a:ext>
              </a:extLst>
            </p:cNvPr>
            <p:cNvSpPr/>
            <p:nvPr/>
          </p:nvSpPr>
          <p:spPr>
            <a:xfrm>
              <a:off x="4698492" y="2212847"/>
              <a:ext cx="1346200" cy="640080"/>
            </a:xfrm>
            <a:custGeom>
              <a:avLst/>
              <a:gdLst/>
              <a:ahLst/>
              <a:cxnLst/>
              <a:rect l="l" t="t" r="r" b="b"/>
              <a:pathLst>
                <a:path w="1346200" h="640080">
                  <a:moveTo>
                    <a:pt x="0" y="320039"/>
                  </a:moveTo>
                  <a:lnTo>
                    <a:pt x="336423" y="320039"/>
                  </a:lnTo>
                  <a:lnTo>
                    <a:pt x="336423" y="0"/>
                  </a:lnTo>
                  <a:lnTo>
                    <a:pt x="1009269" y="0"/>
                  </a:lnTo>
                  <a:lnTo>
                    <a:pt x="1009269" y="320039"/>
                  </a:lnTo>
                  <a:lnTo>
                    <a:pt x="1345692" y="320039"/>
                  </a:lnTo>
                  <a:lnTo>
                    <a:pt x="672846" y="640079"/>
                  </a:lnTo>
                  <a:lnTo>
                    <a:pt x="0" y="320039"/>
                  </a:lnTo>
                  <a:close/>
                </a:path>
              </a:pathLst>
            </a:custGeom>
            <a:grpFill/>
            <a:ln w="12192">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grpSp>
        <p:nvGrpSpPr>
          <p:cNvPr id="13" name="object 12">
            <a:extLst>
              <a:ext uri="{FF2B5EF4-FFF2-40B4-BE49-F238E27FC236}">
                <a16:creationId xmlns:a16="http://schemas.microsoft.com/office/drawing/2014/main" id="{3CE92A83-848C-AA56-34E5-70B311274397}"/>
              </a:ext>
            </a:extLst>
          </p:cNvPr>
          <p:cNvGrpSpPr/>
          <p:nvPr/>
        </p:nvGrpSpPr>
        <p:grpSpPr>
          <a:xfrm>
            <a:off x="7106317" y="4640770"/>
            <a:ext cx="1103590" cy="530384"/>
            <a:chOff x="8746235" y="2200655"/>
            <a:chExt cx="1358265" cy="652780"/>
          </a:xfrm>
          <a:solidFill>
            <a:schemeClr val="accent3">
              <a:lumMod val="40000"/>
              <a:lumOff val="60000"/>
            </a:schemeClr>
          </a:solidFill>
          <a:scene3d>
            <a:camera prst="orthographicFront">
              <a:rot lat="0" lon="0" rev="0"/>
            </a:camera>
            <a:lightRig rig="balanced" dir="t">
              <a:rot lat="0" lon="0" rev="8700000"/>
            </a:lightRig>
          </a:scene3d>
        </p:grpSpPr>
        <p:sp>
          <p:nvSpPr>
            <p:cNvPr id="14" name="object 13">
              <a:extLst>
                <a:ext uri="{FF2B5EF4-FFF2-40B4-BE49-F238E27FC236}">
                  <a16:creationId xmlns:a16="http://schemas.microsoft.com/office/drawing/2014/main" id="{22683834-F3AA-D86C-C10B-368A45FF5A42}"/>
                </a:ext>
              </a:extLst>
            </p:cNvPr>
            <p:cNvSpPr/>
            <p:nvPr/>
          </p:nvSpPr>
          <p:spPr>
            <a:xfrm>
              <a:off x="8752331" y="2206751"/>
              <a:ext cx="1346200" cy="640080"/>
            </a:xfrm>
            <a:custGeom>
              <a:avLst/>
              <a:gdLst/>
              <a:ahLst/>
              <a:cxnLst/>
              <a:rect l="l" t="t" r="r" b="b"/>
              <a:pathLst>
                <a:path w="1346200" h="640080">
                  <a:moveTo>
                    <a:pt x="1009269" y="0"/>
                  </a:moveTo>
                  <a:lnTo>
                    <a:pt x="336423" y="0"/>
                  </a:lnTo>
                  <a:lnTo>
                    <a:pt x="336423" y="320039"/>
                  </a:lnTo>
                  <a:lnTo>
                    <a:pt x="0" y="320039"/>
                  </a:lnTo>
                  <a:lnTo>
                    <a:pt x="672846" y="640080"/>
                  </a:lnTo>
                  <a:lnTo>
                    <a:pt x="1345692" y="320039"/>
                  </a:lnTo>
                  <a:lnTo>
                    <a:pt x="1009269" y="320039"/>
                  </a:lnTo>
                  <a:lnTo>
                    <a:pt x="1009269" y="0"/>
                  </a:lnTo>
                  <a:close/>
                </a:path>
              </a:pathLst>
            </a:custGeom>
            <a:grpFill/>
            <a:ln>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object 14">
              <a:extLst>
                <a:ext uri="{FF2B5EF4-FFF2-40B4-BE49-F238E27FC236}">
                  <a16:creationId xmlns:a16="http://schemas.microsoft.com/office/drawing/2014/main" id="{051FCB09-7A05-07C3-D5B2-84B247A0CAC2}"/>
                </a:ext>
              </a:extLst>
            </p:cNvPr>
            <p:cNvSpPr/>
            <p:nvPr/>
          </p:nvSpPr>
          <p:spPr>
            <a:xfrm>
              <a:off x="8752331" y="2206751"/>
              <a:ext cx="1346200" cy="640080"/>
            </a:xfrm>
            <a:custGeom>
              <a:avLst/>
              <a:gdLst/>
              <a:ahLst/>
              <a:cxnLst/>
              <a:rect l="l" t="t" r="r" b="b"/>
              <a:pathLst>
                <a:path w="1346200" h="640080">
                  <a:moveTo>
                    <a:pt x="0" y="320039"/>
                  </a:moveTo>
                  <a:lnTo>
                    <a:pt x="336423" y="320039"/>
                  </a:lnTo>
                  <a:lnTo>
                    <a:pt x="336423" y="0"/>
                  </a:lnTo>
                  <a:lnTo>
                    <a:pt x="1009269" y="0"/>
                  </a:lnTo>
                  <a:lnTo>
                    <a:pt x="1009269" y="320039"/>
                  </a:lnTo>
                  <a:lnTo>
                    <a:pt x="1345692" y="320039"/>
                  </a:lnTo>
                  <a:lnTo>
                    <a:pt x="672846" y="640080"/>
                  </a:lnTo>
                  <a:lnTo>
                    <a:pt x="0" y="320039"/>
                  </a:lnTo>
                  <a:close/>
                </a:path>
              </a:pathLst>
            </a:custGeom>
            <a:grpFill/>
            <a:ln w="12192">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369766186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92481" y="3209337"/>
            <a:ext cx="5410199" cy="287234"/>
          </a:xfrm>
          <a:prstGeom prst="rect">
            <a:avLst/>
          </a:prstGeom>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31472" rIns="0" bIns="0" numCol="1" rtlCol="0" anchor="ctr" anchorCtr="0" compatLnSpc="1">
            <a:prstTxWarp prst="textNoShape">
              <a:avLst/>
            </a:prstTxWarp>
            <a:spAutoFit/>
          </a:bodyPr>
          <a:lstStyle/>
          <a:p>
            <a:pPr marL="1032" algn="l">
              <a:spcBef>
                <a:spcPts val="248"/>
              </a:spcBef>
            </a:pPr>
            <a:r>
              <a:rPr sz="1660" spc="-4" dirty="0">
                <a:latin typeface="Times New Roman" panose="02020603050405020304" pitchFamily="18" charset="0"/>
                <a:cs typeface="Times New Roman" panose="02020603050405020304" pitchFamily="18" charset="0"/>
              </a:rPr>
              <a:t>С</a:t>
            </a:r>
            <a:r>
              <a:rPr lang="ru-RU" sz="1660" spc="-4" dirty="0">
                <a:latin typeface="Times New Roman" panose="02020603050405020304" pitchFamily="18" charset="0"/>
                <a:cs typeface="Times New Roman" panose="02020603050405020304" pitchFamily="18" charset="0"/>
              </a:rPr>
              <a:t>писание </a:t>
            </a:r>
            <a:r>
              <a:rPr sz="1660" spc="-49" dirty="0">
                <a:latin typeface="Times New Roman" panose="02020603050405020304" pitchFamily="18" charset="0"/>
                <a:cs typeface="Times New Roman" panose="02020603050405020304" pitchFamily="18" charset="0"/>
              </a:rPr>
              <a:t> </a:t>
            </a:r>
            <a:r>
              <a:rPr sz="1660" spc="-4" dirty="0">
                <a:latin typeface="Times New Roman" panose="02020603050405020304" pitchFamily="18" charset="0"/>
                <a:cs typeface="Times New Roman" panose="02020603050405020304" pitchFamily="18" charset="0"/>
              </a:rPr>
              <a:t>«МБП»</a:t>
            </a:r>
            <a:endParaRPr sz="1660" dirty="0">
              <a:latin typeface="Times New Roman" panose="02020603050405020304" pitchFamily="18" charset="0"/>
              <a:cs typeface="Times New Roman" panose="02020603050405020304" pitchFamily="18" charset="0"/>
            </a:endParaRPr>
          </a:p>
        </p:txBody>
      </p:sp>
      <p:sp>
        <p:nvSpPr>
          <p:cNvPr id="4" name="object 4"/>
          <p:cNvSpPr txBox="1"/>
          <p:nvPr/>
        </p:nvSpPr>
        <p:spPr>
          <a:xfrm>
            <a:off x="365760" y="177069"/>
            <a:ext cx="9171369" cy="1385516"/>
          </a:xfrm>
          <a:prstGeom prst="rect">
            <a:avLst/>
          </a:prstGeom>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516" rIns="0" bIns="0" rtlCol="0">
            <a:spAutoFit/>
          </a:bodyPr>
          <a:lstStyle/>
          <a:p>
            <a:pPr marL="92075" marR="0" lvl="0" indent="0"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a:t>
            </a:r>
            <a:r>
              <a:rPr kumimoji="0" sz="1660" b="1"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существующий экономический ресурс</a:t>
            </a:r>
          </a:p>
          <a:p>
            <a:pPr marL="92075"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контролируемые организацией</a:t>
            </a:r>
          </a:p>
          <a:p>
            <a:pPr marL="92075"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результате прошлых событий</a:t>
            </a:r>
          </a:p>
          <a:p>
            <a:pPr marL="92075"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ru-RU" sz="18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Экономический ресурс </a:t>
            </a: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право</a:t>
            </a: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предприятия, предоставляющее потенциал у получению экономических выгод</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6" name="object 6"/>
          <p:cNvSpPr txBox="1"/>
          <p:nvPr/>
        </p:nvSpPr>
        <p:spPr>
          <a:xfrm>
            <a:off x="1882346" y="1727197"/>
            <a:ext cx="6721118" cy="1080432"/>
          </a:xfrm>
          <a:prstGeom prst="rec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07831" rIns="0" bIns="0" rtlCol="0">
            <a:spAutoFit/>
          </a:bodyPr>
          <a:lstStyle/>
          <a:p>
            <a:pPr marL="377825" marR="0" lvl="0" indent="-285750" algn="l" defTabSz="914400" rtl="0" eaLnBrk="1" fontAlgn="auto" latinLnBrk="0" hangingPunct="1">
              <a:lnSpc>
                <a:spcPct val="100000"/>
              </a:lnSpc>
              <a:spcBef>
                <a:spcPts val="849"/>
              </a:spcBef>
              <a:spcAft>
                <a:spcPts val="0"/>
              </a:spcAft>
              <a:buClrTx/>
              <a:buSzTx/>
              <a:buFont typeface="Wingdings" panose="05000000000000000000" pitchFamily="2" charset="2"/>
              <a:buChar char="ü"/>
              <a:tabLst>
                <a:tab pos="232688" algn="l"/>
                <a:tab pos="233204" algn="l"/>
              </a:tabLst>
              <a:defRPr/>
            </a:pP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наличие</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контроля?</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77825" marR="0" lvl="0" indent="-285750" algn="l" defTabSz="914400" rtl="0" eaLnBrk="1" fontAlgn="auto" latinLnBrk="0" hangingPunct="1">
              <a:lnSpc>
                <a:spcPct val="100000"/>
              </a:lnSpc>
              <a:spcBef>
                <a:spcPts val="772"/>
              </a:spcBef>
              <a:spcAft>
                <a:spcPts val="0"/>
              </a:spcAft>
              <a:buClrTx/>
              <a:buSzTx/>
              <a:buFont typeface="Wingdings" panose="05000000000000000000" pitchFamily="2" charset="2"/>
              <a:buChar char="ü"/>
              <a:tabLst>
                <a:tab pos="232688" algn="l"/>
                <a:tab pos="233204" algn="l"/>
              </a:tabLst>
              <a:defRPr/>
            </a:pP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ожидаемый</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срок</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использования?</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77825" marR="0" lvl="0" indent="-285750" algn="l" defTabSz="914400" rtl="0" eaLnBrk="1" fontAlgn="auto" latinLnBrk="0" hangingPunct="1">
              <a:lnSpc>
                <a:spcPct val="100000"/>
              </a:lnSpc>
              <a:spcBef>
                <a:spcPts val="767"/>
              </a:spcBef>
              <a:spcAft>
                <a:spcPts val="0"/>
              </a:spcAft>
              <a:buClrTx/>
              <a:buSzTx/>
              <a:buFont typeface="Wingdings" panose="05000000000000000000" pitchFamily="2" charset="2"/>
              <a:buChar char="ü"/>
              <a:tabLst>
                <a:tab pos="232688" algn="l"/>
                <a:tab pos="233204" algn="l"/>
              </a:tabLst>
              <a:defRPr/>
            </a:pP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способность</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сохранять</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ходе</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использования</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физическую</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форму?</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object 8"/>
          <p:cNvSpPr txBox="1"/>
          <p:nvPr/>
        </p:nvSpPr>
        <p:spPr>
          <a:xfrm>
            <a:off x="1287483" y="2039138"/>
            <a:ext cx="335875" cy="266395"/>
          </a:xfrm>
          <a:prstGeom prst="rect">
            <a:avLst/>
          </a:prstGeom>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0835" rIns="0" bIns="0" rtlCol="0">
            <a:spAutoFit/>
          </a:bodyPr>
          <a:lstStyle/>
          <a:p>
            <a:pPr marL="0" marR="0" lvl="0" indent="0" algn="ctr" defTabSz="914400" rtl="0" eaLnBrk="1" fontAlgn="auto" latinLnBrk="0" hangingPunct="1">
              <a:lnSpc>
                <a:spcPct val="100000"/>
              </a:lnSpc>
              <a:spcBef>
                <a:spcPts val="85"/>
              </a:spcBef>
              <a:spcAft>
                <a:spcPts val="0"/>
              </a:spcAft>
              <a:buClrTx/>
              <a:buSzTx/>
              <a:buFontTx/>
              <a:buNone/>
              <a:tabLst/>
              <a:defRPr/>
            </a:pPr>
            <a:r>
              <a:rPr kumimoji="0"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0" name="object 2">
            <a:extLst>
              <a:ext uri="{FF2B5EF4-FFF2-40B4-BE49-F238E27FC236}">
                <a16:creationId xmlns:a16="http://schemas.microsoft.com/office/drawing/2014/main" id="{FED75FC2-8DAF-A264-66F7-FE73DA6A1388}"/>
              </a:ext>
            </a:extLst>
          </p:cNvPr>
          <p:cNvSpPr txBox="1">
            <a:spLocks/>
          </p:cNvSpPr>
          <p:nvPr/>
        </p:nvSpPr>
        <p:spPr bwMode="auto">
          <a:xfrm>
            <a:off x="792481" y="3697017"/>
            <a:ext cx="5410199" cy="287234"/>
          </a:xfrm>
          <a:prstGeom prst="rect">
            <a:avLst/>
          </a:prstGeom>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31472" rIns="0" bIns="0" numCol="1" rtlCol="0" anchor="ctr" anchorCtr="0" compatLnSpc="1">
            <a:prstTxWarp prst="textNoShape">
              <a:avLst/>
            </a:prstTxWarp>
            <a:spAutoFit/>
          </a:bodyPr>
          <a:lstStyle>
            <a:lvl1pPr algn="ctr" rtl="0" eaLnBrk="0" fontAlgn="base" hangingPunct="0">
              <a:spcBef>
                <a:spcPct val="0"/>
              </a:spcBef>
              <a:spcAft>
                <a:spcPct val="0"/>
              </a:spcAft>
              <a:defRPr sz="3462" kern="1200">
                <a:solidFill>
                  <a:schemeClr val="tx1"/>
                </a:solidFill>
                <a:latin typeface="+mj-lt"/>
                <a:ea typeface="+mj-ea"/>
                <a:cs typeface="+mj-cs"/>
              </a:defRPr>
            </a:lvl1pPr>
            <a:lvl2pPr algn="ctr" rtl="0" eaLnBrk="0" fontAlgn="base" hangingPunct="0">
              <a:spcBef>
                <a:spcPct val="0"/>
              </a:spcBef>
              <a:spcAft>
                <a:spcPct val="0"/>
              </a:spcAft>
              <a:defRPr sz="3462">
                <a:solidFill>
                  <a:schemeClr val="tx1"/>
                </a:solidFill>
                <a:latin typeface="Calibri" pitchFamily="34" charset="0"/>
              </a:defRPr>
            </a:lvl2pPr>
            <a:lvl3pPr algn="ctr" rtl="0" eaLnBrk="0" fontAlgn="base" hangingPunct="0">
              <a:spcBef>
                <a:spcPct val="0"/>
              </a:spcBef>
              <a:spcAft>
                <a:spcPct val="0"/>
              </a:spcAft>
              <a:defRPr sz="3462">
                <a:solidFill>
                  <a:schemeClr val="tx1"/>
                </a:solidFill>
                <a:latin typeface="Calibri" pitchFamily="34" charset="0"/>
              </a:defRPr>
            </a:lvl3pPr>
            <a:lvl4pPr algn="ctr" rtl="0" eaLnBrk="0" fontAlgn="base" hangingPunct="0">
              <a:spcBef>
                <a:spcPct val="0"/>
              </a:spcBef>
              <a:spcAft>
                <a:spcPct val="0"/>
              </a:spcAft>
              <a:defRPr sz="3462">
                <a:solidFill>
                  <a:schemeClr val="tx1"/>
                </a:solidFill>
                <a:latin typeface="Calibri" pitchFamily="34" charset="0"/>
              </a:defRPr>
            </a:lvl4pPr>
            <a:lvl5pPr algn="ctr" rtl="0" eaLnBrk="0" fontAlgn="base" hangingPunct="0">
              <a:spcBef>
                <a:spcPct val="0"/>
              </a:spcBef>
              <a:spcAft>
                <a:spcPct val="0"/>
              </a:spcAft>
              <a:defRPr sz="3462">
                <a:solidFill>
                  <a:schemeClr val="tx1"/>
                </a:solidFill>
                <a:latin typeface="Calibri" pitchFamily="34" charset="0"/>
              </a:defRPr>
            </a:lvl5pPr>
            <a:lvl6pPr marL="359627" algn="ctr" rtl="0" fontAlgn="base">
              <a:spcBef>
                <a:spcPct val="0"/>
              </a:spcBef>
              <a:spcAft>
                <a:spcPct val="0"/>
              </a:spcAft>
              <a:defRPr sz="3462">
                <a:solidFill>
                  <a:schemeClr val="tx1"/>
                </a:solidFill>
                <a:latin typeface="Calibri" pitchFamily="34" charset="0"/>
              </a:defRPr>
            </a:lvl6pPr>
            <a:lvl7pPr marL="719255" algn="ctr" rtl="0" fontAlgn="base">
              <a:spcBef>
                <a:spcPct val="0"/>
              </a:spcBef>
              <a:spcAft>
                <a:spcPct val="0"/>
              </a:spcAft>
              <a:defRPr sz="3462">
                <a:solidFill>
                  <a:schemeClr val="tx1"/>
                </a:solidFill>
                <a:latin typeface="Calibri" pitchFamily="34" charset="0"/>
              </a:defRPr>
            </a:lvl7pPr>
            <a:lvl8pPr marL="1078881" algn="ctr" rtl="0" fontAlgn="base">
              <a:spcBef>
                <a:spcPct val="0"/>
              </a:spcBef>
              <a:spcAft>
                <a:spcPct val="0"/>
              </a:spcAft>
              <a:defRPr sz="3462">
                <a:solidFill>
                  <a:schemeClr val="tx1"/>
                </a:solidFill>
                <a:latin typeface="Calibri" pitchFamily="34" charset="0"/>
              </a:defRPr>
            </a:lvl8pPr>
            <a:lvl9pPr marL="1438508" algn="ctr" rtl="0" fontAlgn="base">
              <a:spcBef>
                <a:spcPct val="0"/>
              </a:spcBef>
              <a:spcAft>
                <a:spcPct val="0"/>
              </a:spcAft>
              <a:defRPr sz="3462">
                <a:solidFill>
                  <a:schemeClr val="tx1"/>
                </a:solidFill>
                <a:latin typeface="Calibri" pitchFamily="34" charset="0"/>
              </a:defRPr>
            </a:lvl9pPr>
          </a:lstStyle>
          <a:p>
            <a:pPr marL="92075" marR="0" lvl="0" indent="0" algn="l" defTabSz="914400" rtl="0" eaLnBrk="0" fontAlgn="base" latinLnBrk="0" hangingPunct="0">
              <a:lnSpc>
                <a:spcPct val="100000"/>
              </a:lnSpc>
              <a:spcBef>
                <a:spcPts val="248"/>
              </a:spcBef>
              <a:spcAft>
                <a:spcPct val="0"/>
              </a:spcAft>
              <a:buClrTx/>
              <a:buSzTx/>
              <a:buFontTx/>
              <a:buNone/>
              <a:tabLst/>
              <a:defRPr/>
            </a:pP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Реклассификация</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из</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материалов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в основные</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средства</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p:txBody>
      </p:sp>
      <p:sp>
        <p:nvSpPr>
          <p:cNvPr id="12" name="object 4">
            <a:extLst>
              <a:ext uri="{FF2B5EF4-FFF2-40B4-BE49-F238E27FC236}">
                <a16:creationId xmlns:a16="http://schemas.microsoft.com/office/drawing/2014/main" id="{D3C83851-CDE0-E4B5-C909-B016B61E04B8}"/>
              </a:ext>
            </a:extLst>
          </p:cNvPr>
          <p:cNvSpPr txBox="1"/>
          <p:nvPr/>
        </p:nvSpPr>
        <p:spPr>
          <a:xfrm>
            <a:off x="792481" y="4197478"/>
            <a:ext cx="5410199" cy="287755"/>
          </a:xfrm>
          <a:prstGeom prst="rect">
            <a:avLst/>
          </a:prstGeom>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31988" rIns="0" bIns="0" rtlCol="0">
            <a:spAutoFit/>
          </a:bodyPr>
          <a:lstStyle/>
          <a:p>
            <a:pPr marL="92075" marR="0" lvl="0" indent="0" algn="l" defTabSz="914400" rtl="0" eaLnBrk="1" fontAlgn="auto" latinLnBrk="0" hangingPunct="1">
              <a:lnSpc>
                <a:spcPct val="100000"/>
              </a:lnSpc>
              <a:spcBef>
                <a:spcPts val="252"/>
              </a:spcBef>
              <a:spcAft>
                <a:spcPts val="0"/>
              </a:spcAft>
              <a:buClrTx/>
              <a:buSzTx/>
              <a:buFontTx/>
              <a:buNone/>
              <a:tabLst/>
              <a:defRPr/>
            </a:pP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Списание</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активов,</a:t>
            </a:r>
            <a:r>
              <a:rPr kumimoji="0" lang="ru-RU"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соответствующих</a:t>
            </a:r>
            <a:r>
              <a:rPr kumimoji="0" lang="ru-RU"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критериям</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object 5">
            <a:extLst>
              <a:ext uri="{FF2B5EF4-FFF2-40B4-BE49-F238E27FC236}">
                <a16:creationId xmlns:a16="http://schemas.microsoft.com/office/drawing/2014/main" id="{5991264A-60CB-E010-BA6C-85C70D33EE2B}"/>
              </a:ext>
            </a:extLst>
          </p:cNvPr>
          <p:cNvSpPr txBox="1"/>
          <p:nvPr/>
        </p:nvSpPr>
        <p:spPr>
          <a:xfrm>
            <a:off x="160020" y="4541409"/>
            <a:ext cx="9639300" cy="1643174"/>
          </a:xfrm>
          <a:prstGeom prst="rect">
            <a:avLst/>
          </a:prstGeom>
        </p:spPr>
        <p:txBody>
          <a:bodyPr vert="horz" wrap="square" lIns="0" tIns="109379" rIns="0" bIns="0" rtlCol="0">
            <a:spAutoFit/>
          </a:bodyPr>
          <a:lstStyle/>
          <a:p>
            <a:pPr marL="10319" marR="0" lvl="0" indent="0" algn="l" defTabSz="914400" rtl="0" eaLnBrk="1" fontAlgn="auto" latinLnBrk="0" hangingPunct="1">
              <a:lnSpc>
                <a:spcPct val="100000"/>
              </a:lnSpc>
              <a:spcBef>
                <a:spcPts val="0"/>
              </a:spcBef>
              <a:spcAft>
                <a:spcPts val="0"/>
              </a:spcAft>
              <a:buClrTx/>
              <a:buSzTx/>
              <a:buFontTx/>
              <a:buNone/>
              <a:tabLst/>
              <a:defRPr/>
            </a:pPr>
            <a:r>
              <a:rPr kumimoji="0" sz="1660" b="0" i="0" u="none" strike="noStrike" kern="1200" cap="none" spc="-12"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Например</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ценные</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подарки</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сотрудников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0319" marR="4128" lvl="0" indent="0" algn="l" defTabSz="914400" rtl="0" eaLnBrk="1" fontAlgn="auto" latinLnBrk="0" hangingPunct="1">
              <a:lnSpc>
                <a:spcPct val="100000"/>
              </a:lnSpc>
              <a:spcBef>
                <a:spcPts val="0"/>
              </a:spcBef>
              <a:spcAft>
                <a:spcPts val="0"/>
              </a:spcAft>
              <a:buClrTx/>
              <a:buSzTx/>
              <a:buFontTx/>
              <a:buNone/>
              <a:tabLst/>
              <a:defRPr/>
            </a:pP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Ценные</a:t>
            </a:r>
            <a:r>
              <a:rPr kumimoji="0"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подарки</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сотрудников</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только</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являются</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запасами,</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вовсе</a:t>
            </a:r>
            <a:r>
              <a:rPr kumimoji="0"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отвечают </a:t>
            </a:r>
            <a:r>
              <a:rPr kumimoji="0" sz="1660" b="0" i="0" u="none" strike="noStrike" kern="1200" cap="none" spc="-37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определению</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актива.</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0319" marR="4128" lvl="0" indent="0" algn="l" defTabSz="914400" rtl="0" eaLnBrk="1" fontAlgn="auto" latinLnBrk="0" hangingPunct="1">
              <a:lnSpc>
                <a:spcPct val="100000"/>
              </a:lnSpc>
              <a:spcBef>
                <a:spcPts val="0"/>
              </a:spcBef>
              <a:spcAft>
                <a:spcPts val="0"/>
              </a:spcAft>
              <a:buClrTx/>
              <a:buSzTx/>
              <a:buFontTx/>
              <a:buNone/>
              <a:tabLst/>
              <a:defRPr/>
            </a:pPr>
            <a:r>
              <a:rPr kumimoji="0" sz="1660" b="0" i="0" u="none" strike="noStrike" kern="1200" cap="none" spc="-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Сущность</a:t>
            </a:r>
            <a:r>
              <a:rPr kumimoji="0" sz="1660" b="0" i="0" u="none" strike="noStrike" kern="1200" cap="none" spc="4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экономического</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ресурса</a:t>
            </a:r>
            <a:r>
              <a:rPr kumimoji="0" sz="166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определяется</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позиции</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будущих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экономических</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выгод.</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0319" marR="4128" lvl="0" indent="0" algn="l" defTabSz="914400" rtl="0" eaLnBrk="1" fontAlgn="auto" latinLnBrk="0" hangingPunct="1">
              <a:lnSpc>
                <a:spcPct val="100000"/>
              </a:lnSpc>
              <a:spcBef>
                <a:spcPts val="0"/>
              </a:spcBef>
              <a:spcAft>
                <a:spcPts val="0"/>
              </a:spcAft>
              <a:buClrTx/>
              <a:buSzTx/>
              <a:buFontTx/>
              <a:buNone/>
              <a:tabLst/>
              <a:defRPr/>
            </a:pPr>
            <a:r>
              <a:rPr kumimoji="0" sz="1660" b="0" i="0" u="none" strike="noStrike" kern="1200" cap="none" spc="-2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Подарки</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сотрудникам</a:t>
            </a:r>
            <a:r>
              <a:rPr kumimoji="0"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нельзя</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рассматривать</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3"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как</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4"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источник</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потенциального</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дохода</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компании.</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0319" marR="4128" lvl="0" indent="0" algn="l" defTabSz="914400" rtl="0" eaLnBrk="1" fontAlgn="auto" latinLnBrk="0" hangingPunct="1">
              <a:lnSpc>
                <a:spcPct val="100000"/>
              </a:lnSpc>
              <a:spcBef>
                <a:spcPts val="0"/>
              </a:spcBef>
              <a:spcAft>
                <a:spcPts val="0"/>
              </a:spcAft>
              <a:buClrTx/>
              <a:buSzTx/>
              <a:buFontTx/>
              <a:buNone/>
              <a:tabLst/>
              <a:defRPr/>
            </a:pP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Затраты</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их</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приобретение</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списываются</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расходы </a:t>
            </a:r>
            <a:r>
              <a:rPr kumimoji="0" sz="1660" b="0" i="0" u="none" strike="noStrike" kern="1200" cap="none" spc="-37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периода</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момент</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возникновения.</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7662892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953000" y="2499552"/>
            <a:ext cx="2932964" cy="1858896"/>
          </a:xfrm>
          <a:prstGeom prst="rect">
            <a:avLst/>
          </a:prstGeom>
        </p:spPr>
      </p:pic>
      <p:sp>
        <p:nvSpPr>
          <p:cNvPr id="5" name="object 5"/>
          <p:cNvSpPr txBox="1"/>
          <p:nvPr/>
        </p:nvSpPr>
        <p:spPr>
          <a:xfrm>
            <a:off x="9193404" y="6641179"/>
            <a:ext cx="146685" cy="153888"/>
          </a:xfrm>
          <a:prstGeom prst="rect">
            <a:avLst/>
          </a:prstGeom>
        </p:spPr>
        <p:txBody>
          <a:bodyPr vert="horz" wrap="square" lIns="0" tIns="0" rIns="0" bIns="0" rtlCol="0">
            <a:spAutoFit/>
          </a:bodyPr>
          <a:lstStyle/>
          <a:p>
            <a:pPr marL="38100" marR="0" lvl="0" indent="0" algn="l" defTabSz="914400" rtl="0" eaLnBrk="1" fontAlgn="auto" latinLnBrk="0" hangingPunct="1">
              <a:lnSpc>
                <a:spcPct val="100000"/>
              </a:lnSpc>
              <a:spcBef>
                <a:spcPts val="0"/>
              </a:spcBef>
              <a:spcAft>
                <a:spcPts val="0"/>
              </a:spcAft>
              <a:buClrTx/>
              <a:buSzTx/>
              <a:buFontTx/>
              <a:buNone/>
              <a:tabLst/>
              <a:defRPr/>
            </a:pPr>
            <a:fld id="{81D60167-4931-47E6-BA6A-407CBD079E47}" type="slidenum">
              <a:rPr kumimoji="0" sz="1000" b="0" i="0" u="none" strike="noStrike" kern="1200" cap="none" spc="-5" normalizeH="0" baseline="0" noProof="0" dirty="0">
                <a:ln>
                  <a:noFill/>
                </a:ln>
                <a:solidFill>
                  <a:srgbClr val="5B0917"/>
                </a:solidFill>
                <a:effectLst/>
                <a:uLnTx/>
                <a:uFillTx/>
                <a:latin typeface="Microsoft Sans Serif"/>
                <a:ea typeface="+mn-ea"/>
                <a:cs typeface="Microsoft Sans Serif"/>
              </a:rPr>
              <a:pPr marL="38100" marR="0" lvl="0" indent="0" algn="l" defTabSz="914400" rtl="0" eaLnBrk="1" fontAlgn="auto" latinLnBrk="0" hangingPunct="1">
                <a:lnSpc>
                  <a:spcPct val="100000"/>
                </a:lnSpc>
                <a:spcBef>
                  <a:spcPts val="0"/>
                </a:spcBef>
                <a:spcAft>
                  <a:spcPts val="0"/>
                </a:spcAft>
                <a:buClrTx/>
                <a:buSzTx/>
                <a:buFontTx/>
                <a:buNone/>
                <a:tabLst/>
                <a:defRPr/>
              </a:pPr>
              <a:t>122</a:t>
            </a:fld>
            <a:endParaRPr kumimoji="0" sz="1000" b="0" i="0" u="none" strike="noStrike" kern="1200" cap="none" spc="0" normalizeH="0" baseline="0" noProof="0">
              <a:ln>
                <a:noFill/>
              </a:ln>
              <a:solidFill>
                <a:prstClr val="black"/>
              </a:solidFill>
              <a:effectLst/>
              <a:uLnTx/>
              <a:uFillTx/>
              <a:latin typeface="Microsoft Sans Serif"/>
              <a:ea typeface="+mn-ea"/>
              <a:cs typeface="Microsoft Sans Serif"/>
            </a:endParaRPr>
          </a:p>
        </p:txBody>
      </p:sp>
      <p:sp>
        <p:nvSpPr>
          <p:cNvPr id="4" name="object 4"/>
          <p:cNvSpPr txBox="1"/>
          <p:nvPr/>
        </p:nvSpPr>
        <p:spPr>
          <a:xfrm>
            <a:off x="542341" y="327634"/>
            <a:ext cx="9249359" cy="2467470"/>
          </a:xfrm>
          <a:prstGeom prst="rect">
            <a:avLst/>
          </a:prstGeom>
        </p:spPr>
        <p:txBody>
          <a:bodyPr vert="horz" wrap="square" lIns="0" tIns="114935" rIns="0" bIns="0" rtlCol="0">
            <a:spAutoFit/>
          </a:bodyPr>
          <a:lstStyle/>
          <a:p>
            <a:pPr marL="12700" marR="127000" lvl="0" indent="0" algn="l" defTabSz="914400" rtl="0" eaLnBrk="1" fontAlgn="auto" latinLnBrk="0" hangingPunct="1">
              <a:lnSpc>
                <a:spcPct val="100000"/>
              </a:lnSpc>
              <a:spcBef>
                <a:spcPts val="805"/>
              </a:spcBef>
              <a:spcAft>
                <a:spcPts val="0"/>
              </a:spcAft>
              <a:buClr>
                <a:srgbClr val="CC3300"/>
              </a:buClr>
              <a:buSzTx/>
              <a:buFontTx/>
              <a:buNone/>
              <a:tabLst>
                <a:tab pos="355600" algn="l"/>
              </a:tabLst>
              <a:defRPr/>
            </a:pPr>
            <a:r>
              <a:rPr kumimoji="0" sz="1660" b="1" i="0" u="none" strike="noStrike" kern="1200" cap="none" spc="-3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Собственнику</a:t>
            </a:r>
            <a:r>
              <a:rPr kumimoji="0" sz="1660" b="1"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предприятия</a:t>
            </a:r>
            <a:r>
              <a:rPr kumimoji="0" sz="1660" b="0" i="0" u="none" strike="noStrike" kern="1200" cap="none" spc="-1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sz="1660" b="0" i="0" u="none" strike="noStrike" kern="1200" cap="none" spc="-1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возможность</a:t>
            </a:r>
            <a:r>
              <a:rPr kumimoji="0" sz="166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повысить</a:t>
            </a:r>
            <a:r>
              <a:rPr kumimoji="0" sz="1660" b="0" i="0" u="none" strike="noStrike" kern="1200" cap="none" spc="-1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доходность</a:t>
            </a:r>
            <a:r>
              <a:rPr kumimoji="0" sz="1660" b="0"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бизнеса, </a:t>
            </a:r>
            <a:r>
              <a:rPr kumimoji="0" sz="1660" b="0" i="0" u="none" strike="noStrike" kern="1200" cap="none" spc="-6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подконтрольность</a:t>
            </a:r>
            <a:r>
              <a:rPr kumimoji="0" sz="1660" b="0"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660" b="0" i="0" u="none" strike="noStrike" kern="1200" cap="none" spc="-1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инвестиционную</a:t>
            </a:r>
            <a:r>
              <a:rPr kumimoji="0" sz="166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привлекательность</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5080" lvl="0" indent="0" algn="l" defTabSz="914400" rtl="0" eaLnBrk="1" fontAlgn="auto" latinLnBrk="0" hangingPunct="1">
              <a:lnSpc>
                <a:spcPct val="100000"/>
              </a:lnSpc>
              <a:spcBef>
                <a:spcPts val="795"/>
              </a:spcBef>
              <a:spcAft>
                <a:spcPts val="0"/>
              </a:spcAft>
              <a:buClr>
                <a:srgbClr val="CC3300"/>
              </a:buClr>
              <a:buSzTx/>
              <a:buFontTx/>
              <a:buNone/>
              <a:tabLst>
                <a:tab pos="355600" algn="l"/>
              </a:tabLst>
              <a:defRPr/>
            </a:pPr>
            <a:r>
              <a:rPr kumimoji="0" sz="1660" b="1"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Руководству</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предприятия </a:t>
            </a:r>
            <a:r>
              <a:rPr kumimoji="0" sz="1660" b="0" i="0" u="none" strike="noStrike" kern="1200" cap="none" spc="-1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возможности </a:t>
            </a:r>
            <a:r>
              <a:rPr kumimoji="0" sz="1660" b="0" i="0" u="none" strike="noStrike" kern="1200" cap="none" spc="-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анализа, </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планирования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гибкого</a:t>
            </a:r>
            <a:r>
              <a:rPr kumimoji="0" sz="166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управления</a:t>
            </a:r>
            <a:r>
              <a:rPr kumimoji="0" sz="166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ресурсами</a:t>
            </a:r>
            <a:r>
              <a:rPr kumimoji="0" sz="1660" b="0" i="0" u="none" strike="noStrike" kern="1200" cap="none" spc="-1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компании</a:t>
            </a:r>
            <a:r>
              <a:rPr kumimoji="0" sz="166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a:t>
            </a:r>
            <a:r>
              <a:rPr kumimoji="0" sz="1660" b="0" i="0" u="none" strike="noStrike" kern="1200" cap="none" spc="-1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повышения</a:t>
            </a:r>
            <a:r>
              <a:rPr kumimoji="0" sz="1660" b="0" i="0" u="none" strike="noStrike" kern="1200" cap="none" spc="-1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эффективности</a:t>
            </a:r>
            <a:r>
              <a:rPr kumimoji="0" sz="1660" b="0" i="0" u="none" strike="noStrike" kern="1200" cap="none" spc="-1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sz="1660" b="0" i="0" u="none" strike="noStrike" kern="1200" cap="none" spc="-6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конкурентоспособности</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701040" lvl="0" indent="0" algn="l" defTabSz="914400" rtl="0" eaLnBrk="1" fontAlgn="auto" latinLnBrk="0" hangingPunct="1">
              <a:lnSpc>
                <a:spcPct val="100000"/>
              </a:lnSpc>
              <a:spcBef>
                <a:spcPts val="805"/>
              </a:spcBef>
              <a:spcAft>
                <a:spcPts val="0"/>
              </a:spcAft>
              <a:buClr>
                <a:srgbClr val="CC3300"/>
              </a:buClr>
              <a:buSzTx/>
              <a:buFontTx/>
              <a:buNone/>
              <a:tabLst>
                <a:tab pos="355600" algn="l"/>
              </a:tabLst>
              <a:defRPr/>
            </a:pPr>
            <a:r>
              <a:rPr kumimoji="0" sz="1660" b="1"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Руководителям </a:t>
            </a:r>
            <a:r>
              <a:rPr kumimoji="0" sz="166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подразделений </a:t>
            </a:r>
            <a:r>
              <a:rPr kumimoji="0" sz="166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sz="166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менеджерам </a:t>
            </a:r>
            <a:r>
              <a:rPr kumimoji="0" sz="1660" b="0" i="0" u="none" strike="noStrike" kern="1200" cap="none" spc="-1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инструменты, </a:t>
            </a:r>
            <a:r>
              <a:rPr kumimoji="0" sz="166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позволяющие</a:t>
            </a:r>
            <a:r>
              <a:rPr kumimoji="0" sz="166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повысить</a:t>
            </a:r>
            <a:r>
              <a:rPr kumimoji="0" sz="1660" b="0" i="0" u="none" strike="noStrike" kern="1200" cap="none" spc="-1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эффективность</a:t>
            </a:r>
            <a:r>
              <a:rPr kumimoji="0" sz="1660" b="0" i="0" u="none" strike="noStrike" kern="1200" cap="none" spc="-1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ежедневной</a:t>
            </a:r>
            <a:r>
              <a:rPr kumimoji="0" sz="1660" b="0" i="0" u="none" strike="noStrike" kern="1200" cap="none" spc="-1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работы</a:t>
            </a:r>
            <a:r>
              <a:rPr kumimoji="0" sz="1660" b="0" i="0" u="none" strike="noStrike" kern="1200" cap="none" spc="-1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a:t>
            </a:r>
            <a:r>
              <a:rPr kumimoji="0" sz="1660" b="0" i="0" u="none" strike="noStrike" kern="1200" cap="none" spc="-1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своим </a:t>
            </a:r>
            <a:r>
              <a:rPr kumimoji="0" sz="1660" b="0" i="0" u="none" strike="noStrike" kern="1200" cap="none" spc="-6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направлениям</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1685925" lvl="0" indent="0" algn="l" defTabSz="914400" rtl="0" eaLnBrk="1" fontAlgn="auto" latinLnBrk="0" hangingPunct="1">
              <a:lnSpc>
                <a:spcPct val="100000"/>
              </a:lnSpc>
              <a:spcBef>
                <a:spcPts val="805"/>
              </a:spcBef>
              <a:spcAft>
                <a:spcPts val="0"/>
              </a:spcAft>
              <a:buClr>
                <a:srgbClr val="CC3300"/>
              </a:buClr>
              <a:buSzTx/>
              <a:buFontTx/>
              <a:buNone/>
              <a:tabLst>
                <a:tab pos="355600" algn="l"/>
              </a:tabLst>
              <a:defRPr/>
            </a:pPr>
            <a:r>
              <a:rPr kumimoji="0" sz="1660" b="1"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або</a:t>
            </a:r>
            <a:r>
              <a:rPr kumimoji="0" sz="166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660" b="1"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1"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66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кам</a:t>
            </a:r>
            <a:r>
              <a:rPr kumimoji="0" sz="1660" b="1"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учетн</a:t>
            </a:r>
            <a:r>
              <a:rPr kumimoji="0" sz="1660" b="1"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660" b="1" i="0" u="none" strike="noStrike" kern="1200" cap="none" spc="1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sz="1660" b="1"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1" i="0" u="none" strike="noStrike" kern="1200" cap="none" spc="-10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sz="166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уж</a:t>
            </a:r>
            <a:r>
              <a:rPr kumimoji="0" sz="166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660" b="1"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предпр</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660" b="0" i="0" u="none" strike="noStrike" kern="1200" cap="none" spc="-11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ятия</a:t>
            </a:r>
            <a:r>
              <a:rPr kumimoji="0" sz="1660" b="0" i="0" u="none" strike="noStrike" kern="1200" cap="none" spc="-1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sz="1660" b="0" i="0" u="none" strike="noStrike" kern="1200" cap="none" spc="-1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средс</a:t>
            </a:r>
            <a:r>
              <a:rPr kumimoji="0" sz="1660" b="0" i="0" u="none" strike="noStrike" kern="1200" cap="none" spc="-1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660" b="0"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1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66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sz="1660" b="0" i="0" u="none" strike="noStrike" kern="1200" cap="none" spc="-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  </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автоматизированного</a:t>
            </a:r>
            <a:r>
              <a:rPr kumimoji="0" sz="166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ведения</a:t>
            </a:r>
            <a:r>
              <a:rPr kumimoji="0" sz="1660" b="0" i="0" u="none" strike="noStrike" kern="1200" cap="none" spc="-1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учета</a:t>
            </a:r>
            <a:r>
              <a:rPr kumimoji="0" sz="1660" b="0" i="0" u="none" strike="noStrike" kern="1200" cap="none" spc="-1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1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удобном</a:t>
            </a:r>
            <a:r>
              <a:rPr kumimoji="0" sz="1660" b="0"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интерфейсе</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50408166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42341" y="1713991"/>
            <a:ext cx="8978596" cy="305212"/>
          </a:xfrm>
          <a:prstGeom prst="rect">
            <a:avLst/>
          </a:prstGeom>
        </p:spPr>
        <p:txBody>
          <a:bodyPr vert="horz" wrap="square" lIns="0" tIns="12700" rIns="0" bIns="0" rtlCol="0">
            <a:spAutoFit/>
          </a:bodyPr>
          <a:lstStyle/>
          <a:p>
            <a:pPr marL="12700" marR="5080" lvl="0" indent="0" algn="l" defTabSz="914400" rtl="0" eaLnBrk="1" fontAlgn="auto" latinLnBrk="0" hangingPunct="1">
              <a:lnSpc>
                <a:spcPct val="100000"/>
              </a:lnSpc>
              <a:spcBef>
                <a:spcPts val="100"/>
              </a:spcBef>
              <a:spcAft>
                <a:spcPts val="0"/>
              </a:spcAft>
              <a:buClrTx/>
              <a:buSzTx/>
              <a:buFontTx/>
              <a:buNone/>
              <a:tabLst/>
              <a:defRPr/>
            </a:pPr>
            <a:r>
              <a:rPr kumimoji="0" sz="1900" b="0"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a:t>
            </a:r>
            <a:r>
              <a:rPr kumimoji="0" sz="1900" b="0"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1" i="0" u="none" strike="noStrike" kern="1200" cap="none" spc="-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900" b="1"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обс</a:t>
            </a:r>
            <a:r>
              <a:rPr kumimoji="0" sz="1900" b="1"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900" b="1"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900" b="1" i="0" u="none" strike="noStrike" kern="1200" cap="none" spc="-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900"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нника</a:t>
            </a:r>
            <a:r>
              <a:rPr kumimoji="0" sz="1900" b="1"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бизнеса</a:t>
            </a:r>
            <a:r>
              <a:rPr kumimoji="0" sz="1900" b="0" i="0" u="none" strike="noStrike" kern="1200" cap="none" spc="-1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всегда</a:t>
            </a:r>
            <a:r>
              <a:rPr kumimoji="0" sz="1900" b="0" i="0" u="none" strike="noStrike" kern="1200" cap="none" spc="-20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актуальны</a:t>
            </a:r>
            <a:r>
              <a:rPr kumimoji="0" sz="1900" b="0"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следующие  </a:t>
            </a:r>
            <a:r>
              <a:rPr kumimoji="0" sz="190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вопро</a:t>
            </a:r>
            <a:r>
              <a:rPr kumimoji="0" sz="190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900" b="0" i="0" u="none" strike="noStrike" kern="1200" cap="none" spc="-10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900" b="0"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sz="190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90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организации</a:t>
            </a:r>
            <a:r>
              <a:rPr kumimoji="0" sz="1900" b="0"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90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изнеса:</a:t>
            </a:r>
            <a:endPar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 name="object 4"/>
          <p:cNvSpPr/>
          <p:nvPr/>
        </p:nvSpPr>
        <p:spPr>
          <a:xfrm>
            <a:off x="417001" y="2930410"/>
            <a:ext cx="1751330" cy="1050925"/>
          </a:xfrm>
          <a:custGeom>
            <a:avLst/>
            <a:gdLst/>
            <a:ahLst/>
            <a:cxnLst/>
            <a:rect l="l" t="t" r="r" b="b"/>
            <a:pathLst>
              <a:path w="1751330" h="1050925">
                <a:moveTo>
                  <a:pt x="1645732" y="0"/>
                </a:moveTo>
                <a:lnTo>
                  <a:pt x="105044" y="0"/>
                </a:lnTo>
                <a:lnTo>
                  <a:pt x="64156" y="8249"/>
                </a:lnTo>
                <a:lnTo>
                  <a:pt x="30767" y="30749"/>
                </a:lnTo>
                <a:lnTo>
                  <a:pt x="8254" y="64133"/>
                </a:lnTo>
                <a:lnTo>
                  <a:pt x="0" y="105028"/>
                </a:lnTo>
                <a:lnTo>
                  <a:pt x="0" y="945388"/>
                </a:lnTo>
                <a:lnTo>
                  <a:pt x="8255" y="986283"/>
                </a:lnTo>
                <a:lnTo>
                  <a:pt x="30767" y="1019667"/>
                </a:lnTo>
                <a:lnTo>
                  <a:pt x="64156" y="1042167"/>
                </a:lnTo>
                <a:lnTo>
                  <a:pt x="105044" y="1050417"/>
                </a:lnTo>
                <a:lnTo>
                  <a:pt x="1645732" y="1050417"/>
                </a:lnTo>
                <a:lnTo>
                  <a:pt x="1686628" y="1042167"/>
                </a:lnTo>
                <a:lnTo>
                  <a:pt x="1720011" y="1019667"/>
                </a:lnTo>
                <a:lnTo>
                  <a:pt x="1742511" y="986283"/>
                </a:lnTo>
                <a:lnTo>
                  <a:pt x="1750761" y="945388"/>
                </a:lnTo>
                <a:lnTo>
                  <a:pt x="1750761" y="105028"/>
                </a:lnTo>
                <a:lnTo>
                  <a:pt x="1742511" y="64133"/>
                </a:lnTo>
                <a:lnTo>
                  <a:pt x="1720011" y="30749"/>
                </a:lnTo>
                <a:lnTo>
                  <a:pt x="1686628" y="8249"/>
                </a:lnTo>
                <a:lnTo>
                  <a:pt x="1645732" y="0"/>
                </a:lnTo>
                <a:close/>
              </a:path>
            </a:pathLst>
          </a:cu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9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object 5"/>
          <p:cNvSpPr txBox="1"/>
          <p:nvPr/>
        </p:nvSpPr>
        <p:spPr>
          <a:xfrm>
            <a:off x="785875" y="3089744"/>
            <a:ext cx="1013460" cy="652807"/>
          </a:xfrm>
          <a:prstGeom prst="rect">
            <a:avLst/>
          </a:prstGeom>
        </p:spPr>
        <p:txBody>
          <a:bodyPr vert="horz" wrap="square" lIns="0" tIns="12065" rIns="0" bIns="0" rtlCol="0">
            <a:spAutoFit/>
          </a:bodyPr>
          <a:lstStyle/>
          <a:p>
            <a:pPr marL="12700" marR="0" lvl="0" indent="0" algn="l" defTabSz="914400" rtl="0" eaLnBrk="1" fontAlgn="auto" latinLnBrk="0" hangingPunct="1">
              <a:lnSpc>
                <a:spcPts val="2560"/>
              </a:lnSpc>
              <a:spcBef>
                <a:spcPts val="95"/>
              </a:spcBef>
              <a:spcAft>
                <a:spcPts val="0"/>
              </a:spcAft>
              <a:buClrTx/>
              <a:buSzTx/>
              <a:buFontTx/>
              <a:buNone/>
              <a:tabLst/>
              <a:defRPr/>
            </a:pPr>
            <a:r>
              <a:rPr kumimoji="0" sz="190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a:t>
            </a:r>
            <a:r>
              <a:rPr kumimoji="0" sz="1900" b="1"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sz="1900" b="1"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a:t>
            </a:r>
            <a:r>
              <a:rPr kumimoji="0" sz="1900" b="1"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900" b="1" i="0" u="none" strike="noStrike" kern="1200" cap="none" spc="-11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endParaRPr kumimoji="0"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37160" marR="0" lvl="0" indent="0" algn="l" defTabSz="914400" rtl="0" eaLnBrk="1" fontAlgn="auto" latinLnBrk="0" hangingPunct="1">
              <a:lnSpc>
                <a:spcPts val="2560"/>
              </a:lnSpc>
              <a:spcBef>
                <a:spcPts val="0"/>
              </a:spcBef>
              <a:spcAft>
                <a:spcPts val="0"/>
              </a:spcAft>
              <a:buClrTx/>
              <a:buSzTx/>
              <a:buFontTx/>
              <a:buNone/>
              <a:tabLst/>
              <a:defRPr/>
            </a:pPr>
            <a:r>
              <a:rPr kumimoji="0" sz="190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новое</a:t>
            </a:r>
            <a:endParaRPr kumimoji="0"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6" name="object 6"/>
          <p:cNvSpPr/>
          <p:nvPr/>
        </p:nvSpPr>
        <p:spPr>
          <a:xfrm>
            <a:off x="2342896" y="3238511"/>
            <a:ext cx="371475" cy="434340"/>
          </a:xfrm>
          <a:custGeom>
            <a:avLst/>
            <a:gdLst/>
            <a:ahLst/>
            <a:cxnLst/>
            <a:rect l="l" t="t" r="r" b="b"/>
            <a:pathLst>
              <a:path w="371475" h="434339">
                <a:moveTo>
                  <a:pt x="185547" y="0"/>
                </a:moveTo>
                <a:lnTo>
                  <a:pt x="185547" y="86868"/>
                </a:lnTo>
                <a:lnTo>
                  <a:pt x="0" y="86868"/>
                </a:lnTo>
                <a:lnTo>
                  <a:pt x="0" y="347345"/>
                </a:lnTo>
                <a:lnTo>
                  <a:pt x="185547" y="347345"/>
                </a:lnTo>
                <a:lnTo>
                  <a:pt x="185547" y="434213"/>
                </a:lnTo>
                <a:lnTo>
                  <a:pt x="371094" y="217043"/>
                </a:lnTo>
                <a:lnTo>
                  <a:pt x="185547" y="0"/>
                </a:lnTo>
                <a:close/>
              </a:path>
            </a:pathLst>
          </a:custGeom>
          <a:solidFill>
            <a:schemeClr val="accent3">
              <a:lumMod val="50000"/>
            </a:scheme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9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7" name="object 7"/>
          <p:cNvSpPr/>
          <p:nvPr/>
        </p:nvSpPr>
        <p:spPr>
          <a:xfrm>
            <a:off x="2868041" y="2930410"/>
            <a:ext cx="1751330" cy="1050925"/>
          </a:xfrm>
          <a:custGeom>
            <a:avLst/>
            <a:gdLst/>
            <a:ahLst/>
            <a:cxnLst/>
            <a:rect l="l" t="t" r="r" b="b"/>
            <a:pathLst>
              <a:path w="1751329" h="1050925">
                <a:moveTo>
                  <a:pt x="1645793" y="0"/>
                </a:moveTo>
                <a:lnTo>
                  <a:pt x="105028" y="0"/>
                </a:lnTo>
                <a:lnTo>
                  <a:pt x="64186" y="8249"/>
                </a:lnTo>
                <a:lnTo>
                  <a:pt x="30797" y="30749"/>
                </a:lnTo>
                <a:lnTo>
                  <a:pt x="8266" y="64133"/>
                </a:lnTo>
                <a:lnTo>
                  <a:pt x="0" y="105028"/>
                </a:lnTo>
                <a:lnTo>
                  <a:pt x="0" y="945388"/>
                </a:lnTo>
                <a:lnTo>
                  <a:pt x="8266" y="986283"/>
                </a:lnTo>
                <a:lnTo>
                  <a:pt x="30797" y="1019667"/>
                </a:lnTo>
                <a:lnTo>
                  <a:pt x="64186" y="1042167"/>
                </a:lnTo>
                <a:lnTo>
                  <a:pt x="105028" y="1050417"/>
                </a:lnTo>
                <a:lnTo>
                  <a:pt x="1645793" y="1050417"/>
                </a:lnTo>
                <a:lnTo>
                  <a:pt x="1686688" y="1042167"/>
                </a:lnTo>
                <a:lnTo>
                  <a:pt x="1720072" y="1019667"/>
                </a:lnTo>
                <a:lnTo>
                  <a:pt x="1742572" y="986283"/>
                </a:lnTo>
                <a:lnTo>
                  <a:pt x="1750821" y="945388"/>
                </a:lnTo>
                <a:lnTo>
                  <a:pt x="1750821" y="105028"/>
                </a:lnTo>
                <a:lnTo>
                  <a:pt x="1742572" y="64133"/>
                </a:lnTo>
                <a:lnTo>
                  <a:pt x="1720072" y="30749"/>
                </a:lnTo>
                <a:lnTo>
                  <a:pt x="1686688" y="8249"/>
                </a:lnTo>
                <a:lnTo>
                  <a:pt x="1645793" y="0"/>
                </a:lnTo>
                <a:close/>
              </a:path>
            </a:pathLst>
          </a:custGeom>
          <a:solidFill>
            <a:schemeClr val="accent3">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900" b="0" i="0" u="none" strike="noStrike" kern="1200" cap="none" spc="0" normalizeH="0" baseline="0" noProof="0" dirty="0">
              <a:ln>
                <a:noFill/>
              </a:ln>
              <a:solidFill>
                <a:prstClr val="black"/>
              </a:solidFill>
              <a:effectLst/>
              <a:highlight>
                <a:srgbClr val="00FFFF"/>
              </a:highlight>
              <a:uLnTx/>
              <a:uFillTx/>
              <a:latin typeface="Times New Roman" panose="02020603050405020304" pitchFamily="18" charset="0"/>
              <a:ea typeface="+mn-ea"/>
              <a:cs typeface="Times New Roman" panose="02020603050405020304" pitchFamily="18" charset="0"/>
            </a:endParaRPr>
          </a:p>
        </p:txBody>
      </p:sp>
      <p:sp>
        <p:nvSpPr>
          <p:cNvPr id="8" name="object 8"/>
          <p:cNvSpPr txBox="1"/>
          <p:nvPr/>
        </p:nvSpPr>
        <p:spPr>
          <a:xfrm>
            <a:off x="3055747" y="3089744"/>
            <a:ext cx="1374140" cy="65280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2065" rIns="0" bIns="0" rtlCol="0">
            <a:spAutoFit/>
          </a:bodyPr>
          <a:lstStyle/>
          <a:p>
            <a:pPr marL="59690" marR="0" lvl="0" indent="0" algn="l" defTabSz="914400" rtl="0" eaLnBrk="1" fontAlgn="auto" latinLnBrk="0" hangingPunct="1">
              <a:lnSpc>
                <a:spcPts val="2560"/>
              </a:lnSpc>
              <a:spcBef>
                <a:spcPts val="95"/>
              </a:spcBef>
              <a:spcAft>
                <a:spcPts val="0"/>
              </a:spcAft>
              <a:buClrTx/>
              <a:buSzTx/>
              <a:buFontTx/>
              <a:buNone/>
              <a:tabLst/>
              <a:defRPr/>
            </a:pPr>
            <a:r>
              <a:rPr kumimoji="0" sz="1900" b="1"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Управлять</a:t>
            </a:r>
            <a:endParaRPr kumimoji="0" sz="19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0" lvl="0" indent="0" algn="l" defTabSz="914400" rtl="0" eaLnBrk="1" fontAlgn="auto" latinLnBrk="0" hangingPunct="1">
              <a:lnSpc>
                <a:spcPts val="2560"/>
              </a:lnSpc>
              <a:spcBef>
                <a:spcPts val="0"/>
              </a:spcBef>
              <a:spcAft>
                <a:spcPts val="0"/>
              </a:spcAft>
              <a:buClrTx/>
              <a:buSzTx/>
              <a:buFontTx/>
              <a:buNone/>
              <a:tabLst/>
              <a:defRPr/>
            </a:pPr>
            <a:r>
              <a:rPr kumimoji="0" sz="1900" b="1"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созданным</a:t>
            </a:r>
            <a:endParaRPr kumimoji="0" sz="19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9" name="object 9"/>
          <p:cNvSpPr/>
          <p:nvPr/>
        </p:nvSpPr>
        <p:spPr>
          <a:xfrm>
            <a:off x="4793870" y="3238511"/>
            <a:ext cx="371475" cy="434340"/>
          </a:xfrm>
          <a:custGeom>
            <a:avLst/>
            <a:gdLst/>
            <a:ahLst/>
            <a:cxnLst/>
            <a:rect l="l" t="t" r="r" b="b"/>
            <a:pathLst>
              <a:path w="371475" h="434339">
                <a:moveTo>
                  <a:pt x="185673" y="0"/>
                </a:moveTo>
                <a:lnTo>
                  <a:pt x="185673" y="86868"/>
                </a:lnTo>
                <a:lnTo>
                  <a:pt x="0" y="86868"/>
                </a:lnTo>
                <a:lnTo>
                  <a:pt x="0" y="347345"/>
                </a:lnTo>
                <a:lnTo>
                  <a:pt x="185673" y="347345"/>
                </a:lnTo>
                <a:lnTo>
                  <a:pt x="185673" y="434213"/>
                </a:lnTo>
                <a:lnTo>
                  <a:pt x="371220" y="217043"/>
                </a:lnTo>
                <a:lnTo>
                  <a:pt x="185673" y="0"/>
                </a:lnTo>
                <a:close/>
              </a:path>
            </a:pathLst>
          </a:custGeom>
          <a:solidFill>
            <a:schemeClr val="accent3">
              <a:lumMod val="50000"/>
            </a:scheme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9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0" name="object 10"/>
          <p:cNvSpPr/>
          <p:nvPr/>
        </p:nvSpPr>
        <p:spPr>
          <a:xfrm>
            <a:off x="5319140" y="2930410"/>
            <a:ext cx="1751330" cy="1050925"/>
          </a:xfrm>
          <a:custGeom>
            <a:avLst/>
            <a:gdLst/>
            <a:ahLst/>
            <a:cxnLst/>
            <a:rect l="l" t="t" r="r" b="b"/>
            <a:pathLst>
              <a:path w="1751329" h="1050925">
                <a:moveTo>
                  <a:pt x="1645792" y="0"/>
                </a:moveTo>
                <a:lnTo>
                  <a:pt x="105029" y="0"/>
                </a:lnTo>
                <a:lnTo>
                  <a:pt x="64133" y="8249"/>
                </a:lnTo>
                <a:lnTo>
                  <a:pt x="30749" y="30749"/>
                </a:lnTo>
                <a:lnTo>
                  <a:pt x="8249" y="64133"/>
                </a:lnTo>
                <a:lnTo>
                  <a:pt x="0" y="105028"/>
                </a:lnTo>
                <a:lnTo>
                  <a:pt x="0" y="945388"/>
                </a:lnTo>
                <a:lnTo>
                  <a:pt x="8249" y="986283"/>
                </a:lnTo>
                <a:lnTo>
                  <a:pt x="30749" y="1019667"/>
                </a:lnTo>
                <a:lnTo>
                  <a:pt x="64133" y="1042167"/>
                </a:lnTo>
                <a:lnTo>
                  <a:pt x="105029" y="1050417"/>
                </a:lnTo>
                <a:lnTo>
                  <a:pt x="1645792" y="1050417"/>
                </a:lnTo>
                <a:lnTo>
                  <a:pt x="1686635" y="1042167"/>
                </a:lnTo>
                <a:lnTo>
                  <a:pt x="1720024" y="1019667"/>
                </a:lnTo>
                <a:lnTo>
                  <a:pt x="1742555" y="986283"/>
                </a:lnTo>
                <a:lnTo>
                  <a:pt x="1750822" y="945388"/>
                </a:lnTo>
                <a:lnTo>
                  <a:pt x="1750822" y="105028"/>
                </a:lnTo>
                <a:lnTo>
                  <a:pt x="1742555" y="64133"/>
                </a:lnTo>
                <a:lnTo>
                  <a:pt x="1720024" y="30749"/>
                </a:lnTo>
                <a:lnTo>
                  <a:pt x="1686635" y="8249"/>
                </a:lnTo>
                <a:lnTo>
                  <a:pt x="1645792" y="0"/>
                </a:lnTo>
                <a:close/>
              </a:path>
            </a:pathLst>
          </a:cu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9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1" name="object 11"/>
          <p:cNvSpPr txBox="1"/>
          <p:nvPr/>
        </p:nvSpPr>
        <p:spPr>
          <a:xfrm>
            <a:off x="5444744" y="3089744"/>
            <a:ext cx="1502410" cy="65280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2065" rIns="0" bIns="0" rtlCol="0">
            <a:spAutoFit/>
          </a:bodyPr>
          <a:lstStyle/>
          <a:p>
            <a:pPr marL="12700" marR="0" lvl="0" indent="0" algn="l" defTabSz="914400" rtl="0" eaLnBrk="1" fontAlgn="auto" latinLnBrk="0" hangingPunct="1">
              <a:lnSpc>
                <a:spcPts val="2560"/>
              </a:lnSpc>
              <a:spcBef>
                <a:spcPts val="95"/>
              </a:spcBef>
              <a:spcAft>
                <a:spcPts val="0"/>
              </a:spcAft>
              <a:buClrTx/>
              <a:buSzTx/>
              <a:buFontTx/>
              <a:buNone/>
              <a:tabLst/>
              <a:defRPr/>
            </a:pPr>
            <a:r>
              <a:rPr kumimoji="0" sz="19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a:t>
            </a:r>
            <a:r>
              <a:rPr kumimoji="0" sz="1900" b="1"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1"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потер</a:t>
            </a:r>
            <a:r>
              <a:rPr kumimoji="0" sz="1900" b="1"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sz="1900" b="1" i="0" u="none" strike="noStrike" kern="1200" cap="none" spc="-1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ть</a:t>
            </a:r>
            <a:endParaRPr kumimoji="0" sz="19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3655" marR="0" lvl="0" indent="0" algn="l" defTabSz="914400" rtl="0" eaLnBrk="1" fontAlgn="auto" latinLnBrk="0" hangingPunct="1">
              <a:lnSpc>
                <a:spcPts val="2560"/>
              </a:lnSpc>
              <a:spcBef>
                <a:spcPts val="0"/>
              </a:spcBef>
              <a:spcAft>
                <a:spcPts val="0"/>
              </a:spcAft>
              <a:buClrTx/>
              <a:buSzTx/>
              <a:buFontTx/>
              <a:buNone/>
              <a:tabLst/>
              <a:defRPr/>
            </a:pPr>
            <a:r>
              <a:rPr kumimoji="0" sz="190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имеющееся</a:t>
            </a:r>
            <a:endParaRPr kumimoji="0" sz="19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2" name="object 12"/>
          <p:cNvSpPr/>
          <p:nvPr/>
        </p:nvSpPr>
        <p:spPr>
          <a:xfrm>
            <a:off x="7244969" y="3238511"/>
            <a:ext cx="371475" cy="434340"/>
          </a:xfrm>
          <a:custGeom>
            <a:avLst/>
            <a:gdLst/>
            <a:ahLst/>
            <a:cxnLst/>
            <a:rect l="l" t="t" r="r" b="b"/>
            <a:pathLst>
              <a:path w="371475" h="434339">
                <a:moveTo>
                  <a:pt x="185547" y="0"/>
                </a:moveTo>
                <a:lnTo>
                  <a:pt x="185547" y="86868"/>
                </a:lnTo>
                <a:lnTo>
                  <a:pt x="0" y="86868"/>
                </a:lnTo>
                <a:lnTo>
                  <a:pt x="0" y="347345"/>
                </a:lnTo>
                <a:lnTo>
                  <a:pt x="185547" y="347345"/>
                </a:lnTo>
                <a:lnTo>
                  <a:pt x="185547" y="434213"/>
                </a:lnTo>
                <a:lnTo>
                  <a:pt x="371221" y="217043"/>
                </a:lnTo>
                <a:lnTo>
                  <a:pt x="185547" y="0"/>
                </a:lnTo>
                <a:close/>
              </a:path>
            </a:pathLst>
          </a:custGeom>
          <a:solidFill>
            <a:schemeClr val="accent3">
              <a:lumMod val="50000"/>
            </a:scheme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9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object 13"/>
          <p:cNvSpPr/>
          <p:nvPr/>
        </p:nvSpPr>
        <p:spPr>
          <a:xfrm>
            <a:off x="7770242" y="2930410"/>
            <a:ext cx="1750695" cy="1050925"/>
          </a:xfrm>
          <a:custGeom>
            <a:avLst/>
            <a:gdLst/>
            <a:ahLst/>
            <a:cxnLst/>
            <a:rect l="l" t="t" r="r" b="b"/>
            <a:pathLst>
              <a:path w="1750695" h="1050925">
                <a:moveTo>
                  <a:pt x="1645665" y="0"/>
                </a:moveTo>
                <a:lnTo>
                  <a:pt x="105028" y="0"/>
                </a:lnTo>
                <a:lnTo>
                  <a:pt x="64133" y="8249"/>
                </a:lnTo>
                <a:lnTo>
                  <a:pt x="30749" y="30749"/>
                </a:lnTo>
                <a:lnTo>
                  <a:pt x="8249" y="64133"/>
                </a:lnTo>
                <a:lnTo>
                  <a:pt x="0" y="105028"/>
                </a:lnTo>
                <a:lnTo>
                  <a:pt x="0" y="945388"/>
                </a:lnTo>
                <a:lnTo>
                  <a:pt x="8249" y="986283"/>
                </a:lnTo>
                <a:lnTo>
                  <a:pt x="30749" y="1019667"/>
                </a:lnTo>
                <a:lnTo>
                  <a:pt x="64133" y="1042167"/>
                </a:lnTo>
                <a:lnTo>
                  <a:pt x="105028" y="1050417"/>
                </a:lnTo>
                <a:lnTo>
                  <a:pt x="1645665" y="1050417"/>
                </a:lnTo>
                <a:lnTo>
                  <a:pt x="1686561" y="1042167"/>
                </a:lnTo>
                <a:lnTo>
                  <a:pt x="1719945" y="1019667"/>
                </a:lnTo>
                <a:lnTo>
                  <a:pt x="1742445" y="986283"/>
                </a:lnTo>
                <a:lnTo>
                  <a:pt x="1750694" y="945388"/>
                </a:lnTo>
                <a:lnTo>
                  <a:pt x="1750694" y="105028"/>
                </a:lnTo>
                <a:lnTo>
                  <a:pt x="1742445" y="64133"/>
                </a:lnTo>
                <a:lnTo>
                  <a:pt x="1719945" y="30749"/>
                </a:lnTo>
                <a:lnTo>
                  <a:pt x="1686561" y="8249"/>
                </a:lnTo>
                <a:lnTo>
                  <a:pt x="1645665" y="0"/>
                </a:lnTo>
                <a:close/>
              </a:path>
            </a:pathLst>
          </a:cu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9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object 14"/>
          <p:cNvSpPr txBox="1"/>
          <p:nvPr/>
        </p:nvSpPr>
        <p:spPr>
          <a:xfrm>
            <a:off x="7896225" y="3089744"/>
            <a:ext cx="1499870" cy="652807"/>
          </a:xfrm>
          <a:prstGeom prst="rect">
            <a:avLst/>
          </a:prstGeom>
        </p:spPr>
        <p:txBody>
          <a:bodyPr vert="horz" wrap="square" lIns="0" tIns="12065" rIns="0" bIns="0" rtlCol="0">
            <a:spAutoFit/>
          </a:bodyPr>
          <a:lstStyle/>
          <a:p>
            <a:pPr marL="135890" marR="0" lvl="0" indent="0" algn="l" defTabSz="914400" rtl="0" eaLnBrk="1" fontAlgn="auto" latinLnBrk="0" hangingPunct="1">
              <a:lnSpc>
                <a:spcPts val="2560"/>
              </a:lnSpc>
              <a:spcBef>
                <a:spcPts val="95"/>
              </a:spcBef>
              <a:spcAft>
                <a:spcPts val="0"/>
              </a:spcAft>
              <a:buClrTx/>
              <a:buSzTx/>
              <a:buFontTx/>
              <a:buNone/>
              <a:tabLst/>
              <a:defRPr/>
            </a:pPr>
            <a:r>
              <a:rPr kumimoji="0" sz="1900" b="1"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Развивать</a:t>
            </a:r>
            <a:endParaRPr kumimoji="0" sz="19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0" lvl="0" indent="0" algn="l" defTabSz="914400" rtl="0" eaLnBrk="1" fontAlgn="auto" latinLnBrk="0" hangingPunct="1">
              <a:lnSpc>
                <a:spcPts val="2560"/>
              </a:lnSpc>
              <a:spcBef>
                <a:spcPts val="0"/>
              </a:spcBef>
              <a:spcAft>
                <a:spcPts val="0"/>
              </a:spcAft>
              <a:buClrTx/>
              <a:buSzTx/>
              <a:buFontTx/>
              <a:buNone/>
              <a:tabLst/>
              <a:defRPr/>
            </a:pPr>
            <a:r>
              <a:rPr kumimoji="0" sz="1900" b="1"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900" b="1" i="0" u="none" strike="noStrike" kern="1200" cap="none" spc="-1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90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sz="1900" b="1" i="0" u="none" strike="noStrike" kern="1200" cap="none" spc="-1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90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900" b="1"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зн</a:t>
            </a:r>
            <a:r>
              <a:rPr kumimoji="0" sz="1900" b="1"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900" b="1" i="0" u="none" strike="noStrike" kern="1200" cap="none" spc="-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endParaRPr kumimoji="0" sz="19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15" name="object 15"/>
          <p:cNvPicPr/>
          <p:nvPr/>
        </p:nvPicPr>
        <p:blipFill>
          <a:blip r:embed="rId2" cstate="print"/>
          <a:stretch>
            <a:fillRect/>
          </a:stretch>
        </p:blipFill>
        <p:spPr>
          <a:xfrm>
            <a:off x="8645589" y="3750982"/>
            <a:ext cx="1137667" cy="851370"/>
          </a:xfrm>
          <a:prstGeom prst="rect">
            <a:avLst/>
          </a:prstGeom>
        </p:spPr>
      </p:pic>
      <p:pic>
        <p:nvPicPr>
          <p:cNvPr id="19" name="Picture 2">
            <a:extLst>
              <a:ext uri="{FF2B5EF4-FFF2-40B4-BE49-F238E27FC236}">
                <a16:creationId xmlns:a16="http://schemas.microsoft.com/office/drawing/2014/main" id="{DBD2926B-3076-BE5F-71F8-63AA314BF97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1999" y="130761"/>
            <a:ext cx="1337805" cy="1063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638116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18">
            <a:extLst>
              <a:ext uri="{FF2B5EF4-FFF2-40B4-BE49-F238E27FC236}">
                <a16:creationId xmlns:a16="http://schemas.microsoft.com/office/drawing/2014/main" id="{8EB76E94-9F22-40FE-9844-66A5E243BE05}"/>
              </a:ext>
            </a:extLst>
          </p:cNvPr>
          <p:cNvSpPr>
            <a:spLocks noGrp="1"/>
          </p:cNvSpPr>
          <p:nvPr>
            <p:ph type="title"/>
          </p:nvPr>
        </p:nvSpPr>
        <p:spPr>
          <a:xfrm>
            <a:off x="849313" y="188914"/>
            <a:ext cx="8229600" cy="954087"/>
          </a:xfrm>
          <a:noFill/>
        </p:spPr>
        <p:txBody>
          <a:bodyPr/>
          <a:lstStyle/>
          <a:p>
            <a:r>
              <a:rPr lang="ru-RU" altLang="ru-RU" sz="2200" b="1" dirty="0">
                <a:latin typeface="Times New Roman" panose="02020603050405020304" pitchFamily="18" charset="0"/>
                <a:cs typeface="Times New Roman" panose="02020603050405020304" pitchFamily="18" charset="0"/>
              </a:rPr>
              <a:t>Показатели финансового состояния</a:t>
            </a:r>
          </a:p>
        </p:txBody>
      </p:sp>
      <p:sp>
        <p:nvSpPr>
          <p:cNvPr id="227331" name="Rectangle 19">
            <a:extLst>
              <a:ext uri="{FF2B5EF4-FFF2-40B4-BE49-F238E27FC236}">
                <a16:creationId xmlns:a16="http://schemas.microsoft.com/office/drawing/2014/main" id="{01C0FEF1-A058-4886-A7F6-6BA8F449B3D6}"/>
              </a:ext>
            </a:extLst>
          </p:cNvPr>
          <p:cNvSpPr>
            <a:spLocks noGrp="1"/>
          </p:cNvSpPr>
          <p:nvPr>
            <p:ph sz="half" idx="1"/>
          </p:nvPr>
        </p:nvSpPr>
        <p:spPr>
          <a:xfrm>
            <a:off x="704850" y="1268760"/>
            <a:ext cx="4171950" cy="2448272"/>
          </a:xfrm>
          <a:solidFill>
            <a:schemeClr val="accent3">
              <a:lumMod val="60000"/>
              <a:lumOff val="40000"/>
            </a:schemeClr>
          </a:solidFill>
          <a:scene3d>
            <a:camera prst="orthographicFront"/>
            <a:lightRig rig="threePt" dir="t"/>
          </a:scene3d>
          <a:sp3d>
            <a:bevelT/>
          </a:sp3d>
        </p:spPr>
        <p:txBody>
          <a:bodyPr/>
          <a:lstStyle/>
          <a:p>
            <a:pPr>
              <a:buFont typeface="Arial" panose="020B0604020202020204" pitchFamily="34" charset="0"/>
              <a:buNone/>
            </a:pPr>
            <a:r>
              <a:rPr lang="ru-RU" altLang="ru-RU" sz="2200" b="1" dirty="0">
                <a:solidFill>
                  <a:schemeClr val="hlink"/>
                </a:solidFill>
                <a:latin typeface="Times New Roman" panose="02020603050405020304" pitchFamily="18" charset="0"/>
                <a:cs typeface="Times New Roman" panose="02020603050405020304" pitchFamily="18" charset="0"/>
              </a:rPr>
              <a:t>Ликвидность</a:t>
            </a:r>
            <a:r>
              <a:rPr lang="ru-RU" altLang="ru-RU" sz="2200" b="1" dirty="0">
                <a:latin typeface="Times New Roman" panose="02020603050405020304" pitchFamily="18" charset="0"/>
                <a:cs typeface="Times New Roman" panose="02020603050405020304" pitchFamily="18" charset="0"/>
              </a:rPr>
              <a:t> </a:t>
            </a:r>
          </a:p>
          <a:p>
            <a:pPr>
              <a:buFont typeface="Arial" panose="020B0604020202020204" pitchFamily="34" charset="0"/>
              <a:buNone/>
            </a:pPr>
            <a:r>
              <a:rPr lang="ru-RU" altLang="ru-RU" sz="2200" dirty="0">
                <a:latin typeface="Times New Roman" panose="02020603050405020304" pitchFamily="18" charset="0"/>
                <a:cs typeface="Times New Roman" panose="02020603050405020304" pitchFamily="18" charset="0"/>
              </a:rPr>
              <a:t>— это способность активов превращаться в денежные средства для своевременного погашения обязательств </a:t>
            </a:r>
          </a:p>
        </p:txBody>
      </p:sp>
      <p:sp>
        <p:nvSpPr>
          <p:cNvPr id="227332" name="Rectangle 20">
            <a:extLst>
              <a:ext uri="{FF2B5EF4-FFF2-40B4-BE49-F238E27FC236}">
                <a16:creationId xmlns:a16="http://schemas.microsoft.com/office/drawing/2014/main" id="{83E39B2D-5744-400D-8170-9765C1A824ED}"/>
              </a:ext>
            </a:extLst>
          </p:cNvPr>
          <p:cNvSpPr>
            <a:spLocks noGrp="1"/>
          </p:cNvSpPr>
          <p:nvPr>
            <p:ph sz="half" idx="2"/>
          </p:nvPr>
        </p:nvSpPr>
        <p:spPr>
          <a:xfrm>
            <a:off x="5029200" y="1268760"/>
            <a:ext cx="4038600" cy="2448272"/>
          </a:xfrm>
          <a:solidFill>
            <a:schemeClr val="accent3">
              <a:lumMod val="60000"/>
              <a:lumOff val="40000"/>
            </a:schemeClr>
          </a:solidFill>
          <a:scene3d>
            <a:camera prst="orthographicFront"/>
            <a:lightRig rig="threePt" dir="t"/>
          </a:scene3d>
          <a:sp3d>
            <a:bevelT/>
          </a:sp3d>
        </p:spPr>
        <p:txBody>
          <a:bodyPr/>
          <a:lstStyle/>
          <a:p>
            <a:pPr>
              <a:buFont typeface="Arial" panose="020B0604020202020204" pitchFamily="34" charset="0"/>
              <a:buNone/>
            </a:pPr>
            <a:r>
              <a:rPr lang="ru-RU" altLang="ru-RU" sz="2200" b="1" dirty="0">
                <a:solidFill>
                  <a:schemeClr val="hlink"/>
                </a:solidFill>
                <a:latin typeface="Times New Roman" panose="02020603050405020304" pitchFamily="18" charset="0"/>
                <a:cs typeface="Times New Roman" panose="02020603050405020304" pitchFamily="18" charset="0"/>
              </a:rPr>
              <a:t>Платежеспособность</a:t>
            </a:r>
            <a:r>
              <a:rPr lang="ru-RU" altLang="ru-RU" sz="2200" dirty="0">
                <a:latin typeface="Times New Roman" panose="02020603050405020304" pitchFamily="18" charset="0"/>
                <a:cs typeface="Times New Roman" panose="02020603050405020304" pitchFamily="18" charset="0"/>
              </a:rPr>
              <a:t>— достаточность ликвидных активов для погашения в любой момент всех своих краткосрочных обязательств перед кредиторами. </a:t>
            </a:r>
          </a:p>
        </p:txBody>
      </p:sp>
      <p:sp>
        <p:nvSpPr>
          <p:cNvPr id="67605" name="Text Box 21">
            <a:extLst>
              <a:ext uri="{FF2B5EF4-FFF2-40B4-BE49-F238E27FC236}">
                <a16:creationId xmlns:a16="http://schemas.microsoft.com/office/drawing/2014/main" id="{91DF0CD6-024E-41DA-9EB4-BED3565E3265}"/>
              </a:ext>
            </a:extLst>
          </p:cNvPr>
          <p:cNvSpPr txBox="1">
            <a:spLocks noChangeArrowheads="1"/>
          </p:cNvSpPr>
          <p:nvPr/>
        </p:nvSpPr>
        <p:spPr bwMode="auto">
          <a:xfrm>
            <a:off x="658093" y="5259885"/>
            <a:ext cx="8228012" cy="769441"/>
          </a:xfrm>
          <a:prstGeom prst="rect">
            <a:avLst/>
          </a:prstGeom>
          <a:noFill/>
          <a:ln w="9525">
            <a:noFill/>
            <a:miter lim="800000"/>
            <a:headEnd/>
            <a:tailEnd/>
          </a:ln>
          <a:effec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Превышение ликвидных активов над обязательствами означает </a:t>
            </a:r>
            <a:r>
              <a:rPr kumimoji="0" lang="ru-RU" sz="22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rPr>
              <a:t>финансовую устойчивость </a:t>
            </a:r>
          </a:p>
        </p:txBody>
      </p:sp>
      <p:sp>
        <p:nvSpPr>
          <p:cNvPr id="67606" name="Text Box 22">
            <a:extLst>
              <a:ext uri="{FF2B5EF4-FFF2-40B4-BE49-F238E27FC236}">
                <a16:creationId xmlns:a16="http://schemas.microsoft.com/office/drawing/2014/main" id="{767815FE-1948-4DB8-903F-BEF14CEA40CC}"/>
              </a:ext>
            </a:extLst>
          </p:cNvPr>
          <p:cNvSpPr txBox="1">
            <a:spLocks noChangeArrowheads="1"/>
          </p:cNvSpPr>
          <p:nvPr/>
        </p:nvSpPr>
        <p:spPr bwMode="auto">
          <a:xfrm>
            <a:off x="552450" y="5011240"/>
            <a:ext cx="488950" cy="1311275"/>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ru-RU" sz="8000" b="1" i="0" u="none" strike="noStrike" kern="1200" cap="none" spc="0" normalizeH="0" baseline="0" noProof="0" dirty="0">
                <a:ln>
                  <a:noFill/>
                </a:ln>
                <a:solidFill>
                  <a:prstClr val="black"/>
                </a:solidFill>
                <a:effectLst/>
                <a:uLnTx/>
                <a:uFillTx/>
                <a:latin typeface="Lucida Sans Unicode" pitchFamily="34" charset="0"/>
                <a:ea typeface="+mn-ea"/>
                <a:cs typeface="+mn-cs"/>
              </a:rPr>
              <a:t>!</a:t>
            </a:r>
          </a:p>
        </p:txBody>
      </p:sp>
    </p:spTree>
    <p:extLst>
      <p:ext uri="{BB962C8B-B14F-4D97-AF65-F5344CB8AC3E}">
        <p14:creationId xmlns:p14="http://schemas.microsoft.com/office/powerpoint/2010/main" val="425958599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8544" y="115576"/>
            <a:ext cx="8229600" cy="738664"/>
          </a:xfrm>
        </p:spPr>
        <p:txBody>
          <a:bodyPr>
            <a:normAutofit/>
          </a:bodyPr>
          <a:lstStyle/>
          <a:p>
            <a:pPr algn="ctr"/>
            <a:r>
              <a:rPr lang="ru-RU" sz="2100" b="1" dirty="0"/>
              <a:t>Ключевые группы коэффициентов</a:t>
            </a:r>
            <a:endParaRPr lang="ru-RU" dirty="0"/>
          </a:p>
        </p:txBody>
      </p:sp>
      <p:sp>
        <p:nvSpPr>
          <p:cNvPr id="8" name="Прямоугольная выноска 7"/>
          <p:cNvSpPr/>
          <p:nvPr/>
        </p:nvSpPr>
        <p:spPr>
          <a:xfrm rot="10800000">
            <a:off x="752069" y="2690402"/>
            <a:ext cx="2900249" cy="844207"/>
          </a:xfrm>
          <a:prstGeom prst="wedgeRectCallout">
            <a:avLst/>
          </a:prstGeom>
          <a:solidFill>
            <a:schemeClr val="accent1">
              <a:alpha val="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sz="1300" dirty="0">
              <a:solidFill>
                <a:prstClr val="black"/>
              </a:solidFill>
              <a:latin typeface="Times New Roman" panose="02020603050405020304" pitchFamily="18" charset="0"/>
              <a:cs typeface="Times New Roman" panose="02020603050405020304" pitchFamily="18" charset="0"/>
            </a:endParaRPr>
          </a:p>
        </p:txBody>
      </p:sp>
      <p:sp>
        <p:nvSpPr>
          <p:cNvPr id="9" name="Овальная выноска 8"/>
          <p:cNvSpPr/>
          <p:nvPr/>
        </p:nvSpPr>
        <p:spPr>
          <a:xfrm>
            <a:off x="1668738" y="1052737"/>
            <a:ext cx="2558870" cy="1444425"/>
          </a:xfrm>
          <a:prstGeom prst="wedgeEllipseCallou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sz="1300" dirty="0">
              <a:solidFill>
                <a:prstClr val="black"/>
              </a:solidFill>
              <a:latin typeface="Times New Roman" panose="02020603050405020304" pitchFamily="18" charset="0"/>
              <a:cs typeface="Times New Roman" panose="02020603050405020304" pitchFamily="18" charset="0"/>
            </a:endParaRPr>
          </a:p>
        </p:txBody>
      </p:sp>
      <p:sp>
        <p:nvSpPr>
          <p:cNvPr id="10" name="Блок-схема: альтернативный процесс 9"/>
          <p:cNvSpPr/>
          <p:nvPr/>
        </p:nvSpPr>
        <p:spPr>
          <a:xfrm>
            <a:off x="3825705" y="2403189"/>
            <a:ext cx="2031998" cy="1437979"/>
          </a:xfrm>
          <a:prstGeom prst="flowChartAlternateProcess">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300" dirty="0">
                <a:solidFill>
                  <a:prstClr val="black"/>
                </a:solidFill>
                <a:latin typeface="Times New Roman" panose="02020603050405020304" pitchFamily="18" charset="0"/>
                <a:cs typeface="Times New Roman" panose="02020603050405020304" pitchFamily="18" charset="0"/>
              </a:rPr>
              <a:t>Ключевые группы коэффициентов</a:t>
            </a:r>
          </a:p>
        </p:txBody>
      </p:sp>
      <p:sp>
        <p:nvSpPr>
          <p:cNvPr id="12" name="Овальная выноска 11"/>
          <p:cNvSpPr/>
          <p:nvPr/>
        </p:nvSpPr>
        <p:spPr>
          <a:xfrm>
            <a:off x="1668738" y="3640110"/>
            <a:ext cx="2558870" cy="1444425"/>
          </a:xfrm>
          <a:prstGeom prst="wedgeEllipseCallou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sz="1300" dirty="0">
              <a:solidFill>
                <a:prstClr val="black"/>
              </a:solidFill>
              <a:latin typeface="Times New Roman" panose="02020603050405020304" pitchFamily="18" charset="0"/>
              <a:cs typeface="Times New Roman" panose="02020603050405020304" pitchFamily="18" charset="0"/>
            </a:endParaRPr>
          </a:p>
        </p:txBody>
      </p:sp>
      <p:sp>
        <p:nvSpPr>
          <p:cNvPr id="14" name="Овальная выноска 13"/>
          <p:cNvSpPr/>
          <p:nvPr/>
        </p:nvSpPr>
        <p:spPr>
          <a:xfrm flipH="1">
            <a:off x="5572693" y="3663199"/>
            <a:ext cx="2558870" cy="1444425"/>
          </a:xfrm>
          <a:prstGeom prst="wedgeEllipseCallou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300" i="1" dirty="0">
                <a:solidFill>
                  <a:prstClr val="black"/>
                </a:solidFill>
                <a:latin typeface="Times New Roman" panose="02020603050405020304" pitchFamily="18" charset="0"/>
                <a:cs typeface="Times New Roman" panose="02020603050405020304" pitchFamily="18" charset="0"/>
              </a:rPr>
              <a:t>Насколько эффективна и прибыльна компания?</a:t>
            </a:r>
          </a:p>
        </p:txBody>
      </p:sp>
      <p:sp>
        <p:nvSpPr>
          <p:cNvPr id="15" name="Прямоугольная выноска 14"/>
          <p:cNvSpPr/>
          <p:nvPr/>
        </p:nvSpPr>
        <p:spPr>
          <a:xfrm rot="10800000" flipH="1">
            <a:off x="6046866" y="2690402"/>
            <a:ext cx="2900249" cy="844207"/>
          </a:xfrm>
          <a:prstGeom prst="wedgeRectCallout">
            <a:avLst/>
          </a:prstGeom>
          <a:solidFill>
            <a:schemeClr val="accent1">
              <a:alpha val="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sz="1300" dirty="0">
              <a:solidFill>
                <a:prstClr val="black"/>
              </a:solidFill>
              <a:latin typeface="Times New Roman" panose="02020603050405020304" pitchFamily="18" charset="0"/>
              <a:cs typeface="Times New Roman" panose="02020603050405020304" pitchFamily="18" charset="0"/>
            </a:endParaRPr>
          </a:p>
        </p:txBody>
      </p:sp>
      <p:sp>
        <p:nvSpPr>
          <p:cNvPr id="16" name="Овальная выноска 15"/>
          <p:cNvSpPr/>
          <p:nvPr/>
        </p:nvSpPr>
        <p:spPr>
          <a:xfrm flipH="1">
            <a:off x="5525584" y="1060198"/>
            <a:ext cx="2558870" cy="1444425"/>
          </a:xfrm>
          <a:prstGeom prst="wedgeEllipseCallou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sz="1300" dirty="0">
              <a:solidFill>
                <a:prstClr val="black"/>
              </a:solidFill>
              <a:latin typeface="Times New Roman" panose="02020603050405020304" pitchFamily="18" charset="0"/>
              <a:cs typeface="Times New Roman" panose="02020603050405020304" pitchFamily="18" charset="0"/>
            </a:endParaRPr>
          </a:p>
        </p:txBody>
      </p:sp>
      <p:sp>
        <p:nvSpPr>
          <p:cNvPr id="17" name="Прямоугольник 16"/>
          <p:cNvSpPr/>
          <p:nvPr/>
        </p:nvSpPr>
        <p:spPr>
          <a:xfrm>
            <a:off x="1113930" y="2875911"/>
            <a:ext cx="2362142" cy="492443"/>
          </a:xfrm>
          <a:prstGeom prst="rect">
            <a:avLst/>
          </a:prstGeom>
        </p:spPr>
        <p:txBody>
          <a:bodyPr wrap="square">
            <a:spAutoFit/>
          </a:bodyPr>
          <a:lstStyle/>
          <a:p>
            <a:pPr indent="450215">
              <a:defRPr/>
            </a:pPr>
            <a:r>
              <a:rPr lang="ru-RU" sz="1300" b="1" dirty="0">
                <a:solidFill>
                  <a:srgbClr val="0000FF"/>
                </a:solidFill>
                <a:latin typeface="Times New Roman" panose="02020603050405020304" pitchFamily="18" charset="0"/>
                <a:cs typeface="Times New Roman" panose="02020603050405020304" pitchFamily="18" charset="0"/>
              </a:rPr>
              <a:t>Ликвидность и платежеспособность</a:t>
            </a:r>
          </a:p>
        </p:txBody>
      </p:sp>
      <p:sp>
        <p:nvSpPr>
          <p:cNvPr id="18" name="Прямоугольник 17"/>
          <p:cNvSpPr/>
          <p:nvPr/>
        </p:nvSpPr>
        <p:spPr>
          <a:xfrm>
            <a:off x="922049" y="5458535"/>
            <a:ext cx="2461483" cy="492443"/>
          </a:xfrm>
          <a:prstGeom prst="rect">
            <a:avLst/>
          </a:prstGeom>
        </p:spPr>
        <p:txBody>
          <a:bodyPr wrap="square">
            <a:spAutoFit/>
          </a:bodyPr>
          <a:lstStyle/>
          <a:p>
            <a:pPr>
              <a:defRPr/>
            </a:pPr>
            <a:r>
              <a:rPr lang="ru-RU" sz="1300" b="1" dirty="0">
                <a:solidFill>
                  <a:prstClr val="black"/>
                </a:solidFill>
                <a:latin typeface="Times New Roman" panose="02020603050405020304" pitchFamily="18" charset="0"/>
                <a:cs typeface="Times New Roman" panose="02020603050405020304" pitchFamily="18" charset="0"/>
              </a:rPr>
              <a:t>Финансовая устойчивость и структура капитала</a:t>
            </a:r>
          </a:p>
        </p:txBody>
      </p:sp>
      <p:sp>
        <p:nvSpPr>
          <p:cNvPr id="20" name="Прямоугольник 19"/>
          <p:cNvSpPr/>
          <p:nvPr/>
        </p:nvSpPr>
        <p:spPr>
          <a:xfrm>
            <a:off x="6132424" y="2734912"/>
            <a:ext cx="2895168" cy="692497"/>
          </a:xfrm>
          <a:prstGeom prst="rect">
            <a:avLst/>
          </a:prstGeom>
        </p:spPr>
        <p:txBody>
          <a:bodyPr wrap="square">
            <a:spAutoFit/>
          </a:bodyPr>
          <a:lstStyle/>
          <a:p>
            <a:pPr>
              <a:defRPr/>
            </a:pPr>
            <a:r>
              <a:rPr lang="ru-RU" sz="1300" b="1" dirty="0">
                <a:solidFill>
                  <a:prstClr val="black"/>
                </a:solidFill>
                <a:latin typeface="Times New Roman" panose="02020603050405020304" pitchFamily="18" charset="0"/>
                <a:cs typeface="Times New Roman" panose="02020603050405020304" pitchFamily="18" charset="0"/>
              </a:rPr>
              <a:t>Деловая активность, внутрифирменная эффективность и рыночная привлекательность</a:t>
            </a:r>
          </a:p>
        </p:txBody>
      </p:sp>
      <p:sp>
        <p:nvSpPr>
          <p:cNvPr id="21" name="Прямоугольная выноска 20"/>
          <p:cNvSpPr/>
          <p:nvPr/>
        </p:nvSpPr>
        <p:spPr>
          <a:xfrm rot="10800000">
            <a:off x="704529" y="5301209"/>
            <a:ext cx="2900249" cy="844207"/>
          </a:xfrm>
          <a:prstGeom prst="wedgeRectCallout">
            <a:avLst/>
          </a:prstGeom>
          <a:solidFill>
            <a:schemeClr val="accent1">
              <a:alpha val="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sz="1300" b="1" dirty="0">
              <a:solidFill>
                <a:prstClr val="black"/>
              </a:solidFill>
              <a:latin typeface="Times New Roman" panose="02020603050405020304" pitchFamily="18" charset="0"/>
              <a:cs typeface="Times New Roman" panose="02020603050405020304" pitchFamily="18" charset="0"/>
            </a:endParaRPr>
          </a:p>
        </p:txBody>
      </p:sp>
      <p:sp>
        <p:nvSpPr>
          <p:cNvPr id="22" name="Прямоугольная выноска 21"/>
          <p:cNvSpPr/>
          <p:nvPr/>
        </p:nvSpPr>
        <p:spPr>
          <a:xfrm rot="10800000" flipH="1">
            <a:off x="6083704" y="5266874"/>
            <a:ext cx="2900249" cy="844207"/>
          </a:xfrm>
          <a:prstGeom prst="wedgeRectCallout">
            <a:avLst/>
          </a:prstGeom>
          <a:solidFill>
            <a:schemeClr val="accent1">
              <a:alpha val="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sz="1300" dirty="0">
              <a:solidFill>
                <a:prstClr val="black"/>
              </a:solidFill>
              <a:latin typeface="Times New Roman" panose="02020603050405020304" pitchFamily="18" charset="0"/>
              <a:cs typeface="Times New Roman" panose="02020603050405020304" pitchFamily="18" charset="0"/>
            </a:endParaRPr>
          </a:p>
        </p:txBody>
      </p:sp>
      <p:sp>
        <p:nvSpPr>
          <p:cNvPr id="23" name="Прямоугольник 22"/>
          <p:cNvSpPr/>
          <p:nvPr/>
        </p:nvSpPr>
        <p:spPr>
          <a:xfrm>
            <a:off x="6741483" y="5442757"/>
            <a:ext cx="1373966" cy="492443"/>
          </a:xfrm>
          <a:prstGeom prst="rect">
            <a:avLst/>
          </a:prstGeom>
        </p:spPr>
        <p:txBody>
          <a:bodyPr wrap="none">
            <a:spAutoFit/>
          </a:bodyPr>
          <a:lstStyle/>
          <a:p>
            <a:pPr>
              <a:defRPr/>
            </a:pPr>
            <a:r>
              <a:rPr lang="ru-RU" sz="13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Прибыль и </a:t>
            </a:r>
          </a:p>
          <a:p>
            <a:pPr>
              <a:defRPr/>
            </a:pPr>
            <a:r>
              <a:rPr lang="ru-RU" sz="13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рентабельность</a:t>
            </a:r>
            <a:endParaRPr lang="ru-RU" sz="1300" b="1" dirty="0">
              <a:solidFill>
                <a:prstClr val="black"/>
              </a:solidFill>
              <a:latin typeface="Times New Roman" panose="02020603050405020304" pitchFamily="18" charset="0"/>
              <a:cs typeface="Times New Roman" panose="02020603050405020304" pitchFamily="18" charset="0"/>
            </a:endParaRPr>
          </a:p>
        </p:txBody>
      </p:sp>
      <p:cxnSp>
        <p:nvCxnSpPr>
          <p:cNvPr id="25" name="Прямая со стрелкой 24"/>
          <p:cNvCxnSpPr>
            <a:stCxn id="10" idx="2"/>
            <a:endCxn id="21" idx="1"/>
          </p:cNvCxnSpPr>
          <p:nvPr/>
        </p:nvCxnSpPr>
        <p:spPr>
          <a:xfrm flipH="1">
            <a:off x="3604778" y="3841167"/>
            <a:ext cx="1236927" cy="1882144"/>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a:stCxn id="10" idx="2"/>
            <a:endCxn id="22" idx="1"/>
          </p:cNvCxnSpPr>
          <p:nvPr/>
        </p:nvCxnSpPr>
        <p:spPr>
          <a:xfrm>
            <a:off x="4841705" y="3841168"/>
            <a:ext cx="1241999" cy="1847809"/>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a:stCxn id="10" idx="3"/>
            <a:endCxn id="15" idx="1"/>
          </p:cNvCxnSpPr>
          <p:nvPr/>
        </p:nvCxnSpPr>
        <p:spPr>
          <a:xfrm flipV="1">
            <a:off x="5857703" y="3112504"/>
            <a:ext cx="189162" cy="9674"/>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a:endCxn id="8" idx="1"/>
          </p:cNvCxnSpPr>
          <p:nvPr/>
        </p:nvCxnSpPr>
        <p:spPr>
          <a:xfrm flipH="1" flipV="1">
            <a:off x="3652317" y="3112504"/>
            <a:ext cx="173388" cy="9674"/>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Прямоугольник 51"/>
          <p:cNvSpPr/>
          <p:nvPr/>
        </p:nvSpPr>
        <p:spPr>
          <a:xfrm>
            <a:off x="1724689" y="4084878"/>
            <a:ext cx="2350840" cy="892552"/>
          </a:xfrm>
          <a:prstGeom prst="rect">
            <a:avLst/>
          </a:prstGeom>
        </p:spPr>
        <p:txBody>
          <a:bodyPr wrap="square">
            <a:spAutoFit/>
          </a:bodyPr>
          <a:lstStyle/>
          <a:p>
            <a:pPr algn="ctr">
              <a:defRPr/>
            </a:pPr>
            <a:r>
              <a:rPr lang="ru-RU" sz="1300" i="1" dirty="0">
                <a:solidFill>
                  <a:prstClr val="black"/>
                </a:solidFill>
                <a:latin typeface="Times New Roman" panose="02020603050405020304" pitchFamily="18" charset="0"/>
                <a:cs typeface="Times New Roman" panose="02020603050405020304" pitchFamily="18" charset="0"/>
              </a:rPr>
              <a:t>Насколько  своевременно и полно компания выполняет свои обязательства</a:t>
            </a:r>
            <a:r>
              <a:rPr lang="en-US" sz="1300" i="1" dirty="0">
                <a:solidFill>
                  <a:prstClr val="black"/>
                </a:solidFill>
                <a:latin typeface="Times New Roman" panose="02020603050405020304" pitchFamily="18" charset="0"/>
                <a:cs typeface="Times New Roman" panose="02020603050405020304" pitchFamily="18" charset="0"/>
              </a:rPr>
              <a:t> </a:t>
            </a:r>
            <a:r>
              <a:rPr lang="ru-RU" sz="1300" i="1" dirty="0">
                <a:solidFill>
                  <a:prstClr val="black"/>
                </a:solidFill>
                <a:latin typeface="Times New Roman" panose="02020603050405020304" pitchFamily="18" charset="0"/>
                <a:cs typeface="Times New Roman" panose="02020603050405020304" pitchFamily="18" charset="0"/>
              </a:rPr>
              <a:t>перед кредиторами?</a:t>
            </a:r>
          </a:p>
        </p:txBody>
      </p:sp>
      <p:sp>
        <p:nvSpPr>
          <p:cNvPr id="53" name="Прямоугольник 52"/>
          <p:cNvSpPr/>
          <p:nvPr/>
        </p:nvSpPr>
        <p:spPr>
          <a:xfrm>
            <a:off x="1724689" y="1433898"/>
            <a:ext cx="2350840" cy="892552"/>
          </a:xfrm>
          <a:prstGeom prst="rect">
            <a:avLst/>
          </a:prstGeom>
        </p:spPr>
        <p:txBody>
          <a:bodyPr wrap="square">
            <a:spAutoFit/>
          </a:bodyPr>
          <a:lstStyle/>
          <a:p>
            <a:pPr algn="ctr">
              <a:defRPr/>
            </a:pPr>
            <a:r>
              <a:rPr lang="ru-RU" sz="1300" i="1" dirty="0">
                <a:solidFill>
                  <a:prstClr val="black"/>
                </a:solidFill>
                <a:latin typeface="Times New Roman" panose="02020603050405020304" pitchFamily="18" charset="0"/>
                <a:cs typeface="Times New Roman" panose="02020603050405020304" pitchFamily="18" charset="0"/>
              </a:rPr>
              <a:t>Насколько  легко компания превращает имущество в деньги для осуществления текущих расчётов?</a:t>
            </a:r>
          </a:p>
        </p:txBody>
      </p:sp>
      <p:sp>
        <p:nvSpPr>
          <p:cNvPr id="54" name="Прямоугольник 53"/>
          <p:cNvSpPr/>
          <p:nvPr/>
        </p:nvSpPr>
        <p:spPr>
          <a:xfrm>
            <a:off x="5629599" y="1507402"/>
            <a:ext cx="2350840" cy="892552"/>
          </a:xfrm>
          <a:prstGeom prst="rect">
            <a:avLst/>
          </a:prstGeom>
        </p:spPr>
        <p:txBody>
          <a:bodyPr wrap="square">
            <a:spAutoFit/>
          </a:bodyPr>
          <a:lstStyle/>
          <a:p>
            <a:pPr algn="ctr">
              <a:defRPr/>
            </a:pPr>
            <a:r>
              <a:rPr lang="ru-RU" sz="1300" i="1" dirty="0">
                <a:solidFill>
                  <a:prstClr val="black"/>
                </a:solidFill>
                <a:latin typeface="Times New Roman" panose="02020603050405020304" pitchFamily="18" charset="0"/>
                <a:cs typeface="Times New Roman" panose="02020603050405020304" pitchFamily="18" charset="0"/>
              </a:rPr>
              <a:t>Насколько  эффективно управление ресурсами компании и как её оценивает рынок?</a:t>
            </a:r>
          </a:p>
        </p:txBody>
      </p:sp>
    </p:spTree>
    <p:extLst>
      <p:ext uri="{BB962C8B-B14F-4D97-AF65-F5344CB8AC3E}">
        <p14:creationId xmlns:p14="http://schemas.microsoft.com/office/powerpoint/2010/main" val="233943094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97527" y="409469"/>
            <a:ext cx="7494814" cy="430887"/>
          </a:xfrm>
          <a:prstGeom prst="rect">
            <a:avLst/>
          </a:prstGeom>
          <a:noFill/>
        </p:spPr>
        <p:txBody>
          <a:bodyPr wrap="square" rtlCol="0">
            <a:spAutoFit/>
          </a:bodyPr>
          <a:lstStyle/>
          <a:p>
            <a:pPr algn="ctr">
              <a:defRPr/>
            </a:pPr>
            <a:r>
              <a:rPr lang="ru-RU" sz="2200" b="1" dirty="0">
                <a:solidFill>
                  <a:prstClr val="black"/>
                </a:solidFill>
                <a:latin typeface="Times New Roman"/>
              </a:rPr>
              <a:t>Коэффициенты ликвидности</a:t>
            </a:r>
          </a:p>
        </p:txBody>
      </p:sp>
      <p:grpSp>
        <p:nvGrpSpPr>
          <p:cNvPr id="16" name="Группа 15"/>
          <p:cNvGrpSpPr/>
          <p:nvPr/>
        </p:nvGrpSpPr>
        <p:grpSpPr>
          <a:xfrm>
            <a:off x="848545" y="1196752"/>
            <a:ext cx="8442129" cy="3197798"/>
            <a:chOff x="475276" y="509351"/>
            <a:chExt cx="8442129" cy="3197798"/>
          </a:xfrm>
        </p:grpSpPr>
        <p:sp>
          <p:nvSpPr>
            <p:cNvPr id="13" name="Прямоугольник 12"/>
            <p:cNvSpPr/>
            <p:nvPr/>
          </p:nvSpPr>
          <p:spPr>
            <a:xfrm>
              <a:off x="475276" y="509351"/>
              <a:ext cx="8213529" cy="3197798"/>
            </a:xfrm>
            <a:prstGeom prst="rect">
              <a:avLst/>
            </a:prstGeom>
          </p:spPr>
          <p:txBody>
            <a:bodyPr wrap="square">
              <a:spAutoFit/>
            </a:bodyPr>
            <a:lstStyle/>
            <a:p>
              <a:pPr>
                <a:defRPr/>
              </a:pPr>
              <a:r>
                <a:rPr lang="ru-RU" sz="1660" dirty="0">
                  <a:solidFill>
                    <a:prstClr val="black"/>
                  </a:solidFill>
                  <a:latin typeface="Times New Roman"/>
                </a:rPr>
                <a:t>Для оценки </a:t>
              </a:r>
              <a:r>
                <a:rPr lang="ru-RU" sz="1660" b="1" dirty="0">
                  <a:solidFill>
                    <a:prstClr val="black"/>
                  </a:solidFill>
                  <a:latin typeface="Times New Roman"/>
                </a:rPr>
                <a:t>краткосрочной</a:t>
              </a:r>
              <a:r>
                <a:rPr lang="ru-RU" sz="1660" dirty="0">
                  <a:solidFill>
                    <a:prstClr val="black"/>
                  </a:solidFill>
                  <a:latin typeface="Times New Roman"/>
                </a:rPr>
                <a:t> финансовой жизнеспособности предприятия, т.е. его способности продолжать деятельность в краткосрочной перспективе и быть способным расплачиваться по своим обязательствам по мере наступление срока выплат</a:t>
              </a:r>
            </a:p>
            <a:p>
              <a:pPr>
                <a:defRPr/>
              </a:pPr>
              <a:endParaRPr lang="ru-RU" sz="1900" dirty="0">
                <a:solidFill>
                  <a:prstClr val="black"/>
                </a:solidFill>
                <a:latin typeface="Times New Roman"/>
              </a:endParaRPr>
            </a:p>
            <a:p>
              <a:pPr>
                <a:defRPr/>
              </a:pPr>
              <a:r>
                <a:rPr lang="ru-RU" sz="1900" b="1" dirty="0">
                  <a:solidFill>
                    <a:prstClr val="black"/>
                  </a:solidFill>
                  <a:latin typeface="Times New Roman"/>
                </a:rPr>
                <a:t>Оборотный (рабочий) капитал </a:t>
              </a:r>
              <a:r>
                <a:rPr lang="ru-RU" sz="1900" dirty="0">
                  <a:solidFill>
                    <a:prstClr val="black"/>
                  </a:solidFill>
                  <a:latin typeface="Times New Roman"/>
                </a:rPr>
                <a:t>= Текущие активы – текущие обязательства</a:t>
              </a:r>
            </a:p>
            <a:p>
              <a:pPr>
                <a:defRPr/>
              </a:pPr>
              <a:endParaRPr lang="ru-RU" sz="1900" dirty="0">
                <a:solidFill>
                  <a:prstClr val="black"/>
                </a:solidFill>
                <a:latin typeface="Times New Roman"/>
              </a:endParaRPr>
            </a:p>
            <a:p>
              <a:pPr>
                <a:defRPr/>
              </a:pPr>
              <a:r>
                <a:rPr lang="ru-RU" sz="1900" b="1" dirty="0">
                  <a:solidFill>
                    <a:prstClr val="black"/>
                  </a:solidFill>
                  <a:latin typeface="Times New Roman"/>
                </a:rPr>
                <a:t>Коэффициент </a:t>
              </a:r>
              <a:r>
                <a:rPr lang="ru-RU" sz="1900" b="1" dirty="0">
                  <a:solidFill>
                    <a:srgbClr val="0000CC"/>
                  </a:solidFill>
                  <a:latin typeface="Times New Roman"/>
                </a:rPr>
                <a:t>текущей</a:t>
              </a:r>
              <a:r>
                <a:rPr lang="ru-RU" sz="1900" b="1" dirty="0">
                  <a:solidFill>
                    <a:prstClr val="black"/>
                  </a:solidFill>
                  <a:latin typeface="Times New Roman"/>
                </a:rPr>
                <a:t> ликвидности </a:t>
              </a:r>
              <a:r>
                <a:rPr lang="ru-RU" sz="1900" dirty="0">
                  <a:solidFill>
                    <a:prstClr val="black"/>
                  </a:solidFill>
                  <a:latin typeface="Times New Roman"/>
                </a:rPr>
                <a:t>=</a:t>
              </a:r>
            </a:p>
            <a:p>
              <a:pPr>
                <a:defRPr/>
              </a:pPr>
              <a:endParaRPr lang="ru-RU" sz="1900" dirty="0">
                <a:solidFill>
                  <a:prstClr val="black"/>
                </a:solidFill>
                <a:latin typeface="Times New Roman"/>
              </a:endParaRPr>
            </a:p>
            <a:p>
              <a:pPr>
                <a:defRPr/>
              </a:pPr>
              <a:r>
                <a:rPr lang="ru-RU" sz="1900" b="1" dirty="0">
                  <a:solidFill>
                    <a:prstClr val="black"/>
                  </a:solidFill>
                  <a:latin typeface="Times New Roman"/>
                </a:rPr>
                <a:t>Коэффициент </a:t>
              </a:r>
              <a:r>
                <a:rPr lang="ru-RU" sz="1900" b="1" dirty="0">
                  <a:solidFill>
                    <a:srgbClr val="1E09B7"/>
                  </a:solidFill>
                  <a:latin typeface="Times New Roman"/>
                </a:rPr>
                <a:t>срочной (быстрой)</a:t>
              </a:r>
              <a:r>
                <a:rPr lang="ru-RU" sz="1900" b="1" dirty="0">
                  <a:solidFill>
                    <a:prstClr val="black"/>
                  </a:solidFill>
                  <a:latin typeface="Times New Roman"/>
                </a:rPr>
                <a:t> ликвидности </a:t>
              </a:r>
              <a:r>
                <a:rPr lang="ru-RU" sz="1900" dirty="0">
                  <a:solidFill>
                    <a:prstClr val="black"/>
                  </a:solidFill>
                  <a:latin typeface="Times New Roman"/>
                </a:rPr>
                <a:t>=</a:t>
              </a:r>
            </a:p>
            <a:p>
              <a:pPr>
                <a:defRPr/>
              </a:pPr>
              <a:endParaRPr lang="ru-RU" sz="1900" dirty="0">
                <a:solidFill>
                  <a:prstClr val="black"/>
                </a:solidFill>
                <a:latin typeface="Times New Roman"/>
              </a:endParaRPr>
            </a:p>
            <a:p>
              <a:pPr>
                <a:defRPr/>
              </a:pPr>
              <a:r>
                <a:rPr lang="ru-RU" sz="1900" b="1" dirty="0">
                  <a:solidFill>
                    <a:prstClr val="black"/>
                  </a:solidFill>
                  <a:latin typeface="Times New Roman"/>
                </a:rPr>
                <a:t>Коэффициент </a:t>
              </a:r>
              <a:r>
                <a:rPr lang="ru-RU" sz="1900" b="1" dirty="0">
                  <a:solidFill>
                    <a:srgbClr val="1E09B7"/>
                  </a:solidFill>
                  <a:latin typeface="Times New Roman"/>
                </a:rPr>
                <a:t>абсолютной</a:t>
              </a:r>
              <a:r>
                <a:rPr lang="ru-RU" sz="1900" b="1" dirty="0">
                  <a:solidFill>
                    <a:prstClr val="black"/>
                  </a:solidFill>
                  <a:latin typeface="Times New Roman"/>
                </a:rPr>
                <a:t> ликвидности = </a:t>
              </a:r>
              <a:endParaRPr lang="ru-RU" sz="1900" dirty="0">
                <a:solidFill>
                  <a:prstClr val="black"/>
                </a:solidFill>
                <a:latin typeface="Times New Roman"/>
              </a:endParaRPr>
            </a:p>
          </p:txBody>
        </p:sp>
        <p:grpSp>
          <p:nvGrpSpPr>
            <p:cNvPr id="15" name="Группа 14"/>
            <p:cNvGrpSpPr/>
            <p:nvPr/>
          </p:nvGrpSpPr>
          <p:grpSpPr>
            <a:xfrm>
              <a:off x="4724400" y="1949511"/>
              <a:ext cx="3276600" cy="677108"/>
              <a:chOff x="4834741" y="1949511"/>
              <a:chExt cx="3276600" cy="677108"/>
            </a:xfrm>
          </p:grpSpPr>
          <p:sp>
            <p:nvSpPr>
              <p:cNvPr id="6" name="TextBox 5"/>
              <p:cNvSpPr txBox="1"/>
              <p:nvPr/>
            </p:nvSpPr>
            <p:spPr>
              <a:xfrm>
                <a:off x="4834741" y="1949511"/>
                <a:ext cx="3276600" cy="677108"/>
              </a:xfrm>
              <a:prstGeom prst="rect">
                <a:avLst/>
              </a:prstGeom>
              <a:noFill/>
            </p:spPr>
            <p:txBody>
              <a:bodyPr wrap="square" rtlCol="0">
                <a:spAutoFit/>
              </a:bodyPr>
              <a:lstStyle/>
              <a:p>
                <a:pPr algn="ctr">
                  <a:defRPr/>
                </a:pPr>
                <a:r>
                  <a:rPr lang="ru-RU" sz="1900" dirty="0">
                    <a:solidFill>
                      <a:prstClr val="black"/>
                    </a:solidFill>
                    <a:latin typeface="Times New Roman"/>
                  </a:rPr>
                  <a:t>Текущие активы</a:t>
                </a:r>
              </a:p>
              <a:p>
                <a:pPr algn="ctr">
                  <a:defRPr/>
                </a:pPr>
                <a:r>
                  <a:rPr lang="ru-RU" sz="1900" dirty="0">
                    <a:solidFill>
                      <a:prstClr val="black"/>
                    </a:solidFill>
                    <a:latin typeface="Times New Roman"/>
                  </a:rPr>
                  <a:t>Текущие обязательства</a:t>
                </a:r>
              </a:p>
            </p:txBody>
          </p:sp>
          <p:cxnSp>
            <p:nvCxnSpPr>
              <p:cNvPr id="4" name="Прямая соединительная линия 3"/>
              <p:cNvCxnSpPr/>
              <p:nvPr/>
            </p:nvCxnSpPr>
            <p:spPr>
              <a:xfrm>
                <a:off x="4953000" y="2309551"/>
                <a:ext cx="28053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Группа 8"/>
            <p:cNvGrpSpPr/>
            <p:nvPr/>
          </p:nvGrpSpPr>
          <p:grpSpPr>
            <a:xfrm>
              <a:off x="5640805" y="2518026"/>
              <a:ext cx="3276600" cy="677108"/>
              <a:chOff x="4642169" y="1832226"/>
              <a:chExt cx="3276600" cy="677108"/>
            </a:xfrm>
          </p:grpSpPr>
          <p:sp>
            <p:nvSpPr>
              <p:cNvPr id="10" name="TextBox 9"/>
              <p:cNvSpPr txBox="1"/>
              <p:nvPr/>
            </p:nvSpPr>
            <p:spPr>
              <a:xfrm>
                <a:off x="4642169" y="1832226"/>
                <a:ext cx="3276600" cy="677108"/>
              </a:xfrm>
              <a:prstGeom prst="rect">
                <a:avLst/>
              </a:prstGeom>
              <a:noFill/>
            </p:spPr>
            <p:txBody>
              <a:bodyPr wrap="square" rtlCol="0">
                <a:spAutoFit/>
              </a:bodyPr>
              <a:lstStyle/>
              <a:p>
                <a:pPr algn="ctr">
                  <a:defRPr/>
                </a:pPr>
                <a:r>
                  <a:rPr lang="ru-RU" sz="1900" dirty="0">
                    <a:solidFill>
                      <a:prstClr val="black"/>
                    </a:solidFill>
                    <a:latin typeface="Times New Roman"/>
                  </a:rPr>
                  <a:t>Текущие активы - </a:t>
                </a:r>
                <a:r>
                  <a:rPr lang="ru-RU" sz="1900" b="1" dirty="0">
                    <a:solidFill>
                      <a:srgbClr val="1E09B7"/>
                    </a:solidFill>
                    <a:latin typeface="Times New Roman"/>
                  </a:rPr>
                  <a:t>ТМЗ</a:t>
                </a:r>
              </a:p>
              <a:p>
                <a:pPr algn="ctr">
                  <a:defRPr/>
                </a:pPr>
                <a:r>
                  <a:rPr lang="ru-RU" sz="1900" dirty="0">
                    <a:solidFill>
                      <a:prstClr val="black"/>
                    </a:solidFill>
                    <a:latin typeface="Times New Roman"/>
                  </a:rPr>
                  <a:t>Текущие обязательства</a:t>
                </a:r>
              </a:p>
            </p:txBody>
          </p:sp>
          <p:cxnSp>
            <p:nvCxnSpPr>
              <p:cNvPr id="11" name="Прямая соединительная линия 10"/>
              <p:cNvCxnSpPr/>
              <p:nvPr/>
            </p:nvCxnSpPr>
            <p:spPr>
              <a:xfrm>
                <a:off x="4938160" y="2199815"/>
                <a:ext cx="2819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2" descr="http://dialog-inform.dn.ua/media/k2/items/cache/e7623022370b992338d18aa3b2bf4409_M.jpg">
            <a:extLst>
              <a:ext uri="{FF2B5EF4-FFF2-40B4-BE49-F238E27FC236}">
                <a16:creationId xmlns:a16="http://schemas.microsoft.com/office/drawing/2014/main" id="{BBADD4E8-79BA-9513-8742-2C7B6216E040}"/>
              </a:ext>
            </a:extLst>
          </p:cNvPr>
          <p:cNvPicPr>
            <a:picLocks noChangeAspect="1" noChangeArrowheads="1"/>
          </p:cNvPicPr>
          <p:nvPr/>
        </p:nvPicPr>
        <p:blipFill>
          <a:blip r:embed="rId3" cstate="print"/>
          <a:srcRect/>
          <a:stretch>
            <a:fillRect/>
          </a:stretch>
        </p:blipFill>
        <p:spPr bwMode="auto">
          <a:xfrm>
            <a:off x="8124092" y="65396"/>
            <a:ext cx="1400908" cy="908499"/>
          </a:xfrm>
          <a:prstGeom prst="rect">
            <a:avLst/>
          </a:prstGeom>
          <a:noFill/>
        </p:spPr>
      </p:pic>
      <p:cxnSp>
        <p:nvCxnSpPr>
          <p:cNvPr id="7" name="Прямая соединительная линия 6">
            <a:extLst>
              <a:ext uri="{FF2B5EF4-FFF2-40B4-BE49-F238E27FC236}">
                <a16:creationId xmlns:a16="http://schemas.microsoft.com/office/drawing/2014/main" id="{38725518-554A-72E2-AEE5-C896FFC7641F}"/>
              </a:ext>
            </a:extLst>
          </p:cNvPr>
          <p:cNvCxnSpPr/>
          <p:nvPr/>
        </p:nvCxnSpPr>
        <p:spPr>
          <a:xfrm>
            <a:off x="5673080" y="4149080"/>
            <a:ext cx="2819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3407C81-2FA1-ADC5-B361-42240F76736D}"/>
              </a:ext>
            </a:extLst>
          </p:cNvPr>
          <p:cNvSpPr txBox="1"/>
          <p:nvPr/>
        </p:nvSpPr>
        <p:spPr>
          <a:xfrm>
            <a:off x="4520952" y="3790782"/>
            <a:ext cx="4572000" cy="646331"/>
          </a:xfrm>
          <a:prstGeom prst="rect">
            <a:avLst/>
          </a:prstGeom>
          <a:noFill/>
        </p:spPr>
        <p:txBody>
          <a:bodyPr wrap="square">
            <a:spAutoFit/>
          </a:bodyPr>
          <a:lstStyle/>
          <a:p>
            <a:pPr algn="ctr">
              <a:defRPr/>
            </a:pPr>
            <a:r>
              <a:rPr lang="ru-RU" dirty="0">
                <a:solidFill>
                  <a:prstClr val="black"/>
                </a:solidFill>
                <a:latin typeface="Times New Roman"/>
              </a:rPr>
              <a:t>         Текущие активы – </a:t>
            </a:r>
            <a:r>
              <a:rPr lang="ru-RU" b="1" dirty="0">
                <a:solidFill>
                  <a:srgbClr val="1E09B7"/>
                </a:solidFill>
                <a:latin typeface="Times New Roman"/>
              </a:rPr>
              <a:t>ТМЗ - ДЗ</a:t>
            </a:r>
          </a:p>
          <a:p>
            <a:pPr algn="ctr">
              <a:defRPr/>
            </a:pPr>
            <a:r>
              <a:rPr lang="ru-RU" dirty="0">
                <a:solidFill>
                  <a:prstClr val="black"/>
                </a:solidFill>
                <a:latin typeface="Times New Roman"/>
              </a:rPr>
              <a:t>Текущие обязательства</a:t>
            </a:r>
          </a:p>
        </p:txBody>
      </p:sp>
    </p:spTree>
    <p:extLst>
      <p:ext uri="{BB962C8B-B14F-4D97-AF65-F5344CB8AC3E}">
        <p14:creationId xmlns:p14="http://schemas.microsoft.com/office/powerpoint/2010/main" val="341113243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Заголовок 1">
            <a:extLst>
              <a:ext uri="{FF2B5EF4-FFF2-40B4-BE49-F238E27FC236}">
                <a16:creationId xmlns:a16="http://schemas.microsoft.com/office/drawing/2014/main" id="{4C15AA82-B72A-48F6-BA53-B76B3558C8F9}"/>
              </a:ext>
            </a:extLst>
          </p:cNvPr>
          <p:cNvSpPr>
            <a:spLocks noGrp="1"/>
          </p:cNvSpPr>
          <p:nvPr>
            <p:ph type="title"/>
          </p:nvPr>
        </p:nvSpPr>
        <p:spPr>
          <a:xfrm>
            <a:off x="838200" y="1"/>
            <a:ext cx="8229600" cy="379413"/>
          </a:xfrm>
        </p:spPr>
        <p:txBody>
          <a:bodyPr>
            <a:normAutofit fontScale="90000"/>
          </a:bodyPr>
          <a:lstStyle/>
          <a:p>
            <a:r>
              <a:rPr lang="ru-RU" altLang="ru-RU" sz="2200" b="1" dirty="0">
                <a:latin typeface="Times New Roman" panose="02020603050405020304" pitchFamily="18" charset="0"/>
                <a:cs typeface="Times New Roman" panose="02020603050405020304" pitchFamily="18" charset="0"/>
              </a:rPr>
              <a:t>Анализ ликвидности ОФП</a:t>
            </a:r>
          </a:p>
        </p:txBody>
      </p:sp>
      <p:sp>
        <p:nvSpPr>
          <p:cNvPr id="230403" name="Содержимое 2">
            <a:extLst>
              <a:ext uri="{FF2B5EF4-FFF2-40B4-BE49-F238E27FC236}">
                <a16:creationId xmlns:a16="http://schemas.microsoft.com/office/drawing/2014/main" id="{B1DC8ADA-E749-45C5-AE4A-84986A8EEEB8}"/>
              </a:ext>
            </a:extLst>
          </p:cNvPr>
          <p:cNvSpPr>
            <a:spLocks noGrp="1"/>
          </p:cNvSpPr>
          <p:nvPr>
            <p:ph sz="half" idx="1"/>
          </p:nvPr>
        </p:nvSpPr>
        <p:spPr>
          <a:xfrm>
            <a:off x="613875" y="3243786"/>
            <a:ext cx="1674118" cy="446945"/>
          </a:xfrm>
        </p:spPr>
        <p:txBody>
          <a:bodyPr/>
          <a:lstStyle/>
          <a:p>
            <a:pPr algn="ctr">
              <a:buFont typeface="Arial" panose="020B0604020202020204" pitchFamily="34" charset="0"/>
              <a:buNone/>
            </a:pPr>
            <a:r>
              <a:rPr lang="ru-RU" altLang="ru-RU" sz="1900" dirty="0">
                <a:latin typeface="Times New Roman" panose="02020603050405020304" pitchFamily="18" charset="0"/>
                <a:cs typeface="Times New Roman" panose="02020603050405020304" pitchFamily="18" charset="0"/>
              </a:rPr>
              <a:t>Высокая</a:t>
            </a:r>
          </a:p>
        </p:txBody>
      </p:sp>
      <p:grpSp>
        <p:nvGrpSpPr>
          <p:cNvPr id="230400" name="Группа 230399">
            <a:extLst>
              <a:ext uri="{FF2B5EF4-FFF2-40B4-BE49-F238E27FC236}">
                <a16:creationId xmlns:a16="http://schemas.microsoft.com/office/drawing/2014/main" id="{20E76F53-4E35-2C5D-7D1D-A57970BA86B7}"/>
              </a:ext>
            </a:extLst>
          </p:cNvPr>
          <p:cNvGrpSpPr/>
          <p:nvPr/>
        </p:nvGrpSpPr>
        <p:grpSpPr>
          <a:xfrm>
            <a:off x="765482" y="3674563"/>
            <a:ext cx="3991775" cy="2741306"/>
            <a:chOff x="457200" y="810191"/>
            <a:chExt cx="3991775" cy="2741306"/>
          </a:xfrm>
        </p:grpSpPr>
        <p:sp>
          <p:nvSpPr>
            <p:cNvPr id="5" name="Прямоугольник 4">
              <a:extLst>
                <a:ext uri="{FF2B5EF4-FFF2-40B4-BE49-F238E27FC236}">
                  <a16:creationId xmlns:a16="http://schemas.microsoft.com/office/drawing/2014/main" id="{B6C4F441-5E53-43B4-A0DE-A56EB65D73DC}"/>
                </a:ext>
              </a:extLst>
            </p:cNvPr>
            <p:cNvSpPr/>
            <p:nvPr/>
          </p:nvSpPr>
          <p:spPr>
            <a:xfrm>
              <a:off x="3799174" y="810191"/>
              <a:ext cx="649801" cy="569017"/>
            </a:xfrm>
            <a:prstGeom prst="rect">
              <a:avLst/>
            </a:prstGeom>
            <a:solidFill>
              <a:schemeClr val="accent3">
                <a:lumMod val="20000"/>
                <a:lumOff val="8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1</a:t>
              </a:r>
            </a:p>
          </p:txBody>
        </p:sp>
        <p:sp>
          <p:nvSpPr>
            <p:cNvPr id="10" name="Прямоугольник 9">
              <a:extLst>
                <a:ext uri="{FF2B5EF4-FFF2-40B4-BE49-F238E27FC236}">
                  <a16:creationId xmlns:a16="http://schemas.microsoft.com/office/drawing/2014/main" id="{F4524587-BE94-4BE3-AC04-6B6D74AD5049}"/>
                </a:ext>
              </a:extLst>
            </p:cNvPr>
            <p:cNvSpPr/>
            <p:nvPr/>
          </p:nvSpPr>
          <p:spPr>
            <a:xfrm>
              <a:off x="476362" y="810191"/>
              <a:ext cx="3322812" cy="569017"/>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Наиболее ликвидные активы </a:t>
              </a:r>
            </a:p>
          </p:txBody>
        </p:sp>
        <p:sp>
          <p:nvSpPr>
            <p:cNvPr id="7" name="Прямоугольник 6">
              <a:extLst>
                <a:ext uri="{FF2B5EF4-FFF2-40B4-BE49-F238E27FC236}">
                  <a16:creationId xmlns:a16="http://schemas.microsoft.com/office/drawing/2014/main" id="{9FA52B38-B537-E7C9-1E2F-39C7078883B0}"/>
                </a:ext>
              </a:extLst>
            </p:cNvPr>
            <p:cNvSpPr/>
            <p:nvPr/>
          </p:nvSpPr>
          <p:spPr>
            <a:xfrm>
              <a:off x="3787001" y="1522927"/>
              <a:ext cx="649801" cy="569017"/>
            </a:xfrm>
            <a:prstGeom prst="rect">
              <a:avLst/>
            </a:prstGeom>
            <a:solidFill>
              <a:schemeClr val="accent3">
                <a:lumMod val="20000"/>
                <a:lumOff val="8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2</a:t>
              </a:r>
            </a:p>
          </p:txBody>
        </p:sp>
        <p:sp>
          <p:nvSpPr>
            <p:cNvPr id="8" name="Прямоугольник 7">
              <a:extLst>
                <a:ext uri="{FF2B5EF4-FFF2-40B4-BE49-F238E27FC236}">
                  <a16:creationId xmlns:a16="http://schemas.microsoft.com/office/drawing/2014/main" id="{6C2BC2BF-8E26-3FE0-8729-9156821E3077}"/>
                </a:ext>
              </a:extLst>
            </p:cNvPr>
            <p:cNvSpPr/>
            <p:nvPr/>
          </p:nvSpPr>
          <p:spPr>
            <a:xfrm>
              <a:off x="464189" y="1526336"/>
              <a:ext cx="3322812" cy="569017"/>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Быстро реализуемые активы </a:t>
              </a:r>
            </a:p>
          </p:txBody>
        </p:sp>
        <p:sp>
          <p:nvSpPr>
            <p:cNvPr id="11" name="Прямоугольник 10">
              <a:extLst>
                <a:ext uri="{FF2B5EF4-FFF2-40B4-BE49-F238E27FC236}">
                  <a16:creationId xmlns:a16="http://schemas.microsoft.com/office/drawing/2014/main" id="{7F4EEA7B-BA08-A926-6F59-4CD56D909E47}"/>
                </a:ext>
              </a:extLst>
            </p:cNvPr>
            <p:cNvSpPr/>
            <p:nvPr/>
          </p:nvSpPr>
          <p:spPr>
            <a:xfrm>
              <a:off x="3780012" y="2236810"/>
              <a:ext cx="649801" cy="569017"/>
            </a:xfrm>
            <a:prstGeom prst="rect">
              <a:avLst/>
            </a:prstGeom>
            <a:solidFill>
              <a:schemeClr val="accent3">
                <a:lumMod val="20000"/>
                <a:lumOff val="8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3</a:t>
              </a:r>
            </a:p>
          </p:txBody>
        </p:sp>
        <p:sp>
          <p:nvSpPr>
            <p:cNvPr id="12" name="Прямоугольник 11">
              <a:extLst>
                <a:ext uri="{FF2B5EF4-FFF2-40B4-BE49-F238E27FC236}">
                  <a16:creationId xmlns:a16="http://schemas.microsoft.com/office/drawing/2014/main" id="{36F11A3F-FC8C-54CD-D243-233FD5620C45}"/>
                </a:ext>
              </a:extLst>
            </p:cNvPr>
            <p:cNvSpPr/>
            <p:nvPr/>
          </p:nvSpPr>
          <p:spPr>
            <a:xfrm>
              <a:off x="457200" y="2240219"/>
              <a:ext cx="3322812" cy="569017"/>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Медленно реализуемые активы</a:t>
              </a:r>
            </a:p>
          </p:txBody>
        </p:sp>
        <p:sp>
          <p:nvSpPr>
            <p:cNvPr id="28" name="Прямоугольник 27">
              <a:extLst>
                <a:ext uri="{FF2B5EF4-FFF2-40B4-BE49-F238E27FC236}">
                  <a16:creationId xmlns:a16="http://schemas.microsoft.com/office/drawing/2014/main" id="{70051284-095A-3E62-114C-1109FAD54B64}"/>
                </a:ext>
              </a:extLst>
            </p:cNvPr>
            <p:cNvSpPr/>
            <p:nvPr/>
          </p:nvSpPr>
          <p:spPr>
            <a:xfrm>
              <a:off x="3787001" y="2979071"/>
              <a:ext cx="649801" cy="569017"/>
            </a:xfrm>
            <a:prstGeom prst="rect">
              <a:avLst/>
            </a:prstGeom>
            <a:solidFill>
              <a:schemeClr val="accent3">
                <a:lumMod val="20000"/>
                <a:lumOff val="8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4</a:t>
              </a:r>
            </a:p>
          </p:txBody>
        </p:sp>
        <p:sp>
          <p:nvSpPr>
            <p:cNvPr id="29" name="Прямоугольник 28">
              <a:extLst>
                <a:ext uri="{FF2B5EF4-FFF2-40B4-BE49-F238E27FC236}">
                  <a16:creationId xmlns:a16="http://schemas.microsoft.com/office/drawing/2014/main" id="{0DFF25F5-8753-5BB1-1500-487A90DB9FD5}"/>
                </a:ext>
              </a:extLst>
            </p:cNvPr>
            <p:cNvSpPr/>
            <p:nvPr/>
          </p:nvSpPr>
          <p:spPr>
            <a:xfrm>
              <a:off x="464189" y="2982480"/>
              <a:ext cx="3322812" cy="569017"/>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Трудно реализуемые активы</a:t>
              </a:r>
            </a:p>
          </p:txBody>
        </p:sp>
      </p:grpSp>
      <p:grpSp>
        <p:nvGrpSpPr>
          <p:cNvPr id="230401" name="Группа 230400">
            <a:extLst>
              <a:ext uri="{FF2B5EF4-FFF2-40B4-BE49-F238E27FC236}">
                <a16:creationId xmlns:a16="http://schemas.microsoft.com/office/drawing/2014/main" id="{1D9C3D67-D78B-41C4-844A-3CA6FC920016}"/>
              </a:ext>
            </a:extLst>
          </p:cNvPr>
          <p:cNvGrpSpPr/>
          <p:nvPr/>
        </p:nvGrpSpPr>
        <p:grpSpPr>
          <a:xfrm>
            <a:off x="5161079" y="3670670"/>
            <a:ext cx="3985609" cy="2741790"/>
            <a:chOff x="4852797" y="806298"/>
            <a:chExt cx="3985609" cy="2741790"/>
          </a:xfrm>
        </p:grpSpPr>
        <p:sp>
          <p:nvSpPr>
            <p:cNvPr id="35" name="Прямоугольник 34">
              <a:extLst>
                <a:ext uri="{FF2B5EF4-FFF2-40B4-BE49-F238E27FC236}">
                  <a16:creationId xmlns:a16="http://schemas.microsoft.com/office/drawing/2014/main" id="{768C2906-C0F3-32BD-8F7A-BDD36D63DC46}"/>
                </a:ext>
              </a:extLst>
            </p:cNvPr>
            <p:cNvSpPr/>
            <p:nvPr/>
          </p:nvSpPr>
          <p:spPr>
            <a:xfrm>
              <a:off x="4859787" y="812434"/>
              <a:ext cx="649801" cy="569017"/>
            </a:xfrm>
            <a:prstGeom prst="rect">
              <a:avLst/>
            </a:prstGeom>
            <a:solidFill>
              <a:schemeClr val="accent3">
                <a:lumMod val="20000"/>
                <a:lumOff val="8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1</a:t>
              </a:r>
            </a:p>
          </p:txBody>
        </p:sp>
        <p:sp>
          <p:nvSpPr>
            <p:cNvPr id="36" name="Прямоугольник 35">
              <a:extLst>
                <a:ext uri="{FF2B5EF4-FFF2-40B4-BE49-F238E27FC236}">
                  <a16:creationId xmlns:a16="http://schemas.microsoft.com/office/drawing/2014/main" id="{ADFB38FF-8EE9-0C1C-5AEE-554F9D3139F4}"/>
                </a:ext>
              </a:extLst>
            </p:cNvPr>
            <p:cNvSpPr/>
            <p:nvPr/>
          </p:nvSpPr>
          <p:spPr>
            <a:xfrm>
              <a:off x="5515594" y="806298"/>
              <a:ext cx="3322812" cy="569017"/>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Наиболее срочные обязательства</a:t>
              </a:r>
            </a:p>
          </p:txBody>
        </p:sp>
        <p:sp>
          <p:nvSpPr>
            <p:cNvPr id="37" name="Прямоугольник 36">
              <a:extLst>
                <a:ext uri="{FF2B5EF4-FFF2-40B4-BE49-F238E27FC236}">
                  <a16:creationId xmlns:a16="http://schemas.microsoft.com/office/drawing/2014/main" id="{67251D21-D7D6-E2CD-A148-49B803913AE8}"/>
                </a:ext>
              </a:extLst>
            </p:cNvPr>
            <p:cNvSpPr/>
            <p:nvPr/>
          </p:nvSpPr>
          <p:spPr>
            <a:xfrm>
              <a:off x="4852797" y="1516988"/>
              <a:ext cx="649801" cy="569017"/>
            </a:xfrm>
            <a:prstGeom prst="rect">
              <a:avLst/>
            </a:prstGeom>
            <a:solidFill>
              <a:schemeClr val="accent3">
                <a:lumMod val="20000"/>
                <a:lumOff val="8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2</a:t>
              </a:r>
            </a:p>
          </p:txBody>
        </p:sp>
        <p:sp>
          <p:nvSpPr>
            <p:cNvPr id="38" name="Прямоугольник 37">
              <a:extLst>
                <a:ext uri="{FF2B5EF4-FFF2-40B4-BE49-F238E27FC236}">
                  <a16:creationId xmlns:a16="http://schemas.microsoft.com/office/drawing/2014/main" id="{A914BB0A-5FA5-8AEA-ABA8-631A8C2B7607}"/>
                </a:ext>
              </a:extLst>
            </p:cNvPr>
            <p:cNvSpPr/>
            <p:nvPr/>
          </p:nvSpPr>
          <p:spPr>
            <a:xfrm>
              <a:off x="5515594" y="1522927"/>
              <a:ext cx="3322812" cy="569017"/>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Среднесрочные обязательства (до 1 года)</a:t>
              </a:r>
            </a:p>
          </p:txBody>
        </p:sp>
        <p:sp>
          <p:nvSpPr>
            <p:cNvPr id="39" name="Прямоугольник 38">
              <a:extLst>
                <a:ext uri="{FF2B5EF4-FFF2-40B4-BE49-F238E27FC236}">
                  <a16:creationId xmlns:a16="http://schemas.microsoft.com/office/drawing/2014/main" id="{E0788B47-CA5D-B710-2669-77096B3DC8FB}"/>
                </a:ext>
              </a:extLst>
            </p:cNvPr>
            <p:cNvSpPr/>
            <p:nvPr/>
          </p:nvSpPr>
          <p:spPr>
            <a:xfrm>
              <a:off x="4859787" y="2229857"/>
              <a:ext cx="649801" cy="569017"/>
            </a:xfrm>
            <a:prstGeom prst="rect">
              <a:avLst/>
            </a:prstGeom>
            <a:solidFill>
              <a:schemeClr val="accent3">
                <a:lumMod val="20000"/>
                <a:lumOff val="8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3</a:t>
              </a:r>
            </a:p>
          </p:txBody>
        </p:sp>
        <p:sp>
          <p:nvSpPr>
            <p:cNvPr id="40" name="Прямоугольник 39">
              <a:extLst>
                <a:ext uri="{FF2B5EF4-FFF2-40B4-BE49-F238E27FC236}">
                  <a16:creationId xmlns:a16="http://schemas.microsoft.com/office/drawing/2014/main" id="{4810D62D-05CF-3E72-7CC5-2412143D5CD2}"/>
                </a:ext>
              </a:extLst>
            </p:cNvPr>
            <p:cNvSpPr/>
            <p:nvPr/>
          </p:nvSpPr>
          <p:spPr>
            <a:xfrm>
              <a:off x="5508605" y="2236810"/>
              <a:ext cx="3322812" cy="569017"/>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Долгосрочные обязательства</a:t>
              </a:r>
            </a:p>
          </p:txBody>
        </p:sp>
        <p:sp>
          <p:nvSpPr>
            <p:cNvPr id="41" name="Прямоугольник 40">
              <a:extLst>
                <a:ext uri="{FF2B5EF4-FFF2-40B4-BE49-F238E27FC236}">
                  <a16:creationId xmlns:a16="http://schemas.microsoft.com/office/drawing/2014/main" id="{5CDDDBB2-084E-9B36-CA19-CD3911C19235}"/>
                </a:ext>
              </a:extLst>
            </p:cNvPr>
            <p:cNvSpPr/>
            <p:nvPr/>
          </p:nvSpPr>
          <p:spPr>
            <a:xfrm>
              <a:off x="4852797" y="2977276"/>
              <a:ext cx="649801" cy="569017"/>
            </a:xfrm>
            <a:prstGeom prst="rect">
              <a:avLst/>
            </a:prstGeom>
            <a:solidFill>
              <a:schemeClr val="accent3">
                <a:lumMod val="20000"/>
                <a:lumOff val="8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4</a:t>
              </a:r>
            </a:p>
          </p:txBody>
        </p:sp>
        <p:sp>
          <p:nvSpPr>
            <p:cNvPr id="42" name="Прямоугольник 41">
              <a:extLst>
                <a:ext uri="{FF2B5EF4-FFF2-40B4-BE49-F238E27FC236}">
                  <a16:creationId xmlns:a16="http://schemas.microsoft.com/office/drawing/2014/main" id="{337BAD88-CC55-4F6F-0A31-E72AB3DA0A48}"/>
                </a:ext>
              </a:extLst>
            </p:cNvPr>
            <p:cNvSpPr/>
            <p:nvPr/>
          </p:nvSpPr>
          <p:spPr>
            <a:xfrm>
              <a:off x="5515594" y="2979071"/>
              <a:ext cx="3322812" cy="569017"/>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Капитал и резервы</a:t>
              </a:r>
            </a:p>
          </p:txBody>
        </p:sp>
      </p:grpSp>
      <p:cxnSp>
        <p:nvCxnSpPr>
          <p:cNvPr id="44" name="Прямая со стрелкой 43">
            <a:extLst>
              <a:ext uri="{FF2B5EF4-FFF2-40B4-BE49-F238E27FC236}">
                <a16:creationId xmlns:a16="http://schemas.microsoft.com/office/drawing/2014/main" id="{DD7E3E32-9FF5-ACE7-B7BE-C717C487A614}"/>
              </a:ext>
            </a:extLst>
          </p:cNvPr>
          <p:cNvCxnSpPr>
            <a:cxnSpLocks/>
            <a:stCxn id="5" idx="3"/>
            <a:endCxn id="35" idx="1"/>
          </p:cNvCxnSpPr>
          <p:nvPr/>
        </p:nvCxnSpPr>
        <p:spPr>
          <a:xfrm>
            <a:off x="4757256" y="3959073"/>
            <a:ext cx="410812" cy="2243"/>
          </a:xfrm>
          <a:prstGeom prst="straightConnector1">
            <a:avLst/>
          </a:prstGeom>
          <a:ln w="25400">
            <a:solidFill>
              <a:schemeClr val="accent3">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Прямая со стрелкой 47">
            <a:extLst>
              <a:ext uri="{FF2B5EF4-FFF2-40B4-BE49-F238E27FC236}">
                <a16:creationId xmlns:a16="http://schemas.microsoft.com/office/drawing/2014/main" id="{EB571875-BF5E-94B7-9356-108D6145F81D}"/>
              </a:ext>
            </a:extLst>
          </p:cNvPr>
          <p:cNvCxnSpPr>
            <a:cxnSpLocks/>
          </p:cNvCxnSpPr>
          <p:nvPr/>
        </p:nvCxnSpPr>
        <p:spPr>
          <a:xfrm>
            <a:off x="4753308" y="4670903"/>
            <a:ext cx="410812" cy="2243"/>
          </a:xfrm>
          <a:prstGeom prst="straightConnector1">
            <a:avLst/>
          </a:prstGeom>
          <a:ln w="25400">
            <a:solidFill>
              <a:schemeClr val="accent3">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Прямая со стрелкой 48">
            <a:extLst>
              <a:ext uri="{FF2B5EF4-FFF2-40B4-BE49-F238E27FC236}">
                <a16:creationId xmlns:a16="http://schemas.microsoft.com/office/drawing/2014/main" id="{B3726ACC-7666-9CBE-B46C-17CDAA730071}"/>
              </a:ext>
            </a:extLst>
          </p:cNvPr>
          <p:cNvCxnSpPr>
            <a:cxnSpLocks/>
          </p:cNvCxnSpPr>
          <p:nvPr/>
        </p:nvCxnSpPr>
        <p:spPr>
          <a:xfrm>
            <a:off x="4737111" y="5386857"/>
            <a:ext cx="410812" cy="2243"/>
          </a:xfrm>
          <a:prstGeom prst="straightConnector1">
            <a:avLst/>
          </a:prstGeom>
          <a:ln w="25400">
            <a:solidFill>
              <a:schemeClr val="accent3">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Прямая со стрелкой 49">
            <a:extLst>
              <a:ext uri="{FF2B5EF4-FFF2-40B4-BE49-F238E27FC236}">
                <a16:creationId xmlns:a16="http://schemas.microsoft.com/office/drawing/2014/main" id="{D4D9959F-44E1-0AAB-BB9A-39048110498B}"/>
              </a:ext>
            </a:extLst>
          </p:cNvPr>
          <p:cNvCxnSpPr>
            <a:cxnSpLocks/>
          </p:cNvCxnSpPr>
          <p:nvPr/>
        </p:nvCxnSpPr>
        <p:spPr>
          <a:xfrm>
            <a:off x="4737111" y="6131361"/>
            <a:ext cx="410812" cy="2243"/>
          </a:xfrm>
          <a:prstGeom prst="straightConnector1">
            <a:avLst/>
          </a:prstGeom>
          <a:ln w="25400">
            <a:solidFill>
              <a:schemeClr val="accent3">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Содержимое 2">
            <a:extLst>
              <a:ext uri="{FF2B5EF4-FFF2-40B4-BE49-F238E27FC236}">
                <a16:creationId xmlns:a16="http://schemas.microsoft.com/office/drawing/2014/main" id="{4B45FE8C-7C51-CD28-B537-482B54A61C3E}"/>
              </a:ext>
            </a:extLst>
          </p:cNvPr>
          <p:cNvSpPr txBox="1">
            <a:spLocks/>
          </p:cNvSpPr>
          <p:nvPr/>
        </p:nvSpPr>
        <p:spPr bwMode="auto">
          <a:xfrm>
            <a:off x="613358" y="6510448"/>
            <a:ext cx="1674118" cy="44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9pPr>
          </a:lstStyle>
          <a:p>
            <a:pPr marL="257175" marR="0" lvl="0" indent="-257175" algn="ctr" defTabSz="914400" rtl="0" eaLnBrk="1" fontAlgn="base" latinLnBrk="0" hangingPunct="1">
              <a:lnSpc>
                <a:spcPct val="100000"/>
              </a:lnSpc>
              <a:spcBef>
                <a:spcPct val="20000"/>
              </a:spcBef>
              <a:spcAft>
                <a:spcPct val="0"/>
              </a:spcAft>
              <a:buClrTx/>
              <a:buSzTx/>
              <a:buFont typeface="Arial" charset="0"/>
              <a:buNone/>
              <a:tabLst/>
              <a:defRPr/>
            </a:pPr>
            <a:r>
              <a:rPr kumimoji="0" lang="ru-RU" alt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Низкая</a:t>
            </a:r>
          </a:p>
        </p:txBody>
      </p:sp>
      <p:sp>
        <p:nvSpPr>
          <p:cNvPr id="53" name="Содержимое 2">
            <a:extLst>
              <a:ext uri="{FF2B5EF4-FFF2-40B4-BE49-F238E27FC236}">
                <a16:creationId xmlns:a16="http://schemas.microsoft.com/office/drawing/2014/main" id="{9954D2F6-9FA2-3A34-B280-272F059077DD}"/>
              </a:ext>
            </a:extLst>
          </p:cNvPr>
          <p:cNvSpPr txBox="1">
            <a:spLocks/>
          </p:cNvSpPr>
          <p:nvPr/>
        </p:nvSpPr>
        <p:spPr bwMode="auto">
          <a:xfrm>
            <a:off x="7743378" y="3239259"/>
            <a:ext cx="1674118" cy="44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9pPr>
          </a:lstStyle>
          <a:p>
            <a:pPr marL="257175" marR="0" lvl="0" indent="-257175" algn="ctr" defTabSz="914400" rtl="0" eaLnBrk="1" fontAlgn="base" latinLnBrk="0" hangingPunct="1">
              <a:lnSpc>
                <a:spcPct val="100000"/>
              </a:lnSpc>
              <a:spcBef>
                <a:spcPct val="20000"/>
              </a:spcBef>
              <a:spcAft>
                <a:spcPct val="0"/>
              </a:spcAft>
              <a:buClrTx/>
              <a:buSzTx/>
              <a:buFont typeface="Arial" charset="0"/>
              <a:buNone/>
              <a:tabLst/>
              <a:defRPr/>
            </a:pPr>
            <a:r>
              <a:rPr kumimoji="0" lang="ru-RU" altLang="ru-RU" sz="19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Высокая</a:t>
            </a:r>
            <a:endParaRPr kumimoji="0" lang="ru-RU" alt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4" name="Содержимое 2">
            <a:extLst>
              <a:ext uri="{FF2B5EF4-FFF2-40B4-BE49-F238E27FC236}">
                <a16:creationId xmlns:a16="http://schemas.microsoft.com/office/drawing/2014/main" id="{E1A83BC9-E763-2755-4502-375CD3FB6D98}"/>
              </a:ext>
            </a:extLst>
          </p:cNvPr>
          <p:cNvSpPr txBox="1">
            <a:spLocks/>
          </p:cNvSpPr>
          <p:nvPr/>
        </p:nvSpPr>
        <p:spPr bwMode="auto">
          <a:xfrm>
            <a:off x="7742861" y="6505921"/>
            <a:ext cx="1674118" cy="44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9pPr>
          </a:lstStyle>
          <a:p>
            <a:pPr marL="257175" marR="0" lvl="0" indent="-257175" algn="ctr" defTabSz="914400" rtl="0" eaLnBrk="1" fontAlgn="base" latinLnBrk="0" hangingPunct="1">
              <a:lnSpc>
                <a:spcPct val="100000"/>
              </a:lnSpc>
              <a:spcBef>
                <a:spcPct val="20000"/>
              </a:spcBef>
              <a:spcAft>
                <a:spcPct val="0"/>
              </a:spcAft>
              <a:buClrTx/>
              <a:buSzTx/>
              <a:buFont typeface="Arial" charset="0"/>
              <a:buNone/>
              <a:tabLst/>
              <a:defRPr/>
            </a:pPr>
            <a:r>
              <a:rPr kumimoji="0" lang="ru-RU" alt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Низкая</a:t>
            </a:r>
          </a:p>
        </p:txBody>
      </p:sp>
      <p:sp>
        <p:nvSpPr>
          <p:cNvPr id="55" name="Содержимое 2">
            <a:extLst>
              <a:ext uri="{FF2B5EF4-FFF2-40B4-BE49-F238E27FC236}">
                <a16:creationId xmlns:a16="http://schemas.microsoft.com/office/drawing/2014/main" id="{23344388-ADA7-C607-CE42-3301A59C6621}"/>
              </a:ext>
            </a:extLst>
          </p:cNvPr>
          <p:cNvSpPr txBox="1">
            <a:spLocks/>
          </p:cNvSpPr>
          <p:nvPr/>
        </p:nvSpPr>
        <p:spPr bwMode="auto">
          <a:xfrm>
            <a:off x="4149004" y="3249922"/>
            <a:ext cx="1674118" cy="44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9pPr>
          </a:lstStyle>
          <a:p>
            <a:pPr marL="257175" marR="0" lvl="0" indent="-257175" algn="ctr" defTabSz="914400" rtl="0" eaLnBrk="1" fontAlgn="base" latinLnBrk="0" hangingPunct="1">
              <a:lnSpc>
                <a:spcPct val="100000"/>
              </a:lnSpc>
              <a:spcBef>
                <a:spcPct val="20000"/>
              </a:spcBef>
              <a:spcAft>
                <a:spcPct val="0"/>
              </a:spcAft>
              <a:buClrTx/>
              <a:buSzTx/>
              <a:buFont typeface="Arial" charset="0"/>
              <a:buNone/>
              <a:tabLst/>
              <a:defRPr/>
            </a:pPr>
            <a:r>
              <a:rPr kumimoji="0" lang="ru-RU" altLang="ru-RU" sz="1900" b="1"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Сравнение</a:t>
            </a:r>
          </a:p>
        </p:txBody>
      </p:sp>
      <p:sp>
        <p:nvSpPr>
          <p:cNvPr id="58" name="Содержимое 2">
            <a:extLst>
              <a:ext uri="{FF2B5EF4-FFF2-40B4-BE49-F238E27FC236}">
                <a16:creationId xmlns:a16="http://schemas.microsoft.com/office/drawing/2014/main" id="{8139B5E4-7954-939A-98F0-C3CCB0147D34}"/>
              </a:ext>
            </a:extLst>
          </p:cNvPr>
          <p:cNvSpPr txBox="1">
            <a:spLocks/>
          </p:cNvSpPr>
          <p:nvPr/>
        </p:nvSpPr>
        <p:spPr bwMode="auto">
          <a:xfrm>
            <a:off x="286622" y="4070144"/>
            <a:ext cx="542380" cy="16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9pPr>
          </a:lstStyle>
          <a:p>
            <a:pPr marL="257175" marR="0" lvl="0" indent="-257175" algn="ctr" defTabSz="914400" rtl="0" eaLnBrk="1" fontAlgn="base" latinLnBrk="0" hangingPunct="1">
              <a:lnSpc>
                <a:spcPct val="100000"/>
              </a:lnSpc>
              <a:spcBef>
                <a:spcPct val="20000"/>
              </a:spcBef>
              <a:spcAft>
                <a:spcPct val="0"/>
              </a:spcAft>
              <a:buClrTx/>
              <a:buSzTx/>
              <a:buFont typeface="Arial" charset="0"/>
              <a:buNone/>
              <a:tabLst/>
              <a:defRPr/>
            </a:pPr>
            <a:r>
              <a:rPr kumimoji="0" lang="ru-RU" alt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Ликвидность</a:t>
            </a:r>
          </a:p>
        </p:txBody>
      </p:sp>
      <p:sp>
        <p:nvSpPr>
          <p:cNvPr id="59" name="Содержимое 2">
            <a:extLst>
              <a:ext uri="{FF2B5EF4-FFF2-40B4-BE49-F238E27FC236}">
                <a16:creationId xmlns:a16="http://schemas.microsoft.com/office/drawing/2014/main" id="{56B09E39-2155-9C31-68BF-06132452D372}"/>
              </a:ext>
            </a:extLst>
          </p:cNvPr>
          <p:cNvSpPr txBox="1">
            <a:spLocks/>
          </p:cNvSpPr>
          <p:nvPr/>
        </p:nvSpPr>
        <p:spPr bwMode="auto">
          <a:xfrm>
            <a:off x="9116356" y="4061090"/>
            <a:ext cx="542380" cy="16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vert"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9pPr>
          </a:lstStyle>
          <a:p>
            <a:pPr marL="257175" marR="0" lvl="0" indent="-257175" algn="ctr" defTabSz="914400" rtl="0" eaLnBrk="1" fontAlgn="base" latinLnBrk="0" hangingPunct="1">
              <a:lnSpc>
                <a:spcPct val="100000"/>
              </a:lnSpc>
              <a:spcBef>
                <a:spcPct val="20000"/>
              </a:spcBef>
              <a:spcAft>
                <a:spcPct val="0"/>
              </a:spcAft>
              <a:buClrTx/>
              <a:buSzTx/>
              <a:buFont typeface="Arial" charset="0"/>
              <a:buNone/>
              <a:tabLst/>
              <a:defRPr/>
            </a:pPr>
            <a:r>
              <a:rPr kumimoji="0" lang="ru-RU" alt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Срочность</a:t>
            </a:r>
          </a:p>
        </p:txBody>
      </p:sp>
      <p:cxnSp>
        <p:nvCxnSpPr>
          <p:cNvPr id="61" name="Прямая со стрелкой 60">
            <a:extLst>
              <a:ext uri="{FF2B5EF4-FFF2-40B4-BE49-F238E27FC236}">
                <a16:creationId xmlns:a16="http://schemas.microsoft.com/office/drawing/2014/main" id="{2EFEDE2D-79FB-523C-F314-2C2E73762573}"/>
              </a:ext>
            </a:extLst>
          </p:cNvPr>
          <p:cNvCxnSpPr>
            <a:cxnSpLocks/>
          </p:cNvCxnSpPr>
          <p:nvPr/>
        </p:nvCxnSpPr>
        <p:spPr>
          <a:xfrm flipH="1">
            <a:off x="695641" y="3485271"/>
            <a:ext cx="517" cy="3038662"/>
          </a:xfrm>
          <a:prstGeom prst="straightConnector1">
            <a:avLst/>
          </a:prstGeom>
          <a:ln w="25400">
            <a:solidFill>
              <a:schemeClr val="accent3">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3" name="Прямая со стрелкой 62">
            <a:extLst>
              <a:ext uri="{FF2B5EF4-FFF2-40B4-BE49-F238E27FC236}">
                <a16:creationId xmlns:a16="http://schemas.microsoft.com/office/drawing/2014/main" id="{37CCC2C5-A952-BCC4-2928-5AA79ECEDFAC}"/>
              </a:ext>
            </a:extLst>
          </p:cNvPr>
          <p:cNvCxnSpPr>
            <a:cxnSpLocks/>
          </p:cNvCxnSpPr>
          <p:nvPr/>
        </p:nvCxnSpPr>
        <p:spPr>
          <a:xfrm flipH="1">
            <a:off x="9231888" y="3542451"/>
            <a:ext cx="517" cy="3038662"/>
          </a:xfrm>
          <a:prstGeom prst="straightConnector1">
            <a:avLst/>
          </a:prstGeom>
          <a:ln w="25400">
            <a:solidFill>
              <a:schemeClr val="accent3">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0405" name="TextBox 230404">
            <a:extLst>
              <a:ext uri="{FF2B5EF4-FFF2-40B4-BE49-F238E27FC236}">
                <a16:creationId xmlns:a16="http://schemas.microsoft.com/office/drawing/2014/main" id="{48467A51-DCC7-1A8A-6D6F-55C4FBC101E3}"/>
              </a:ext>
            </a:extLst>
          </p:cNvPr>
          <p:cNvSpPr txBox="1"/>
          <p:nvPr/>
        </p:nvSpPr>
        <p:spPr>
          <a:xfrm>
            <a:off x="613359" y="332657"/>
            <a:ext cx="8803621" cy="290233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ОФП считается абсолютно ликвидным, если одновременно имеют место соотношения: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1 ≥ О 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2 ≥ О 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3 ≥ О 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4 ≤ О 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Выполнение трёх влечет выполнение и четвертого неравенства, потому на практике существенным является сопоставление итогов первых трех групп.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Четвертое неравенство имеет глубокий экономический смысл, поскольку его выполнение свидетельствует о соблюдении минимального условия финансовой устойчивости – наличии у предприятия чистого оборотного капитала (собственных оборотных средств). </a:t>
            </a:r>
          </a:p>
        </p:txBody>
      </p:sp>
    </p:spTree>
    <p:extLst>
      <p:ext uri="{BB962C8B-B14F-4D97-AF65-F5344CB8AC3E}">
        <p14:creationId xmlns:p14="http://schemas.microsoft.com/office/powerpoint/2010/main" val="218527310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57350" y="96997"/>
            <a:ext cx="6299200" cy="305212"/>
          </a:xfrm>
          <a:prstGeom prst="rect">
            <a:avLst/>
          </a:prstGeom>
        </p:spPr>
        <p:txBody>
          <a:bodyPr vert="horz" wrap="square" lIns="0" tIns="12700" rIns="0" bIns="0" rtlCol="0" anchor="ctr">
            <a:spAutoFit/>
          </a:bodyPr>
          <a:lstStyle/>
          <a:p>
            <a:pPr marL="12700">
              <a:spcBef>
                <a:spcPts val="100"/>
              </a:spcBef>
            </a:pPr>
            <a:r>
              <a:rPr sz="1900" b="1" spc="-20" dirty="0"/>
              <a:t>Управление</a:t>
            </a:r>
            <a:r>
              <a:rPr sz="1900" b="1" spc="20" dirty="0"/>
              <a:t> </a:t>
            </a:r>
            <a:r>
              <a:rPr sz="1900" b="1" spc="-5" dirty="0"/>
              <a:t>оборотным</a:t>
            </a:r>
            <a:r>
              <a:rPr sz="1900" b="1" spc="40" dirty="0"/>
              <a:t> </a:t>
            </a:r>
            <a:r>
              <a:rPr sz="1900" b="1" spc="-10" dirty="0"/>
              <a:t>капиталом</a:t>
            </a:r>
            <a:endParaRPr sz="1900" b="1" dirty="0"/>
          </a:p>
        </p:txBody>
      </p:sp>
      <p:grpSp>
        <p:nvGrpSpPr>
          <p:cNvPr id="32" name="Группа 31">
            <a:extLst>
              <a:ext uri="{FF2B5EF4-FFF2-40B4-BE49-F238E27FC236}">
                <a16:creationId xmlns:a16="http://schemas.microsoft.com/office/drawing/2014/main" id="{DECB9F64-B62B-4B09-8CE9-E7817CB54844}"/>
              </a:ext>
            </a:extLst>
          </p:cNvPr>
          <p:cNvGrpSpPr/>
          <p:nvPr/>
        </p:nvGrpSpPr>
        <p:grpSpPr>
          <a:xfrm>
            <a:off x="883779" y="713387"/>
            <a:ext cx="8100061" cy="2755198"/>
            <a:chOff x="528319" y="756299"/>
            <a:chExt cx="8100061" cy="2755198"/>
          </a:xfrm>
        </p:grpSpPr>
        <p:sp>
          <p:nvSpPr>
            <p:cNvPr id="23" name="Облачко с текстом: прямоугольное со скругленными углами 22">
              <a:extLst>
                <a:ext uri="{FF2B5EF4-FFF2-40B4-BE49-F238E27FC236}">
                  <a16:creationId xmlns:a16="http://schemas.microsoft.com/office/drawing/2014/main" id="{2E43A330-D418-40CA-A350-D74655C1A796}"/>
                </a:ext>
              </a:extLst>
            </p:cNvPr>
            <p:cNvSpPr/>
            <p:nvPr/>
          </p:nvSpPr>
          <p:spPr>
            <a:xfrm>
              <a:off x="528319" y="762000"/>
              <a:ext cx="2712720" cy="667257"/>
            </a:xfrm>
            <a:prstGeom prst="wedgeRoundRectCallout">
              <a:avLst>
                <a:gd name="adj1" fmla="val -3343"/>
                <a:gd name="adj2" fmla="val 83185"/>
                <a:gd name="adj3" fmla="val 16667"/>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Собственный оборотный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капитал</a:t>
              </a:r>
            </a:p>
          </p:txBody>
        </p:sp>
        <p:sp>
          <p:nvSpPr>
            <p:cNvPr id="24" name="Прямоугольник 23">
              <a:extLst>
                <a:ext uri="{FF2B5EF4-FFF2-40B4-BE49-F238E27FC236}">
                  <a16:creationId xmlns:a16="http://schemas.microsoft.com/office/drawing/2014/main" id="{48A2B27A-9256-4546-B6D4-32B364ACAAF2}"/>
                </a:ext>
              </a:extLst>
            </p:cNvPr>
            <p:cNvSpPr/>
            <p:nvPr/>
          </p:nvSpPr>
          <p:spPr>
            <a:xfrm>
              <a:off x="528319" y="1678836"/>
              <a:ext cx="3288983" cy="1052449"/>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Собственный капитал +  Долгосрочные обязательства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Внеоборотные активы</a:t>
              </a:r>
            </a:p>
          </p:txBody>
        </p:sp>
        <p:grpSp>
          <p:nvGrpSpPr>
            <p:cNvPr id="31" name="Группа 30">
              <a:extLst>
                <a:ext uri="{FF2B5EF4-FFF2-40B4-BE49-F238E27FC236}">
                  <a16:creationId xmlns:a16="http://schemas.microsoft.com/office/drawing/2014/main" id="{0CF08D2A-900B-4AC3-A337-6A1D3422AC4B}"/>
                </a:ext>
              </a:extLst>
            </p:cNvPr>
            <p:cNvGrpSpPr/>
            <p:nvPr/>
          </p:nvGrpSpPr>
          <p:grpSpPr>
            <a:xfrm>
              <a:off x="4228110" y="756299"/>
              <a:ext cx="4400269" cy="1972550"/>
              <a:chOff x="4228110" y="756299"/>
              <a:chExt cx="4400269" cy="1972550"/>
            </a:xfrm>
          </p:grpSpPr>
          <p:sp>
            <p:nvSpPr>
              <p:cNvPr id="6" name="object 6"/>
              <p:cNvSpPr txBox="1"/>
              <p:nvPr/>
            </p:nvSpPr>
            <p:spPr>
              <a:xfrm>
                <a:off x="4228110" y="937321"/>
                <a:ext cx="736038" cy="3052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900" b="1" i="0" u="none" strike="noStrike" kern="1200" cap="none" spc="-40" normalizeH="0" baseline="0" noProof="0" dirty="0">
                    <a:ln>
                      <a:noFill/>
                    </a:ln>
                    <a:solidFill>
                      <a:prstClr val="black"/>
                    </a:solidFill>
                    <a:effectLst/>
                    <a:uLnTx/>
                    <a:uFillTx/>
                    <a:latin typeface="Times New Roman"/>
                    <a:ea typeface="+mn-ea"/>
                    <a:cs typeface="Calibri"/>
                  </a:rPr>
                  <a:t>Е</a:t>
                </a:r>
                <a:r>
                  <a:rPr kumimoji="0" sz="1900" b="1" i="0" u="none" strike="noStrike" kern="1200" cap="none" spc="0" normalizeH="0" baseline="0" noProof="0" dirty="0">
                    <a:ln>
                      <a:noFill/>
                    </a:ln>
                    <a:solidFill>
                      <a:prstClr val="black"/>
                    </a:solidFill>
                    <a:effectLst/>
                    <a:uLnTx/>
                    <a:uFillTx/>
                    <a:latin typeface="Times New Roman"/>
                    <a:ea typeface="+mn-ea"/>
                    <a:cs typeface="Calibri"/>
                  </a:rPr>
                  <a:t>СЛИ</a:t>
                </a:r>
                <a:endParaRPr kumimoji="0" sz="1900" b="0" i="0" u="none" strike="noStrike" kern="1200" cap="none" spc="0" normalizeH="0" baseline="0" noProof="0" dirty="0">
                  <a:ln>
                    <a:noFill/>
                  </a:ln>
                  <a:solidFill>
                    <a:prstClr val="black"/>
                  </a:solidFill>
                  <a:effectLst/>
                  <a:uLnTx/>
                  <a:uFillTx/>
                  <a:latin typeface="Times New Roman"/>
                  <a:ea typeface="+mn-ea"/>
                  <a:cs typeface="Calibri"/>
                </a:endParaRPr>
              </a:p>
            </p:txBody>
          </p:sp>
          <p:sp>
            <p:nvSpPr>
              <p:cNvPr id="26" name="object 26"/>
              <p:cNvSpPr txBox="1"/>
              <p:nvPr/>
            </p:nvSpPr>
            <p:spPr>
              <a:xfrm>
                <a:off x="4451773" y="1883128"/>
                <a:ext cx="227965" cy="628377"/>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4000" b="1" i="0" u="none" strike="noStrike" kern="1200" cap="none" spc="0" normalizeH="0" baseline="0" noProof="0" dirty="0">
                    <a:ln>
                      <a:noFill/>
                    </a:ln>
                    <a:solidFill>
                      <a:prstClr val="black"/>
                    </a:solidFill>
                    <a:effectLst/>
                    <a:uLnTx/>
                    <a:uFillTx/>
                    <a:latin typeface="Times New Roman"/>
                    <a:ea typeface="+mn-ea"/>
                    <a:cs typeface="Calibri"/>
                  </a:rPr>
                  <a:t>&gt;</a:t>
                </a:r>
                <a:endParaRPr kumimoji="0" sz="4000" b="0" i="0" u="none" strike="noStrike" kern="1200" cap="none" spc="0" normalizeH="0" baseline="0" noProof="0" dirty="0">
                  <a:ln>
                    <a:noFill/>
                  </a:ln>
                  <a:solidFill>
                    <a:prstClr val="black"/>
                  </a:solidFill>
                  <a:effectLst/>
                  <a:uLnTx/>
                  <a:uFillTx/>
                  <a:latin typeface="Times New Roman"/>
                  <a:ea typeface="+mn-ea"/>
                  <a:cs typeface="Calibri"/>
                </a:endParaRPr>
              </a:p>
            </p:txBody>
          </p:sp>
          <p:sp>
            <p:nvSpPr>
              <p:cNvPr id="59" name="Облачко с текстом: прямоугольное со скругленными углами 58">
                <a:extLst>
                  <a:ext uri="{FF2B5EF4-FFF2-40B4-BE49-F238E27FC236}">
                    <a16:creationId xmlns:a16="http://schemas.microsoft.com/office/drawing/2014/main" id="{007A3233-1037-421C-888C-85F43E8CCEFA}"/>
                  </a:ext>
                </a:extLst>
              </p:cNvPr>
              <p:cNvSpPr/>
              <p:nvPr/>
            </p:nvSpPr>
            <p:spPr>
              <a:xfrm>
                <a:off x="5915659" y="756299"/>
                <a:ext cx="2712720" cy="667257"/>
              </a:xfrm>
              <a:prstGeom prst="wedgeRoundRectCallout">
                <a:avLst>
                  <a:gd name="adj1" fmla="val 3335"/>
                  <a:gd name="adj2" fmla="val 83185"/>
                  <a:gd name="adj3" fmla="val 16667"/>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Рабочий капитал</a:t>
                </a:r>
              </a:p>
            </p:txBody>
          </p:sp>
          <p:sp>
            <p:nvSpPr>
              <p:cNvPr id="60" name="Прямоугольник 59">
                <a:extLst>
                  <a:ext uri="{FF2B5EF4-FFF2-40B4-BE49-F238E27FC236}">
                    <a16:creationId xmlns:a16="http://schemas.microsoft.com/office/drawing/2014/main" id="{BD5BFDDF-A8B1-4C4C-ADB8-3035AF3F863E}"/>
                  </a:ext>
                </a:extLst>
              </p:cNvPr>
              <p:cNvSpPr/>
              <p:nvPr/>
            </p:nvSpPr>
            <p:spPr>
              <a:xfrm>
                <a:off x="5339396" y="1676400"/>
                <a:ext cx="3288983" cy="1052449"/>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Запасы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Дебиторская задолженность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Краткосрочная задолженность</a:t>
                </a:r>
              </a:p>
            </p:txBody>
          </p:sp>
        </p:grpSp>
        <p:sp>
          <p:nvSpPr>
            <p:cNvPr id="25" name="Прямоугольник: скругленные углы 24">
              <a:extLst>
                <a:ext uri="{FF2B5EF4-FFF2-40B4-BE49-F238E27FC236}">
                  <a16:creationId xmlns:a16="http://schemas.microsoft.com/office/drawing/2014/main" id="{C4203B2E-00E1-492E-98B2-B3EB8C380225}"/>
                </a:ext>
              </a:extLst>
            </p:cNvPr>
            <p:cNvSpPr/>
            <p:nvPr/>
          </p:nvSpPr>
          <p:spPr>
            <a:xfrm>
              <a:off x="528320" y="2819400"/>
              <a:ext cx="8100060" cy="692097"/>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ТО у компании имеется </a:t>
              </a:r>
              <a:r>
                <a:rPr kumimoji="0" lang="ru-RU" sz="1660" b="1" i="0" u="none" strike="noStrike" kern="1200" cap="none" spc="0" normalizeH="0" baseline="0" noProof="0" dirty="0">
                  <a:ln>
                    <a:noFill/>
                  </a:ln>
                  <a:solidFill>
                    <a:srgbClr val="2E08B8"/>
                  </a:solidFill>
                  <a:effectLst/>
                  <a:uLnTx/>
                  <a:uFillTx/>
                  <a:latin typeface="Times New Roman"/>
                  <a:ea typeface="+mn-ea"/>
                  <a:cs typeface="+mn-cs"/>
                </a:rPr>
                <a:t>излишек </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денежных средств, обычно в виде депозитов</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и инвестиций в финансовые инструменты </a:t>
              </a:r>
            </a:p>
          </p:txBody>
        </p:sp>
      </p:grpSp>
      <p:grpSp>
        <p:nvGrpSpPr>
          <p:cNvPr id="33" name="Группа 32">
            <a:extLst>
              <a:ext uri="{FF2B5EF4-FFF2-40B4-BE49-F238E27FC236}">
                <a16:creationId xmlns:a16="http://schemas.microsoft.com/office/drawing/2014/main" id="{54A53B32-35A5-4694-A462-F0729BD18837}"/>
              </a:ext>
            </a:extLst>
          </p:cNvPr>
          <p:cNvGrpSpPr/>
          <p:nvPr/>
        </p:nvGrpSpPr>
        <p:grpSpPr>
          <a:xfrm>
            <a:off x="859647" y="3888461"/>
            <a:ext cx="8123135" cy="2740592"/>
            <a:chOff x="504189" y="3899042"/>
            <a:chExt cx="8123135" cy="2740592"/>
          </a:xfrm>
        </p:grpSpPr>
        <p:sp>
          <p:nvSpPr>
            <p:cNvPr id="61" name="Облачко с текстом: прямоугольное со скругленными углами 60">
              <a:extLst>
                <a:ext uri="{FF2B5EF4-FFF2-40B4-BE49-F238E27FC236}">
                  <a16:creationId xmlns:a16="http://schemas.microsoft.com/office/drawing/2014/main" id="{E47BEC5F-625B-4BB5-A851-FC56E710EFD7}"/>
                </a:ext>
              </a:extLst>
            </p:cNvPr>
            <p:cNvSpPr/>
            <p:nvPr/>
          </p:nvSpPr>
          <p:spPr>
            <a:xfrm>
              <a:off x="504189" y="3904743"/>
              <a:ext cx="2712720" cy="667257"/>
            </a:xfrm>
            <a:prstGeom prst="wedgeRoundRectCallout">
              <a:avLst>
                <a:gd name="adj1" fmla="val -3343"/>
                <a:gd name="adj2" fmla="val 83185"/>
                <a:gd name="adj3" fmla="val 16667"/>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Собственный оборотный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капитал</a:t>
              </a:r>
            </a:p>
          </p:txBody>
        </p:sp>
        <p:sp>
          <p:nvSpPr>
            <p:cNvPr id="62" name="Облачко с текстом: прямоугольное со скругленными углами 61">
              <a:extLst>
                <a:ext uri="{FF2B5EF4-FFF2-40B4-BE49-F238E27FC236}">
                  <a16:creationId xmlns:a16="http://schemas.microsoft.com/office/drawing/2014/main" id="{36E2710A-43F9-403A-AB0D-1E924DC0FBCC}"/>
                </a:ext>
              </a:extLst>
            </p:cNvPr>
            <p:cNvSpPr/>
            <p:nvPr/>
          </p:nvSpPr>
          <p:spPr>
            <a:xfrm>
              <a:off x="5891529" y="3899042"/>
              <a:ext cx="2712720" cy="667257"/>
            </a:xfrm>
            <a:prstGeom prst="wedgeRoundRectCallout">
              <a:avLst>
                <a:gd name="adj1" fmla="val 3335"/>
                <a:gd name="adj2" fmla="val 83185"/>
                <a:gd name="adj3" fmla="val 16667"/>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Рабочий капитал</a:t>
              </a:r>
            </a:p>
          </p:txBody>
        </p:sp>
        <p:sp>
          <p:nvSpPr>
            <p:cNvPr id="63" name="Прямоугольник 62">
              <a:extLst>
                <a:ext uri="{FF2B5EF4-FFF2-40B4-BE49-F238E27FC236}">
                  <a16:creationId xmlns:a16="http://schemas.microsoft.com/office/drawing/2014/main" id="{672438BF-CC93-487F-8BE5-6B3D9D09A58A}"/>
                </a:ext>
              </a:extLst>
            </p:cNvPr>
            <p:cNvSpPr/>
            <p:nvPr/>
          </p:nvSpPr>
          <p:spPr>
            <a:xfrm>
              <a:off x="504189" y="4814951"/>
              <a:ext cx="3288983" cy="1052449"/>
            </a:xfrm>
            <a:prstGeom prst="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Собственный капитал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Долгосрочные обязательства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Внеоборотные активы</a:t>
              </a:r>
            </a:p>
          </p:txBody>
        </p:sp>
        <p:sp>
          <p:nvSpPr>
            <p:cNvPr id="64" name="Прямоугольник 63">
              <a:extLst>
                <a:ext uri="{FF2B5EF4-FFF2-40B4-BE49-F238E27FC236}">
                  <a16:creationId xmlns:a16="http://schemas.microsoft.com/office/drawing/2014/main" id="{1BCEF148-10EE-4538-8275-070055FB9C1B}"/>
                </a:ext>
              </a:extLst>
            </p:cNvPr>
            <p:cNvSpPr/>
            <p:nvPr/>
          </p:nvSpPr>
          <p:spPr>
            <a:xfrm>
              <a:off x="5315266" y="4812515"/>
              <a:ext cx="3288983" cy="1052449"/>
            </a:xfrm>
            <a:prstGeom prst="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Запасы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Дебиторская задолженность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Краткосрочная задолженность</a:t>
              </a:r>
            </a:p>
          </p:txBody>
        </p:sp>
        <p:sp>
          <p:nvSpPr>
            <p:cNvPr id="65" name="Прямоугольник: скругленные углы 64">
              <a:extLst>
                <a:ext uri="{FF2B5EF4-FFF2-40B4-BE49-F238E27FC236}">
                  <a16:creationId xmlns:a16="http://schemas.microsoft.com/office/drawing/2014/main" id="{BE5AB714-DFF6-4D90-B85E-8E8D590C1209}"/>
                </a:ext>
              </a:extLst>
            </p:cNvPr>
            <p:cNvSpPr/>
            <p:nvPr/>
          </p:nvSpPr>
          <p:spPr>
            <a:xfrm>
              <a:off x="504189" y="5947537"/>
              <a:ext cx="8123135" cy="692097"/>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ТО компания испытывает </a:t>
              </a:r>
              <a:r>
                <a:rPr kumimoji="0" lang="ru-RU" sz="1660" b="1" i="0" u="none" strike="noStrike" kern="1200" cap="none" spc="0" normalizeH="0" baseline="0" noProof="0" dirty="0">
                  <a:ln>
                    <a:noFill/>
                  </a:ln>
                  <a:solidFill>
                    <a:srgbClr val="2E08B8"/>
                  </a:solidFill>
                  <a:effectLst/>
                  <a:uLnTx/>
                  <a:uFillTx/>
                  <a:latin typeface="Times New Roman"/>
                  <a:ea typeface="+mn-ea"/>
                  <a:cs typeface="+mn-cs"/>
                </a:rPr>
                <a:t>нехватку</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 денежных средств, которую обычно</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покрывает банковским кредитом или овердрафтом.</a:t>
              </a:r>
            </a:p>
          </p:txBody>
        </p:sp>
        <p:sp>
          <p:nvSpPr>
            <p:cNvPr id="66" name="object 6">
              <a:extLst>
                <a:ext uri="{FF2B5EF4-FFF2-40B4-BE49-F238E27FC236}">
                  <a16:creationId xmlns:a16="http://schemas.microsoft.com/office/drawing/2014/main" id="{BA4F6754-5804-4BF6-AE7B-1E27CB3379E2}"/>
                </a:ext>
              </a:extLst>
            </p:cNvPr>
            <p:cNvSpPr txBox="1"/>
            <p:nvPr/>
          </p:nvSpPr>
          <p:spPr>
            <a:xfrm>
              <a:off x="4203980" y="4080064"/>
              <a:ext cx="736038" cy="3052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900" b="1" i="0" u="none" strike="noStrike" kern="1200" cap="none" spc="-40" normalizeH="0" baseline="0" noProof="0" dirty="0">
                  <a:ln>
                    <a:noFill/>
                  </a:ln>
                  <a:solidFill>
                    <a:prstClr val="black"/>
                  </a:solidFill>
                  <a:effectLst/>
                  <a:uLnTx/>
                  <a:uFillTx/>
                  <a:latin typeface="Times New Roman"/>
                  <a:ea typeface="+mn-ea"/>
                  <a:cs typeface="Calibri"/>
                </a:rPr>
                <a:t>Е</a:t>
              </a:r>
              <a:r>
                <a:rPr kumimoji="0" sz="1900" b="1" i="0" u="none" strike="noStrike" kern="1200" cap="none" spc="0" normalizeH="0" baseline="0" noProof="0" dirty="0">
                  <a:ln>
                    <a:noFill/>
                  </a:ln>
                  <a:solidFill>
                    <a:prstClr val="black"/>
                  </a:solidFill>
                  <a:effectLst/>
                  <a:uLnTx/>
                  <a:uFillTx/>
                  <a:latin typeface="Times New Roman"/>
                  <a:ea typeface="+mn-ea"/>
                  <a:cs typeface="Calibri"/>
                </a:rPr>
                <a:t>СЛИ</a:t>
              </a:r>
              <a:endParaRPr kumimoji="0" sz="1900" b="0" i="0" u="none" strike="noStrike" kern="1200" cap="none" spc="0" normalizeH="0" baseline="0" noProof="0" dirty="0">
                <a:ln>
                  <a:noFill/>
                </a:ln>
                <a:solidFill>
                  <a:prstClr val="black"/>
                </a:solidFill>
                <a:effectLst/>
                <a:uLnTx/>
                <a:uFillTx/>
                <a:latin typeface="Times New Roman"/>
                <a:ea typeface="+mn-ea"/>
                <a:cs typeface="Calibri"/>
              </a:endParaRPr>
            </a:p>
          </p:txBody>
        </p:sp>
        <p:sp>
          <p:nvSpPr>
            <p:cNvPr id="67" name="object 34">
              <a:extLst>
                <a:ext uri="{FF2B5EF4-FFF2-40B4-BE49-F238E27FC236}">
                  <a16:creationId xmlns:a16="http://schemas.microsoft.com/office/drawing/2014/main" id="{EC02D321-EC4B-4FA4-A781-8654D0D69DF7}"/>
                </a:ext>
              </a:extLst>
            </p:cNvPr>
            <p:cNvSpPr txBox="1"/>
            <p:nvPr/>
          </p:nvSpPr>
          <p:spPr>
            <a:xfrm>
              <a:off x="4350385" y="5001066"/>
              <a:ext cx="227965" cy="628377"/>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4000" b="1" i="0" u="none" strike="noStrike" kern="1200" cap="none" spc="0" normalizeH="0" baseline="0" noProof="0" dirty="0">
                  <a:ln>
                    <a:noFill/>
                  </a:ln>
                  <a:solidFill>
                    <a:prstClr val="black"/>
                  </a:solidFill>
                  <a:effectLst/>
                  <a:uLnTx/>
                  <a:uFillTx/>
                  <a:latin typeface="Times New Roman"/>
                  <a:ea typeface="+mn-ea"/>
                  <a:cs typeface="Calibri"/>
                </a:rPr>
                <a:t>˂</a:t>
              </a:r>
              <a:endParaRPr kumimoji="0" sz="4000" b="0" i="0" u="none" strike="noStrike" kern="1200" cap="none" spc="0" normalizeH="0" baseline="0" noProof="0" dirty="0">
                <a:ln>
                  <a:noFill/>
                </a:ln>
                <a:solidFill>
                  <a:prstClr val="black"/>
                </a:solidFill>
                <a:effectLst/>
                <a:uLnTx/>
                <a:uFillTx/>
                <a:latin typeface="Times New Roman"/>
                <a:ea typeface="+mn-ea"/>
                <a:cs typeface="Calibri"/>
              </a:endParaRPr>
            </a:p>
          </p:txBody>
        </p:sp>
      </p:grpSp>
    </p:spTree>
    <p:extLst>
      <p:ext uri="{BB962C8B-B14F-4D97-AF65-F5344CB8AC3E}">
        <p14:creationId xmlns:p14="http://schemas.microsoft.com/office/powerpoint/2010/main" val="398108625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ECD1CF5E-BF92-41BF-81A9-2263462C1C91}"/>
              </a:ext>
            </a:extLst>
          </p:cNvPr>
          <p:cNvSpPr/>
          <p:nvPr/>
        </p:nvSpPr>
        <p:spPr>
          <a:xfrm>
            <a:off x="762000" y="148680"/>
            <a:ext cx="8382000" cy="384721"/>
          </a:xfrm>
          <a:prstGeom prst="rect">
            <a:avLst/>
          </a:prstGeom>
        </p:spPr>
        <p:txBody>
          <a:bodyPr wrap="square">
            <a:spAutoFit/>
          </a:bodyPr>
          <a:lstStyle/>
          <a:p>
            <a:pPr algn="ctr"/>
            <a:r>
              <a:rPr lang="ru-RU" sz="1900" b="1" dirty="0">
                <a:solidFill>
                  <a:prstClr val="black"/>
                </a:solidFill>
                <a:latin typeface="Times New Roman"/>
              </a:rPr>
              <a:t>Почему управлять рисками важно?</a:t>
            </a:r>
          </a:p>
        </p:txBody>
      </p:sp>
      <p:pic>
        <p:nvPicPr>
          <p:cNvPr id="7" name="Рисунок 6">
            <a:extLst>
              <a:ext uri="{FF2B5EF4-FFF2-40B4-BE49-F238E27FC236}">
                <a16:creationId xmlns:a16="http://schemas.microsoft.com/office/drawing/2014/main" id="{97C69717-A9B2-49FC-8D02-800DE9919E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766" y="1295400"/>
            <a:ext cx="3810000" cy="3581400"/>
          </a:xfrm>
          <a:prstGeom prst="rect">
            <a:avLst/>
          </a:prstGeom>
        </p:spPr>
      </p:pic>
      <p:sp>
        <p:nvSpPr>
          <p:cNvPr id="8" name="Прямоугольник 7">
            <a:extLst>
              <a:ext uri="{FF2B5EF4-FFF2-40B4-BE49-F238E27FC236}">
                <a16:creationId xmlns:a16="http://schemas.microsoft.com/office/drawing/2014/main" id="{76DAA813-DF24-4B7E-99C2-320B0D960BC6}"/>
              </a:ext>
            </a:extLst>
          </p:cNvPr>
          <p:cNvSpPr/>
          <p:nvPr/>
        </p:nvSpPr>
        <p:spPr>
          <a:xfrm>
            <a:off x="914400" y="5029201"/>
            <a:ext cx="3810000" cy="384721"/>
          </a:xfrm>
          <a:prstGeom prst="rect">
            <a:avLst/>
          </a:prstGeom>
        </p:spPr>
        <p:txBody>
          <a:bodyPr wrap="square">
            <a:spAutoFit/>
          </a:bodyPr>
          <a:lstStyle/>
          <a:p>
            <a:pPr algn="ctr"/>
            <a:r>
              <a:rPr lang="ru-RU" sz="1900" b="1" dirty="0">
                <a:solidFill>
                  <a:prstClr val="black"/>
                </a:solidFill>
                <a:latin typeface="Times New Roman"/>
              </a:rPr>
              <a:t>Как мы представляем будущее</a:t>
            </a:r>
          </a:p>
        </p:txBody>
      </p:sp>
      <p:pic>
        <p:nvPicPr>
          <p:cNvPr id="10" name="Рисунок 9">
            <a:extLst>
              <a:ext uri="{FF2B5EF4-FFF2-40B4-BE49-F238E27FC236}">
                <a16:creationId xmlns:a16="http://schemas.microsoft.com/office/drawing/2014/main" id="{3A50E07B-3E2C-43D7-A8E0-1240C4EECD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953000" y="1295400"/>
            <a:ext cx="4200234" cy="3581400"/>
          </a:xfrm>
          <a:prstGeom prst="rect">
            <a:avLst/>
          </a:prstGeom>
        </p:spPr>
      </p:pic>
      <p:sp>
        <p:nvSpPr>
          <p:cNvPr id="11" name="Прямоугольник 10">
            <a:extLst>
              <a:ext uri="{FF2B5EF4-FFF2-40B4-BE49-F238E27FC236}">
                <a16:creationId xmlns:a16="http://schemas.microsoft.com/office/drawing/2014/main" id="{23644BD8-89ED-4D60-AC14-E193682DC67D}"/>
              </a:ext>
            </a:extLst>
          </p:cNvPr>
          <p:cNvSpPr/>
          <p:nvPr/>
        </p:nvSpPr>
        <p:spPr>
          <a:xfrm>
            <a:off x="5183040" y="5029200"/>
            <a:ext cx="3810000" cy="969496"/>
          </a:xfrm>
          <a:prstGeom prst="rect">
            <a:avLst/>
          </a:prstGeom>
        </p:spPr>
        <p:txBody>
          <a:bodyPr wrap="square">
            <a:spAutoFit/>
          </a:bodyPr>
          <a:lstStyle/>
          <a:p>
            <a:pPr algn="ctr"/>
            <a:r>
              <a:rPr lang="ru-RU" sz="1900" b="1" dirty="0">
                <a:solidFill>
                  <a:prstClr val="black"/>
                </a:solidFill>
                <a:latin typeface="Times New Roman"/>
              </a:rPr>
              <a:t>Как оно выглядит на самом деле… </a:t>
            </a:r>
          </a:p>
          <a:p>
            <a:pPr algn="ctr"/>
            <a:r>
              <a:rPr lang="ru-RU" sz="1900" b="1" dirty="0" err="1">
                <a:solidFill>
                  <a:srgbClr val="0070C0"/>
                </a:solidFill>
                <a:latin typeface="Times New Roman"/>
              </a:rPr>
              <a:t>непредстказуемо</a:t>
            </a:r>
            <a:endParaRPr lang="ru-RU" sz="1900" b="1" dirty="0">
              <a:solidFill>
                <a:srgbClr val="0070C0"/>
              </a:solidFill>
              <a:latin typeface="Times New Roman"/>
            </a:endParaRPr>
          </a:p>
        </p:txBody>
      </p:sp>
    </p:spTree>
    <p:extLst>
      <p:ext uri="{BB962C8B-B14F-4D97-AF65-F5344CB8AC3E}">
        <p14:creationId xmlns:p14="http://schemas.microsoft.com/office/powerpoint/2010/main" val="10750527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93926" y="502567"/>
            <a:ext cx="8518149" cy="1735707"/>
          </a:xfrm>
          <a:prstGeom prst="rect">
            <a:avLst/>
          </a:prstGeom>
        </p:spPr>
        <p:txBody>
          <a:bodyPr vert="horz" wrap="square" lIns="0" tIns="33123" rIns="0" bIns="0" rtlCol="0">
            <a:spAutoFit/>
          </a:bodyPr>
          <a:lstStyle/>
          <a:p>
            <a:pPr marL="0" marR="4344" lvl="0" indent="11113"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4" normalizeH="0" baseline="0" noProof="0" dirty="0">
                <a:ln>
                  <a:noFill/>
                </a:ln>
                <a:solidFill>
                  <a:prstClr val="black"/>
                </a:solidFill>
                <a:effectLst/>
                <a:uLnTx/>
                <a:uFillTx/>
                <a:latin typeface="Times New Roman"/>
                <a:ea typeface="+mn-ea"/>
                <a:cs typeface="Microsoft Sans Serif"/>
              </a:rPr>
              <a:t>Ситуация.</a:t>
            </a:r>
          </a:p>
          <a:p>
            <a:pPr marL="0" marR="4344" lvl="0" indent="11113" algn="just" defTabSz="914400" rtl="0" eaLnBrk="1" fontAlgn="auto" latinLnBrk="0" hangingPunct="1">
              <a:lnSpc>
                <a:spcPct val="100000"/>
              </a:lnSpc>
              <a:spcBef>
                <a:spcPts val="0"/>
              </a:spcBef>
              <a:spcAft>
                <a:spcPts val="0"/>
              </a:spcAft>
              <a:buClrTx/>
              <a:buSzTx/>
              <a:buFontTx/>
              <a:buNone/>
              <a:tabLst/>
              <a:defRPr/>
            </a:pP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На </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складе </a:t>
            </a:r>
            <a:r>
              <a:rPr kumimoji="0" sz="1660" b="0" i="0" u="none" strike="noStrike" kern="1200" cap="none" spc="-13" normalizeH="0" baseline="0" noProof="0" dirty="0">
                <a:ln>
                  <a:noFill/>
                </a:ln>
                <a:solidFill>
                  <a:prstClr val="black"/>
                </a:solidFill>
                <a:effectLst/>
                <a:uLnTx/>
                <a:uFillTx/>
                <a:latin typeface="Times New Roman"/>
                <a:ea typeface="+mn-ea"/>
                <a:cs typeface="Microsoft Sans Serif"/>
              </a:rPr>
              <a:t>имеется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товар А, </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который </a:t>
            </a:r>
            <a:r>
              <a:rPr kumimoji="0" sz="1660" b="0" i="0" u="none" strike="noStrike" kern="1200" cap="none" spc="-17" normalizeH="0" baseline="0" noProof="0" dirty="0">
                <a:ln>
                  <a:noFill/>
                </a:ln>
                <a:solidFill>
                  <a:prstClr val="black"/>
                </a:solidFill>
                <a:effectLst/>
                <a:uLnTx/>
                <a:uFillTx/>
                <a:latin typeface="Times New Roman"/>
                <a:ea typeface="+mn-ea"/>
                <a:cs typeface="Microsoft Sans Serif"/>
              </a:rPr>
              <a:t>при </a:t>
            </a:r>
            <a:r>
              <a:rPr kumimoji="0" sz="1660" b="0" i="0" u="none" strike="noStrike" kern="1200" cap="none" spc="-51" normalizeH="0" baseline="0" noProof="0" dirty="0">
                <a:ln>
                  <a:noFill/>
                </a:ln>
                <a:solidFill>
                  <a:prstClr val="black"/>
                </a:solidFill>
                <a:effectLst/>
                <a:uLnTx/>
                <a:uFillTx/>
                <a:latin typeface="Times New Roman"/>
                <a:ea typeface="+mn-ea"/>
                <a:cs typeface="Microsoft Sans Serif"/>
              </a:rPr>
              <a:t>покупке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стоил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10 у.е., </a:t>
            </a:r>
            <a:r>
              <a:rPr kumimoji="0" sz="1660" b="0" i="0" u="none" strike="noStrike" kern="1200" cap="none" spc="-9" normalizeH="0" baseline="0" noProof="0" dirty="0">
                <a:ln>
                  <a:noFill/>
                </a:ln>
                <a:solidFill>
                  <a:prstClr val="black"/>
                </a:solidFill>
                <a:effectLst/>
                <a:uLnTx/>
                <a:uFillTx/>
                <a:latin typeface="Times New Roman"/>
                <a:ea typeface="+mn-ea"/>
                <a:cs typeface="Microsoft Sans Serif"/>
              </a:rPr>
              <a:t>но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0" normalizeH="0" baseline="0" noProof="0" dirty="0">
                <a:ln>
                  <a:noFill/>
                </a:ln>
                <a:solidFill>
                  <a:prstClr val="black"/>
                </a:solidFill>
                <a:effectLst/>
                <a:uLnTx/>
                <a:uFillTx/>
                <a:latin typeface="Times New Roman"/>
                <a:ea typeface="+mn-ea"/>
                <a:cs typeface="Microsoft Sans Serif"/>
              </a:rPr>
              <a:t>в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настоящее </a:t>
            </a:r>
            <a:r>
              <a:rPr kumimoji="0" sz="1660" b="0" i="0" u="none" strike="noStrike" kern="1200" cap="none" spc="-17" normalizeH="0" baseline="0" noProof="0" dirty="0">
                <a:ln>
                  <a:noFill/>
                </a:ln>
                <a:solidFill>
                  <a:prstClr val="black"/>
                </a:solidFill>
                <a:effectLst/>
                <a:uLnTx/>
                <a:uFillTx/>
                <a:latin typeface="Times New Roman"/>
                <a:ea typeface="+mn-ea"/>
                <a:cs typeface="Microsoft Sans Serif"/>
              </a:rPr>
              <a:t>время его </a:t>
            </a:r>
            <a:r>
              <a:rPr kumimoji="0" sz="1660" b="0" i="0" u="none" strike="noStrike" kern="1200" cap="none" spc="-34" normalizeH="0" baseline="0" noProof="0" dirty="0">
                <a:ln>
                  <a:noFill/>
                </a:ln>
                <a:solidFill>
                  <a:prstClr val="black"/>
                </a:solidFill>
                <a:effectLst/>
                <a:uLnTx/>
                <a:uFillTx/>
                <a:latin typeface="Times New Roman"/>
                <a:ea typeface="+mn-ea"/>
                <a:cs typeface="Microsoft Sans Serif"/>
              </a:rPr>
              <a:t>можно купить </a:t>
            </a:r>
            <a:r>
              <a:rPr kumimoji="0" sz="1660" b="0" i="0" u="none" strike="noStrike" kern="1200" cap="none" spc="0" normalizeH="0" baseline="0" noProof="0" dirty="0">
                <a:ln>
                  <a:noFill/>
                </a:ln>
                <a:solidFill>
                  <a:prstClr val="black"/>
                </a:solidFill>
                <a:effectLst/>
                <a:uLnTx/>
                <a:uFillTx/>
                <a:latin typeface="Times New Roman"/>
                <a:ea typeface="+mn-ea"/>
                <a:cs typeface="Microsoft Sans Serif"/>
              </a:rPr>
              <a:t>лишь </a:t>
            </a:r>
            <a:r>
              <a:rPr kumimoji="0" sz="1660" b="0" i="0" u="none" strike="noStrike" kern="1200" cap="none" spc="-43" normalizeH="0" baseline="0" noProof="0" dirty="0">
                <a:ln>
                  <a:noFill/>
                </a:ln>
                <a:solidFill>
                  <a:prstClr val="black"/>
                </a:solidFill>
                <a:effectLst/>
                <a:uLnTx/>
                <a:uFillTx/>
                <a:latin typeface="Times New Roman"/>
                <a:ea typeface="+mn-ea"/>
                <a:cs typeface="Microsoft Sans Serif"/>
              </a:rPr>
              <a:t>за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20 у.е. </a:t>
            </a:r>
            <a:r>
              <a:rPr kumimoji="0" sz="1660" b="0" i="0" u="none" strike="noStrike" kern="1200" cap="none" spc="-17" normalizeH="0" baseline="0" noProof="0" dirty="0">
                <a:ln>
                  <a:noFill/>
                </a:ln>
                <a:solidFill>
                  <a:prstClr val="black"/>
                </a:solidFill>
                <a:effectLst/>
                <a:uLnTx/>
                <a:uFillTx/>
                <a:latin typeface="Times New Roman"/>
                <a:ea typeface="+mn-ea"/>
                <a:cs typeface="Microsoft Sans Serif"/>
              </a:rPr>
              <a:t>Менеджер </a:t>
            </a:r>
            <a:r>
              <a:rPr kumimoji="0" sz="1660" b="0" i="0" u="none" strike="noStrike" kern="1200" cap="none" spc="-13"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по</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продажам</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13" normalizeH="0" baseline="0" noProof="0" dirty="0">
                <a:ln>
                  <a:noFill/>
                </a:ln>
                <a:solidFill>
                  <a:prstClr val="black"/>
                </a:solidFill>
                <a:effectLst/>
                <a:uLnTx/>
                <a:uFillTx/>
                <a:latin typeface="Times New Roman"/>
                <a:ea typeface="+mn-ea"/>
                <a:cs typeface="Microsoft Sans Serif"/>
              </a:rPr>
              <a:t>продает</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этот</a:t>
            </a:r>
            <a:r>
              <a:rPr kumimoji="0" sz="1660" b="0"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товар</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7" normalizeH="0" baseline="0" noProof="0" dirty="0">
                <a:ln>
                  <a:noFill/>
                </a:ln>
                <a:solidFill>
                  <a:prstClr val="black"/>
                </a:solidFill>
                <a:effectLst/>
                <a:uLnTx/>
                <a:uFillTx/>
                <a:latin typeface="Times New Roman"/>
                <a:ea typeface="+mn-ea"/>
                <a:cs typeface="Microsoft Sans Serif"/>
              </a:rPr>
              <a:t>за</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9" normalizeH="0" baseline="0" noProof="0" dirty="0">
                <a:ln>
                  <a:noFill/>
                </a:ln>
                <a:solidFill>
                  <a:prstClr val="black"/>
                </a:solidFill>
                <a:effectLst/>
                <a:uLnTx/>
                <a:uFillTx/>
                <a:latin typeface="Times New Roman"/>
                <a:ea typeface="+mn-ea"/>
                <a:cs typeface="Microsoft Sans Serif"/>
              </a:rPr>
              <a:t>16</a:t>
            </a:r>
            <a:r>
              <a:rPr kumimoji="0" sz="1660" b="0"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0" i="0" u="none" strike="noStrike" kern="1200" cap="none" spc="-4" normalizeH="0" baseline="0" noProof="0" dirty="0">
                <a:ln>
                  <a:noFill/>
                </a:ln>
                <a:solidFill>
                  <a:prstClr val="black"/>
                </a:solidFill>
                <a:effectLst/>
                <a:uLnTx/>
                <a:uFillTx/>
                <a:latin typeface="Times New Roman"/>
                <a:ea typeface="+mn-ea"/>
                <a:cs typeface="Microsoft Sans Serif"/>
              </a:rPr>
              <a:t>у.е.</a:t>
            </a:r>
            <a:endParaRPr kumimoji="0" sz="1660" b="0" i="0" u="none" strike="noStrike" kern="1200" cap="none" spc="0" normalizeH="0" baseline="0" noProof="0" dirty="0">
              <a:ln>
                <a:noFill/>
              </a:ln>
              <a:solidFill>
                <a:prstClr val="black"/>
              </a:solidFill>
              <a:effectLst/>
              <a:uLnTx/>
              <a:uFillTx/>
              <a:latin typeface="Times New Roman"/>
              <a:ea typeface="+mn-ea"/>
              <a:cs typeface="Microsoft Sans Serif"/>
            </a:endParaRPr>
          </a:p>
          <a:p>
            <a:pPr marL="0" marR="1215751" lvl="0" indent="11113"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64" normalizeH="0" baseline="0" noProof="0" dirty="0">
                <a:ln>
                  <a:noFill/>
                </a:ln>
                <a:solidFill>
                  <a:prstClr val="black"/>
                </a:solidFill>
                <a:effectLst/>
                <a:uLnTx/>
                <a:uFillTx/>
                <a:latin typeface="Times New Roman"/>
                <a:ea typeface="+mn-ea"/>
                <a:cs typeface="Microsoft Sans Serif"/>
              </a:rPr>
              <a:t>Какой</a:t>
            </a:r>
            <a:r>
              <a:rPr kumimoji="0" sz="1660" b="1" i="0" u="none" strike="noStrike" kern="1200" cap="none" spc="30"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результат</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операции</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по</a:t>
            </a:r>
            <a:r>
              <a:rPr kumimoji="0" sz="1660" b="1" i="0" u="none" strike="noStrike" kern="1200" cap="none" spc="30"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1" normalizeH="0" baseline="0" noProof="0" dirty="0">
                <a:ln>
                  <a:noFill/>
                </a:ln>
                <a:solidFill>
                  <a:prstClr val="black"/>
                </a:solidFill>
                <a:effectLst/>
                <a:uLnTx/>
                <a:uFillTx/>
                <a:latin typeface="Times New Roman"/>
                <a:ea typeface="+mn-ea"/>
                <a:cs typeface="Microsoft Sans Serif"/>
              </a:rPr>
              <a:t>продаже</a:t>
            </a:r>
            <a:r>
              <a:rPr kumimoji="0" sz="1660" b="1" i="0" u="none" strike="noStrike" kern="1200" cap="none" spc="17"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товара</a:t>
            </a:r>
            <a:r>
              <a:rPr kumimoji="0" sz="1660" b="1" i="0" u="none" strike="noStrike" kern="1200" cap="none" spc="30"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0" normalizeH="0" baseline="0" noProof="0" dirty="0">
                <a:ln>
                  <a:noFill/>
                </a:ln>
                <a:solidFill>
                  <a:prstClr val="black"/>
                </a:solidFill>
                <a:effectLst/>
                <a:uLnTx/>
                <a:uFillTx/>
                <a:latin typeface="Times New Roman"/>
                <a:ea typeface="+mn-ea"/>
                <a:cs typeface="Microsoft Sans Serif"/>
              </a:rPr>
              <a:t>А</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отразит </a:t>
            </a:r>
            <a:r>
              <a:rPr kumimoji="0" sz="1660" b="1" i="0" u="none" strike="noStrike" kern="1200" cap="none" spc="-530"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13" normalizeH="0" baseline="0" noProof="0" dirty="0">
                <a:ln>
                  <a:noFill/>
                </a:ln>
                <a:solidFill>
                  <a:srgbClr val="0000CC"/>
                </a:solidFill>
                <a:effectLst/>
                <a:uLnTx/>
                <a:uFillTx/>
                <a:latin typeface="Times New Roman"/>
                <a:ea typeface="+mn-ea"/>
                <a:cs typeface="Microsoft Sans Serif"/>
              </a:rPr>
              <a:t>бухгалтерский</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учет?</a:t>
            </a:r>
            <a:endParaRPr kumimoji="0" sz="1660" b="1" i="0" u="none" strike="noStrike" kern="1200" cap="none" spc="0" normalizeH="0" baseline="0" noProof="0" dirty="0">
              <a:ln>
                <a:noFill/>
              </a:ln>
              <a:solidFill>
                <a:prstClr val="black"/>
              </a:solidFill>
              <a:effectLst/>
              <a:uLnTx/>
              <a:uFillTx/>
              <a:latin typeface="Times New Roman"/>
              <a:ea typeface="+mn-ea"/>
              <a:cs typeface="Microsoft Sans Serif"/>
            </a:endParaRPr>
          </a:p>
          <a:p>
            <a:pPr marL="0" marR="105883" lvl="0" indent="11113"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64" normalizeH="0" baseline="0" noProof="0" dirty="0">
                <a:ln>
                  <a:noFill/>
                </a:ln>
                <a:solidFill>
                  <a:prstClr val="black"/>
                </a:solidFill>
                <a:effectLst/>
                <a:uLnTx/>
                <a:uFillTx/>
                <a:latin typeface="Times New Roman"/>
                <a:ea typeface="+mn-ea"/>
                <a:cs typeface="Microsoft Sans Serif"/>
              </a:rPr>
              <a:t>Какой</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результат</a:t>
            </a:r>
            <a:r>
              <a:rPr kumimoji="0" sz="1660" b="1" i="0" u="none" strike="noStrike" kern="1200" cap="none" spc="38"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операции</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по</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21" normalizeH="0" baseline="0" noProof="0" dirty="0">
                <a:ln>
                  <a:noFill/>
                </a:ln>
                <a:solidFill>
                  <a:prstClr val="black"/>
                </a:solidFill>
                <a:effectLst/>
                <a:uLnTx/>
                <a:uFillTx/>
                <a:latin typeface="Times New Roman"/>
                <a:ea typeface="+mn-ea"/>
                <a:cs typeface="Microsoft Sans Serif"/>
              </a:rPr>
              <a:t>продаже</a:t>
            </a:r>
            <a:r>
              <a:rPr kumimoji="0" sz="1660" b="1" i="0" u="none" strike="noStrike" kern="1200" cap="none" spc="21"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товара</a:t>
            </a:r>
            <a:r>
              <a:rPr kumimoji="0" sz="1660" b="1" i="0" u="none" strike="noStrike" kern="1200" cap="none" spc="34"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0" normalizeH="0" baseline="0" noProof="0" dirty="0">
                <a:ln>
                  <a:noFill/>
                </a:ln>
                <a:solidFill>
                  <a:prstClr val="black"/>
                </a:solidFill>
                <a:effectLst/>
                <a:uLnTx/>
                <a:uFillTx/>
                <a:latin typeface="Times New Roman"/>
                <a:ea typeface="+mn-ea"/>
                <a:cs typeface="Microsoft Sans Serif"/>
              </a:rPr>
              <a:t>А</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13" normalizeH="0" baseline="0" noProof="0" dirty="0">
                <a:ln>
                  <a:noFill/>
                </a:ln>
                <a:solidFill>
                  <a:prstClr val="black"/>
                </a:solidFill>
                <a:effectLst/>
                <a:uLnTx/>
                <a:uFillTx/>
                <a:latin typeface="Times New Roman"/>
                <a:ea typeface="+mn-ea"/>
                <a:cs typeface="Microsoft Sans Serif"/>
              </a:rPr>
              <a:t>должен</a:t>
            </a:r>
            <a:r>
              <a:rPr kumimoji="0" sz="1660" b="1" i="0" u="none" strike="noStrike" kern="1200" cap="none" spc="26" normalizeH="0" baseline="0" noProof="0" dirty="0">
                <a:ln>
                  <a:noFill/>
                </a:ln>
                <a:solidFill>
                  <a:prstClr val="black"/>
                </a:solidFill>
                <a:effectLst/>
                <a:uLnTx/>
                <a:uFillTx/>
                <a:latin typeface="Times New Roman"/>
                <a:ea typeface="+mn-ea"/>
                <a:cs typeface="Microsoft Sans Serif"/>
              </a:rPr>
              <a:t> </a:t>
            </a:r>
            <a:r>
              <a:rPr kumimoji="0" sz="1660" b="1" i="0" u="none" strike="noStrike" kern="1200" cap="none" spc="-38" normalizeH="0" baseline="0" noProof="0" dirty="0">
                <a:ln>
                  <a:noFill/>
                </a:ln>
                <a:solidFill>
                  <a:srgbClr val="0000CC"/>
                </a:solidFill>
                <a:effectLst/>
                <a:uLnTx/>
                <a:uFillTx/>
                <a:latin typeface="Times New Roman"/>
                <a:ea typeface="+mn-ea"/>
                <a:cs typeface="Microsoft Sans Serif"/>
              </a:rPr>
              <a:t>показать </a:t>
            </a:r>
            <a:r>
              <a:rPr kumimoji="0" sz="1660" b="1" i="0" u="none" strike="noStrike" kern="1200" cap="none" spc="-534"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управленческий</a:t>
            </a:r>
            <a:r>
              <a:rPr kumimoji="0" sz="1660" b="1" i="0" u="none" strike="noStrike" kern="1200" cap="none" spc="17" normalizeH="0" baseline="0" noProof="0" dirty="0">
                <a:ln>
                  <a:noFill/>
                </a:ln>
                <a:solidFill>
                  <a:srgbClr val="0000CC"/>
                </a:solidFill>
                <a:effectLst/>
                <a:uLnTx/>
                <a:uFillTx/>
                <a:latin typeface="Times New Roman"/>
                <a:ea typeface="+mn-ea"/>
                <a:cs typeface="Microsoft Sans Serif"/>
              </a:rPr>
              <a:t> </a:t>
            </a:r>
            <a:r>
              <a:rPr kumimoji="0" sz="1660" b="1" i="0" u="none" strike="noStrike" kern="1200" cap="none" spc="-9" normalizeH="0" baseline="0" noProof="0" dirty="0" err="1">
                <a:ln>
                  <a:noFill/>
                </a:ln>
                <a:solidFill>
                  <a:prstClr val="black"/>
                </a:solidFill>
                <a:effectLst/>
                <a:uLnTx/>
                <a:uFillTx/>
                <a:latin typeface="Times New Roman"/>
                <a:ea typeface="+mn-ea"/>
                <a:cs typeface="Microsoft Sans Serif"/>
              </a:rPr>
              <a:t>учет</a:t>
            </a:r>
            <a:r>
              <a:rPr kumimoji="0" sz="1660" b="1" i="0" u="none" strike="noStrike" kern="1200" cap="none" spc="-9" normalizeH="0" baseline="0" noProof="0" dirty="0">
                <a:ln>
                  <a:noFill/>
                </a:ln>
                <a:solidFill>
                  <a:prstClr val="black"/>
                </a:solidFill>
                <a:effectLst/>
                <a:uLnTx/>
                <a:uFillTx/>
                <a:latin typeface="Times New Roman"/>
                <a:ea typeface="+mn-ea"/>
                <a:cs typeface="Microsoft Sans Serif"/>
              </a:rPr>
              <a:t>?</a:t>
            </a:r>
            <a:endParaRPr kumimoji="0" lang="ru-RU" sz="1660" b="1" i="0" u="none" strike="noStrike" kern="1200" cap="none" spc="-9" normalizeH="0" baseline="0" noProof="0" dirty="0">
              <a:ln>
                <a:noFill/>
              </a:ln>
              <a:solidFill>
                <a:prstClr val="black"/>
              </a:solidFill>
              <a:effectLst/>
              <a:uLnTx/>
              <a:uFillTx/>
              <a:latin typeface="Times New Roman"/>
              <a:ea typeface="+mn-ea"/>
              <a:cs typeface="Microsoft Sans Serif"/>
            </a:endParaRPr>
          </a:p>
          <a:p>
            <a:pPr marL="303531" marR="105883" lvl="0" indent="-293214" algn="l" defTabSz="914400" rtl="0" eaLnBrk="1" fontAlgn="auto" latinLnBrk="0" hangingPunct="1">
              <a:lnSpc>
                <a:spcPts val="2283"/>
              </a:lnSpc>
              <a:spcBef>
                <a:spcPts val="1219"/>
              </a:spcBef>
              <a:spcAft>
                <a:spcPts val="0"/>
              </a:spcAft>
              <a:buClrTx/>
              <a:buSzTx/>
              <a:buFontTx/>
              <a:buNone/>
              <a:tabLst/>
              <a:defRPr/>
            </a:pPr>
            <a:endParaRPr kumimoji="0" sz="1660" b="1" i="0" u="none" strike="noStrike" kern="1200" cap="none" spc="0" normalizeH="0" baseline="0" noProof="0" dirty="0">
              <a:ln>
                <a:noFill/>
              </a:ln>
              <a:solidFill>
                <a:prstClr val="black"/>
              </a:solidFill>
              <a:effectLst/>
              <a:uLnTx/>
              <a:uFillTx/>
              <a:latin typeface="Times New Roman"/>
              <a:ea typeface="+mn-ea"/>
              <a:cs typeface="Microsoft Sans Serif"/>
            </a:endParaRPr>
          </a:p>
        </p:txBody>
      </p:sp>
      <p:pic>
        <p:nvPicPr>
          <p:cNvPr id="2" name="object 2">
            <a:extLst>
              <a:ext uri="{FF2B5EF4-FFF2-40B4-BE49-F238E27FC236}">
                <a16:creationId xmlns:a16="http://schemas.microsoft.com/office/drawing/2014/main" id="{C284DF57-4239-C3B7-C393-727A290F63DD}"/>
              </a:ext>
            </a:extLst>
          </p:cNvPr>
          <p:cNvPicPr/>
          <p:nvPr/>
        </p:nvPicPr>
        <p:blipFill>
          <a:blip r:embed="rId3" cstate="print"/>
          <a:stretch>
            <a:fillRect/>
          </a:stretch>
        </p:blipFill>
        <p:spPr>
          <a:xfrm>
            <a:off x="297686" y="2143123"/>
            <a:ext cx="860554" cy="1341120"/>
          </a:xfrm>
          <a:prstGeom prst="rect">
            <a:avLst/>
          </a:prstGeom>
        </p:spPr>
      </p:pic>
      <p:pic>
        <p:nvPicPr>
          <p:cNvPr id="4" name="Рисунок 3">
            <a:extLst>
              <a:ext uri="{FF2B5EF4-FFF2-40B4-BE49-F238E27FC236}">
                <a16:creationId xmlns:a16="http://schemas.microsoft.com/office/drawing/2014/main" id="{127DC0A4-73D0-1EDB-666D-FA802DC3BD84}"/>
              </a:ext>
            </a:extLst>
          </p:cNvPr>
          <p:cNvPicPr>
            <a:picLocks noChangeAspect="1"/>
          </p:cNvPicPr>
          <p:nvPr/>
        </p:nvPicPr>
        <p:blipFill>
          <a:blip r:embed="rId4"/>
          <a:stretch>
            <a:fillRect/>
          </a:stretch>
        </p:blipFill>
        <p:spPr>
          <a:xfrm>
            <a:off x="4754602" y="5683240"/>
            <a:ext cx="4143983" cy="1081666"/>
          </a:xfrm>
          <a:prstGeom prst="rect">
            <a:avLst/>
          </a:prstGeom>
        </p:spPr>
      </p:pic>
      <p:pic>
        <p:nvPicPr>
          <p:cNvPr id="6" name="Рисунок 5">
            <a:extLst>
              <a:ext uri="{FF2B5EF4-FFF2-40B4-BE49-F238E27FC236}">
                <a16:creationId xmlns:a16="http://schemas.microsoft.com/office/drawing/2014/main" id="{3F7FE6CB-9835-289B-9F4B-E522E4EFA435}"/>
              </a:ext>
            </a:extLst>
          </p:cNvPr>
          <p:cNvPicPr>
            <a:picLocks noChangeAspect="1"/>
          </p:cNvPicPr>
          <p:nvPr/>
        </p:nvPicPr>
        <p:blipFill>
          <a:blip r:embed="rId5"/>
          <a:stretch>
            <a:fillRect/>
          </a:stretch>
        </p:blipFill>
        <p:spPr>
          <a:xfrm>
            <a:off x="5376929" y="5275204"/>
            <a:ext cx="917191" cy="672259"/>
          </a:xfrm>
          <a:prstGeom prst="rect">
            <a:avLst/>
          </a:prstGeom>
        </p:spPr>
      </p:pic>
      <p:pic>
        <p:nvPicPr>
          <p:cNvPr id="5" name="Рисунок 4">
            <a:extLst>
              <a:ext uri="{FF2B5EF4-FFF2-40B4-BE49-F238E27FC236}">
                <a16:creationId xmlns:a16="http://schemas.microsoft.com/office/drawing/2014/main" id="{4009AEA8-25E2-682A-FFB4-C9835CF83E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11527" y="2143123"/>
            <a:ext cx="4296105" cy="3436884"/>
          </a:xfrm>
          <a:prstGeom prst="rect">
            <a:avLst/>
          </a:prstGeom>
        </p:spPr>
      </p:pic>
      <p:cxnSp>
        <p:nvCxnSpPr>
          <p:cNvPr id="7" name="Прямая соединительная линия 6">
            <a:extLst>
              <a:ext uri="{FF2B5EF4-FFF2-40B4-BE49-F238E27FC236}">
                <a16:creationId xmlns:a16="http://schemas.microsoft.com/office/drawing/2014/main" id="{AC4A51D7-74C8-644A-A8C8-6791AAE4AA79}"/>
              </a:ext>
            </a:extLst>
          </p:cNvPr>
          <p:cNvCxnSpPr>
            <a:cxnSpLocks/>
          </p:cNvCxnSpPr>
          <p:nvPr/>
        </p:nvCxnSpPr>
        <p:spPr>
          <a:xfrm>
            <a:off x="2628900" y="2910840"/>
            <a:ext cx="3261360" cy="2148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a:extLst>
              <a:ext uri="{FF2B5EF4-FFF2-40B4-BE49-F238E27FC236}">
                <a16:creationId xmlns:a16="http://schemas.microsoft.com/office/drawing/2014/main" id="{B240D51E-A3F5-4C85-EA71-E279D21EC0DC}"/>
              </a:ext>
            </a:extLst>
          </p:cNvPr>
          <p:cNvCxnSpPr>
            <a:cxnSpLocks/>
          </p:cNvCxnSpPr>
          <p:nvPr/>
        </p:nvCxnSpPr>
        <p:spPr>
          <a:xfrm flipV="1">
            <a:off x="2926080" y="2785011"/>
            <a:ext cx="2735075" cy="212988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83472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6F2F9C9-D227-44DC-8C31-9477776C1700}"/>
              </a:ext>
            </a:extLst>
          </p:cNvPr>
          <p:cNvSpPr/>
          <p:nvPr/>
        </p:nvSpPr>
        <p:spPr>
          <a:xfrm>
            <a:off x="1088995" y="152401"/>
            <a:ext cx="8429051" cy="38472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Чистая цена реализации</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u-KZ"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23" name="Группа 22">
            <a:extLst>
              <a:ext uri="{FF2B5EF4-FFF2-40B4-BE49-F238E27FC236}">
                <a16:creationId xmlns:a16="http://schemas.microsoft.com/office/drawing/2014/main" id="{837336E5-3A78-4A6C-91EA-F6BA55A7794E}"/>
              </a:ext>
            </a:extLst>
          </p:cNvPr>
          <p:cNvGrpSpPr/>
          <p:nvPr/>
        </p:nvGrpSpPr>
        <p:grpSpPr>
          <a:xfrm>
            <a:off x="1219200" y="1143001"/>
            <a:ext cx="7010400" cy="3042455"/>
            <a:chOff x="1295400" y="2620866"/>
            <a:chExt cx="7010400" cy="3042455"/>
          </a:xfrm>
        </p:grpSpPr>
        <p:sp>
          <p:nvSpPr>
            <p:cNvPr id="6" name="Прямоугольник 5">
              <a:extLst>
                <a:ext uri="{FF2B5EF4-FFF2-40B4-BE49-F238E27FC236}">
                  <a16:creationId xmlns:a16="http://schemas.microsoft.com/office/drawing/2014/main" id="{F10F44EB-30BB-4815-A535-526B25996293}"/>
                </a:ext>
              </a:extLst>
            </p:cNvPr>
            <p:cNvSpPr/>
            <p:nvPr/>
          </p:nvSpPr>
          <p:spPr>
            <a:xfrm>
              <a:off x="2667000" y="2620866"/>
              <a:ext cx="3810000" cy="38472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оценочная</a:t>
              </a:r>
              <a:r>
                <a:rPr kumimoji="0" lang="ru-KZ"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цена продажи</a:t>
              </a:r>
            </a:p>
          </p:txBody>
        </p:sp>
        <p:sp>
          <p:nvSpPr>
            <p:cNvPr id="14" name="Прямоугольник 13">
              <a:extLst>
                <a:ext uri="{FF2B5EF4-FFF2-40B4-BE49-F238E27FC236}">
                  <a16:creationId xmlns:a16="http://schemas.microsoft.com/office/drawing/2014/main" id="{CCE96865-3C93-42A7-A5E8-3B97FCC8E1B7}"/>
                </a:ext>
              </a:extLst>
            </p:cNvPr>
            <p:cNvSpPr/>
            <p:nvPr/>
          </p:nvSpPr>
          <p:spPr>
            <a:xfrm>
              <a:off x="1295400" y="3302945"/>
              <a:ext cx="4873065" cy="38472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минус</a:t>
              </a:r>
              <a:r>
                <a:rPr kumimoji="0" lang="ru-KZ"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затраты на доведение до готовности</a:t>
              </a:r>
            </a:p>
          </p:txBody>
        </p:sp>
        <p:sp>
          <p:nvSpPr>
            <p:cNvPr id="16" name="Прямоугольник 15">
              <a:extLst>
                <a:ext uri="{FF2B5EF4-FFF2-40B4-BE49-F238E27FC236}">
                  <a16:creationId xmlns:a16="http://schemas.microsoft.com/office/drawing/2014/main" id="{9DE0DC21-1D56-42BF-8E7D-1005D508EC46}"/>
                </a:ext>
              </a:extLst>
            </p:cNvPr>
            <p:cNvSpPr/>
            <p:nvPr/>
          </p:nvSpPr>
          <p:spPr>
            <a:xfrm>
              <a:off x="2667000" y="4033028"/>
              <a:ext cx="3810000" cy="38472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минус </a:t>
              </a:r>
              <a:r>
                <a:rPr kumimoji="0" lang="ru-KZ"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затраты на продажу</a:t>
              </a:r>
            </a:p>
          </p:txBody>
        </p:sp>
        <p:sp>
          <p:nvSpPr>
            <p:cNvPr id="17" name="Прямоугольник 16">
              <a:extLst>
                <a:ext uri="{FF2B5EF4-FFF2-40B4-BE49-F238E27FC236}">
                  <a16:creationId xmlns:a16="http://schemas.microsoft.com/office/drawing/2014/main" id="{6AD15A07-DB1A-433F-BB62-F0E8BB51CC82}"/>
                </a:ext>
              </a:extLst>
            </p:cNvPr>
            <p:cNvSpPr/>
            <p:nvPr/>
          </p:nvSpPr>
          <p:spPr>
            <a:xfrm>
              <a:off x="5368622" y="4986213"/>
              <a:ext cx="2826355" cy="67710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чистая цена реализации</a:t>
              </a:r>
            </a:p>
          </p:txBody>
        </p:sp>
        <p:cxnSp>
          <p:nvCxnSpPr>
            <p:cNvPr id="12" name="Прямая со стрелкой 11">
              <a:extLst>
                <a:ext uri="{FF2B5EF4-FFF2-40B4-BE49-F238E27FC236}">
                  <a16:creationId xmlns:a16="http://schemas.microsoft.com/office/drawing/2014/main" id="{09516995-2E5D-4C30-AB2F-515B8F4ADB44}"/>
                </a:ext>
              </a:extLst>
            </p:cNvPr>
            <p:cNvCxnSpPr/>
            <p:nvPr/>
          </p:nvCxnSpPr>
          <p:spPr>
            <a:xfrm>
              <a:off x="2133600" y="5029200"/>
              <a:ext cx="6172200"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Прямоугольник 17">
              <a:extLst>
                <a:ext uri="{FF2B5EF4-FFF2-40B4-BE49-F238E27FC236}">
                  <a16:creationId xmlns:a16="http://schemas.microsoft.com/office/drawing/2014/main" id="{00EB7110-0897-4002-B09B-F738323E5EF9}"/>
                </a:ext>
              </a:extLst>
            </p:cNvPr>
            <p:cNvSpPr/>
            <p:nvPr/>
          </p:nvSpPr>
          <p:spPr>
            <a:xfrm>
              <a:off x="6096000" y="2888502"/>
              <a:ext cx="1371600" cy="1378696"/>
            </a:xfrm>
            <a:prstGeom prst="rect">
              <a:avLst/>
            </a:prstGeom>
            <a:solidFill>
              <a:schemeClr val="accent3">
                <a:lumMod val="20000"/>
                <a:lumOff val="80000"/>
              </a:schemeClr>
            </a:solidFill>
            <a:ln>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Прямоугольник 18">
              <a:extLst>
                <a:ext uri="{FF2B5EF4-FFF2-40B4-BE49-F238E27FC236}">
                  <a16:creationId xmlns:a16="http://schemas.microsoft.com/office/drawing/2014/main" id="{4C54942B-3C23-4C27-BCD3-EF79B46CF082}"/>
                </a:ext>
              </a:extLst>
            </p:cNvPr>
            <p:cNvSpPr/>
            <p:nvPr/>
          </p:nvSpPr>
          <p:spPr>
            <a:xfrm>
              <a:off x="6096000" y="4283015"/>
              <a:ext cx="1371600" cy="669981"/>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Овал 19">
              <a:extLst>
                <a:ext uri="{FF2B5EF4-FFF2-40B4-BE49-F238E27FC236}">
                  <a16:creationId xmlns:a16="http://schemas.microsoft.com/office/drawing/2014/main" id="{53E65A6A-F38F-4306-A72A-C21F3C9E5804}"/>
                </a:ext>
              </a:extLst>
            </p:cNvPr>
            <p:cNvSpPr/>
            <p:nvPr/>
          </p:nvSpPr>
          <p:spPr>
            <a:xfrm>
              <a:off x="6019800" y="2820988"/>
              <a:ext cx="152400" cy="152398"/>
            </a:xfrm>
            <a:prstGeom prst="ellipse">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1" name="Овал 20">
              <a:extLst>
                <a:ext uri="{FF2B5EF4-FFF2-40B4-BE49-F238E27FC236}">
                  <a16:creationId xmlns:a16="http://schemas.microsoft.com/office/drawing/2014/main" id="{0C0E25F6-8479-42B1-B720-F9FDEC63CBE6}"/>
                </a:ext>
              </a:extLst>
            </p:cNvPr>
            <p:cNvSpPr/>
            <p:nvPr/>
          </p:nvSpPr>
          <p:spPr>
            <a:xfrm>
              <a:off x="6019800" y="3419406"/>
              <a:ext cx="152400" cy="152398"/>
            </a:xfrm>
            <a:prstGeom prst="ellipse">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Овал 21">
              <a:extLst>
                <a:ext uri="{FF2B5EF4-FFF2-40B4-BE49-F238E27FC236}">
                  <a16:creationId xmlns:a16="http://schemas.microsoft.com/office/drawing/2014/main" id="{72CA77B6-B942-4FDA-BE80-A29E4E6445B1}"/>
                </a:ext>
              </a:extLst>
            </p:cNvPr>
            <p:cNvSpPr/>
            <p:nvPr/>
          </p:nvSpPr>
          <p:spPr>
            <a:xfrm>
              <a:off x="6019800" y="4198908"/>
              <a:ext cx="152400" cy="152398"/>
            </a:xfrm>
            <a:prstGeom prst="ellipse">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45691363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1787" y="352503"/>
            <a:ext cx="8229600" cy="562708"/>
          </a:xfrm>
        </p:spPr>
        <p:txBody>
          <a:bodyPr>
            <a:normAutofit/>
          </a:bodyPr>
          <a:lstStyle/>
          <a:p>
            <a:r>
              <a:rPr lang="ru-RU" sz="2031" b="1" dirty="0">
                <a:latin typeface="Times New Roman" panose="02020603050405020304" pitchFamily="18" charset="0"/>
                <a:cs typeface="Times New Roman" panose="02020603050405020304" pitchFamily="18" charset="0"/>
              </a:rPr>
              <a:t>МСФО (</a:t>
            </a:r>
            <a:r>
              <a:rPr lang="en-US" sz="2031" b="1" dirty="0">
                <a:latin typeface="Times New Roman" panose="02020603050405020304" pitchFamily="18" charset="0"/>
                <a:cs typeface="Times New Roman" panose="02020603050405020304" pitchFamily="18" charset="0"/>
              </a:rPr>
              <a:t>IAS</a:t>
            </a:r>
            <a:r>
              <a:rPr lang="ru-RU" sz="2031" b="1" dirty="0">
                <a:latin typeface="Times New Roman" panose="02020603050405020304" pitchFamily="18" charset="0"/>
                <a:cs typeface="Times New Roman" panose="02020603050405020304" pitchFamily="18" charset="0"/>
              </a:rPr>
              <a:t>)</a:t>
            </a:r>
            <a:r>
              <a:rPr lang="en-US" sz="2031" b="1" dirty="0">
                <a:latin typeface="Times New Roman" panose="02020603050405020304" pitchFamily="18" charset="0"/>
                <a:cs typeface="Times New Roman" panose="02020603050405020304" pitchFamily="18" charset="0"/>
              </a:rPr>
              <a:t> </a:t>
            </a:r>
            <a:r>
              <a:rPr lang="en-US" sz="2031" b="1" dirty="0">
                <a:highlight>
                  <a:srgbClr val="FFFF00"/>
                </a:highlight>
                <a:latin typeface="Times New Roman" panose="02020603050405020304" pitchFamily="18" charset="0"/>
                <a:cs typeface="Times New Roman" panose="02020603050405020304" pitchFamily="18" charset="0"/>
              </a:rPr>
              <a:t>10</a:t>
            </a:r>
            <a:r>
              <a:rPr lang="ru-RU" sz="2031" b="1" dirty="0">
                <a:latin typeface="Times New Roman" panose="02020603050405020304" pitchFamily="18" charset="0"/>
                <a:cs typeface="Times New Roman" panose="02020603050405020304" pitchFamily="18" charset="0"/>
              </a:rPr>
              <a:t> События после окончания отчетного периода</a:t>
            </a:r>
            <a:endParaRPr lang="ru-RU" sz="2031"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3505200" y="967154"/>
            <a:ext cx="2667000" cy="902170"/>
          </a:xfrm>
          <a:prstGeom prst="rect">
            <a:avLst/>
          </a:prstGeom>
          <a:solidFill>
            <a:schemeClr val="accent3">
              <a:lumMod val="40000"/>
              <a:lumOff val="60000"/>
            </a:schemeClr>
          </a:solidFill>
          <a:ln w="25400">
            <a:noFill/>
          </a:ln>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Благоприятные и неблагоприятные события</a:t>
            </a:r>
          </a:p>
        </p:txBody>
      </p:sp>
      <p:sp>
        <p:nvSpPr>
          <p:cNvPr id="3" name="Стрелка влево 2"/>
          <p:cNvSpPr/>
          <p:nvPr/>
        </p:nvSpPr>
        <p:spPr>
          <a:xfrm>
            <a:off x="2667002" y="1178169"/>
            <a:ext cx="829585" cy="351692"/>
          </a:xfrm>
          <a:prstGeom prst="leftArrow">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 name="Стрелка вправо 3"/>
          <p:cNvSpPr/>
          <p:nvPr/>
        </p:nvSpPr>
        <p:spPr>
          <a:xfrm>
            <a:off x="6215634" y="1178169"/>
            <a:ext cx="870966" cy="351692"/>
          </a:xfrm>
          <a:prstGeom prst="rightArrow">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 name="Прямоугольник 4"/>
          <p:cNvSpPr/>
          <p:nvPr/>
        </p:nvSpPr>
        <p:spPr>
          <a:xfrm>
            <a:off x="1620694" y="3940852"/>
            <a:ext cx="2951306" cy="362279"/>
          </a:xfrm>
          <a:prstGeom prst="rect">
            <a:avLst/>
          </a:prstGeom>
          <a:solidFill>
            <a:schemeClr val="accent3">
              <a:lumMod val="60000"/>
              <a:lumOff val="40000"/>
            </a:schemeClr>
          </a:solidFill>
          <a:ln>
            <a:noFill/>
          </a:ln>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rPr>
              <a:t>Корректирующие</a:t>
            </a:r>
            <a:endParaRPr kumimoji="0" lang="ru-RU" sz="1754" b="0"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endParaRPr>
          </a:p>
        </p:txBody>
      </p:sp>
      <p:sp>
        <p:nvSpPr>
          <p:cNvPr id="11" name="Прямоугольник 10"/>
          <p:cNvSpPr/>
          <p:nvPr/>
        </p:nvSpPr>
        <p:spPr>
          <a:xfrm>
            <a:off x="5715000" y="3921373"/>
            <a:ext cx="2819400" cy="362279"/>
          </a:xfrm>
          <a:prstGeom prst="rect">
            <a:avLst/>
          </a:prstGeom>
          <a:solidFill>
            <a:schemeClr val="accent3">
              <a:lumMod val="60000"/>
              <a:lumOff val="40000"/>
            </a:schemeClr>
          </a:solidFill>
          <a:ln>
            <a:noFill/>
          </a:ln>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srgbClr val="0D60AB"/>
                </a:solidFill>
                <a:effectLst/>
                <a:uLnTx/>
                <a:uFillTx/>
                <a:latin typeface="Times New Roman" panose="02020603050405020304" pitchFamily="18" charset="0"/>
                <a:ea typeface="+mn-ea"/>
                <a:cs typeface="Times New Roman" panose="02020603050405020304" pitchFamily="18" charset="0"/>
              </a:rPr>
              <a:t>Некорректирующие </a:t>
            </a:r>
            <a:endParaRPr kumimoji="0" lang="ru-RU" sz="1754" b="0" i="0" u="none" strike="noStrike" kern="1200" cap="none" spc="0" normalizeH="0" baseline="0" noProof="0" dirty="0">
              <a:ln>
                <a:noFill/>
              </a:ln>
              <a:solidFill>
                <a:srgbClr val="0D60AB"/>
              </a:solidFill>
              <a:effectLst/>
              <a:uLnTx/>
              <a:uFillTx/>
              <a:latin typeface="Times New Roman" panose="02020603050405020304" pitchFamily="18" charset="0"/>
              <a:ea typeface="+mn-ea"/>
              <a:cs typeface="Times New Roman" panose="02020603050405020304" pitchFamily="18" charset="0"/>
            </a:endParaRPr>
          </a:p>
        </p:txBody>
      </p:sp>
      <p:sp>
        <p:nvSpPr>
          <p:cNvPr id="14" name="Прямоугольник 13"/>
          <p:cNvSpPr/>
          <p:nvPr/>
        </p:nvSpPr>
        <p:spPr>
          <a:xfrm>
            <a:off x="457202" y="4937046"/>
            <a:ext cx="3352801" cy="1172116"/>
          </a:xfrm>
          <a:prstGeom prst="rect">
            <a:avLst/>
          </a:prstGeom>
          <a:solidFill>
            <a:schemeClr val="accent3">
              <a:lumMod val="60000"/>
              <a:lumOff val="40000"/>
            </a:schemeClr>
          </a:solidFill>
          <a:ln>
            <a:noFill/>
          </a:ln>
          <a:scene3d>
            <a:camera prst="orthographicFront"/>
            <a:lightRig rig="threePt" dir="t"/>
          </a:scene3d>
          <a:sp3d>
            <a:bevelT/>
          </a:sp3d>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Производиться корректировка в отчетности за счет:</a:t>
            </a:r>
          </a:p>
          <a:p>
            <a:pPr marL="580307" marR="0" lvl="0" indent="-316531" algn="l" defTabSz="844083"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резервов</a:t>
            </a:r>
          </a:p>
          <a:p>
            <a:pPr marL="580307" marR="0" lvl="0" indent="-316531" algn="l" defTabSz="844083"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результатов периода</a:t>
            </a:r>
          </a:p>
        </p:txBody>
      </p:sp>
      <p:sp>
        <p:nvSpPr>
          <p:cNvPr id="17" name="Прямоугольник 16"/>
          <p:cNvSpPr/>
          <p:nvPr/>
        </p:nvSpPr>
        <p:spPr>
          <a:xfrm>
            <a:off x="6172200" y="4976446"/>
            <a:ext cx="3276600" cy="1172116"/>
          </a:xfrm>
          <a:prstGeom prst="rect">
            <a:avLst/>
          </a:prstGeom>
          <a:solidFill>
            <a:schemeClr val="accent3">
              <a:lumMod val="60000"/>
              <a:lumOff val="40000"/>
            </a:schemeClr>
          </a:solidFill>
          <a:ln>
            <a:noFill/>
          </a:ln>
          <a:scene3d>
            <a:camera prst="orthographicFront"/>
            <a:lightRig rig="threePt" dir="t"/>
          </a:scene3d>
          <a:sp3d>
            <a:bevelT/>
          </a:sp3d>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Нет необходимости в корректировке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Раскрытие информации по существенным статьям.</a:t>
            </a:r>
          </a:p>
        </p:txBody>
      </p:sp>
      <p:sp>
        <p:nvSpPr>
          <p:cNvPr id="8" name="Прямоугольник 7"/>
          <p:cNvSpPr/>
          <p:nvPr/>
        </p:nvSpPr>
        <p:spPr>
          <a:xfrm>
            <a:off x="609600" y="1107831"/>
            <a:ext cx="2057400" cy="632224"/>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Дата </a:t>
            </a:r>
            <a:r>
              <a:rPr kumimoji="0" lang="ru-RU" sz="1754"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rPr>
              <a:t>подготовки   </a:t>
            </a: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отчетности</a:t>
            </a:r>
          </a:p>
        </p:txBody>
      </p:sp>
      <p:sp>
        <p:nvSpPr>
          <p:cNvPr id="18" name="Прямоугольник 17"/>
          <p:cNvSpPr/>
          <p:nvPr/>
        </p:nvSpPr>
        <p:spPr>
          <a:xfrm>
            <a:off x="7010400" y="1115854"/>
            <a:ext cx="2286000" cy="632224"/>
          </a:xfrm>
          <a:prstGeom prst="rect">
            <a:avLst/>
          </a:prstGeom>
        </p:spPr>
        <p:txBody>
          <a:bodyPr>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Дата </a:t>
            </a:r>
            <a:r>
              <a:rPr kumimoji="0" lang="ru-RU" sz="1754"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rPr>
              <a:t>утверждения   </a:t>
            </a: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отчетности</a:t>
            </a:r>
          </a:p>
        </p:txBody>
      </p:sp>
      <p:sp>
        <p:nvSpPr>
          <p:cNvPr id="19" name="Прямоугольник 18"/>
          <p:cNvSpPr/>
          <p:nvPr/>
        </p:nvSpPr>
        <p:spPr>
          <a:xfrm>
            <a:off x="1295400" y="2514600"/>
            <a:ext cx="3581400" cy="902170"/>
          </a:xfrm>
          <a:prstGeom prst="rect">
            <a:avLst/>
          </a:prstGeom>
          <a:solidFill>
            <a:schemeClr val="accent3">
              <a:lumMod val="60000"/>
              <a:lumOff val="4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Уточняют информацию о фактах уже существующих на отчётную дату</a:t>
            </a:r>
          </a:p>
        </p:txBody>
      </p:sp>
      <p:sp>
        <p:nvSpPr>
          <p:cNvPr id="20" name="Прямоугольник 19"/>
          <p:cNvSpPr/>
          <p:nvPr/>
        </p:nvSpPr>
        <p:spPr>
          <a:xfrm>
            <a:off x="5334000" y="2514600"/>
            <a:ext cx="3581400" cy="902170"/>
          </a:xfrm>
          <a:prstGeom prst="rect">
            <a:avLst/>
          </a:prstGeom>
          <a:solidFill>
            <a:schemeClr val="accent3">
              <a:lumMod val="60000"/>
              <a:lumOff val="4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Свидетельствуют о фактах однозначно не существующих на отчётную дату</a:t>
            </a:r>
          </a:p>
        </p:txBody>
      </p:sp>
      <p:sp>
        <p:nvSpPr>
          <p:cNvPr id="24" name="Стрелка влево 23"/>
          <p:cNvSpPr/>
          <p:nvPr/>
        </p:nvSpPr>
        <p:spPr>
          <a:xfrm rot="16200000">
            <a:off x="2668203" y="3574337"/>
            <a:ext cx="422031" cy="272034"/>
          </a:xfrm>
          <a:prstGeom prst="leftArrow">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26" name="Рамка 25"/>
          <p:cNvSpPr/>
          <p:nvPr/>
        </p:nvSpPr>
        <p:spPr>
          <a:xfrm>
            <a:off x="4724400" y="1917990"/>
            <a:ext cx="609600" cy="526275"/>
          </a:xfrm>
          <a:prstGeom prst="frame">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8" name="Прямоугольник 27"/>
          <p:cNvSpPr/>
          <p:nvPr/>
        </p:nvSpPr>
        <p:spPr>
          <a:xfrm>
            <a:off x="4724401" y="1917990"/>
            <a:ext cx="609600" cy="603691"/>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3323"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ru-RU" sz="332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29" name="Стрелка влево 28"/>
          <p:cNvSpPr/>
          <p:nvPr/>
        </p:nvSpPr>
        <p:spPr>
          <a:xfrm rot="16200000">
            <a:off x="6968168" y="3574337"/>
            <a:ext cx="422031" cy="272034"/>
          </a:xfrm>
          <a:prstGeom prst="leftArrow">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0" name="Стрелка углом 29"/>
          <p:cNvSpPr/>
          <p:nvPr/>
        </p:nvSpPr>
        <p:spPr>
          <a:xfrm rot="5400000">
            <a:off x="6093966" y="1332607"/>
            <a:ext cx="422030" cy="1941958"/>
          </a:xfrm>
          <a:prstGeom prst="bentArrow">
            <a:avLst>
              <a:gd name="adj1" fmla="val 25000"/>
              <a:gd name="adj2" fmla="val 25000"/>
              <a:gd name="adj3" fmla="val 25000"/>
              <a:gd name="adj4" fmla="val 37042"/>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2" name="Стрелка углом 31"/>
          <p:cNvSpPr/>
          <p:nvPr/>
        </p:nvSpPr>
        <p:spPr>
          <a:xfrm rot="16200000" flipH="1">
            <a:off x="3568843" y="1332607"/>
            <a:ext cx="422030" cy="1941958"/>
          </a:xfrm>
          <a:prstGeom prst="bentArrow">
            <a:avLst>
              <a:gd name="adj1" fmla="val 25000"/>
              <a:gd name="adj2" fmla="val 25000"/>
              <a:gd name="adj3" fmla="val 25000"/>
              <a:gd name="adj4" fmla="val 37042"/>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1" name="Выгнутая вверх стрелка 30"/>
          <p:cNvSpPr/>
          <p:nvPr/>
        </p:nvSpPr>
        <p:spPr>
          <a:xfrm rot="4104122">
            <a:off x="8582353" y="4216469"/>
            <a:ext cx="985633" cy="481742"/>
          </a:xfrm>
          <a:prstGeom prst="curvedDownArrow">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4" name="Выгнутая вверх стрелка 33"/>
          <p:cNvSpPr/>
          <p:nvPr/>
        </p:nvSpPr>
        <p:spPr>
          <a:xfrm rot="17495878" flipH="1">
            <a:off x="613465" y="4220558"/>
            <a:ext cx="985633" cy="481742"/>
          </a:xfrm>
          <a:prstGeom prst="curvedDownArrow">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70370234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idx="1"/>
          </p:nvPr>
        </p:nvSpPr>
        <p:spPr>
          <a:xfrm>
            <a:off x="354724" y="516149"/>
            <a:ext cx="9199179" cy="5661592"/>
          </a:xfrm>
          <a:prstGeom prst="rect">
            <a:avLst/>
          </a:prstGeom>
        </p:spPr>
        <p:txBody>
          <a:bodyPr vert="horz" wrap="square" lIns="0" tIns="13758" rIns="0" bIns="0" rtlCol="0">
            <a:spAutoFit/>
          </a:bodyPr>
          <a:lstStyle/>
          <a:p>
            <a:pPr marL="0" marR="25452" indent="0">
              <a:spcBef>
                <a:spcPts val="108"/>
              </a:spcBef>
              <a:buNone/>
            </a:pPr>
            <a:r>
              <a:rPr lang="ru-RU" sz="1660" dirty="0">
                <a:latin typeface="Times New Roman" panose="02020603050405020304" pitchFamily="18" charset="0"/>
                <a:cs typeface="Times New Roman" panose="02020603050405020304" pitchFamily="18" charset="0"/>
              </a:rPr>
              <a:t>События</a:t>
            </a:r>
            <a:r>
              <a:rPr lang="ru-RU" sz="1660" spc="-54" dirty="0">
                <a:latin typeface="Times New Roman" panose="02020603050405020304" pitchFamily="18" charset="0"/>
                <a:cs typeface="Times New Roman" panose="02020603050405020304" pitchFamily="18" charset="0"/>
              </a:rPr>
              <a:t> </a:t>
            </a:r>
            <a:r>
              <a:rPr lang="ru-RU" sz="1660" dirty="0">
                <a:latin typeface="Times New Roman" panose="02020603050405020304" pitchFamily="18" charset="0"/>
                <a:cs typeface="Times New Roman" panose="02020603050405020304" pitchFamily="18" charset="0"/>
              </a:rPr>
              <a:t>после</a:t>
            </a:r>
            <a:r>
              <a:rPr lang="ru-RU" sz="1660" spc="-103" dirty="0">
                <a:latin typeface="Times New Roman" panose="02020603050405020304" pitchFamily="18" charset="0"/>
                <a:cs typeface="Times New Roman" panose="02020603050405020304" pitchFamily="18" charset="0"/>
              </a:rPr>
              <a:t> </a:t>
            </a:r>
            <a:r>
              <a:rPr lang="ru-RU" sz="1660" spc="-11" dirty="0">
                <a:latin typeface="Times New Roman" panose="02020603050405020304" pitchFamily="18" charset="0"/>
                <a:cs typeface="Times New Roman" panose="02020603050405020304" pitchFamily="18" charset="0"/>
              </a:rPr>
              <a:t>отчетной</a:t>
            </a:r>
            <a:r>
              <a:rPr lang="ru-RU" sz="1660" spc="-38" dirty="0">
                <a:latin typeface="Times New Roman" panose="02020603050405020304" pitchFamily="18" charset="0"/>
                <a:cs typeface="Times New Roman" panose="02020603050405020304" pitchFamily="18" charset="0"/>
              </a:rPr>
              <a:t> </a:t>
            </a:r>
            <a:r>
              <a:rPr lang="ru-RU" sz="1660" spc="-11" dirty="0">
                <a:latin typeface="Times New Roman" panose="02020603050405020304" pitchFamily="18" charset="0"/>
                <a:cs typeface="Times New Roman" panose="02020603050405020304" pitchFamily="18" charset="0"/>
              </a:rPr>
              <a:t>даты </a:t>
            </a:r>
            <a:r>
              <a:rPr sz="1660" b="1" spc="60" dirty="0">
                <a:latin typeface="Times New Roman" panose="02020603050405020304" pitchFamily="18" charset="0"/>
                <a:cs typeface="Times New Roman" panose="02020603050405020304" pitchFamily="18" charset="0"/>
              </a:rPr>
              <a:t>СПОД</a:t>
            </a:r>
            <a:r>
              <a:rPr sz="1660" spc="-3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a:t>
            </a:r>
            <a:r>
              <a:rPr sz="1660" spc="-11"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это</a:t>
            </a:r>
            <a:r>
              <a:rPr sz="1660" spc="35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факт</a:t>
            </a:r>
            <a:r>
              <a:rPr sz="1660" spc="-2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a:t>
            </a:r>
            <a:r>
              <a:rPr sz="1660" spc="-11"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который</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оказал</a:t>
            </a:r>
            <a:r>
              <a:rPr sz="1660" spc="-54"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или</a:t>
            </a:r>
            <a:r>
              <a:rPr sz="1660" spc="-5"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может</a:t>
            </a:r>
            <a:r>
              <a:rPr sz="1660" spc="-60"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оказать</a:t>
            </a:r>
            <a:r>
              <a:rPr sz="1660" spc="-60"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влияние</a:t>
            </a:r>
            <a:r>
              <a:rPr sz="1660" spc="-16"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на</a:t>
            </a:r>
            <a:r>
              <a:rPr sz="1660" spc="-16"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финансовое</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состояние,</a:t>
            </a:r>
            <a:r>
              <a:rPr sz="1660" spc="-43"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движение</a:t>
            </a:r>
            <a:r>
              <a:rPr sz="1660" spc="-22"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денежных </a:t>
            </a:r>
            <a:r>
              <a:rPr sz="1660" dirty="0">
                <a:latin typeface="Times New Roman" panose="02020603050405020304" pitchFamily="18" charset="0"/>
                <a:cs typeface="Times New Roman" panose="02020603050405020304" pitchFamily="18" charset="0"/>
              </a:rPr>
              <a:t>средств</a:t>
            </a:r>
            <a:r>
              <a:rPr sz="1660" spc="-2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или</a:t>
            </a:r>
            <a:r>
              <a:rPr sz="1660" spc="11"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результаты</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деятельности</a:t>
            </a:r>
            <a:r>
              <a:rPr sz="1660" spc="-16"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организации</a:t>
            </a:r>
            <a:r>
              <a:rPr sz="1660" spc="-2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a:t>
            </a:r>
            <a:r>
              <a:rPr sz="1660" spc="-11" dirty="0">
                <a:latin typeface="Times New Roman" panose="02020603050405020304" pitchFamily="18" charset="0"/>
                <a:cs typeface="Times New Roman" panose="02020603050405020304" pitchFamily="18" charset="0"/>
              </a:rPr>
              <a:t> который</a:t>
            </a:r>
            <a:r>
              <a:rPr sz="1660" spc="-2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имел</a:t>
            </a:r>
            <a:r>
              <a:rPr sz="1660" spc="-2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место</a:t>
            </a:r>
            <a:r>
              <a:rPr sz="1660" spc="-3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в</a:t>
            </a:r>
            <a:r>
              <a:rPr sz="1660" spc="-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период</a:t>
            </a:r>
            <a:r>
              <a:rPr sz="1660" spc="-2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между</a:t>
            </a:r>
            <a:r>
              <a:rPr sz="1660" spc="5"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отчетной</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датой</a:t>
            </a:r>
            <a:r>
              <a:rPr sz="1660" spc="-16" dirty="0">
                <a:latin typeface="Times New Roman" panose="02020603050405020304" pitchFamily="18" charset="0"/>
                <a:cs typeface="Times New Roman" panose="02020603050405020304" pitchFamily="18" charset="0"/>
              </a:rPr>
              <a:t> </a:t>
            </a:r>
            <a:r>
              <a:rPr sz="1660" spc="-76" dirty="0">
                <a:latin typeface="Times New Roman" panose="02020603050405020304" pitchFamily="18" charset="0"/>
                <a:cs typeface="Times New Roman" panose="02020603050405020304" pitchFamily="18" charset="0"/>
              </a:rPr>
              <a:t>(</a:t>
            </a:r>
            <a:r>
              <a:rPr sz="1660" spc="-11" dirty="0">
                <a:latin typeface="Times New Roman" panose="02020603050405020304" pitchFamily="18" charset="0"/>
                <a:cs typeface="Times New Roman" panose="02020603050405020304" pitchFamily="18" charset="0"/>
              </a:rPr>
              <a:t> 31.12.) </a:t>
            </a:r>
            <a:r>
              <a:rPr sz="1660" dirty="0">
                <a:latin typeface="Times New Roman" panose="02020603050405020304" pitchFamily="18" charset="0"/>
                <a:cs typeface="Times New Roman" panose="02020603050405020304" pitchFamily="18" charset="0"/>
              </a:rPr>
              <a:t>и</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датой</a:t>
            </a:r>
            <a:r>
              <a:rPr sz="1660" spc="-54"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подписания</a:t>
            </a:r>
            <a:r>
              <a:rPr sz="1660" spc="-49"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бухгалтерской</a:t>
            </a:r>
            <a:r>
              <a:rPr sz="1660" spc="-54"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отчетности</a:t>
            </a:r>
            <a:r>
              <a:rPr sz="1660" spc="-70"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за</a:t>
            </a:r>
            <a:r>
              <a:rPr sz="1660" spc="-54"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отчетный</a:t>
            </a:r>
            <a:r>
              <a:rPr sz="1660" spc="-70"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год.</a:t>
            </a:r>
            <a:r>
              <a:rPr sz="1660" spc="320"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Подлежит</a:t>
            </a:r>
            <a:r>
              <a:rPr sz="1660" spc="-65"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отражению</a:t>
            </a:r>
            <a:r>
              <a:rPr sz="1660" spc="-70"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в</a:t>
            </a:r>
            <a:r>
              <a:rPr sz="1660" spc="-49"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бухгалтерской</a:t>
            </a:r>
            <a:r>
              <a:rPr sz="1660" spc="-43"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отчетности </a:t>
            </a:r>
            <a:r>
              <a:rPr sz="1660" dirty="0">
                <a:latin typeface="Times New Roman" panose="02020603050405020304" pitchFamily="18" charset="0"/>
                <a:cs typeface="Times New Roman" panose="02020603050405020304" pitchFamily="18" charset="0"/>
              </a:rPr>
              <a:t>независимо</a:t>
            </a:r>
            <a:r>
              <a:rPr sz="1660" spc="-49"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от</a:t>
            </a:r>
            <a:r>
              <a:rPr sz="1660" spc="-38"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положительного</a:t>
            </a:r>
            <a:r>
              <a:rPr sz="1660" spc="-3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или</a:t>
            </a:r>
            <a:r>
              <a:rPr sz="1660" spc="-32"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отрицательного</a:t>
            </a:r>
            <a:r>
              <a:rPr sz="1660" spc="-76"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его</a:t>
            </a:r>
            <a:r>
              <a:rPr sz="1660" spc="-3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характера</a:t>
            </a:r>
            <a:r>
              <a:rPr sz="1660" spc="-6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для</a:t>
            </a:r>
            <a:r>
              <a:rPr sz="1660" spc="-16"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организации.</a:t>
            </a:r>
          </a:p>
          <a:p>
            <a:pPr marL="0" marR="478087" indent="0">
              <a:spcBef>
                <a:spcPts val="650"/>
              </a:spcBef>
              <a:buNone/>
            </a:pPr>
            <a:r>
              <a:rPr sz="1660" b="1" dirty="0">
                <a:solidFill>
                  <a:srgbClr val="4F2C7E"/>
                </a:solidFill>
                <a:latin typeface="Times New Roman" panose="02020603050405020304" pitchFamily="18" charset="0"/>
                <a:cs typeface="Times New Roman" panose="02020603050405020304" pitchFamily="18" charset="0"/>
              </a:rPr>
              <a:t>Корректирующие</a:t>
            </a:r>
            <a:r>
              <a:rPr sz="1660" b="1" spc="368" dirty="0">
                <a:solidFill>
                  <a:srgbClr val="4F2C7E"/>
                </a:solidFill>
                <a:latin typeface="Times New Roman" panose="02020603050405020304" pitchFamily="18" charset="0"/>
                <a:cs typeface="Times New Roman" panose="02020603050405020304" pitchFamily="18" charset="0"/>
              </a:rPr>
              <a:t> </a:t>
            </a:r>
            <a:r>
              <a:rPr sz="1660" b="1" dirty="0">
                <a:solidFill>
                  <a:srgbClr val="4F2C7E"/>
                </a:solidFill>
                <a:latin typeface="Times New Roman" panose="02020603050405020304" pitchFamily="18" charset="0"/>
                <a:cs typeface="Times New Roman" panose="02020603050405020304" pitchFamily="18" charset="0"/>
              </a:rPr>
              <a:t>СПОД</a:t>
            </a:r>
            <a:r>
              <a:rPr sz="1660" b="1" spc="341" dirty="0">
                <a:solidFill>
                  <a:srgbClr val="4F2C7E"/>
                </a:solidFill>
                <a:latin typeface="Times New Roman" panose="02020603050405020304" pitchFamily="18" charset="0"/>
                <a:cs typeface="Times New Roman" panose="02020603050405020304" pitchFamily="18" charset="0"/>
              </a:rPr>
              <a:t> </a:t>
            </a:r>
            <a:r>
              <a:rPr sz="1660" b="1" dirty="0">
                <a:solidFill>
                  <a:srgbClr val="4F2C7E"/>
                </a:solidFill>
                <a:latin typeface="Times New Roman" panose="02020603050405020304" pitchFamily="18" charset="0"/>
                <a:cs typeface="Times New Roman" panose="02020603050405020304" pitchFamily="18" charset="0"/>
              </a:rPr>
              <a:t>(</a:t>
            </a:r>
            <a:r>
              <a:rPr sz="1660" b="1" spc="-11" dirty="0">
                <a:solidFill>
                  <a:srgbClr val="4F2C7E"/>
                </a:solidFill>
                <a:latin typeface="Times New Roman" panose="02020603050405020304" pitchFamily="18" charset="0"/>
                <a:cs typeface="Times New Roman" panose="02020603050405020304" pitchFamily="18" charset="0"/>
              </a:rPr>
              <a:t> </a:t>
            </a:r>
            <a:r>
              <a:rPr sz="1660" b="1" dirty="0">
                <a:solidFill>
                  <a:srgbClr val="4F2C7E"/>
                </a:solidFill>
                <a:latin typeface="Times New Roman" panose="02020603050405020304" pitchFamily="18" charset="0"/>
                <a:cs typeface="Times New Roman" panose="02020603050405020304" pitchFamily="18" charset="0"/>
              </a:rPr>
              <a:t>факты</a:t>
            </a:r>
            <a:r>
              <a:rPr sz="1660" b="1" spc="5" dirty="0">
                <a:solidFill>
                  <a:srgbClr val="4F2C7E"/>
                </a:solidFill>
                <a:latin typeface="Times New Roman" panose="02020603050405020304" pitchFamily="18" charset="0"/>
                <a:cs typeface="Times New Roman" panose="02020603050405020304" pitchFamily="18" charset="0"/>
              </a:rPr>
              <a:t> </a:t>
            </a:r>
            <a:r>
              <a:rPr sz="1660" b="1" dirty="0">
                <a:solidFill>
                  <a:srgbClr val="4F2C7E"/>
                </a:solidFill>
                <a:latin typeface="Times New Roman" panose="02020603050405020304" pitchFamily="18" charset="0"/>
                <a:cs typeface="Times New Roman" panose="02020603050405020304" pitchFamily="18" charset="0"/>
              </a:rPr>
              <a:t>на</a:t>
            </a:r>
            <a:r>
              <a:rPr sz="1660" b="1" spc="-11" dirty="0">
                <a:solidFill>
                  <a:srgbClr val="4F2C7E"/>
                </a:solidFill>
                <a:latin typeface="Times New Roman" panose="02020603050405020304" pitchFamily="18" charset="0"/>
                <a:cs typeface="Times New Roman" panose="02020603050405020304" pitchFamily="18" charset="0"/>
              </a:rPr>
              <a:t> </a:t>
            </a:r>
            <a:r>
              <a:rPr sz="1660" b="1" spc="-22" dirty="0">
                <a:solidFill>
                  <a:srgbClr val="4F2C7E"/>
                </a:solidFill>
                <a:latin typeface="Times New Roman" panose="02020603050405020304" pitchFamily="18" charset="0"/>
                <a:cs typeface="Times New Roman" panose="02020603050405020304" pitchFamily="18" charset="0"/>
              </a:rPr>
              <a:t>31.12)</a:t>
            </a:r>
            <a:r>
              <a:rPr sz="1660" spc="-22" dirty="0">
                <a:solidFill>
                  <a:srgbClr val="4F2C7E"/>
                </a:solidFill>
                <a:latin typeface="Times New Roman" panose="02020603050405020304" pitchFamily="18" charset="0"/>
                <a:cs typeface="Times New Roman" panose="02020603050405020304" pitchFamily="18" charset="0"/>
              </a:rPr>
              <a:t>:</a:t>
            </a:r>
            <a:r>
              <a:rPr sz="1660" spc="-81" dirty="0">
                <a:solidFill>
                  <a:srgbClr val="4F2C7E"/>
                </a:solidFill>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отражение</a:t>
            </a:r>
            <a:r>
              <a:rPr sz="1660" spc="-9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в</a:t>
            </a:r>
            <a:r>
              <a:rPr sz="1660" spc="-60"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учете</a:t>
            </a:r>
            <a:r>
              <a:rPr sz="1660" spc="27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a:t>
            </a:r>
            <a:r>
              <a:rPr sz="1660" spc="-43"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отчетности</a:t>
            </a:r>
            <a:r>
              <a:rPr sz="1660" spc="-9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заключительными</a:t>
            </a:r>
            <a:r>
              <a:rPr sz="1660" spc="-65"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оборотами </a:t>
            </a:r>
            <a:r>
              <a:rPr sz="1660" spc="-27" dirty="0">
                <a:latin typeface="Times New Roman" panose="02020603050405020304" pitchFamily="18" charset="0"/>
                <a:cs typeface="Times New Roman" panose="02020603050405020304" pitchFamily="18" charset="0"/>
              </a:rPr>
              <a:t>отчетного</a:t>
            </a:r>
            <a:r>
              <a:rPr sz="1660" spc="-3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периода</a:t>
            </a:r>
            <a:r>
              <a:rPr sz="1660" spc="54"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до</a:t>
            </a:r>
            <a:r>
              <a:rPr sz="1660" spc="-2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даты</a:t>
            </a:r>
            <a:r>
              <a:rPr sz="1660" spc="-3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подписания</a:t>
            </a:r>
            <a:r>
              <a:rPr sz="1660" spc="-27"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годовой</a:t>
            </a:r>
            <a:r>
              <a:rPr sz="1660" spc="-54"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бухгалтерской</a:t>
            </a:r>
            <a:r>
              <a:rPr sz="1660" spc="-22"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отчетности.</a:t>
            </a:r>
          </a:p>
          <a:p>
            <a:pPr marL="0" indent="0">
              <a:spcBef>
                <a:spcPts val="655"/>
              </a:spcBef>
              <a:buNone/>
            </a:pPr>
            <a:r>
              <a:rPr lang="ru-RU" sz="1660" b="1" spc="-11" dirty="0">
                <a:solidFill>
                  <a:srgbClr val="4F2C7E"/>
                </a:solidFill>
                <a:latin typeface="Times New Roman" panose="02020603050405020304" pitchFamily="18" charset="0"/>
                <a:cs typeface="Times New Roman" panose="02020603050405020304" pitchFamily="18" charset="0"/>
              </a:rPr>
              <a:t>Ситуации</a:t>
            </a:r>
            <a:r>
              <a:rPr sz="1660" b="1" spc="-11" dirty="0">
                <a:solidFill>
                  <a:srgbClr val="4F2C7E"/>
                </a:solidFill>
                <a:latin typeface="Times New Roman" panose="02020603050405020304" pitchFamily="18" charset="0"/>
                <a:cs typeface="Times New Roman" panose="02020603050405020304" pitchFamily="18" charset="0"/>
              </a:rPr>
              <a:t>:</a:t>
            </a:r>
          </a:p>
          <a:p>
            <a:pPr marL="13758" marR="5503" indent="0">
              <a:spcBef>
                <a:spcPts val="650"/>
              </a:spcBef>
              <a:buClr>
                <a:srgbClr val="4F2C7E"/>
              </a:buClr>
              <a:buNone/>
              <a:tabLst>
                <a:tab pos="178853" algn="l"/>
              </a:tabLst>
            </a:pPr>
            <a:r>
              <a:rPr sz="1660" dirty="0">
                <a:latin typeface="Times New Roman" panose="02020603050405020304" pitchFamily="18" charset="0"/>
                <a:cs typeface="Times New Roman" panose="02020603050405020304" pitchFamily="18" charset="0"/>
              </a:rPr>
              <a:t>объявление</a:t>
            </a:r>
            <a:r>
              <a:rPr sz="1660" spc="-2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дебитора</a:t>
            </a:r>
            <a:r>
              <a:rPr sz="1660" spc="-43"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организации банкротом,</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если по</a:t>
            </a:r>
            <a:r>
              <a:rPr sz="1660" spc="-11"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состоянию</a:t>
            </a:r>
            <a:r>
              <a:rPr sz="1660" spc="-16"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на </a:t>
            </a:r>
            <a:r>
              <a:rPr sz="1660" spc="-22" dirty="0">
                <a:latin typeface="Times New Roman" panose="02020603050405020304" pitchFamily="18" charset="0"/>
                <a:cs typeface="Times New Roman" panose="02020603050405020304" pitchFamily="18" charset="0"/>
              </a:rPr>
              <a:t>отчетную</a:t>
            </a:r>
            <a:r>
              <a:rPr sz="1660" spc="-16"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дату</a:t>
            </a:r>
            <a:r>
              <a:rPr sz="1660" spc="-2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в</a:t>
            </a:r>
            <a:r>
              <a:rPr sz="1660" spc="16"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отношении</a:t>
            </a:r>
            <a:r>
              <a:rPr sz="1660" spc="-32"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этого</a:t>
            </a:r>
            <a:r>
              <a:rPr sz="1660" spc="-27"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дебитора уже</a:t>
            </a:r>
            <a:r>
              <a:rPr sz="1660" spc="-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осуществлялась</a:t>
            </a:r>
            <a:r>
              <a:rPr sz="1660" spc="-11"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процедура</a:t>
            </a:r>
            <a:r>
              <a:rPr sz="1660" spc="-43"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банкротства:</a:t>
            </a:r>
            <a:r>
              <a:rPr sz="1660" spc="-5" dirty="0">
                <a:latin typeface="Times New Roman" panose="02020603050405020304" pitchFamily="18" charset="0"/>
                <a:cs typeface="Times New Roman" panose="02020603050405020304" pitchFamily="18" charset="0"/>
              </a:rPr>
              <a:t> </a:t>
            </a:r>
            <a:r>
              <a:rPr sz="1660" b="1" dirty="0">
                <a:latin typeface="Times New Roman" panose="02020603050405020304" pitchFamily="18" charset="0"/>
                <a:cs typeface="Times New Roman" panose="02020603050405020304" pitchFamily="18" charset="0"/>
              </a:rPr>
              <a:t>резерв</a:t>
            </a:r>
            <a:r>
              <a:rPr sz="1660" b="1" spc="22" dirty="0">
                <a:latin typeface="Times New Roman" panose="02020603050405020304" pitchFamily="18" charset="0"/>
                <a:cs typeface="Times New Roman" panose="02020603050405020304" pitchFamily="18" charset="0"/>
              </a:rPr>
              <a:t> </a:t>
            </a:r>
            <a:r>
              <a:rPr sz="1660" b="1" dirty="0">
                <a:latin typeface="Times New Roman" panose="02020603050405020304" pitchFamily="18" charset="0"/>
                <a:cs typeface="Times New Roman" panose="02020603050405020304" pitchFamily="18" charset="0"/>
              </a:rPr>
              <a:t>на</a:t>
            </a:r>
            <a:r>
              <a:rPr sz="1660" b="1" spc="38" dirty="0">
                <a:latin typeface="Times New Roman" panose="02020603050405020304" pitchFamily="18" charset="0"/>
                <a:cs typeface="Times New Roman" panose="02020603050405020304" pitchFamily="18" charset="0"/>
              </a:rPr>
              <a:t> </a:t>
            </a:r>
            <a:r>
              <a:rPr sz="1660" b="1" spc="-11" dirty="0">
                <a:latin typeface="Times New Roman" panose="02020603050405020304" pitchFamily="18" charset="0"/>
                <a:cs typeface="Times New Roman" panose="02020603050405020304" pitchFamily="18" charset="0"/>
              </a:rPr>
              <a:t>31.12.;</a:t>
            </a:r>
          </a:p>
          <a:p>
            <a:pPr marL="13758" marR="405170" indent="0">
              <a:spcBef>
                <a:spcPts val="650"/>
              </a:spcBef>
              <a:buClr>
                <a:srgbClr val="4F2C7E"/>
              </a:buClr>
              <a:buNone/>
              <a:tabLst>
                <a:tab pos="178853" algn="l"/>
              </a:tabLst>
            </a:pPr>
            <a:r>
              <a:rPr sz="1660" dirty="0">
                <a:latin typeface="Times New Roman" panose="02020603050405020304" pitchFamily="18" charset="0"/>
                <a:cs typeface="Times New Roman" panose="02020603050405020304" pitchFamily="18" charset="0"/>
              </a:rPr>
              <a:t>произведенная</a:t>
            </a:r>
            <a:r>
              <a:rPr sz="1660" spc="-60"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после</a:t>
            </a:r>
            <a:r>
              <a:rPr sz="1660" spc="-27"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отчетной</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даты</a:t>
            </a:r>
            <a:r>
              <a:rPr sz="1660" spc="-2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оценка</a:t>
            </a:r>
            <a:r>
              <a:rPr sz="1660" spc="-38"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активов,</a:t>
            </a:r>
            <a:r>
              <a:rPr sz="1660" spc="-27"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результаты</a:t>
            </a:r>
            <a:r>
              <a:rPr sz="1660" spc="-60"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которой</a:t>
            </a:r>
            <a:r>
              <a:rPr sz="1660" spc="-54"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свидетельствуют</a:t>
            </a:r>
            <a:r>
              <a:rPr sz="1660" spc="-2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об</a:t>
            </a:r>
            <a:r>
              <a:rPr sz="1660" spc="-2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устойчивом</a:t>
            </a:r>
            <a:r>
              <a:rPr sz="1660" spc="-27" dirty="0">
                <a:latin typeface="Times New Roman" panose="02020603050405020304" pitchFamily="18" charset="0"/>
                <a:cs typeface="Times New Roman" panose="02020603050405020304" pitchFamily="18" charset="0"/>
              </a:rPr>
              <a:t> </a:t>
            </a:r>
            <a:r>
              <a:rPr sz="1660" spc="-54" dirty="0">
                <a:latin typeface="Times New Roman" panose="02020603050405020304" pitchFamily="18" charset="0"/>
                <a:cs typeface="Times New Roman" panose="02020603050405020304" pitchFamily="18" charset="0"/>
              </a:rPr>
              <a:t>и </a:t>
            </a:r>
            <a:r>
              <a:rPr sz="1660" dirty="0">
                <a:latin typeface="Times New Roman" panose="02020603050405020304" pitchFamily="18" charset="0"/>
                <a:cs typeface="Times New Roman" panose="02020603050405020304" pitchFamily="18" charset="0"/>
              </a:rPr>
              <a:t>существенном</a:t>
            </a:r>
            <a:r>
              <a:rPr sz="1660" spc="-43"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снижении</a:t>
            </a:r>
            <a:r>
              <a:rPr sz="1660" spc="-3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их</a:t>
            </a:r>
            <a:r>
              <a:rPr sz="1660" spc="-3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стоимости,</a:t>
            </a:r>
            <a:r>
              <a:rPr sz="1660" spc="-3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определенной</a:t>
            </a:r>
            <a:r>
              <a:rPr sz="1660" spc="-70"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по</a:t>
            </a:r>
            <a:r>
              <a:rPr sz="1660" spc="-27"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состоянию</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на</a:t>
            </a:r>
            <a:r>
              <a:rPr sz="1660" spc="-38"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отчетную</a:t>
            </a:r>
            <a:r>
              <a:rPr sz="1660" spc="-49"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дату:</a:t>
            </a:r>
            <a:r>
              <a:rPr sz="1660" spc="22" dirty="0">
                <a:latin typeface="Times New Roman" panose="02020603050405020304" pitchFamily="18" charset="0"/>
                <a:cs typeface="Times New Roman" panose="02020603050405020304" pitchFamily="18" charset="0"/>
              </a:rPr>
              <a:t> </a:t>
            </a:r>
            <a:r>
              <a:rPr sz="1660" b="1" dirty="0">
                <a:latin typeface="Times New Roman" panose="02020603050405020304" pitchFamily="18" charset="0"/>
                <a:cs typeface="Times New Roman" panose="02020603050405020304" pitchFamily="18" charset="0"/>
              </a:rPr>
              <a:t>резерв</a:t>
            </a:r>
            <a:r>
              <a:rPr sz="1660" b="1" spc="-5" dirty="0">
                <a:latin typeface="Times New Roman" panose="02020603050405020304" pitchFamily="18" charset="0"/>
                <a:cs typeface="Times New Roman" panose="02020603050405020304" pitchFamily="18" charset="0"/>
              </a:rPr>
              <a:t> </a:t>
            </a:r>
            <a:r>
              <a:rPr sz="1660" b="1" dirty="0">
                <a:latin typeface="Times New Roman" panose="02020603050405020304" pitchFamily="18" charset="0"/>
                <a:cs typeface="Times New Roman" panose="02020603050405020304" pitchFamily="18" charset="0"/>
              </a:rPr>
              <a:t>на</a:t>
            </a:r>
            <a:r>
              <a:rPr sz="1660" b="1" spc="11" dirty="0">
                <a:latin typeface="Times New Roman" panose="02020603050405020304" pitchFamily="18" charset="0"/>
                <a:cs typeface="Times New Roman" panose="02020603050405020304" pitchFamily="18" charset="0"/>
              </a:rPr>
              <a:t> </a:t>
            </a:r>
            <a:r>
              <a:rPr sz="1660" b="1" spc="-11" dirty="0">
                <a:latin typeface="Times New Roman" panose="02020603050405020304" pitchFamily="18" charset="0"/>
                <a:cs typeface="Times New Roman" panose="02020603050405020304" pitchFamily="18" charset="0"/>
              </a:rPr>
              <a:t>31.12.;</a:t>
            </a:r>
          </a:p>
          <a:p>
            <a:pPr marL="13758" marR="596405" indent="0">
              <a:spcBef>
                <a:spcPts val="650"/>
              </a:spcBef>
              <a:buClr>
                <a:srgbClr val="4F2C7E"/>
              </a:buClr>
              <a:buNone/>
              <a:tabLst>
                <a:tab pos="178853" algn="l"/>
              </a:tabLst>
            </a:pPr>
            <a:r>
              <a:rPr sz="1660" dirty="0">
                <a:latin typeface="Times New Roman" panose="02020603050405020304" pitchFamily="18" charset="0"/>
                <a:cs typeface="Times New Roman" panose="02020603050405020304" pitchFamily="18" charset="0"/>
              </a:rPr>
              <a:t>получение</a:t>
            </a:r>
            <a:r>
              <a:rPr sz="1660" spc="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информации о финансовом</a:t>
            </a:r>
            <a:r>
              <a:rPr sz="1660" spc="-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состоянии и</a:t>
            </a:r>
            <a:r>
              <a:rPr sz="1660" spc="11"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результатах</a:t>
            </a:r>
            <a:r>
              <a:rPr sz="1660" spc="-3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деятельности</a:t>
            </a:r>
            <a:r>
              <a:rPr sz="1660" spc="-5"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дочернего</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или</a:t>
            </a:r>
            <a:r>
              <a:rPr sz="1660" spc="22"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зависимого </a:t>
            </a:r>
            <a:r>
              <a:rPr sz="1660" dirty="0">
                <a:latin typeface="Times New Roman" panose="02020603050405020304" pitchFamily="18" charset="0"/>
                <a:cs typeface="Times New Roman" panose="02020603050405020304" pitchFamily="18" charset="0"/>
              </a:rPr>
              <a:t>общества,</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ценные</a:t>
            </a:r>
            <a:r>
              <a:rPr sz="1660" spc="-2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бумаги </a:t>
            </a:r>
            <a:r>
              <a:rPr sz="1660" spc="-27" dirty="0">
                <a:latin typeface="Times New Roman" panose="02020603050405020304" pitchFamily="18" charset="0"/>
                <a:cs typeface="Times New Roman" panose="02020603050405020304" pitchFamily="18" charset="0"/>
              </a:rPr>
              <a:t>которого</a:t>
            </a:r>
            <a:r>
              <a:rPr sz="1660" spc="-54"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котируются</a:t>
            </a:r>
            <a:r>
              <a:rPr sz="1660" spc="-3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на</a:t>
            </a:r>
            <a:r>
              <a:rPr sz="1660" spc="-2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фондовых</a:t>
            </a:r>
            <a:r>
              <a:rPr sz="1660" spc="-27"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биржах, </a:t>
            </a:r>
            <a:r>
              <a:rPr sz="1660" dirty="0">
                <a:latin typeface="Times New Roman" panose="02020603050405020304" pitchFamily="18" charset="0"/>
                <a:cs typeface="Times New Roman" panose="02020603050405020304" pitchFamily="18" charset="0"/>
              </a:rPr>
              <a:t>подтверждающая</a:t>
            </a:r>
            <a:r>
              <a:rPr sz="1660" spc="-54"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устойчивое</a:t>
            </a:r>
            <a:r>
              <a:rPr sz="1660" spc="-27" dirty="0">
                <a:latin typeface="Times New Roman" panose="02020603050405020304" pitchFamily="18" charset="0"/>
                <a:cs typeface="Times New Roman" panose="02020603050405020304" pitchFamily="18" charset="0"/>
              </a:rPr>
              <a:t> </a:t>
            </a:r>
            <a:r>
              <a:rPr sz="1660" spc="-54" dirty="0">
                <a:latin typeface="Times New Roman" panose="02020603050405020304" pitchFamily="18" charset="0"/>
                <a:cs typeface="Times New Roman" panose="02020603050405020304" pitchFamily="18" charset="0"/>
              </a:rPr>
              <a:t>и </a:t>
            </a:r>
            <a:r>
              <a:rPr sz="1660" dirty="0">
                <a:latin typeface="Times New Roman" panose="02020603050405020304" pitchFamily="18" charset="0"/>
                <a:cs typeface="Times New Roman" panose="02020603050405020304" pitchFamily="18" charset="0"/>
              </a:rPr>
              <a:t>существенное</a:t>
            </a:r>
            <a:r>
              <a:rPr sz="1660" spc="-22"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снижение</a:t>
            </a:r>
            <a:r>
              <a:rPr sz="1660" spc="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стоимости</a:t>
            </a:r>
            <a:r>
              <a:rPr sz="1660" spc="-22"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долгосрочных</a:t>
            </a:r>
            <a:r>
              <a:rPr sz="1660" spc="-3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финансовых </a:t>
            </a:r>
            <a:r>
              <a:rPr sz="1660" spc="-11" dirty="0">
                <a:latin typeface="Times New Roman" panose="02020603050405020304" pitchFamily="18" charset="0"/>
                <a:cs typeface="Times New Roman" panose="02020603050405020304" pitchFamily="18" charset="0"/>
              </a:rPr>
              <a:t>вложений</a:t>
            </a:r>
            <a:r>
              <a:rPr sz="1660" spc="-16"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организации:</a:t>
            </a:r>
            <a:r>
              <a:rPr sz="1660" spc="43" dirty="0">
                <a:latin typeface="Times New Roman" panose="02020603050405020304" pitchFamily="18" charset="0"/>
                <a:cs typeface="Times New Roman" panose="02020603050405020304" pitchFamily="18" charset="0"/>
              </a:rPr>
              <a:t> </a:t>
            </a:r>
            <a:r>
              <a:rPr sz="1660" b="1" dirty="0">
                <a:latin typeface="Times New Roman" panose="02020603050405020304" pitchFamily="18" charset="0"/>
                <a:cs typeface="Times New Roman" panose="02020603050405020304" pitchFamily="18" charset="0"/>
              </a:rPr>
              <a:t>резерв</a:t>
            </a:r>
            <a:r>
              <a:rPr sz="1660" b="1" spc="27" dirty="0">
                <a:latin typeface="Times New Roman" panose="02020603050405020304" pitchFamily="18" charset="0"/>
                <a:cs typeface="Times New Roman" panose="02020603050405020304" pitchFamily="18" charset="0"/>
              </a:rPr>
              <a:t> </a:t>
            </a:r>
            <a:r>
              <a:rPr sz="1660" b="1" dirty="0">
                <a:latin typeface="Times New Roman" panose="02020603050405020304" pitchFamily="18" charset="0"/>
                <a:cs typeface="Times New Roman" panose="02020603050405020304" pitchFamily="18" charset="0"/>
              </a:rPr>
              <a:t>на</a:t>
            </a:r>
            <a:r>
              <a:rPr sz="1660" b="1" spc="49" dirty="0">
                <a:latin typeface="Times New Roman" panose="02020603050405020304" pitchFamily="18" charset="0"/>
                <a:cs typeface="Times New Roman" panose="02020603050405020304" pitchFamily="18" charset="0"/>
              </a:rPr>
              <a:t> </a:t>
            </a:r>
            <a:r>
              <a:rPr sz="1660" b="1" spc="-11" dirty="0">
                <a:latin typeface="Times New Roman" panose="02020603050405020304" pitchFamily="18" charset="0"/>
                <a:cs typeface="Times New Roman" panose="02020603050405020304" pitchFamily="18" charset="0"/>
              </a:rPr>
              <a:t>31.12</a:t>
            </a:r>
            <a:r>
              <a:rPr sz="1660" spc="-11" dirty="0">
                <a:latin typeface="Times New Roman" panose="02020603050405020304" pitchFamily="18" charset="0"/>
                <a:cs typeface="Times New Roman" panose="02020603050405020304" pitchFamily="18" charset="0"/>
              </a:rPr>
              <a:t>.;</a:t>
            </a:r>
          </a:p>
          <a:p>
            <a:pPr marL="13758" marR="83235" indent="0">
              <a:spcBef>
                <a:spcPts val="650"/>
              </a:spcBef>
              <a:buClr>
                <a:srgbClr val="4F2C7E"/>
              </a:buClr>
              <a:buNone/>
              <a:tabLst>
                <a:tab pos="178853" algn="l"/>
              </a:tabLst>
            </a:pPr>
            <a:r>
              <a:rPr sz="1660" dirty="0">
                <a:latin typeface="Times New Roman" panose="02020603050405020304" pitchFamily="18" charset="0"/>
                <a:cs typeface="Times New Roman" panose="02020603050405020304" pitchFamily="18" charset="0"/>
              </a:rPr>
              <a:t>объявление</a:t>
            </a:r>
            <a:r>
              <a:rPr sz="1660" spc="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дивидендов</a:t>
            </a:r>
            <a:r>
              <a:rPr sz="1660" spc="49"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дочерними</a:t>
            </a:r>
            <a:r>
              <a:rPr sz="1660" spc="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a:t>
            </a:r>
            <a:r>
              <a:rPr sz="1660" spc="3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зависимыми</a:t>
            </a:r>
            <a:r>
              <a:rPr sz="1660" spc="4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обществами</a:t>
            </a:r>
            <a:r>
              <a:rPr sz="1660" spc="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за</a:t>
            </a:r>
            <a:r>
              <a:rPr sz="1660" spc="2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периоды,</a:t>
            </a:r>
            <a:r>
              <a:rPr sz="1660" spc="5"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предшествовавшие</a:t>
            </a:r>
            <a:r>
              <a:rPr sz="1660" spc="27"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отчетной</a:t>
            </a:r>
            <a:r>
              <a:rPr sz="1660" spc="-5" dirty="0">
                <a:latin typeface="Times New Roman" panose="02020603050405020304" pitchFamily="18" charset="0"/>
                <a:cs typeface="Times New Roman" panose="02020603050405020304" pitchFamily="18" charset="0"/>
              </a:rPr>
              <a:t> </a:t>
            </a:r>
            <a:r>
              <a:rPr sz="1660" spc="-11" dirty="0">
                <a:latin typeface="Times New Roman" panose="02020603050405020304" pitchFamily="18" charset="0"/>
                <a:cs typeface="Times New Roman" panose="02020603050405020304" pitchFamily="18" charset="0"/>
              </a:rPr>
              <a:t>дате: отражение </a:t>
            </a:r>
            <a:r>
              <a:rPr sz="1660" dirty="0">
                <a:latin typeface="Times New Roman" panose="02020603050405020304" pitchFamily="18" charset="0"/>
                <a:cs typeface="Times New Roman" panose="02020603050405020304" pitchFamily="18" charset="0"/>
              </a:rPr>
              <a:t>декабрем</a:t>
            </a:r>
            <a:r>
              <a:rPr sz="1660" spc="-5" dirty="0">
                <a:latin typeface="Times New Roman" panose="02020603050405020304" pitchFamily="18" charset="0"/>
                <a:cs typeface="Times New Roman" panose="02020603050405020304" pitchFamily="18" charset="0"/>
              </a:rPr>
              <a:t> </a:t>
            </a:r>
            <a:r>
              <a:rPr sz="1660" spc="-27" dirty="0">
                <a:latin typeface="Times New Roman" panose="02020603050405020304" pitchFamily="18" charset="0"/>
                <a:cs typeface="Times New Roman" panose="02020603050405020304" pitchFamily="18" charset="0"/>
              </a:rPr>
              <a:t>отчетного</a:t>
            </a:r>
            <a:r>
              <a:rPr sz="1660" spc="-5" dirty="0">
                <a:latin typeface="Times New Roman" panose="02020603050405020304" pitchFamily="18" charset="0"/>
                <a:cs typeface="Times New Roman" panose="02020603050405020304" pitchFamily="18" charset="0"/>
              </a:rPr>
              <a:t> </a:t>
            </a:r>
            <a:r>
              <a:rPr sz="1660" spc="-22" dirty="0">
                <a:latin typeface="Times New Roman" panose="02020603050405020304" pitchFamily="18" charset="0"/>
                <a:cs typeface="Times New Roman" panose="02020603050405020304" pitchFamily="18" charset="0"/>
              </a:rPr>
              <a:t>года.</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02288D2D-D818-4445-A4C6-058001D9287F}"/>
              </a:ext>
            </a:extLst>
          </p:cNvPr>
          <p:cNvGraphicFramePr/>
          <p:nvPr/>
        </p:nvGraphicFramePr>
        <p:xfrm>
          <a:off x="609600" y="457200"/>
          <a:ext cx="86868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564224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776536" y="404665"/>
            <a:ext cx="8568952" cy="569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913" tIns="38957" rIns="77913" bIns="38957"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altLang="ru-RU" sz="1660" b="1"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Горизонтальный анализ</a:t>
            </a:r>
            <a:r>
              <a:rPr kumimoji="0" lang="ru-RU" altLang="ru-RU" sz="1660" b="0"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 </a:t>
            </a:r>
            <a:r>
              <a:rPr kumimoji="0" lang="ru-RU" alt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концентрирует внимание на тенденциях поведения различных стадий финансовой отчетности в стоимостном и процентном выражении.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Горизонтальный анализ показывает динамику статей ФО.</a:t>
            </a:r>
          </a:p>
          <a:p>
            <a:pPr marL="0" marR="0" lvl="0" indent="0" algn="l" defTabSz="914400" rtl="0" eaLnBrk="1" fontAlgn="base" latinLnBrk="0" hangingPunct="1">
              <a:lnSpc>
                <a:spcPct val="100000"/>
              </a:lnSpc>
              <a:spcBef>
                <a:spcPts val="0"/>
              </a:spcBef>
              <a:spcAft>
                <a:spcPct val="0"/>
              </a:spcAft>
              <a:buClrTx/>
              <a:buSzTx/>
              <a:buFontTx/>
              <a:buNone/>
              <a:tabLst/>
              <a:defRPr/>
            </a:pPr>
            <a:r>
              <a:rPr kumimoji="0" lang="ru-RU" alt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Горизонтальный (временной) анализ</a:t>
            </a:r>
            <a:r>
              <a:rPr kumimoji="0" lang="ru-RU" alt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a:t>
            </a: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это сравнение каждой позиции отчетности с предыдущим периодом. Показывает абсолютное и относительное изменения статей отчетов. Отвечает на вопросы</a:t>
            </a:r>
          </a:p>
          <a:p>
            <a:pPr marL="0" marR="0" lvl="0" indent="0" algn="l" defTabSz="914400" rtl="0" eaLnBrk="1" fontAlgn="base" latinLnBrk="0" hangingPunct="1">
              <a:lnSpc>
                <a:spcPct val="100000"/>
              </a:lnSpc>
              <a:spcBef>
                <a:spcPts val="0"/>
              </a:spcBef>
              <a:spcAft>
                <a:spcPct val="0"/>
              </a:spcAft>
              <a:buClrTx/>
              <a:buSzTx/>
              <a:buFont typeface="Wingdings" panose="05000000000000000000" pitchFamily="2" charset="2"/>
              <a:buChar char="Ø"/>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изменились за период активы, обязательства, капитал предприятия (баланс) </a:t>
            </a:r>
          </a:p>
          <a:p>
            <a:pPr marL="0" marR="0" lvl="0" indent="0" algn="l" defTabSz="914400" rtl="0" eaLnBrk="1" fontAlgn="base" latinLnBrk="0" hangingPunct="1">
              <a:lnSpc>
                <a:spcPct val="100000"/>
              </a:lnSpc>
              <a:spcBef>
                <a:spcPts val="0"/>
              </a:spcBef>
              <a:spcAft>
                <a:spcPct val="0"/>
              </a:spcAft>
              <a:buClrTx/>
              <a:buSzTx/>
              <a:buFont typeface="Wingdings" panose="05000000000000000000" pitchFamily="2" charset="2"/>
              <a:buChar char="Ø"/>
              <a:tabLst/>
              <a:defRPr/>
            </a:pPr>
            <a:r>
              <a:rPr kumimoji="0" lang="ru-RU" alt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как изменились </a:t>
            </a: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объем продаж, валовая прибыль, расходы, чистая прибыль и т.д. (отчет о прибылях и убытках),</a:t>
            </a:r>
          </a:p>
          <a:p>
            <a:pPr marL="0" marR="0" lvl="0" indent="0" algn="l" defTabSz="914400" rtl="0" eaLnBrk="1" fontAlgn="base" latinLnBrk="0" hangingPunct="1">
              <a:lnSpc>
                <a:spcPct val="100000"/>
              </a:lnSpc>
              <a:spcBef>
                <a:spcPts val="0"/>
              </a:spcBef>
              <a:spcAft>
                <a:spcPct val="0"/>
              </a:spcAft>
              <a:buClrTx/>
              <a:buSzTx/>
              <a:buFont typeface="Wingdings" panose="05000000000000000000" pitchFamily="2" charset="2"/>
              <a:buChar char="Ø"/>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изменился объем денежной наличности за периоды (отчет о движении денежных средств).</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200" cap="none" spc="0" normalizeH="0" baseline="0" noProof="0" dirty="0">
                <a:ln>
                  <a:noFill/>
                </a:ln>
                <a:solidFill>
                  <a:srgbClr val="1E09B7"/>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Вертикальный анализ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называется еще структурным, так как показывает структуру в виде относительных величин. Является анализом внутренней структуры отчетности. При проведении такого анализа целая часть приравнивается к 100% и исчисляется удельный вес каждой ее составляющей. Выясняют, какую долю в группе или подгруппе составляет конкретная статья, позволяющая определить влияние показателя этой статьи на деятельность предприятия.</a:t>
            </a: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Вертикальный (структурный) анализ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определение структуры итоговых финансовых показателей с выявлением влияния каждой позиции отчетности на результат в целом. </a:t>
            </a: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Согласно правилу структурного анализа каждая статья финансового документа рассчитывается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в процентах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к самой крупной величине этого документа. </a:t>
            </a:r>
          </a:p>
        </p:txBody>
      </p:sp>
      <p:pic>
        <p:nvPicPr>
          <p:cNvPr id="9" name="Рисунок 8" descr="Вертикальный и горизонтальный анализ баланса">
            <a:extLst>
              <a:ext uri="{FF2B5EF4-FFF2-40B4-BE49-F238E27FC236}">
                <a16:creationId xmlns:a16="http://schemas.microsoft.com/office/drawing/2014/main" id="{1B816C8C-7315-47B2-B50F-45209F93BB2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1352" y="29681"/>
            <a:ext cx="1349830" cy="520479"/>
          </a:xfrm>
          <a:prstGeom prst="rect">
            <a:avLst/>
          </a:prstGeom>
          <a:noFill/>
          <a:ln>
            <a:noFill/>
          </a:ln>
        </p:spPr>
      </p:pic>
    </p:spTree>
    <p:extLst>
      <p:ext uri="{BB962C8B-B14F-4D97-AF65-F5344CB8AC3E}">
        <p14:creationId xmlns:p14="http://schemas.microsoft.com/office/powerpoint/2010/main" val="426703179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46898" y="172024"/>
            <a:ext cx="7012204" cy="356215"/>
          </a:xfrm>
        </p:spPr>
        <p:txBody>
          <a:bodyPr>
            <a:normAutofit fontScale="90000"/>
          </a:bodyPr>
          <a:lstStyle/>
          <a:p>
            <a:pPr lvl="0"/>
            <a:br>
              <a:rPr lang="ru-RU" altLang="ru-RU" sz="2045" b="1" dirty="0">
                <a:solidFill>
                  <a:srgbClr val="000000"/>
                </a:solidFill>
                <a:latin typeface="Times New Roman" panose="02020603050405020304" pitchFamily="18" charset="0"/>
                <a:cs typeface="Times New Roman" panose="02020603050405020304" pitchFamily="18" charset="0"/>
              </a:rPr>
            </a:br>
            <a:br>
              <a:rPr lang="ru-RU" altLang="ru-RU" sz="2045" b="1" dirty="0">
                <a:solidFill>
                  <a:srgbClr val="000000"/>
                </a:solidFill>
                <a:latin typeface="Times New Roman" panose="02020603050405020304" pitchFamily="18" charset="0"/>
                <a:cs typeface="Times New Roman" panose="02020603050405020304" pitchFamily="18" charset="0"/>
              </a:rPr>
            </a:br>
            <a:r>
              <a:rPr lang="ru-RU" altLang="ru-RU" sz="2045" b="1" dirty="0">
                <a:solidFill>
                  <a:srgbClr val="000000"/>
                </a:solidFill>
                <a:latin typeface="Times New Roman" panose="02020603050405020304" pitchFamily="18" charset="0"/>
                <a:cs typeface="Times New Roman" panose="02020603050405020304" pitchFamily="18" charset="0"/>
              </a:rPr>
              <a:t>Горизонтальный анализ баланса</a:t>
            </a:r>
            <a:br>
              <a:rPr lang="ru-RU" altLang="ru-RU" dirty="0">
                <a:solidFill>
                  <a:srgbClr val="000000"/>
                </a:solidFill>
                <a:latin typeface="Arial" pitchFamily="34" charset="0"/>
                <a:cs typeface="Arial" pitchFamily="34" charset="0"/>
              </a:rPr>
            </a:br>
            <a:endParaRPr lang="ru-RU" dirty="0"/>
          </a:p>
        </p:txBody>
      </p:sp>
      <p:graphicFrame>
        <p:nvGraphicFramePr>
          <p:cNvPr id="4" name="Таблица 3"/>
          <p:cNvGraphicFramePr>
            <a:graphicFrameLocks noGrp="1"/>
          </p:cNvGraphicFramePr>
          <p:nvPr/>
        </p:nvGraphicFramePr>
        <p:xfrm>
          <a:off x="1097805" y="637306"/>
          <a:ext cx="7976273" cy="5511943"/>
        </p:xfrm>
        <a:graphic>
          <a:graphicData uri="http://schemas.openxmlformats.org/drawingml/2006/table">
            <a:tbl>
              <a:tblPr firstRow="1" bandRow="1">
                <a:tableStyleId>{F5AB1C69-6EDB-4FF4-983F-18BD219EF322}</a:tableStyleId>
              </a:tblPr>
              <a:tblGrid>
                <a:gridCol w="3536149">
                  <a:extLst>
                    <a:ext uri="{9D8B030D-6E8A-4147-A177-3AD203B41FA5}">
                      <a16:colId xmlns:a16="http://schemas.microsoft.com/office/drawing/2014/main" val="20000"/>
                    </a:ext>
                  </a:extLst>
                </a:gridCol>
                <a:gridCol w="1050207">
                  <a:extLst>
                    <a:ext uri="{9D8B030D-6E8A-4147-A177-3AD203B41FA5}">
                      <a16:colId xmlns:a16="http://schemas.microsoft.com/office/drawing/2014/main" val="20001"/>
                    </a:ext>
                  </a:extLst>
                </a:gridCol>
                <a:gridCol w="1129972">
                  <a:extLst>
                    <a:ext uri="{9D8B030D-6E8A-4147-A177-3AD203B41FA5}">
                      <a16:colId xmlns:a16="http://schemas.microsoft.com/office/drawing/2014/main" val="20002"/>
                    </a:ext>
                  </a:extLst>
                </a:gridCol>
                <a:gridCol w="1196441">
                  <a:extLst>
                    <a:ext uri="{9D8B030D-6E8A-4147-A177-3AD203B41FA5}">
                      <a16:colId xmlns:a16="http://schemas.microsoft.com/office/drawing/2014/main" val="20003"/>
                    </a:ext>
                  </a:extLst>
                </a:gridCol>
                <a:gridCol w="1063504">
                  <a:extLst>
                    <a:ext uri="{9D8B030D-6E8A-4147-A177-3AD203B41FA5}">
                      <a16:colId xmlns:a16="http://schemas.microsoft.com/office/drawing/2014/main" val="20004"/>
                    </a:ext>
                  </a:extLst>
                </a:gridCol>
              </a:tblGrid>
              <a:tr h="55426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ru-RU" sz="1500" b="0" dirty="0">
                        <a:solidFill>
                          <a:schemeClr val="tx1"/>
                        </a:solidFill>
                        <a:effectLst/>
                        <a:latin typeface="Times New Roman" panose="02020603050405020304" pitchFamily="18" charset="0"/>
                        <a:cs typeface="Times New Roman" panose="02020603050405020304" pitchFamily="18"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lang="ru-RU" sz="1500" b="0" dirty="0">
                          <a:solidFill>
                            <a:schemeClr val="tx1"/>
                          </a:solidFill>
                          <a:effectLst/>
                          <a:latin typeface="Times New Roman" panose="02020603050405020304" pitchFamily="18" charset="0"/>
                          <a:cs typeface="Times New Roman" panose="02020603050405020304" pitchFamily="18" charset="0"/>
                        </a:rPr>
                        <a:t>Статьи баланса</a:t>
                      </a:r>
                      <a:endParaRPr lang="ru-RU" sz="1500" dirty="0"/>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500" b="0" dirty="0">
                          <a:solidFill>
                            <a:schemeClr val="tx1"/>
                          </a:solidFill>
                          <a:effectLst/>
                          <a:latin typeface="Times New Roman" panose="02020603050405020304" pitchFamily="18" charset="0"/>
                          <a:cs typeface="Times New Roman" panose="02020603050405020304" pitchFamily="18" charset="0"/>
                        </a:rPr>
                        <a:t>Прошлый </a:t>
                      </a:r>
                    </a:p>
                    <a:p>
                      <a:pPr algn="ctr"/>
                      <a:r>
                        <a:rPr lang="ru-RU" sz="1500" b="0" dirty="0">
                          <a:solidFill>
                            <a:schemeClr val="tx1"/>
                          </a:solidFill>
                          <a:effectLst/>
                          <a:latin typeface="Times New Roman" panose="02020603050405020304" pitchFamily="18" charset="0"/>
                          <a:cs typeface="Times New Roman" panose="02020603050405020304" pitchFamily="18" charset="0"/>
                        </a:rPr>
                        <a:t>Период</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500" b="0" dirty="0">
                          <a:solidFill>
                            <a:schemeClr val="tx1"/>
                          </a:solidFill>
                          <a:effectLst/>
                          <a:latin typeface="Times New Roman" panose="02020603050405020304" pitchFamily="18" charset="0"/>
                          <a:cs typeface="Times New Roman" panose="02020603050405020304" pitchFamily="18" charset="0"/>
                        </a:rPr>
                        <a:t>Отчетный</a:t>
                      </a:r>
                    </a:p>
                    <a:p>
                      <a:pPr algn="ctr"/>
                      <a:r>
                        <a:rPr lang="ru-RU" sz="1500" b="0" dirty="0">
                          <a:solidFill>
                            <a:schemeClr val="tx1"/>
                          </a:solidFill>
                          <a:effectLst/>
                          <a:latin typeface="Times New Roman" panose="02020603050405020304" pitchFamily="18" charset="0"/>
                          <a:cs typeface="Times New Roman" panose="02020603050405020304" pitchFamily="18" charset="0"/>
                        </a:rPr>
                        <a:t> период</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ru-RU" sz="1500" b="0" dirty="0">
                          <a:solidFill>
                            <a:schemeClr val="tx1"/>
                          </a:solidFill>
                          <a:effectLst/>
                          <a:latin typeface="Times New Roman" panose="02020603050405020304" pitchFamily="18" charset="0"/>
                          <a:cs typeface="Times New Roman" panose="02020603050405020304" pitchFamily="18" charset="0"/>
                        </a:rPr>
                        <a:t>Абсолютное изменение</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500" b="0" dirty="0">
                          <a:solidFill>
                            <a:schemeClr val="tx1"/>
                          </a:solidFill>
                          <a:effectLst/>
                          <a:latin typeface="Times New Roman" panose="02020603050405020304" pitchFamily="18" charset="0"/>
                          <a:cs typeface="Times New Roman" panose="02020603050405020304" pitchFamily="18" charset="0"/>
                        </a:rPr>
                        <a:t>в % изменение</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1"/>
                  </a:ext>
                </a:extLst>
              </a:tr>
              <a:tr h="291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500" b="1" dirty="0">
                          <a:solidFill>
                            <a:schemeClr val="tx1"/>
                          </a:solidFill>
                          <a:effectLst/>
                          <a:latin typeface="Times New Roman" panose="02020603050405020304" pitchFamily="18" charset="0"/>
                          <a:cs typeface="Times New Roman" panose="02020603050405020304" pitchFamily="18" charset="0"/>
                        </a:rPr>
                        <a:t>Актив</a:t>
                      </a: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2631061"/>
                  </a:ext>
                </a:extLst>
              </a:tr>
              <a:tr h="291628">
                <a:tc>
                  <a:txBody>
                    <a:bodyPr/>
                    <a:lstStyle/>
                    <a:p>
                      <a:pPr algn="ctr"/>
                      <a:r>
                        <a:rPr lang="ru-RU" sz="1500" dirty="0">
                          <a:solidFill>
                            <a:schemeClr val="tx1"/>
                          </a:solidFill>
                          <a:effectLst/>
                          <a:latin typeface="Times New Roman" panose="02020603050405020304" pitchFamily="18" charset="0"/>
                          <a:cs typeface="Times New Roman" panose="02020603050405020304" pitchFamily="18" charset="0"/>
                        </a:rPr>
                        <a:t>Краткосрочные (оборотные) активы</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91628">
                <a:tc>
                  <a:txBody>
                    <a:bodyPr/>
                    <a:lstStyle/>
                    <a:p>
                      <a:pPr algn="just"/>
                      <a:r>
                        <a:rPr lang="ru-RU" sz="1500" dirty="0">
                          <a:solidFill>
                            <a:schemeClr val="tx1"/>
                          </a:solidFill>
                          <a:effectLst/>
                          <a:latin typeface="Times New Roman" panose="02020603050405020304" pitchFamily="18" charset="0"/>
                          <a:cs typeface="Times New Roman" panose="02020603050405020304" pitchFamily="18" charset="0"/>
                        </a:rPr>
                        <a:t>Денежные средства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1,950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2,550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4417107"/>
                  </a:ext>
                </a:extLst>
              </a:tr>
              <a:tr h="291628">
                <a:tc>
                  <a:txBody>
                    <a:bodyPr/>
                    <a:lstStyle/>
                    <a:p>
                      <a:pPr algn="just"/>
                      <a:r>
                        <a:rPr lang="ru-RU" sz="1500" dirty="0">
                          <a:solidFill>
                            <a:schemeClr val="tx1"/>
                          </a:solidFill>
                          <a:effectLst/>
                          <a:latin typeface="Times New Roman" panose="02020603050405020304" pitchFamily="18" charset="0"/>
                          <a:cs typeface="Times New Roman" panose="02020603050405020304" pitchFamily="18" charset="0"/>
                        </a:rPr>
                        <a:t>Запасы</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272,900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261,700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91628">
                <a:tc>
                  <a:txBody>
                    <a:bodyPr/>
                    <a:lstStyle/>
                    <a:p>
                      <a:pPr algn="just"/>
                      <a:r>
                        <a:rPr lang="ru-RU" sz="1500" dirty="0">
                          <a:solidFill>
                            <a:schemeClr val="tx1"/>
                          </a:solidFill>
                          <a:effectLst/>
                          <a:latin typeface="Times New Roman" panose="02020603050405020304" pitchFamily="18" charset="0"/>
                          <a:cs typeface="Times New Roman" panose="02020603050405020304" pitchFamily="18" charset="0"/>
                        </a:rPr>
                        <a:t>Дебиторская задолженность</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44,200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25,250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91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500" dirty="0">
                          <a:solidFill>
                            <a:schemeClr val="tx1"/>
                          </a:solidFill>
                          <a:effectLst/>
                          <a:latin typeface="Times New Roman" panose="02020603050405020304" pitchFamily="18" charset="0"/>
                          <a:cs typeface="Times New Roman" panose="02020603050405020304" pitchFamily="18" charset="0"/>
                        </a:rPr>
                        <a:t>Долгосрочные (внеоборотные) активы</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91628">
                <a:tc>
                  <a:txBody>
                    <a:bodyPr/>
                    <a:lstStyle/>
                    <a:p>
                      <a:pPr algn="just"/>
                      <a:r>
                        <a:rPr lang="ru-RU" sz="1500" dirty="0">
                          <a:solidFill>
                            <a:schemeClr val="tx1"/>
                          </a:solidFill>
                          <a:effectLst/>
                          <a:latin typeface="Times New Roman" panose="02020603050405020304" pitchFamily="18" charset="0"/>
                          <a:cs typeface="Times New Roman" panose="02020603050405020304" pitchFamily="18" charset="0"/>
                        </a:rPr>
                        <a:t>Основные средства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361,200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353,500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91628">
                <a:tc>
                  <a:txBody>
                    <a:bodyPr/>
                    <a:lstStyle/>
                    <a:p>
                      <a:pPr algn="just"/>
                      <a:r>
                        <a:rPr lang="ru-RU" sz="1500" b="1" dirty="0">
                          <a:solidFill>
                            <a:schemeClr val="tx1"/>
                          </a:solidFill>
                          <a:effectLst/>
                          <a:latin typeface="Times New Roman" panose="02020603050405020304" pitchFamily="18" charset="0"/>
                          <a:cs typeface="Times New Roman" panose="02020603050405020304" pitchFamily="18" charset="0"/>
                        </a:rPr>
                        <a:t>Итого активы</a:t>
                      </a: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680,250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643,000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91628">
                <a:tc>
                  <a:txBody>
                    <a:bodyPr/>
                    <a:lstStyle/>
                    <a:p>
                      <a:pPr algn="ctr"/>
                      <a:r>
                        <a:rPr lang="ru-RU" sz="1500" b="1" dirty="0">
                          <a:solidFill>
                            <a:schemeClr val="tx1"/>
                          </a:solidFill>
                          <a:effectLst/>
                          <a:latin typeface="Times New Roman" panose="02020603050405020304" pitchFamily="18" charset="0"/>
                          <a:cs typeface="Times New Roman" panose="02020603050405020304" pitchFamily="18" charset="0"/>
                        </a:rPr>
                        <a:t>Обязательство и капитал</a:t>
                      </a: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91628">
                <a:tc>
                  <a:txBody>
                    <a:bodyPr/>
                    <a:lstStyle/>
                    <a:p>
                      <a:pPr algn="just"/>
                      <a:r>
                        <a:rPr lang="ru-RU" sz="1500">
                          <a:solidFill>
                            <a:schemeClr val="tx1"/>
                          </a:solidFill>
                          <a:effectLst/>
                          <a:latin typeface="Times New Roman" panose="02020603050405020304" pitchFamily="18" charset="0"/>
                          <a:cs typeface="Times New Roman" panose="02020603050405020304" pitchFamily="18" charset="0"/>
                        </a:rPr>
                        <a:t>Краткосрочные обязательства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67,900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42,950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91628">
                <a:tc>
                  <a:txBody>
                    <a:bodyPr/>
                    <a:lstStyle/>
                    <a:p>
                      <a:pPr algn="just"/>
                      <a:r>
                        <a:rPr lang="ru-RU" sz="1500">
                          <a:solidFill>
                            <a:schemeClr val="tx1"/>
                          </a:solidFill>
                          <a:effectLst/>
                          <a:latin typeface="Times New Roman" panose="02020603050405020304" pitchFamily="18" charset="0"/>
                          <a:cs typeface="Times New Roman" panose="02020603050405020304" pitchFamily="18" charset="0"/>
                        </a:rPr>
                        <a:t>Долгосрочные обязательства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117,800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115,600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91628">
                <a:tc>
                  <a:txBody>
                    <a:bodyPr/>
                    <a:lstStyle/>
                    <a:p>
                      <a:pPr algn="just"/>
                      <a:r>
                        <a:rPr lang="ru-RU" sz="1500" b="1">
                          <a:solidFill>
                            <a:schemeClr val="tx1"/>
                          </a:solidFill>
                          <a:effectLst/>
                          <a:latin typeface="Times New Roman" panose="02020603050405020304" pitchFamily="18" charset="0"/>
                          <a:cs typeface="Times New Roman" panose="02020603050405020304" pitchFamily="18" charset="0"/>
                        </a:rPr>
                        <a:t>Итого обязательств</a:t>
                      </a:r>
                      <a:endParaRPr lang="ru-RU" sz="150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185,700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158,550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91628">
                <a:tc>
                  <a:txBody>
                    <a:bodyPr/>
                    <a:lstStyle/>
                    <a:p>
                      <a:pPr algn="just"/>
                      <a:r>
                        <a:rPr lang="ru-RU" sz="1500" dirty="0">
                          <a:solidFill>
                            <a:schemeClr val="tx1"/>
                          </a:solidFill>
                          <a:effectLst/>
                          <a:latin typeface="Times New Roman" panose="02020603050405020304" pitchFamily="18" charset="0"/>
                          <a:cs typeface="Times New Roman" panose="02020603050405020304" pitchFamily="18" charset="0"/>
                        </a:rPr>
                        <a:t>Уставный капитал</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400,000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400,000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91628">
                <a:tc>
                  <a:txBody>
                    <a:bodyPr/>
                    <a:lstStyle/>
                    <a:p>
                      <a:pPr algn="just"/>
                      <a:r>
                        <a:rPr lang="ru-RU" sz="1500" dirty="0">
                          <a:solidFill>
                            <a:schemeClr val="tx1"/>
                          </a:solidFill>
                          <a:effectLst/>
                          <a:latin typeface="Times New Roman" panose="02020603050405020304" pitchFamily="18" charset="0"/>
                          <a:cs typeface="Times New Roman" panose="02020603050405020304" pitchFamily="18" charset="0"/>
                        </a:rPr>
                        <a:t>Нераспределенная прибыль</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69,550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62,200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(7,350)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91628">
                <a:tc>
                  <a:txBody>
                    <a:bodyPr/>
                    <a:lstStyle/>
                    <a:p>
                      <a:pPr algn="just"/>
                      <a:r>
                        <a:rPr lang="ru-RU" sz="1500">
                          <a:solidFill>
                            <a:schemeClr val="tx1"/>
                          </a:solidFill>
                          <a:effectLst/>
                          <a:latin typeface="Times New Roman" panose="02020603050405020304" pitchFamily="18" charset="0"/>
                          <a:cs typeface="Times New Roman" panose="02020603050405020304" pitchFamily="18" charset="0"/>
                        </a:rPr>
                        <a:t>Резерв</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25,000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22,250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91628">
                <a:tc>
                  <a:txBody>
                    <a:bodyPr/>
                    <a:lstStyle/>
                    <a:p>
                      <a:pPr algn="just"/>
                      <a:r>
                        <a:rPr lang="ru-RU" sz="1500" b="1">
                          <a:solidFill>
                            <a:schemeClr val="tx1"/>
                          </a:solidFill>
                          <a:effectLst/>
                          <a:latin typeface="Times New Roman" panose="02020603050405020304" pitchFamily="18" charset="0"/>
                          <a:cs typeface="Times New Roman" panose="02020603050405020304" pitchFamily="18" charset="0"/>
                        </a:rPr>
                        <a:t>Итого собственного капитала</a:t>
                      </a:r>
                      <a:endParaRPr lang="ru-RU" sz="150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494,550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484,450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91628">
                <a:tc>
                  <a:txBody>
                    <a:bodyPr/>
                    <a:lstStyle/>
                    <a:p>
                      <a:pPr algn="just"/>
                      <a:r>
                        <a:rPr lang="ru-RU" sz="1500" b="1" dirty="0">
                          <a:solidFill>
                            <a:schemeClr val="tx1"/>
                          </a:solidFill>
                          <a:effectLst/>
                          <a:latin typeface="Times New Roman" panose="02020603050405020304" pitchFamily="18" charset="0"/>
                          <a:cs typeface="Times New Roman" panose="02020603050405020304" pitchFamily="18" charset="0"/>
                        </a:rPr>
                        <a:t>Итого обязательства и капитал</a:t>
                      </a: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680,250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500" dirty="0">
                          <a:solidFill>
                            <a:schemeClr val="tx1"/>
                          </a:solidFill>
                          <a:effectLst/>
                          <a:latin typeface="Times New Roman" panose="02020603050405020304" pitchFamily="18" charset="0"/>
                          <a:cs typeface="Times New Roman" panose="02020603050405020304" pitchFamily="18" charset="0"/>
                        </a:rPr>
                        <a:t>643,000</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5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
        <p:nvSpPr>
          <p:cNvPr id="5" name="Rectangle 1"/>
          <p:cNvSpPr>
            <a:spLocks noChangeArrowheads="1"/>
          </p:cNvSpPr>
          <p:nvPr/>
        </p:nvSpPr>
        <p:spPr bwMode="auto">
          <a:xfrm>
            <a:off x="3589520" y="1888449"/>
            <a:ext cx="65" cy="35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ru-RU" altLang="ru-RU" sz="767" b="0" i="0" u="none" strike="noStrike" kern="1200" cap="none" spc="0" normalizeH="0" baseline="0" noProof="0" dirty="0">
                <a:ln>
                  <a:noFill/>
                </a:ln>
                <a:solidFill>
                  <a:prstClr val="black"/>
                </a:solidFill>
                <a:effectLst/>
                <a:uLnTx/>
                <a:uFillTx/>
                <a:latin typeface="Arial" pitchFamily="34" charset="0"/>
                <a:ea typeface="+mn-ea"/>
                <a:cs typeface="+mn-cs"/>
              </a:rPr>
            </a:br>
            <a:endParaRPr kumimoji="0" lang="ru-RU" altLang="ru-RU" sz="1534" b="0" i="0" u="none" strike="noStrike" kern="1200" cap="none" spc="0" normalizeH="0" baseline="0" noProof="0" dirty="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416193931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8934" y="238492"/>
            <a:ext cx="7699623" cy="465282"/>
          </a:xfrm>
        </p:spPr>
        <p:txBody>
          <a:bodyPr>
            <a:normAutofit fontScale="90000"/>
          </a:bodyPr>
          <a:lstStyle/>
          <a:p>
            <a:pPr lvl="0"/>
            <a:r>
              <a:rPr lang="ru-RU" altLang="ru-RU" sz="2045" b="1" dirty="0">
                <a:solidFill>
                  <a:srgbClr val="000000"/>
                </a:solidFill>
                <a:latin typeface="Times New Roman" panose="02020603050405020304" pitchFamily="18" charset="0"/>
                <a:cs typeface="Times New Roman" panose="02020603050405020304" pitchFamily="18" charset="0"/>
              </a:rPr>
              <a:t>Оформление горизонтального и вертикального  анализ отчетности</a:t>
            </a:r>
            <a:endParaRPr lang="ru-RU" dirty="0"/>
          </a:p>
        </p:txBody>
      </p:sp>
      <p:graphicFrame>
        <p:nvGraphicFramePr>
          <p:cNvPr id="4" name="Таблица 3"/>
          <p:cNvGraphicFramePr>
            <a:graphicFrameLocks noGrp="1"/>
          </p:cNvGraphicFramePr>
          <p:nvPr/>
        </p:nvGraphicFramePr>
        <p:xfrm>
          <a:off x="1057444" y="903182"/>
          <a:ext cx="8216036" cy="5716332"/>
        </p:xfrm>
        <a:graphic>
          <a:graphicData uri="http://schemas.openxmlformats.org/drawingml/2006/table">
            <a:tbl>
              <a:tblPr firstRow="1" bandRow="1">
                <a:tableStyleId>{F5AB1C69-6EDB-4FF4-983F-18BD219EF322}</a:tableStyleId>
              </a:tblPr>
              <a:tblGrid>
                <a:gridCol w="2761126">
                  <a:extLst>
                    <a:ext uri="{9D8B030D-6E8A-4147-A177-3AD203B41FA5}">
                      <a16:colId xmlns:a16="http://schemas.microsoft.com/office/drawing/2014/main" val="20000"/>
                    </a:ext>
                  </a:extLst>
                </a:gridCol>
                <a:gridCol w="740790">
                  <a:extLst>
                    <a:ext uri="{9D8B030D-6E8A-4147-A177-3AD203B41FA5}">
                      <a16:colId xmlns:a16="http://schemas.microsoft.com/office/drawing/2014/main" val="20001"/>
                    </a:ext>
                  </a:extLst>
                </a:gridCol>
                <a:gridCol w="875478">
                  <a:extLst>
                    <a:ext uri="{9D8B030D-6E8A-4147-A177-3AD203B41FA5}">
                      <a16:colId xmlns:a16="http://schemas.microsoft.com/office/drawing/2014/main" val="20002"/>
                    </a:ext>
                  </a:extLst>
                </a:gridCol>
                <a:gridCol w="673445">
                  <a:extLst>
                    <a:ext uri="{9D8B030D-6E8A-4147-A177-3AD203B41FA5}">
                      <a16:colId xmlns:a16="http://schemas.microsoft.com/office/drawing/2014/main" val="20003"/>
                    </a:ext>
                  </a:extLst>
                </a:gridCol>
                <a:gridCol w="808135">
                  <a:extLst>
                    <a:ext uri="{9D8B030D-6E8A-4147-A177-3AD203B41FA5}">
                      <a16:colId xmlns:a16="http://schemas.microsoft.com/office/drawing/2014/main" val="3311672099"/>
                    </a:ext>
                  </a:extLst>
                </a:gridCol>
                <a:gridCol w="740790">
                  <a:extLst>
                    <a:ext uri="{9D8B030D-6E8A-4147-A177-3AD203B41FA5}">
                      <a16:colId xmlns:a16="http://schemas.microsoft.com/office/drawing/2014/main" val="121981190"/>
                    </a:ext>
                  </a:extLst>
                </a:gridCol>
                <a:gridCol w="740790">
                  <a:extLst>
                    <a:ext uri="{9D8B030D-6E8A-4147-A177-3AD203B41FA5}">
                      <a16:colId xmlns:a16="http://schemas.microsoft.com/office/drawing/2014/main" val="1030656694"/>
                    </a:ext>
                  </a:extLst>
                </a:gridCol>
                <a:gridCol w="875482">
                  <a:extLst>
                    <a:ext uri="{9D8B030D-6E8A-4147-A177-3AD203B41FA5}">
                      <a16:colId xmlns:a16="http://schemas.microsoft.com/office/drawing/2014/main" val="20004"/>
                    </a:ext>
                  </a:extLst>
                </a:gridCol>
              </a:tblGrid>
              <a:tr h="277739">
                <a:tc rowSpan="2">
                  <a:txBody>
                    <a:bodyPr/>
                    <a:lstStyle/>
                    <a:p>
                      <a:pPr algn="ctr"/>
                      <a:endParaRPr lang="ru-RU" sz="1200" b="0" dirty="0">
                        <a:solidFill>
                          <a:schemeClr val="tx1"/>
                        </a:solidFill>
                        <a:effectLst/>
                        <a:latin typeface="Times New Roman" panose="02020603050405020304" pitchFamily="18" charset="0"/>
                        <a:cs typeface="Times New Roman" panose="02020603050405020304" pitchFamily="18" charset="0"/>
                      </a:endParaRPr>
                    </a:p>
                    <a:p>
                      <a:pPr algn="ctr"/>
                      <a:r>
                        <a:rPr lang="ru-RU" sz="1200" b="0" dirty="0">
                          <a:solidFill>
                            <a:schemeClr val="tx1"/>
                          </a:solidFill>
                          <a:effectLst/>
                          <a:latin typeface="Times New Roman" panose="02020603050405020304" pitchFamily="18" charset="0"/>
                          <a:cs typeface="Times New Roman" panose="02020603050405020304" pitchFamily="18" charset="0"/>
                        </a:rPr>
                        <a:t>Статьи баланса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gridSpan="2">
                  <a:txBody>
                    <a:bodyPr/>
                    <a:lstStyle/>
                    <a:p>
                      <a:pPr algn="ctr"/>
                      <a:r>
                        <a:rPr lang="ru-RU" sz="1200" b="0" dirty="0">
                          <a:solidFill>
                            <a:schemeClr val="tx1"/>
                          </a:solidFill>
                          <a:effectLst/>
                          <a:latin typeface="Times New Roman" panose="02020603050405020304" pitchFamily="18" charset="0"/>
                          <a:cs typeface="Times New Roman" panose="02020603050405020304" pitchFamily="18" charset="0"/>
                        </a:rPr>
                        <a:t>На начало периода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ru-RU"/>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0" dirty="0">
                          <a:solidFill>
                            <a:schemeClr val="tx1"/>
                          </a:solidFill>
                          <a:effectLst/>
                          <a:latin typeface="Times New Roman" panose="02020603050405020304" pitchFamily="18" charset="0"/>
                          <a:cs typeface="Times New Roman" panose="02020603050405020304" pitchFamily="18" charset="0"/>
                        </a:rPr>
                        <a:t>На конец периода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ru-RU"/>
                    </a:p>
                  </a:txBody>
                  <a:tcPr/>
                </a:tc>
                <a:tc gridSpan="2">
                  <a:txBody>
                    <a:bodyPr/>
                    <a:lstStyle/>
                    <a:p>
                      <a:pPr algn="ctr"/>
                      <a:r>
                        <a:rPr lang="ru-RU" sz="1200" b="0" dirty="0">
                          <a:solidFill>
                            <a:schemeClr val="tx1"/>
                          </a:solidFill>
                          <a:effectLst/>
                          <a:latin typeface="Times New Roman" panose="02020603050405020304" pitchFamily="18" charset="0"/>
                          <a:cs typeface="Times New Roman" panose="02020603050405020304" pitchFamily="18" charset="0"/>
                        </a:rPr>
                        <a:t>Отклонение +/-</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ru-RU"/>
                    </a:p>
                  </a:txBody>
                  <a:tcPr/>
                </a:tc>
                <a:tc rowSpan="2">
                  <a:txBody>
                    <a:bodyPr/>
                    <a:lstStyle/>
                    <a:p>
                      <a:pPr algn="ctr"/>
                      <a:r>
                        <a:rPr lang="ru-RU" sz="1200" b="0" dirty="0">
                          <a:solidFill>
                            <a:schemeClr val="tx1"/>
                          </a:solidFill>
                          <a:effectLst/>
                          <a:latin typeface="Times New Roman" panose="02020603050405020304" pitchFamily="18" charset="0"/>
                          <a:cs typeface="Times New Roman" panose="02020603050405020304" pitchFamily="18" charset="0"/>
                        </a:rPr>
                        <a:t>Темп роста в %</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488516">
                <a:tc vMerge="1">
                  <a:txBody>
                    <a:bodyPr/>
                    <a:lstStyle/>
                    <a:p>
                      <a:endParaRPr lang="ru-RU"/>
                    </a:p>
                  </a:txBody>
                  <a:tcPr/>
                </a:tc>
                <a:tc>
                  <a:txBody>
                    <a:bodyPr/>
                    <a:lstStyle/>
                    <a:p>
                      <a:pPr algn="ctr"/>
                      <a:r>
                        <a:rPr lang="ru-RU" sz="1200" b="0" dirty="0">
                          <a:solidFill>
                            <a:schemeClr val="tx1"/>
                          </a:solidFill>
                          <a:effectLst/>
                          <a:latin typeface="Times New Roman" panose="02020603050405020304" pitchFamily="18" charset="0"/>
                          <a:cs typeface="Times New Roman" panose="02020603050405020304" pitchFamily="18" charset="0"/>
                        </a:rPr>
                        <a:t>Сумма, тыс.</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200" b="0" dirty="0">
                          <a:solidFill>
                            <a:schemeClr val="tx1"/>
                          </a:solidFill>
                          <a:effectLst/>
                          <a:latin typeface="Times New Roman" panose="02020603050405020304" pitchFamily="18" charset="0"/>
                          <a:cs typeface="Times New Roman" panose="02020603050405020304" pitchFamily="18" charset="0"/>
                        </a:rPr>
                        <a:t>Удельный вес</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200" b="0" dirty="0">
                          <a:solidFill>
                            <a:schemeClr val="tx1"/>
                          </a:solidFill>
                          <a:effectLst/>
                          <a:latin typeface="Times New Roman" panose="02020603050405020304" pitchFamily="18" charset="0"/>
                          <a:cs typeface="Times New Roman" panose="02020603050405020304" pitchFamily="18" charset="0"/>
                        </a:rPr>
                        <a:t>Сумма, тыс.</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200" b="0" dirty="0">
                          <a:solidFill>
                            <a:schemeClr val="tx1"/>
                          </a:solidFill>
                          <a:effectLst/>
                          <a:latin typeface="Times New Roman" panose="02020603050405020304" pitchFamily="18" charset="0"/>
                          <a:cs typeface="Times New Roman" panose="02020603050405020304" pitchFamily="18" charset="0"/>
                        </a:rPr>
                        <a:t>Удельный вес</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200" b="0" dirty="0">
                          <a:solidFill>
                            <a:schemeClr val="tx1"/>
                          </a:solidFill>
                          <a:effectLst/>
                          <a:latin typeface="Times New Roman" panose="02020603050405020304" pitchFamily="18" charset="0"/>
                          <a:cs typeface="Times New Roman" panose="02020603050405020304" pitchFamily="18" charset="0"/>
                        </a:rPr>
                        <a:t>Сумма, тыс.</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200" b="0" dirty="0">
                          <a:solidFill>
                            <a:schemeClr val="tx1"/>
                          </a:solidFill>
                          <a:effectLst/>
                          <a:latin typeface="Times New Roman" panose="02020603050405020304" pitchFamily="18" charset="0"/>
                          <a:cs typeface="Times New Roman" panose="02020603050405020304" pitchFamily="18" charset="0"/>
                        </a:rPr>
                        <a:t>Удельный вес</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vMerge="1">
                  <a:txBody>
                    <a:bodyPr/>
                    <a:lstStyle/>
                    <a:p>
                      <a:pPr algn="ctr"/>
                      <a:endParaRPr lang="ru-RU" sz="1200" b="0" dirty="0">
                        <a:effectLst/>
                        <a:latin typeface="Times New Roman" panose="02020603050405020304" pitchFamily="18" charset="0"/>
                        <a:cs typeface="Times New Roman" panose="02020603050405020304" pitchFamily="18" charset="0"/>
                      </a:endParaRPr>
                    </a:p>
                  </a:txBody>
                  <a:tcPr marL="34096" marR="34096" marT="34096" marB="3409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118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dirty="0">
                          <a:solidFill>
                            <a:schemeClr val="tx1"/>
                          </a:solidFill>
                          <a:effectLst/>
                          <a:latin typeface="Times New Roman" panose="02020603050405020304" pitchFamily="18" charset="0"/>
                          <a:cs typeface="Times New Roman" panose="02020603050405020304" pitchFamily="18" charset="0"/>
                        </a:rPr>
                        <a:t>Актив</a:t>
                      </a: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2631061"/>
                  </a:ext>
                </a:extLst>
              </a:tr>
              <a:tr h="291181">
                <a:tc>
                  <a:txBody>
                    <a:bodyPr/>
                    <a:lstStyle/>
                    <a:p>
                      <a:pPr algn="ctr"/>
                      <a:r>
                        <a:rPr lang="ru-RU" sz="1400" dirty="0">
                          <a:solidFill>
                            <a:schemeClr val="tx1"/>
                          </a:solidFill>
                          <a:effectLst/>
                          <a:latin typeface="Times New Roman" panose="02020603050405020304" pitchFamily="18" charset="0"/>
                          <a:cs typeface="Times New Roman" panose="02020603050405020304" pitchFamily="18" charset="0"/>
                        </a:rPr>
                        <a:t>Краткосрочные  активы</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91181">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Денежные средства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4417107"/>
                  </a:ext>
                </a:extLst>
              </a:tr>
              <a:tr h="291181">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Запасы</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91181">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Дебиторская задолженность</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9118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effectLst/>
                          <a:latin typeface="Times New Roman" panose="02020603050405020304" pitchFamily="18" charset="0"/>
                          <a:cs typeface="Times New Roman" panose="02020603050405020304" pitchFamily="18" charset="0"/>
                        </a:rPr>
                        <a:t>Долгосрочные активы</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91181">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Основные средства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91181">
                <a:tc>
                  <a:txBody>
                    <a:bodyPr/>
                    <a:lstStyle/>
                    <a:p>
                      <a:pPr algn="just"/>
                      <a:r>
                        <a:rPr lang="ru-RU" sz="1400" b="1" dirty="0">
                          <a:solidFill>
                            <a:schemeClr val="tx1"/>
                          </a:solidFill>
                          <a:effectLst/>
                          <a:latin typeface="Times New Roman" panose="02020603050405020304" pitchFamily="18" charset="0"/>
                          <a:cs typeface="Times New Roman" panose="02020603050405020304" pitchFamily="18" charset="0"/>
                        </a:rPr>
                        <a:t>Итого активы</a:t>
                      </a: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91181">
                <a:tc>
                  <a:txBody>
                    <a:bodyPr/>
                    <a:lstStyle/>
                    <a:p>
                      <a:pPr algn="ctr"/>
                      <a:r>
                        <a:rPr lang="ru-RU" sz="1400" b="1" dirty="0">
                          <a:solidFill>
                            <a:schemeClr val="tx1"/>
                          </a:solidFill>
                          <a:effectLst/>
                          <a:latin typeface="Times New Roman" panose="02020603050405020304" pitchFamily="18" charset="0"/>
                          <a:cs typeface="Times New Roman" panose="02020603050405020304" pitchFamily="18" charset="0"/>
                        </a:rPr>
                        <a:t>Обязательство и капитал</a:t>
                      </a: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91181">
                <a:tc>
                  <a:txBody>
                    <a:bodyPr/>
                    <a:lstStyle/>
                    <a:p>
                      <a:pPr algn="just"/>
                      <a:r>
                        <a:rPr lang="ru-RU" sz="1400">
                          <a:solidFill>
                            <a:schemeClr val="tx1"/>
                          </a:solidFill>
                          <a:effectLst/>
                          <a:latin typeface="Times New Roman" panose="02020603050405020304" pitchFamily="18" charset="0"/>
                          <a:cs typeface="Times New Roman" panose="02020603050405020304" pitchFamily="18" charset="0"/>
                        </a:rPr>
                        <a:t>Краткосрочные обязательства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91181">
                <a:tc>
                  <a:txBody>
                    <a:bodyPr/>
                    <a:lstStyle/>
                    <a:p>
                      <a:pPr algn="just"/>
                      <a:r>
                        <a:rPr lang="ru-RU" sz="1400">
                          <a:solidFill>
                            <a:schemeClr val="tx1"/>
                          </a:solidFill>
                          <a:effectLst/>
                          <a:latin typeface="Times New Roman" panose="02020603050405020304" pitchFamily="18" charset="0"/>
                          <a:cs typeface="Times New Roman" panose="02020603050405020304" pitchFamily="18" charset="0"/>
                        </a:rPr>
                        <a:t>Долгосрочные обязательства</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91181">
                <a:tc>
                  <a:txBody>
                    <a:bodyPr/>
                    <a:lstStyle/>
                    <a:p>
                      <a:pPr algn="just"/>
                      <a:r>
                        <a:rPr lang="ru-RU" sz="1400" b="1">
                          <a:solidFill>
                            <a:schemeClr val="tx1"/>
                          </a:solidFill>
                          <a:effectLst/>
                          <a:latin typeface="Times New Roman" panose="02020603050405020304" pitchFamily="18" charset="0"/>
                          <a:cs typeface="Times New Roman" panose="02020603050405020304" pitchFamily="18" charset="0"/>
                        </a:rPr>
                        <a:t>Итого обязательств</a:t>
                      </a:r>
                      <a:endParaRPr lang="ru-RU" sz="140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91181">
                <a:tc>
                  <a:txBody>
                    <a:bodyPr/>
                    <a:lstStyle/>
                    <a:p>
                      <a:pPr algn="just"/>
                      <a:r>
                        <a:rPr lang="ru-RU" sz="1400">
                          <a:solidFill>
                            <a:schemeClr val="tx1"/>
                          </a:solidFill>
                          <a:effectLst/>
                          <a:latin typeface="Times New Roman" panose="02020603050405020304" pitchFamily="18" charset="0"/>
                          <a:cs typeface="Times New Roman" panose="02020603050405020304" pitchFamily="18" charset="0"/>
                        </a:rPr>
                        <a:t>Акционерный капитал</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91181">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Нераспределенная прибыль</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91181">
                <a:tc>
                  <a:txBody>
                    <a:bodyPr/>
                    <a:lstStyle/>
                    <a:p>
                      <a:pPr algn="just"/>
                      <a:r>
                        <a:rPr lang="ru-RU" sz="1400">
                          <a:solidFill>
                            <a:schemeClr val="tx1"/>
                          </a:solidFill>
                          <a:effectLst/>
                          <a:latin typeface="Times New Roman" panose="02020603050405020304" pitchFamily="18" charset="0"/>
                          <a:cs typeface="Times New Roman" panose="02020603050405020304" pitchFamily="18" charset="0"/>
                        </a:rPr>
                        <a:t>Резерв</a:t>
                      </a: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91181">
                <a:tc>
                  <a:txBody>
                    <a:bodyPr/>
                    <a:lstStyle/>
                    <a:p>
                      <a:pPr algn="just"/>
                      <a:r>
                        <a:rPr lang="ru-RU" sz="1400" b="1">
                          <a:solidFill>
                            <a:schemeClr val="tx1"/>
                          </a:solidFill>
                          <a:effectLst/>
                          <a:latin typeface="Times New Roman" panose="02020603050405020304" pitchFamily="18" charset="0"/>
                          <a:cs typeface="Times New Roman" panose="02020603050405020304" pitchFamily="18" charset="0"/>
                        </a:rPr>
                        <a:t>Итого собственного капитала</a:t>
                      </a:r>
                      <a:endParaRPr lang="ru-RU" sz="140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91181">
                <a:tc>
                  <a:txBody>
                    <a:bodyPr/>
                    <a:lstStyle/>
                    <a:p>
                      <a:pPr algn="just"/>
                      <a:r>
                        <a:rPr lang="ru-RU" sz="1400" b="1" dirty="0">
                          <a:solidFill>
                            <a:schemeClr val="tx1"/>
                          </a:solidFill>
                          <a:effectLst/>
                          <a:latin typeface="Times New Roman" panose="02020603050405020304" pitchFamily="18" charset="0"/>
                          <a:cs typeface="Times New Roman" panose="02020603050405020304" pitchFamily="18" charset="0"/>
                        </a:rPr>
                        <a:t>Итого обязательства и капитал</a:t>
                      </a: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b="0" dirty="0">
                        <a:solidFill>
                          <a:schemeClr val="tx1"/>
                        </a:solidFill>
                        <a:effectLst/>
                        <a:latin typeface="Times New Roman" panose="02020603050405020304" pitchFamily="18" charset="0"/>
                        <a:cs typeface="Times New Roman" panose="02020603050405020304" pitchFamily="18" charset="0"/>
                      </a:endParaRPr>
                    </a:p>
                  </a:txBody>
                  <a:tcPr marL="29052" marR="29052" marT="29052" marB="290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
        <p:nvSpPr>
          <p:cNvPr id="5" name="Rectangle 1"/>
          <p:cNvSpPr>
            <a:spLocks noChangeArrowheads="1"/>
          </p:cNvSpPr>
          <p:nvPr/>
        </p:nvSpPr>
        <p:spPr bwMode="auto">
          <a:xfrm>
            <a:off x="3589520" y="1888449"/>
            <a:ext cx="65" cy="35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ru-RU" altLang="ru-RU" sz="767" b="0" i="0" u="none" strike="noStrike" kern="1200" cap="none" spc="0" normalizeH="0" baseline="0" noProof="0" dirty="0">
                <a:ln>
                  <a:noFill/>
                </a:ln>
                <a:solidFill>
                  <a:prstClr val="black"/>
                </a:solidFill>
                <a:effectLst/>
                <a:uLnTx/>
                <a:uFillTx/>
                <a:latin typeface="Arial" pitchFamily="34" charset="0"/>
                <a:ea typeface="+mn-ea"/>
                <a:cs typeface="+mn-cs"/>
              </a:rPr>
            </a:br>
            <a:endParaRPr kumimoji="0" lang="ru-RU" altLang="ru-RU" sz="1534" b="0" i="0" u="none" strike="noStrike" kern="1200" cap="none" spc="0" normalizeH="0" baseline="0" noProof="0" dirty="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90726097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p56"/>
          <p:cNvSpPr txBox="1">
            <a:spLocks noGrp="1"/>
          </p:cNvSpPr>
          <p:nvPr>
            <p:ph type="title"/>
          </p:nvPr>
        </p:nvSpPr>
        <p:spPr>
          <a:xfrm>
            <a:off x="1154723" y="370744"/>
            <a:ext cx="7596554" cy="331177"/>
          </a:xfrm>
          <a:prstGeom prst="rect">
            <a:avLst/>
          </a:prstGeom>
          <a:noFill/>
          <a:ln>
            <a:noFill/>
          </a:ln>
        </p:spPr>
        <p:txBody>
          <a:bodyPr spcFirstLastPara="1" vert="horz" wrap="square" lIns="84392" tIns="42185" rIns="84392" bIns="42185" rtlCol="0" anchor="ctr" anchorCtr="0">
            <a:noAutofit/>
          </a:bodyPr>
          <a:lstStyle/>
          <a:p>
            <a:pPr>
              <a:lnSpc>
                <a:spcPct val="90000"/>
              </a:lnSpc>
              <a:spcBef>
                <a:spcPts val="0"/>
              </a:spcBef>
              <a:buClr>
                <a:schemeClr val="dk1"/>
              </a:buClr>
              <a:buSzPts val="1800"/>
            </a:pPr>
            <a:r>
              <a:rPr lang="ru-RU" sz="2031" b="1" dirty="0">
                <a:solidFill>
                  <a:schemeClr val="dk1"/>
                </a:solidFill>
                <a:latin typeface="Times New Roman" panose="02020603050405020304" pitchFamily="18" charset="0"/>
                <a:ea typeface="Questrial"/>
                <a:cs typeface="Times New Roman" panose="02020603050405020304" pitchFamily="18" charset="0"/>
                <a:sym typeface="Questrial"/>
              </a:rPr>
              <a:t>Баланс, ОФП как источник информации </a:t>
            </a:r>
          </a:p>
        </p:txBody>
      </p:sp>
      <p:sp>
        <p:nvSpPr>
          <p:cNvPr id="497" name="Google Shape;497;p56"/>
          <p:cNvSpPr txBox="1"/>
          <p:nvPr/>
        </p:nvSpPr>
        <p:spPr>
          <a:xfrm>
            <a:off x="1154724" y="704849"/>
            <a:ext cx="7852881" cy="996462"/>
          </a:xfrm>
          <a:prstGeom prst="rect">
            <a:avLst/>
          </a:prstGeom>
          <a:solidFill>
            <a:schemeClr val="accent3">
              <a:lumMod val="20000"/>
              <a:lumOff val="8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84392" tIns="42185" rIns="84392" bIns="42185" anchor="ctr" anchorCtr="0">
            <a:noAutofit/>
          </a:bodyPr>
          <a:lstStyle/>
          <a:p>
            <a:pPr marL="0" marR="0" lvl="0" indent="0" algn="l" defTabSz="844083" rtl="0" eaLnBrk="1" fontAlgn="auto" latinLnBrk="0" hangingPunct="1">
              <a:lnSpc>
                <a:spcPct val="100000"/>
              </a:lnSpc>
              <a:spcBef>
                <a:spcPts val="0"/>
              </a:spcBef>
              <a:spcAft>
                <a:spcPts val="0"/>
              </a:spcAft>
              <a:buClr>
                <a:srgbClr val="FF3300"/>
              </a:buClr>
              <a:buSzPts val="1600"/>
              <a:buFontTx/>
              <a:buNone/>
              <a:tabLst/>
              <a:defRPr/>
            </a:pPr>
            <a:r>
              <a:rPr kumimoji="0" lang="ru-RU" sz="1477"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Баланс предприятия – </a:t>
            </a:r>
            <a:r>
              <a:rPr kumimoji="0" lang="ru-RU" sz="1477" b="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это отражение его финансового состояния на конкретный момент времени, являющийся в управлении важнейшими инструментом изучения и диагностики финансового равновесия, наблюдения за потенциальными факторами его нарушения.</a:t>
            </a:r>
          </a:p>
        </p:txBody>
      </p:sp>
      <p:grpSp>
        <p:nvGrpSpPr>
          <p:cNvPr id="2" name="Группа 1">
            <a:extLst>
              <a:ext uri="{FF2B5EF4-FFF2-40B4-BE49-F238E27FC236}">
                <a16:creationId xmlns:a16="http://schemas.microsoft.com/office/drawing/2014/main" id="{BA9F9132-A3E4-4205-A8D8-7F5DB5543669}"/>
              </a:ext>
            </a:extLst>
          </p:cNvPr>
          <p:cNvGrpSpPr/>
          <p:nvPr/>
        </p:nvGrpSpPr>
        <p:grpSpPr>
          <a:xfrm>
            <a:off x="1928429" y="1767278"/>
            <a:ext cx="6115050" cy="1766841"/>
            <a:chOff x="1331912" y="1658938"/>
            <a:chExt cx="6624637" cy="1914078"/>
          </a:xfrm>
        </p:grpSpPr>
        <p:grpSp>
          <p:nvGrpSpPr>
            <p:cNvPr id="498" name="Google Shape;498;p56"/>
            <p:cNvGrpSpPr/>
            <p:nvPr/>
          </p:nvGrpSpPr>
          <p:grpSpPr>
            <a:xfrm>
              <a:off x="1331912" y="1658938"/>
              <a:ext cx="6624637" cy="1914078"/>
              <a:chOff x="1258887" y="2133600"/>
              <a:chExt cx="6624637" cy="1655762"/>
            </a:xfrm>
            <a:solidFill>
              <a:schemeClr val="accent3">
                <a:lumMod val="20000"/>
                <a:lumOff val="80000"/>
              </a:schemeClr>
            </a:solidFill>
          </p:grpSpPr>
          <p:sp>
            <p:nvSpPr>
              <p:cNvPr id="499" name="Google Shape;499;p56"/>
              <p:cNvSpPr/>
              <p:nvPr/>
            </p:nvSpPr>
            <p:spPr>
              <a:xfrm>
                <a:off x="1258887" y="2133600"/>
                <a:ext cx="6624637" cy="1655762"/>
              </a:xfrm>
              <a:prstGeom prst="roundRect">
                <a:avLst>
                  <a:gd name="adj" fmla="val 16667"/>
                </a:avLst>
              </a:prstGeom>
              <a:grp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84392" tIns="42185" rIns="84392" bIns="42185" anchor="ctr" anchorCtr="0">
                <a:no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endParaRPr kumimoji="0" sz="1292" b="0" i="0" u="none" strike="noStrike" kern="1200" cap="none" spc="0" normalizeH="0" baseline="0" noProof="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endParaRPr>
              </a:p>
            </p:txBody>
          </p:sp>
          <p:sp>
            <p:nvSpPr>
              <p:cNvPr id="500" name="Google Shape;500;p56"/>
              <p:cNvSpPr/>
              <p:nvPr/>
            </p:nvSpPr>
            <p:spPr>
              <a:xfrm>
                <a:off x="2050256" y="2241943"/>
                <a:ext cx="4826000" cy="144462"/>
              </a:xfrm>
              <a:prstGeom prst="roundRect">
                <a:avLst>
                  <a:gd name="adj" fmla="val 16667"/>
                </a:avLst>
              </a:prstGeom>
              <a:noFill/>
              <a:ln>
                <a:noFill/>
              </a:ln>
            </p:spPr>
            <p:txBody>
              <a:bodyPr spcFirstLastPara="1" wrap="square" lIns="84392" tIns="42185" rIns="84392" bIns="42185" anchor="ctr" anchorCtr="0">
                <a:noAutofit/>
              </a:bodyPr>
              <a:lstStyle/>
              <a:p>
                <a:pPr marL="0" marR="0" lvl="0" indent="0" algn="ctr" defTabSz="844083" rtl="0" eaLnBrk="1" fontAlgn="auto" latinLnBrk="0" hangingPunct="1">
                  <a:lnSpc>
                    <a:spcPct val="100000"/>
                  </a:lnSpc>
                  <a:spcBef>
                    <a:spcPts val="0"/>
                  </a:spcBef>
                  <a:spcAft>
                    <a:spcPts val="0"/>
                  </a:spcAft>
                  <a:buClr>
                    <a:srgbClr val="C0504D"/>
                  </a:buClr>
                  <a:buSzPts val="1600"/>
                  <a:buFontTx/>
                  <a:buNone/>
                  <a:tabLst/>
                  <a:defRPr/>
                </a:pPr>
                <a:r>
                  <a:rPr kumimoji="0" lang="ru-RU" sz="1292"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Виды финансового анализа баланса, ОФП</a:t>
                </a:r>
              </a:p>
            </p:txBody>
          </p:sp>
        </p:grpSp>
        <p:sp>
          <p:nvSpPr>
            <p:cNvPr id="503" name="Google Shape;503;p56"/>
            <p:cNvSpPr/>
            <p:nvPr/>
          </p:nvSpPr>
          <p:spPr>
            <a:xfrm>
              <a:off x="1740694" y="2420937"/>
              <a:ext cx="2416216" cy="1008062"/>
            </a:xfrm>
            <a:prstGeom prst="roundRect">
              <a:avLst>
                <a:gd name="adj" fmla="val 16667"/>
              </a:avLst>
            </a:prstGeom>
            <a:solidFill>
              <a:schemeClr val="accent3">
                <a:lumMod val="60000"/>
                <a:lumOff val="4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84392" tIns="42185" rIns="84392" bIns="42185" anchor="t" anchorCtr="0">
              <a:noAutofit/>
            </a:bodyPr>
            <a:lstStyle/>
            <a:p>
              <a:pPr marL="0" marR="0" lvl="0" indent="0" algn="ctr" defTabSz="844083" rtl="0" eaLnBrk="1" fontAlgn="auto" latinLnBrk="0" hangingPunct="1">
                <a:lnSpc>
                  <a:spcPct val="100000"/>
                </a:lnSpc>
                <a:spcBef>
                  <a:spcPts val="0"/>
                </a:spcBef>
                <a:spcAft>
                  <a:spcPts val="0"/>
                </a:spcAft>
                <a:buClr>
                  <a:srgbClr val="C0504D"/>
                </a:buClr>
                <a:buSzPts val="1200"/>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Характеризует </a:t>
              </a:r>
              <a:b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br>
              <a:r>
                <a:rPr kumimoji="0" lang="ru-RU" sz="1532" b="1" i="0" u="none" strike="noStrike" kern="1200" cap="none" spc="0" normalizeH="0" baseline="0" noProof="0" dirty="0">
                  <a:ln>
                    <a:noFill/>
                  </a:ln>
                  <a:solidFill>
                    <a:srgbClr val="0070C0"/>
                  </a:solidFill>
                  <a:effectLst/>
                  <a:uLnTx/>
                  <a:uFillTx/>
                  <a:latin typeface="Times New Roman" panose="02020603050405020304" pitchFamily="18" charset="0"/>
                  <a:ea typeface="Arial"/>
                  <a:cs typeface="Times New Roman" panose="02020603050405020304" pitchFamily="18" charset="0"/>
                  <a:sym typeface="Arial"/>
                </a:rPr>
                <a:t>изменение</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 показателей за отчетный период</a:t>
              </a:r>
            </a:p>
          </p:txBody>
        </p:sp>
        <p:sp>
          <p:nvSpPr>
            <p:cNvPr id="504" name="Google Shape;504;p56"/>
            <p:cNvSpPr/>
            <p:nvPr/>
          </p:nvSpPr>
          <p:spPr>
            <a:xfrm>
              <a:off x="5049001" y="2420937"/>
              <a:ext cx="2836148" cy="1008062"/>
            </a:xfrm>
            <a:prstGeom prst="roundRect">
              <a:avLst>
                <a:gd name="adj" fmla="val 16667"/>
              </a:avLst>
            </a:prstGeom>
            <a:solidFill>
              <a:schemeClr val="accent3">
                <a:lumMod val="60000"/>
                <a:lumOff val="4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84392" tIns="42185" rIns="84392" bIns="42185" anchor="t" anchorCtr="0">
              <a:noAutofit/>
            </a:bodyPr>
            <a:lstStyle/>
            <a:p>
              <a:pPr marL="0" marR="0" lvl="0" indent="0" algn="ctr" defTabSz="844083" rtl="0" eaLnBrk="1" fontAlgn="auto" latinLnBrk="0" hangingPunct="1">
                <a:lnSpc>
                  <a:spcPct val="100000"/>
                </a:lnSpc>
                <a:spcBef>
                  <a:spcPts val="0"/>
                </a:spcBef>
                <a:spcAft>
                  <a:spcPts val="0"/>
                </a:spcAft>
                <a:buClr>
                  <a:srgbClr val="C0504D"/>
                </a:buClr>
                <a:buSzPts val="1200"/>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Характеризует </a:t>
              </a:r>
              <a:b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br>
              <a:r>
                <a:rPr kumimoji="0" lang="ru-RU" sz="1532" b="1" i="0" u="none" strike="noStrike" kern="1200" cap="none" spc="0" normalizeH="0" baseline="0" noProof="0" dirty="0">
                  <a:ln>
                    <a:noFill/>
                  </a:ln>
                  <a:solidFill>
                    <a:srgbClr val="0070C0"/>
                  </a:solidFill>
                  <a:effectLst/>
                  <a:uLnTx/>
                  <a:uFillTx/>
                  <a:latin typeface="Times New Roman" panose="02020603050405020304" pitchFamily="18" charset="0"/>
                  <a:ea typeface="Arial"/>
                  <a:cs typeface="Times New Roman" panose="02020603050405020304" pitchFamily="18" charset="0"/>
                  <a:sym typeface="Arial"/>
                </a:rPr>
                <a:t>удельный вес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показателей в общей валюте баланса</a:t>
              </a:r>
            </a:p>
          </p:txBody>
        </p:sp>
        <p:sp>
          <p:nvSpPr>
            <p:cNvPr id="502" name="Google Shape;502;p56"/>
            <p:cNvSpPr/>
            <p:nvPr/>
          </p:nvSpPr>
          <p:spPr>
            <a:xfrm>
              <a:off x="5060156" y="2056514"/>
              <a:ext cx="2405062" cy="339725"/>
            </a:xfrm>
            <a:prstGeom prst="roundRect">
              <a:avLst>
                <a:gd name="adj" fmla="val 16667"/>
              </a:avLst>
            </a:prstGeom>
            <a:solidFill>
              <a:schemeClr val="accent3">
                <a:lumMod val="40000"/>
                <a:lumOff val="6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84392" tIns="42185" rIns="84392" bIns="42185" anchor="t" anchorCtr="0">
              <a:noAutofit/>
            </a:bodyPr>
            <a:lstStyle/>
            <a:p>
              <a:pPr marL="0" marR="0" lvl="0" indent="0" algn="ctr" defTabSz="844083" rtl="0" eaLnBrk="1" fontAlgn="auto" latinLnBrk="0" hangingPunct="1">
                <a:lnSpc>
                  <a:spcPct val="100000"/>
                </a:lnSpc>
                <a:spcBef>
                  <a:spcPts val="0"/>
                </a:spcBef>
                <a:spcAft>
                  <a:spcPts val="0"/>
                </a:spcAft>
                <a:buClr>
                  <a:srgbClr val="C0504D"/>
                </a:buClr>
                <a:buSzPts val="1400"/>
                <a:buFontTx/>
                <a:buNone/>
                <a:tabLst/>
                <a:defRPr/>
              </a:pPr>
              <a:r>
                <a:rPr kumimoji="0" lang="ru-RU" sz="1292"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Вертикальный</a:t>
              </a:r>
            </a:p>
          </p:txBody>
        </p:sp>
        <p:sp>
          <p:nvSpPr>
            <p:cNvPr id="501" name="Google Shape;501;p56"/>
            <p:cNvSpPr/>
            <p:nvPr/>
          </p:nvSpPr>
          <p:spPr>
            <a:xfrm>
              <a:off x="1740693" y="2056513"/>
              <a:ext cx="2405062" cy="339725"/>
            </a:xfrm>
            <a:prstGeom prst="roundRect">
              <a:avLst>
                <a:gd name="adj" fmla="val 16667"/>
              </a:avLst>
            </a:prstGeom>
            <a:solidFill>
              <a:schemeClr val="accent3">
                <a:lumMod val="40000"/>
                <a:lumOff val="6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84392" tIns="42185" rIns="84392" bIns="42185" anchor="t" anchorCtr="0">
              <a:noAutofit/>
            </a:bodyPr>
            <a:lstStyle/>
            <a:p>
              <a:pPr marL="0" marR="0" lvl="0" indent="0" algn="ctr" defTabSz="844083" rtl="0" eaLnBrk="1" fontAlgn="auto" latinLnBrk="0" hangingPunct="1">
                <a:lnSpc>
                  <a:spcPct val="100000"/>
                </a:lnSpc>
                <a:spcBef>
                  <a:spcPts val="0"/>
                </a:spcBef>
                <a:spcAft>
                  <a:spcPts val="0"/>
                </a:spcAft>
                <a:buClr>
                  <a:srgbClr val="C0504D"/>
                </a:buClr>
                <a:buSzPts val="1400"/>
                <a:buFontTx/>
                <a:buNone/>
                <a:tabLst/>
                <a:defRPr/>
              </a:pPr>
              <a:r>
                <a:rPr kumimoji="0" lang="ru-RU" sz="1292"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Горизонтальный</a:t>
              </a:r>
            </a:p>
          </p:txBody>
        </p:sp>
      </p:grpSp>
      <p:graphicFrame>
        <p:nvGraphicFramePr>
          <p:cNvPr id="13" name="Таблица 12">
            <a:extLst>
              <a:ext uri="{FF2B5EF4-FFF2-40B4-BE49-F238E27FC236}">
                <a16:creationId xmlns:a16="http://schemas.microsoft.com/office/drawing/2014/main" id="{2DE02A52-7216-45BE-AA2C-A3629A2CD4DD}"/>
              </a:ext>
            </a:extLst>
          </p:cNvPr>
          <p:cNvGraphicFramePr>
            <a:graphicFrameLocks noGrp="1"/>
          </p:cNvGraphicFramePr>
          <p:nvPr/>
        </p:nvGraphicFramePr>
        <p:xfrm>
          <a:off x="914400" y="3561938"/>
          <a:ext cx="7959932" cy="2458328"/>
        </p:xfrm>
        <a:graphic>
          <a:graphicData uri="http://schemas.openxmlformats.org/drawingml/2006/table">
            <a:tbl>
              <a:tblPr firstRow="1" bandRow="1">
                <a:tableStyleId>{1FECB4D8-DB02-4DC6-A0A2-4F2EBAE1DC90}</a:tableStyleId>
              </a:tblPr>
              <a:tblGrid>
                <a:gridCol w="3273927">
                  <a:extLst>
                    <a:ext uri="{9D8B030D-6E8A-4147-A177-3AD203B41FA5}">
                      <a16:colId xmlns:a16="http://schemas.microsoft.com/office/drawing/2014/main" val="169061770"/>
                    </a:ext>
                  </a:extLst>
                </a:gridCol>
                <a:gridCol w="764673">
                  <a:extLst>
                    <a:ext uri="{9D8B030D-6E8A-4147-A177-3AD203B41FA5}">
                      <a16:colId xmlns:a16="http://schemas.microsoft.com/office/drawing/2014/main" val="659013371"/>
                    </a:ext>
                  </a:extLst>
                </a:gridCol>
                <a:gridCol w="3190508">
                  <a:extLst>
                    <a:ext uri="{9D8B030D-6E8A-4147-A177-3AD203B41FA5}">
                      <a16:colId xmlns:a16="http://schemas.microsoft.com/office/drawing/2014/main" val="3861102242"/>
                    </a:ext>
                  </a:extLst>
                </a:gridCol>
                <a:gridCol w="730824">
                  <a:extLst>
                    <a:ext uri="{9D8B030D-6E8A-4147-A177-3AD203B41FA5}">
                      <a16:colId xmlns:a16="http://schemas.microsoft.com/office/drawing/2014/main" val="3079987397"/>
                    </a:ext>
                  </a:extLst>
                </a:gridCol>
              </a:tblGrid>
              <a:tr h="281354">
                <a:tc gridSpan="2">
                  <a:txBody>
                    <a:bodyPr/>
                    <a:lstStyle/>
                    <a:p>
                      <a:pPr algn="ctr"/>
                      <a:r>
                        <a:rPr lang="ru-RU" sz="1300" dirty="0">
                          <a:solidFill>
                            <a:schemeClr val="tx1"/>
                          </a:solidFill>
                          <a:latin typeface="Times New Roman" panose="02020603050405020304" pitchFamily="18" charset="0"/>
                          <a:cs typeface="Times New Roman" panose="02020603050405020304" pitchFamily="18" charset="0"/>
                        </a:rPr>
                        <a:t>Актив</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gridSpan="2">
                  <a:txBody>
                    <a:bodyPr/>
                    <a:lstStyle/>
                    <a:p>
                      <a:pPr algn="ctr"/>
                      <a:r>
                        <a:rPr lang="ru-RU" sz="1300" dirty="0">
                          <a:solidFill>
                            <a:schemeClr val="tx1"/>
                          </a:solidFill>
                          <a:latin typeface="Times New Roman" panose="02020603050405020304" pitchFamily="18" charset="0"/>
                          <a:cs typeface="Times New Roman" panose="02020603050405020304" pitchFamily="18" charset="0"/>
                        </a:rPr>
                        <a:t>Обязательства и Собственный капитал </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extLst>
                  <a:ext uri="{0D108BD9-81ED-4DB2-BD59-A6C34878D82A}">
                    <a16:rowId xmlns:a16="http://schemas.microsoft.com/office/drawing/2014/main" val="4098424610"/>
                  </a:ext>
                </a:extLst>
              </a:tr>
              <a:tr h="478302">
                <a:tc>
                  <a:txBody>
                    <a:bodyPr/>
                    <a:lstStyle/>
                    <a:p>
                      <a:pPr algn="ctr"/>
                      <a:r>
                        <a:rPr lang="ru-RU" sz="1300" dirty="0">
                          <a:solidFill>
                            <a:schemeClr val="tx1"/>
                          </a:solidFill>
                          <a:latin typeface="Times New Roman" panose="02020603050405020304" pitchFamily="18" charset="0"/>
                          <a:cs typeface="Times New Roman" panose="02020603050405020304" pitchFamily="18" charset="0"/>
                        </a:rPr>
                        <a:t>Краткосрочные активы</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3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solidFill>
                            <a:schemeClr val="tx1"/>
                          </a:solidFill>
                          <a:latin typeface="Times New Roman" panose="02020603050405020304" pitchFamily="18" charset="0"/>
                          <a:cs typeface="Times New Roman" panose="02020603050405020304" pitchFamily="18" charset="0"/>
                        </a:rPr>
                        <a:t>Задолженность со сроком платежа</a:t>
                      </a:r>
                    </a:p>
                    <a:p>
                      <a:r>
                        <a:rPr lang="ru-RU" sz="1300" b="1" dirty="0">
                          <a:solidFill>
                            <a:schemeClr val="tx1"/>
                          </a:solidFill>
                          <a:latin typeface="Times New Roman" panose="02020603050405020304" pitchFamily="18" charset="0"/>
                          <a:cs typeface="Times New Roman" panose="02020603050405020304" pitchFamily="18" charset="0"/>
                        </a:rPr>
                        <a:t>менее одного года </a:t>
                      </a:r>
                      <a:r>
                        <a:rPr lang="ru-RU" sz="1300" dirty="0">
                          <a:solidFill>
                            <a:schemeClr val="tx1"/>
                          </a:solidFill>
                          <a:latin typeface="Times New Roman" panose="02020603050405020304" pitchFamily="18" charset="0"/>
                          <a:cs typeface="Times New Roman" panose="02020603050405020304" pitchFamily="18" charset="0"/>
                        </a:rPr>
                        <a:t>(краткосрочная)</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300" dirty="0">
                          <a:solidFill>
                            <a:schemeClr val="tx1"/>
                          </a:solidFill>
                          <a:latin typeface="Times New Roman" panose="02020603050405020304" pitchFamily="18" charset="0"/>
                          <a:cs typeface="Times New Roman" panose="02020603050405020304" pitchFamily="18" charset="0"/>
                        </a:rPr>
                        <a:t>88</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7803599"/>
                  </a:ext>
                </a:extLst>
              </a:tr>
              <a:tr h="2813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a:solidFill>
                            <a:schemeClr val="tx1"/>
                          </a:solidFill>
                          <a:latin typeface="Times New Roman" panose="02020603050405020304" pitchFamily="18" charset="0"/>
                          <a:cs typeface="Times New Roman" panose="02020603050405020304" pitchFamily="18" charset="0"/>
                        </a:rPr>
                        <a:t>Денежные средства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ru-RU" sz="1300" dirty="0">
                          <a:solidFill>
                            <a:schemeClr val="tx1"/>
                          </a:solidFill>
                          <a:latin typeface="Times New Roman" panose="02020603050405020304" pitchFamily="18" charset="0"/>
                          <a:cs typeface="Times New Roman" panose="02020603050405020304" pitchFamily="18" charset="0"/>
                        </a:rPr>
                        <a:t>67</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r>
                        <a:rPr lang="ru-RU" sz="1300" dirty="0">
                          <a:solidFill>
                            <a:schemeClr val="tx1"/>
                          </a:solidFill>
                          <a:latin typeface="Times New Roman" panose="02020603050405020304" pitchFamily="18" charset="0"/>
                          <a:cs typeface="Times New Roman" panose="02020603050405020304" pitchFamily="18" charset="0"/>
                        </a:rPr>
                        <a:t>Задолженность со сроком платежа</a:t>
                      </a:r>
                    </a:p>
                    <a:p>
                      <a:r>
                        <a:rPr lang="ru-RU" sz="1300" b="1" dirty="0">
                          <a:solidFill>
                            <a:schemeClr val="tx1"/>
                          </a:solidFill>
                          <a:latin typeface="Times New Roman" panose="02020603050405020304" pitchFamily="18" charset="0"/>
                          <a:cs typeface="Times New Roman" panose="02020603050405020304" pitchFamily="18" charset="0"/>
                        </a:rPr>
                        <a:t>более одного года</a:t>
                      </a:r>
                      <a:r>
                        <a:rPr lang="ru-RU" sz="1300" dirty="0">
                          <a:solidFill>
                            <a:schemeClr val="tx1"/>
                          </a:solidFill>
                          <a:latin typeface="Times New Roman" panose="02020603050405020304" pitchFamily="18" charset="0"/>
                          <a:cs typeface="Times New Roman" panose="02020603050405020304" pitchFamily="18" charset="0"/>
                        </a:rPr>
                        <a:t> (долгосрочная)</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r"/>
                      <a:r>
                        <a:rPr lang="ru-RU" sz="1300" dirty="0">
                          <a:solidFill>
                            <a:schemeClr val="tx1"/>
                          </a:solidFill>
                          <a:latin typeface="Times New Roman" panose="02020603050405020304" pitchFamily="18" charset="0"/>
                          <a:cs typeface="Times New Roman" panose="02020603050405020304" pitchFamily="18" charset="0"/>
                        </a:rPr>
                        <a:t>120</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0626667"/>
                  </a:ext>
                </a:extLst>
              </a:tr>
              <a:tr h="2813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a:solidFill>
                            <a:schemeClr val="tx1"/>
                          </a:solidFill>
                          <a:latin typeface="Times New Roman" panose="02020603050405020304" pitchFamily="18" charset="0"/>
                          <a:cs typeface="Times New Roman" panose="02020603050405020304" pitchFamily="18" charset="0"/>
                        </a:rPr>
                        <a:t>Дебиторская задолженность</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ru-RU" sz="1300" dirty="0">
                          <a:solidFill>
                            <a:schemeClr val="tx1"/>
                          </a:solidFill>
                          <a:latin typeface="Times New Roman" panose="02020603050405020304" pitchFamily="18" charset="0"/>
                          <a:cs typeface="Times New Roman" panose="02020603050405020304" pitchFamily="18" charset="0"/>
                        </a:rPr>
                        <a:t>91</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6518772"/>
                  </a:ext>
                </a:extLst>
              </a:tr>
              <a:tr h="281354">
                <a:tc>
                  <a:txBody>
                    <a:bodyPr/>
                    <a:lstStyle/>
                    <a:p>
                      <a:r>
                        <a:rPr lang="ru-RU" sz="1300" dirty="0">
                          <a:solidFill>
                            <a:schemeClr val="tx1"/>
                          </a:solidFill>
                          <a:latin typeface="Times New Roman" panose="02020603050405020304" pitchFamily="18" charset="0"/>
                          <a:cs typeface="Times New Roman" panose="02020603050405020304" pitchFamily="18" charset="0"/>
                        </a:rPr>
                        <a:t>Запасы</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300" dirty="0">
                          <a:solidFill>
                            <a:schemeClr val="tx1"/>
                          </a:solidFill>
                          <a:latin typeface="Times New Roman" panose="02020603050405020304" pitchFamily="18" charset="0"/>
                          <a:cs typeface="Times New Roman" panose="02020603050405020304" pitchFamily="18" charset="0"/>
                        </a:rPr>
                        <a:t>47</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9545327"/>
                  </a:ext>
                </a:extLst>
              </a:tr>
              <a:tr h="2813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Долгосрочные внеоборотные активы</a:t>
                      </a:r>
                      <a:endParaRPr lang="ru-RU" sz="13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3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ru-RU" sz="1300" dirty="0">
                          <a:solidFill>
                            <a:schemeClr val="tx1"/>
                          </a:solidFill>
                          <a:latin typeface="Times New Roman" panose="02020603050405020304" pitchFamily="18" charset="0"/>
                          <a:cs typeface="Times New Roman" panose="02020603050405020304" pitchFamily="18" charset="0"/>
                        </a:rPr>
                        <a:t>Собственный капитал</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r"/>
                      <a:r>
                        <a:rPr lang="ru-RU" sz="1300" dirty="0">
                          <a:solidFill>
                            <a:schemeClr val="tx1"/>
                          </a:solidFill>
                          <a:latin typeface="Times New Roman" panose="02020603050405020304" pitchFamily="18" charset="0"/>
                          <a:cs typeface="Times New Roman" panose="02020603050405020304" pitchFamily="18" charset="0"/>
                        </a:rPr>
                        <a:t>116</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5749108"/>
                  </a:ext>
                </a:extLst>
              </a:tr>
              <a:tr h="2813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a:solidFill>
                            <a:schemeClr val="tx1"/>
                          </a:solidFill>
                          <a:latin typeface="Times New Roman" panose="02020603050405020304" pitchFamily="18" charset="0"/>
                          <a:cs typeface="Times New Roman" panose="02020603050405020304" pitchFamily="18" charset="0"/>
                        </a:rPr>
                        <a:t>Основные средства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119</a:t>
                      </a:r>
                      <a:endParaRPr lang="ru-RU" sz="13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0307315"/>
                  </a:ext>
                </a:extLst>
              </a:tr>
              <a:tr h="281354">
                <a:tc>
                  <a:txBody>
                    <a:bodyPr/>
                    <a:lstStyle/>
                    <a:p>
                      <a:r>
                        <a:rPr lang="ru-RU" sz="1300" dirty="0">
                          <a:solidFill>
                            <a:schemeClr val="tx1"/>
                          </a:solidFill>
                          <a:latin typeface="Times New Roman" panose="02020603050405020304" pitchFamily="18" charset="0"/>
                          <a:cs typeface="Times New Roman" panose="02020603050405020304" pitchFamily="18" charset="0"/>
                        </a:rPr>
                        <a:t>Баланс</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300" dirty="0">
                          <a:solidFill>
                            <a:schemeClr val="tx1"/>
                          </a:solidFill>
                          <a:latin typeface="Times New Roman" panose="02020603050405020304" pitchFamily="18" charset="0"/>
                          <a:cs typeface="Times New Roman" panose="02020603050405020304" pitchFamily="18" charset="0"/>
                        </a:rPr>
                        <a:t>324</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solidFill>
                            <a:schemeClr val="tx1"/>
                          </a:solidFill>
                          <a:latin typeface="Times New Roman" panose="02020603050405020304" pitchFamily="18" charset="0"/>
                          <a:cs typeface="Times New Roman" panose="02020603050405020304" pitchFamily="18" charset="0"/>
                        </a:rPr>
                        <a:t>Баланс</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300" dirty="0">
                          <a:solidFill>
                            <a:schemeClr val="tx1"/>
                          </a:solidFill>
                          <a:latin typeface="Times New Roman" panose="02020603050405020304" pitchFamily="18" charset="0"/>
                          <a:cs typeface="Times New Roman" panose="02020603050405020304" pitchFamily="18" charset="0"/>
                        </a:rPr>
                        <a:t>324</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1624878"/>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6"/>
                                        </p:tgtEl>
                                        <p:attrNameLst>
                                          <p:attrName>style.visibility</p:attrName>
                                        </p:attrNameLst>
                                      </p:cBhvr>
                                      <p:to>
                                        <p:strVal val="visible"/>
                                      </p:to>
                                    </p:set>
                                    <p:animEffect transition="in" filter="fade">
                                      <p:cBhvr>
                                        <p:cTn id="7" dur="1000"/>
                                        <p:tgtEl>
                                          <p:spTgt spid="49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97"/>
                                        </p:tgtEl>
                                        <p:attrNameLst>
                                          <p:attrName>style.visibility</p:attrName>
                                        </p:attrNameLst>
                                      </p:cBhvr>
                                      <p:to>
                                        <p:strVal val="visible"/>
                                      </p:to>
                                    </p:set>
                                    <p:animEffect transition="in" filter="fade">
                                      <p:cBhvr>
                                        <p:cTn id="11" dur="1000"/>
                                        <p:tgtEl>
                                          <p:spTgt spid="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632520" y="476064"/>
            <a:ext cx="8838662" cy="620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913" tIns="38957" rIns="77913" bIns="38957"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1E09B7"/>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Структурно-динамический анализ: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оценка изменения показателей с учетом положительных и негативных изменений анализ уровня с помощью горизонтального анализа и анализ удельного веса ее отдельных составляющих с помощью вертикального анализа. </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srgbClr val="1E09B7"/>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1E09B7"/>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Трендовый анализ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сравнение каждой позиции отчетности с рядом предшествующих периодов и определение тренда – основной тенденции динамики показателя. С помощью тренда формируют возможные значения показателей в будущем, то есть проводят перспективный прогнозный анализ; </a:t>
            </a:r>
          </a:p>
          <a:p>
            <a:pPr marL="0" marR="0" lvl="0" indent="121746"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коэффициентный анализ – соотношение отдельных показателей финансовой (управленческой) отчетности;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alt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Трендовый анализ</a:t>
            </a: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alt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сравнение каждой позиции отчетности с рядом предшествующих периодов и определение тренда, т.е. основной тенденции изменения показателя.</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ходе анализа выбирается базовый год и все сравнения производятся в процентах к этому году.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помощью тренда определяются значения показателей в будущем, перспективный прогнозный анализ.</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ru-RU" alt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1E09B7"/>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Факторный анализ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анализ влияния отдельных факторов на результативный показатель с помощью детерминированных или стохастических приемов исследования.</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alt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Факторный анализ </a:t>
            </a: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анализ влияния отдельных факторов (причин) на результативный показатель.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Факторный анализ может быть:</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прямым (собственно анализ), когда результативный показатель дробят на составляющие части,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обратным (синтез), когда отдельные его элементы соединяют в общий результативный показатель.</a:t>
            </a:r>
          </a:p>
        </p:txBody>
      </p:sp>
      <p:pic>
        <p:nvPicPr>
          <p:cNvPr id="9" name="Рисунок 8" descr="Вертикальный и горизонтальный анализ баланса">
            <a:extLst>
              <a:ext uri="{FF2B5EF4-FFF2-40B4-BE49-F238E27FC236}">
                <a16:creationId xmlns:a16="http://schemas.microsoft.com/office/drawing/2014/main" id="{1B816C8C-7315-47B2-B50F-45209F93BB2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1352" y="29681"/>
            <a:ext cx="1349830" cy="520479"/>
          </a:xfrm>
          <a:prstGeom prst="rect">
            <a:avLst/>
          </a:prstGeom>
          <a:noFill/>
          <a:ln>
            <a:noFill/>
          </a:ln>
        </p:spPr>
      </p:pic>
    </p:spTree>
    <p:extLst>
      <p:ext uri="{BB962C8B-B14F-4D97-AF65-F5344CB8AC3E}">
        <p14:creationId xmlns:p14="http://schemas.microsoft.com/office/powerpoint/2010/main" val="151282343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7" name="Group 3"/>
          <p:cNvGrpSpPr>
            <a:grpSpLocks/>
          </p:cNvGrpSpPr>
          <p:nvPr/>
        </p:nvGrpSpPr>
        <p:grpSpPr bwMode="auto">
          <a:xfrm>
            <a:off x="1961901" y="1368218"/>
            <a:ext cx="5696065" cy="574882"/>
            <a:chOff x="343" y="1621"/>
            <a:chExt cx="4211" cy="425"/>
          </a:xfrm>
        </p:grpSpPr>
        <p:sp>
          <p:nvSpPr>
            <p:cNvPr id="41990" name="Rectangle 4"/>
            <p:cNvSpPr>
              <a:spLocks noChangeArrowheads="1"/>
            </p:cNvSpPr>
            <p:nvPr/>
          </p:nvSpPr>
          <p:spPr bwMode="auto">
            <a:xfrm>
              <a:off x="343" y="1712"/>
              <a:ext cx="1179" cy="241"/>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a:extLst>
              <a:ext uri="{91240B29-F687-4F45-9708-019B960494DF}">
                <a14:hiddenLine xmlns:a14="http://schemas.microsoft.com/office/drawing/2010/main" w="12700">
                  <a:solidFill>
                    <a:srgbClr val="000000"/>
                  </a:solidFill>
                  <a:miter lim="800000"/>
                  <a:headEnd/>
                  <a:tailEnd/>
                </a14:hiddenLine>
              </a:ext>
            </a:extLst>
          </p:spPr>
          <p:txBody>
            <a:bodyPr wrap="square" lIns="77102" tIns="37875" rIns="77102" bIns="37875">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marL="0" marR="0" lvl="0" indent="0" algn="ctr" defTabSz="914400" rtl="0" eaLnBrk="0" fontAlgn="auto" latinLnBrk="0" hangingPunct="0">
                <a:lnSpc>
                  <a:spcPct val="100000"/>
                </a:lnSpc>
                <a:spcBef>
                  <a:spcPct val="0"/>
                </a:spcBef>
                <a:spcAft>
                  <a:spcPts val="0"/>
                </a:spcAft>
                <a:buClrTx/>
                <a:buSzTx/>
                <a:buFont typeface="Wingdings" pitchFamily="2" charset="2"/>
                <a:buNone/>
                <a:tabLst/>
                <a:defRPr/>
              </a:pPr>
              <a:r>
                <a:rPr kumimoji="0" lang="en-US"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Тренд</a:t>
              </a:r>
              <a:r>
                <a:rPr kumimoji="0" lang="ru-RU"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a:t>
              </a:r>
              <a:r>
                <a:rPr kumimoji="0" lang="ru-RU"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1991" name="Rectangle 5"/>
            <p:cNvSpPr>
              <a:spLocks noChangeArrowheads="1"/>
            </p:cNvSpPr>
            <p:nvPr/>
          </p:nvSpPr>
          <p:spPr bwMode="auto">
            <a:xfrm>
              <a:off x="1833" y="1621"/>
              <a:ext cx="1719" cy="425"/>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a:extLst>
              <a:ext uri="{91240B29-F687-4F45-9708-019B960494DF}">
                <a14:hiddenLine xmlns:a14="http://schemas.microsoft.com/office/drawing/2010/main" w="12700">
                  <a:solidFill>
                    <a:srgbClr val="000000"/>
                  </a:solidFill>
                  <a:miter lim="800000"/>
                  <a:headEnd/>
                  <a:tailEnd/>
                </a14:hiddenLine>
              </a:ext>
            </a:extLst>
          </p:spPr>
          <p:txBody>
            <a:bodyPr wrap="none" lIns="77102" tIns="37875" rIns="77102" bIns="37875">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marL="0" marR="0" lvl="0" indent="0" algn="l" defTabSz="914400" rtl="0" eaLnBrk="0" fontAlgn="auto" latinLnBrk="0" hangingPunct="0">
                <a:lnSpc>
                  <a:spcPct val="100000"/>
                </a:lnSpc>
                <a:spcBef>
                  <a:spcPct val="0"/>
                </a:spcBef>
                <a:spcAft>
                  <a:spcPts val="0"/>
                </a:spcAft>
                <a:buClrTx/>
                <a:buSzTx/>
                <a:buFont typeface="Wingdings" pitchFamily="2" charset="2"/>
                <a:buNone/>
                <a:tabLst/>
                <a:defRPr/>
              </a:pPr>
              <a:r>
                <a:rPr kumimoji="0" lang="en-US" altLang="ru-RU" sz="1619" b="0"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Сумма за текущий год  </a:t>
              </a:r>
              <a:endParaRPr kumimoji="0" lang="en-US"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auto" latinLnBrk="0" hangingPunct="0">
                <a:lnSpc>
                  <a:spcPct val="100000"/>
                </a:lnSpc>
                <a:spcBef>
                  <a:spcPct val="0"/>
                </a:spcBef>
                <a:spcAft>
                  <a:spcPts val="0"/>
                </a:spcAft>
                <a:buClrTx/>
                <a:buSzTx/>
                <a:buFont typeface="Wingdings" pitchFamily="2" charset="2"/>
                <a:buNone/>
                <a:tabLst/>
                <a:defRPr/>
              </a:pPr>
              <a:r>
                <a:rPr kumimoji="0" lang="en-US"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Сумма за </a:t>
              </a:r>
              <a:r>
                <a:rPr kumimoji="0" lang="en-US" altLang="ru-RU" sz="1619"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базовый год</a:t>
              </a:r>
            </a:p>
          </p:txBody>
        </p:sp>
        <p:sp>
          <p:nvSpPr>
            <p:cNvPr id="41992" name="Rectangle 6"/>
            <p:cNvSpPr>
              <a:spLocks noChangeArrowheads="1"/>
            </p:cNvSpPr>
            <p:nvPr/>
          </p:nvSpPr>
          <p:spPr bwMode="auto">
            <a:xfrm>
              <a:off x="4036" y="1762"/>
              <a:ext cx="518" cy="241"/>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a:extLst>
              <a:ext uri="{91240B29-F687-4F45-9708-019B960494DF}">
                <a14:hiddenLine xmlns:a14="http://schemas.microsoft.com/office/drawing/2010/main" w="12700">
                  <a:solidFill>
                    <a:srgbClr val="000000"/>
                  </a:solidFill>
                  <a:miter lim="800000"/>
                  <a:headEnd/>
                  <a:tailEnd/>
                </a14:hiddenLine>
              </a:ext>
            </a:extLst>
          </p:spPr>
          <p:txBody>
            <a:bodyPr wrap="square" lIns="77102" tIns="37875" rIns="77102" bIns="37875">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marL="0" marR="0" lvl="0" indent="0" algn="l" defTabSz="914400" rtl="0" eaLnBrk="0" fontAlgn="auto" latinLnBrk="0" hangingPunct="0">
                <a:lnSpc>
                  <a:spcPct val="100000"/>
                </a:lnSpc>
                <a:spcBef>
                  <a:spcPct val="0"/>
                </a:spcBef>
                <a:spcAft>
                  <a:spcPts val="0"/>
                </a:spcAft>
                <a:buClrTx/>
                <a:buSzTx/>
                <a:buFont typeface="Wingdings" pitchFamily="2" charset="2"/>
                <a:buNone/>
                <a:tabLst/>
                <a:defRPr/>
              </a:pPr>
              <a:r>
                <a:rPr kumimoji="0" lang="en-US"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100%</a:t>
              </a:r>
            </a:p>
          </p:txBody>
        </p:sp>
        <p:sp>
          <p:nvSpPr>
            <p:cNvPr id="41993" name="Rectangle 7"/>
            <p:cNvSpPr>
              <a:spLocks noChangeArrowheads="1"/>
            </p:cNvSpPr>
            <p:nvPr/>
          </p:nvSpPr>
          <p:spPr bwMode="auto">
            <a:xfrm>
              <a:off x="1598" y="1757"/>
              <a:ext cx="202"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77102" tIns="37875" rIns="77102" bIns="37875">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marL="0" marR="0" lvl="0" indent="0" algn="l" defTabSz="914400" rtl="0" eaLnBrk="0" fontAlgn="auto" latinLnBrk="0" hangingPunct="0">
                <a:lnSpc>
                  <a:spcPct val="100000"/>
                </a:lnSpc>
                <a:spcBef>
                  <a:spcPct val="0"/>
                </a:spcBef>
                <a:spcAft>
                  <a:spcPts val="0"/>
                </a:spcAft>
                <a:buClrTx/>
                <a:buSzTx/>
                <a:buFont typeface="Wingdings" pitchFamily="2" charset="2"/>
                <a:buNone/>
                <a:tabLst/>
                <a:defRPr/>
              </a:pPr>
              <a:r>
                <a:rPr kumimoji="0" lang="en-US" altLang="ru-RU" sz="1619"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41994" name="Rectangle 8"/>
            <p:cNvSpPr>
              <a:spLocks noChangeArrowheads="1"/>
            </p:cNvSpPr>
            <p:nvPr/>
          </p:nvSpPr>
          <p:spPr bwMode="auto">
            <a:xfrm>
              <a:off x="3699" y="1787"/>
              <a:ext cx="192"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77102" tIns="37875" rIns="77102" bIns="37875">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marL="0" marR="0" lvl="0" indent="0" algn="l" defTabSz="914400" rtl="0" eaLnBrk="0" fontAlgn="auto" latinLnBrk="0" hangingPunct="0">
                <a:lnSpc>
                  <a:spcPct val="100000"/>
                </a:lnSpc>
                <a:spcBef>
                  <a:spcPct val="0"/>
                </a:spcBef>
                <a:spcAft>
                  <a:spcPts val="0"/>
                </a:spcAft>
                <a:buClrTx/>
                <a:buSzTx/>
                <a:buFont typeface="Wingdings" pitchFamily="2" charset="2"/>
                <a:buNone/>
                <a:tabLst/>
                <a:defRPr/>
              </a:pPr>
              <a:r>
                <a:rPr kumimoji="0" lang="ru-RU"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alt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11" name="Rectangle 4">
            <a:extLst>
              <a:ext uri="{FF2B5EF4-FFF2-40B4-BE49-F238E27FC236}">
                <a16:creationId xmlns:a16="http://schemas.microsoft.com/office/drawing/2014/main" id="{AE75F171-78C3-46EB-A5DA-6AC8B2EABF83}"/>
              </a:ext>
            </a:extLst>
          </p:cNvPr>
          <p:cNvSpPr>
            <a:spLocks noChangeArrowheads="1"/>
          </p:cNvSpPr>
          <p:nvPr/>
        </p:nvSpPr>
        <p:spPr bwMode="auto">
          <a:xfrm>
            <a:off x="1639782" y="3388140"/>
            <a:ext cx="7092559" cy="286227"/>
          </a:xfrm>
          <a:prstGeom prst="rect">
            <a:avLst/>
          </a:prstGeom>
          <a:noFill/>
          <a:ln w="19050">
            <a:noFill/>
            <a:miter lim="800000"/>
            <a:headEnd/>
            <a:tailEnd/>
          </a:ln>
          <a:effectLst/>
        </p:spPr>
        <p:txBody>
          <a:bodyPr wrap="square" lIns="77102" tIns="37875" rIns="77102" bIns="37875">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363" b="1" i="0" u="none" strike="noStrike" kern="1200" cap="none" spc="0" normalizeH="0" baseline="0" noProof="0" dirty="0">
                <a:ln w="0"/>
                <a:solidFill>
                  <a:prstClr val="black"/>
                </a:solidFill>
                <a:effectLst>
                  <a:outerShdw blurRad="38100" dist="25400" dir="5400000" algn="ctr" rotWithShape="0">
                    <a:srgbClr val="6E747A">
                      <a:alpha val="43000"/>
                    </a:srgbClr>
                  </a:outerShdw>
                </a:effectLst>
                <a:uLnTx/>
                <a:uFillTx/>
                <a:latin typeface="Times New Roman" panose="02020603050405020304" pitchFamily="18" charset="0"/>
                <a:ea typeface="+mn-ea"/>
                <a:cs typeface="Times New Roman" panose="02020603050405020304" pitchFamily="18" charset="0"/>
              </a:rPr>
              <a:t>20</a:t>
            </a:r>
            <a:r>
              <a:rPr kumimoji="0" lang="ru-RU" sz="1363" b="1" i="0" u="none" strike="noStrike" kern="1200" cap="none" spc="0" normalizeH="0" baseline="0" noProof="0" dirty="0">
                <a:ln w="0"/>
                <a:solidFill>
                  <a:prstClr val="black"/>
                </a:solidFill>
                <a:effectLst>
                  <a:outerShdw blurRad="38100" dist="25400" dir="5400000" algn="ctr" rotWithShape="0">
                    <a:srgbClr val="6E747A">
                      <a:alpha val="43000"/>
                    </a:srgbClr>
                  </a:outerShdw>
                </a:effectLst>
                <a:uLnTx/>
                <a:uFillTx/>
                <a:latin typeface="Times New Roman" panose="02020603050405020304" pitchFamily="18" charset="0"/>
                <a:ea typeface="+mn-ea"/>
                <a:cs typeface="Times New Roman" panose="02020603050405020304" pitchFamily="18" charset="0"/>
              </a:rPr>
              <a:t>18</a:t>
            </a:r>
            <a:r>
              <a:rPr kumimoji="0" lang="en-US" sz="1363" b="1" i="0" u="none" strike="noStrike" kern="1200" cap="none" spc="0" normalizeH="0" baseline="0" noProof="0" dirty="0">
                <a:ln w="0"/>
                <a:solidFill>
                  <a:prstClr val="black"/>
                </a:solidFill>
                <a:effectLst>
                  <a:outerShdw blurRad="38100" dist="25400" dir="5400000" algn="ctr" rotWithShape="0">
                    <a:srgbClr val="6E747A">
                      <a:alpha val="43000"/>
                    </a:srgbClr>
                  </a:outerShdw>
                </a:effectLst>
                <a:uLnTx/>
                <a:uFillTx/>
                <a:latin typeface="Times New Roman" panose="02020603050405020304" pitchFamily="18" charset="0"/>
                <a:ea typeface="+mn-ea"/>
                <a:cs typeface="Times New Roman" panose="02020603050405020304" pitchFamily="18" charset="0"/>
              </a:rPr>
              <a:t> - базовый год, и его величины равны 100%.</a:t>
            </a:r>
          </a:p>
        </p:txBody>
      </p:sp>
      <p:graphicFrame>
        <p:nvGraphicFramePr>
          <p:cNvPr id="5" name="Таблица 4">
            <a:extLst>
              <a:ext uri="{FF2B5EF4-FFF2-40B4-BE49-F238E27FC236}">
                <a16:creationId xmlns:a16="http://schemas.microsoft.com/office/drawing/2014/main" id="{5AAAB90B-D57F-44DD-9EC1-769785AD2D8F}"/>
              </a:ext>
            </a:extLst>
          </p:cNvPr>
          <p:cNvGraphicFramePr>
            <a:graphicFrameLocks noGrp="1"/>
          </p:cNvGraphicFramePr>
          <p:nvPr/>
        </p:nvGraphicFramePr>
        <p:xfrm>
          <a:off x="1147452" y="2099622"/>
          <a:ext cx="7733310" cy="1247936"/>
        </p:xfrm>
        <a:graphic>
          <a:graphicData uri="http://schemas.openxmlformats.org/drawingml/2006/table">
            <a:tbl>
              <a:tblPr bandRow="1">
                <a:tableStyleId>{1FECB4D8-DB02-4DC6-A0A2-4F2EBAE1DC90}</a:tableStyleId>
              </a:tblPr>
              <a:tblGrid>
                <a:gridCol w="3283840">
                  <a:extLst>
                    <a:ext uri="{9D8B030D-6E8A-4147-A177-3AD203B41FA5}">
                      <a16:colId xmlns:a16="http://schemas.microsoft.com/office/drawing/2014/main" val="1477117297"/>
                    </a:ext>
                  </a:extLst>
                </a:gridCol>
                <a:gridCol w="889894">
                  <a:extLst>
                    <a:ext uri="{9D8B030D-6E8A-4147-A177-3AD203B41FA5}">
                      <a16:colId xmlns:a16="http://schemas.microsoft.com/office/drawing/2014/main" val="1081232465"/>
                    </a:ext>
                  </a:extLst>
                </a:gridCol>
                <a:gridCol w="889894">
                  <a:extLst>
                    <a:ext uri="{9D8B030D-6E8A-4147-A177-3AD203B41FA5}">
                      <a16:colId xmlns:a16="http://schemas.microsoft.com/office/drawing/2014/main" val="3854741844"/>
                    </a:ext>
                  </a:extLst>
                </a:gridCol>
                <a:gridCol w="889894">
                  <a:extLst>
                    <a:ext uri="{9D8B030D-6E8A-4147-A177-3AD203B41FA5}">
                      <a16:colId xmlns:a16="http://schemas.microsoft.com/office/drawing/2014/main" val="1016622375"/>
                    </a:ext>
                  </a:extLst>
                </a:gridCol>
                <a:gridCol w="889894">
                  <a:extLst>
                    <a:ext uri="{9D8B030D-6E8A-4147-A177-3AD203B41FA5}">
                      <a16:colId xmlns:a16="http://schemas.microsoft.com/office/drawing/2014/main" val="2207473081"/>
                    </a:ext>
                  </a:extLst>
                </a:gridCol>
                <a:gridCol w="889894">
                  <a:extLst>
                    <a:ext uri="{9D8B030D-6E8A-4147-A177-3AD203B41FA5}">
                      <a16:colId xmlns:a16="http://schemas.microsoft.com/office/drawing/2014/main" val="2827740454"/>
                    </a:ext>
                  </a:extLst>
                </a:gridCol>
              </a:tblGrid>
              <a:tr h="308408">
                <a:tc>
                  <a:txBody>
                    <a:bodyPr/>
                    <a:lstStyle/>
                    <a:p>
                      <a:pPr marL="0" marR="0" lvl="0" indent="0" algn="ctr" defTabSz="685800" rtl="0" eaLnBrk="1" fontAlgn="b" latinLnBrk="0" hangingPunct="1">
                        <a:lnSpc>
                          <a:spcPct val="100000"/>
                        </a:lnSpc>
                        <a:spcBef>
                          <a:spcPts val="0"/>
                        </a:spcBef>
                        <a:spcAft>
                          <a:spcPts val="0"/>
                        </a:spcAft>
                        <a:buClrTx/>
                        <a:buSzTx/>
                        <a:buFontTx/>
                        <a:buNone/>
                        <a:tabLst/>
                        <a:defRPr/>
                      </a:pPr>
                      <a:r>
                        <a:rPr lang="ru-RU" sz="1500" b="0" u="none" strike="noStrike" dirty="0">
                          <a:solidFill>
                            <a:srgbClr val="000000"/>
                          </a:solidFill>
                          <a:effectLst/>
                          <a:latin typeface="Times New Roman" panose="02020603050405020304" pitchFamily="18" charset="0"/>
                          <a:cs typeface="Times New Roman" panose="02020603050405020304" pitchFamily="18" charset="0"/>
                        </a:rPr>
                        <a:t>Статьи ОПУ</a:t>
                      </a:r>
                      <a:endParaRPr lang="ru-RU" sz="1500" b="1" i="0" u="none" strike="noStrike" dirty="0">
                        <a:solidFill>
                          <a:srgbClr val="000000"/>
                        </a:solidFill>
                        <a:effectLst/>
                        <a:latin typeface="Times New Roman Cyr" panose="02020603050405020304" pitchFamily="18" charset="0"/>
                      </a:endParaRPr>
                    </a:p>
                  </a:txBody>
                  <a:tcPr marL="5862" marR="5862" marT="58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0B4"/>
                    </a:solidFill>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2022</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2021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2020</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2019</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2018</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1792093"/>
                  </a:ext>
                </a:extLst>
              </a:tr>
              <a:tr h="313176">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Доход от реализации</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fontAlgn="b"/>
                      <a:r>
                        <a:rPr lang="ru-RU" sz="1400" b="0" u="none" strike="noStrike" dirty="0">
                          <a:effectLst/>
                          <a:latin typeface="Times New Roman" panose="02020603050405020304" pitchFamily="18" charset="0"/>
                          <a:cs typeface="Times New Roman" panose="02020603050405020304" pitchFamily="18" charset="0"/>
                        </a:rPr>
                        <a:t>400,000$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355,000$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320,000$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290,000$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275,000$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5588599"/>
                  </a:ext>
                </a:extLst>
              </a:tr>
              <a:tr h="313176">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Себестоимость реализации</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285,000$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250,000$</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225,000$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198,000$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190,000$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2332645"/>
                  </a:ext>
                </a:extLst>
              </a:tr>
              <a:tr h="313176">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Валовый доход</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115,000$</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105,000$</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95,000$</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92,000$</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     85,000 </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4569570"/>
                  </a:ext>
                </a:extLst>
              </a:tr>
            </a:tbl>
          </a:graphicData>
        </a:graphic>
      </p:graphicFrame>
      <p:sp>
        <p:nvSpPr>
          <p:cNvPr id="8" name="Прямоугольник 7">
            <a:extLst>
              <a:ext uri="{FF2B5EF4-FFF2-40B4-BE49-F238E27FC236}">
                <a16:creationId xmlns:a16="http://schemas.microsoft.com/office/drawing/2014/main" id="{09EC0A73-BFBB-4373-8D28-9B1BBB4D5C03}"/>
              </a:ext>
            </a:extLst>
          </p:cNvPr>
          <p:cNvSpPr/>
          <p:nvPr/>
        </p:nvSpPr>
        <p:spPr>
          <a:xfrm>
            <a:off x="1148935" y="5263334"/>
            <a:ext cx="7583405" cy="964431"/>
          </a:xfrm>
          <a:prstGeom prst="rect">
            <a:avLst/>
          </a:prstGeom>
          <a:effectLst/>
        </p:spPr>
        <p:txBody>
          <a:bodyPr wrap="square">
            <a:spAutoFit/>
          </a:bodyPr>
          <a:lstStyle/>
          <a:p>
            <a:pPr marL="0" marR="0" lvl="0" indent="0" algn="ctr" defTabSz="914400" rtl="0" eaLnBrk="0" fontAlgn="auto" latinLnBrk="0" hangingPunct="0">
              <a:lnSpc>
                <a:spcPct val="100000"/>
              </a:lnSpc>
              <a:spcBef>
                <a:spcPct val="50000"/>
              </a:spcBef>
              <a:spcAft>
                <a:spcPts val="0"/>
              </a:spcAft>
              <a:buClrTx/>
              <a:buSzTx/>
              <a:buFontTx/>
              <a:buNone/>
              <a:tabLst/>
              <a:defRPr/>
            </a:pPr>
            <a:r>
              <a:rPr kumimoji="0" 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Анализ</a:t>
            </a:r>
            <a:r>
              <a:rPr kumimoji="0" lang="en-US"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трендов:</a:t>
            </a:r>
          </a:p>
          <a:p>
            <a:pPr marL="0" marR="0" lvl="0" indent="0" algn="ctr" defTabSz="914400" rtl="0" eaLnBrk="0" fontAlgn="auto" latinLnBrk="0" hangingPunct="0">
              <a:lnSpc>
                <a:spcPct val="100000"/>
              </a:lnSpc>
              <a:spcBef>
                <a:spcPct val="50000"/>
              </a:spcBef>
              <a:spcAft>
                <a:spcPts val="0"/>
              </a:spcAft>
              <a:buClrTx/>
              <a:buSzTx/>
              <a:buFontTx/>
              <a:buNone/>
              <a:tabLst/>
              <a:defRPr/>
            </a:pPr>
            <a:r>
              <a:rPr kumimoji="0" lang="en-US" sz="1619"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себестоимость реализованной продукции увечивается быстрее, чем доход от реализации, замедляя, тем самым рост валового дохода.</a:t>
            </a:r>
          </a:p>
        </p:txBody>
      </p:sp>
      <p:sp>
        <p:nvSpPr>
          <p:cNvPr id="3" name="Прямоугольник 2"/>
          <p:cNvSpPr/>
          <p:nvPr/>
        </p:nvSpPr>
        <p:spPr>
          <a:xfrm>
            <a:off x="1295876" y="334111"/>
            <a:ext cx="7584887" cy="9021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Трендовый анализ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Тренд в процентах зависит от отношения финансовых данных текущего года к данным </a:t>
            </a: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базового года, </a:t>
            </a:r>
            <a:r>
              <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которые равны 100%. </a:t>
            </a:r>
          </a:p>
        </p:txBody>
      </p:sp>
      <p:graphicFrame>
        <p:nvGraphicFramePr>
          <p:cNvPr id="15" name="Таблица 14">
            <a:extLst>
              <a:ext uri="{FF2B5EF4-FFF2-40B4-BE49-F238E27FC236}">
                <a16:creationId xmlns:a16="http://schemas.microsoft.com/office/drawing/2014/main" id="{5AAAB90B-D57F-44DD-9EC1-769785AD2D8F}"/>
              </a:ext>
            </a:extLst>
          </p:cNvPr>
          <p:cNvGraphicFramePr>
            <a:graphicFrameLocks noGrp="1"/>
          </p:cNvGraphicFramePr>
          <p:nvPr/>
        </p:nvGraphicFramePr>
        <p:xfrm>
          <a:off x="1147452" y="3827815"/>
          <a:ext cx="7733312" cy="1196440"/>
        </p:xfrm>
        <a:graphic>
          <a:graphicData uri="http://schemas.openxmlformats.org/drawingml/2006/table">
            <a:tbl>
              <a:tblPr firstRow="1" bandRow="1">
                <a:tableStyleId>{F5AB1C69-6EDB-4FF4-983F-18BD219EF322}</a:tableStyleId>
              </a:tblPr>
              <a:tblGrid>
                <a:gridCol w="3207330">
                  <a:extLst>
                    <a:ext uri="{9D8B030D-6E8A-4147-A177-3AD203B41FA5}">
                      <a16:colId xmlns:a16="http://schemas.microsoft.com/office/drawing/2014/main" val="1477117297"/>
                    </a:ext>
                  </a:extLst>
                </a:gridCol>
                <a:gridCol w="966402">
                  <a:extLst>
                    <a:ext uri="{9D8B030D-6E8A-4147-A177-3AD203B41FA5}">
                      <a16:colId xmlns:a16="http://schemas.microsoft.com/office/drawing/2014/main" val="1081232465"/>
                    </a:ext>
                  </a:extLst>
                </a:gridCol>
                <a:gridCol w="889895">
                  <a:extLst>
                    <a:ext uri="{9D8B030D-6E8A-4147-A177-3AD203B41FA5}">
                      <a16:colId xmlns:a16="http://schemas.microsoft.com/office/drawing/2014/main" val="3854741844"/>
                    </a:ext>
                  </a:extLst>
                </a:gridCol>
                <a:gridCol w="889895">
                  <a:extLst>
                    <a:ext uri="{9D8B030D-6E8A-4147-A177-3AD203B41FA5}">
                      <a16:colId xmlns:a16="http://schemas.microsoft.com/office/drawing/2014/main" val="1016622375"/>
                    </a:ext>
                  </a:extLst>
                </a:gridCol>
                <a:gridCol w="889895">
                  <a:extLst>
                    <a:ext uri="{9D8B030D-6E8A-4147-A177-3AD203B41FA5}">
                      <a16:colId xmlns:a16="http://schemas.microsoft.com/office/drawing/2014/main" val="2207473081"/>
                    </a:ext>
                  </a:extLst>
                </a:gridCol>
                <a:gridCol w="889895">
                  <a:extLst>
                    <a:ext uri="{9D8B030D-6E8A-4147-A177-3AD203B41FA5}">
                      <a16:colId xmlns:a16="http://schemas.microsoft.com/office/drawing/2014/main" val="2827740454"/>
                    </a:ext>
                  </a:extLst>
                </a:gridCol>
              </a:tblGrid>
              <a:tr h="281142">
                <a:tc>
                  <a:txBody>
                    <a:bodyPr/>
                    <a:lstStyle/>
                    <a:p>
                      <a:pPr marL="0" marR="0" lvl="0" indent="0" algn="ctr" defTabSz="685800" rtl="0" eaLnBrk="1" fontAlgn="b" latinLnBrk="0" hangingPunct="1">
                        <a:lnSpc>
                          <a:spcPct val="100000"/>
                        </a:lnSpc>
                        <a:spcBef>
                          <a:spcPts val="0"/>
                        </a:spcBef>
                        <a:spcAft>
                          <a:spcPts val="0"/>
                        </a:spcAft>
                        <a:buClrTx/>
                        <a:buSzTx/>
                        <a:buFontTx/>
                        <a:buNone/>
                        <a:tabLst/>
                        <a:defRPr/>
                      </a:pPr>
                      <a:r>
                        <a:rPr lang="ru-RU" sz="1500" b="0" u="none" strike="noStrike" dirty="0">
                          <a:solidFill>
                            <a:srgbClr val="000000"/>
                          </a:solidFill>
                          <a:effectLst/>
                          <a:latin typeface="Times New Roman" panose="02020603050405020304" pitchFamily="18" charset="0"/>
                          <a:cs typeface="Times New Roman" panose="02020603050405020304" pitchFamily="18" charset="0"/>
                        </a:rPr>
                        <a:t>Статьи ОПУ</a:t>
                      </a:r>
                      <a:endParaRPr lang="ru-RU" sz="1500" b="1" i="0" u="none" strike="noStrike" dirty="0">
                        <a:solidFill>
                          <a:srgbClr val="000000"/>
                        </a:solidFill>
                        <a:effectLst/>
                        <a:latin typeface="Times New Roman Cyr" panose="02020603050405020304" pitchFamily="18" charset="0"/>
                      </a:endParaRPr>
                    </a:p>
                  </a:txBody>
                  <a:tcPr marL="5862" marR="5862" marT="58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0B4"/>
                    </a:solidFill>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2022</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2021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2020</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2019</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u-RU" sz="1400" b="0" u="none" strike="noStrike" dirty="0">
                          <a:solidFill>
                            <a:srgbClr val="000000"/>
                          </a:solidFill>
                          <a:effectLst/>
                          <a:latin typeface="Times New Roman" panose="02020603050405020304" pitchFamily="18" charset="0"/>
                          <a:cs typeface="Times New Roman" panose="02020603050405020304" pitchFamily="18" charset="0"/>
                        </a:rPr>
                        <a:t>2018</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61792093"/>
                  </a:ext>
                </a:extLst>
              </a:tr>
              <a:tr h="307292">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Доход от реализации</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145%</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129%</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116%</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105%</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100%</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5588599"/>
                  </a:ext>
                </a:extLst>
              </a:tr>
              <a:tr h="300714">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Себестоимость реализации</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150%</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132%</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118%</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104%</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100%</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2332645"/>
                  </a:ext>
                </a:extLst>
              </a:tr>
              <a:tr h="307292">
                <a:tc>
                  <a:txBody>
                    <a:bodyPr/>
                    <a:lstStyle/>
                    <a:p>
                      <a:pPr algn="l" fontAlgn="b"/>
                      <a:r>
                        <a:rPr lang="ru-RU" sz="1400" b="0" u="none" strike="noStrike" dirty="0">
                          <a:effectLst/>
                          <a:latin typeface="Times New Roman" panose="02020603050405020304" pitchFamily="18" charset="0"/>
                          <a:cs typeface="Times New Roman" panose="02020603050405020304" pitchFamily="18" charset="0"/>
                        </a:rPr>
                        <a:t>Валовый доход</a:t>
                      </a:r>
                      <a:endParaRPr lang="ru-RU" sz="1400" b="0" i="0" u="none" strike="noStrike" dirty="0">
                        <a:effectLst/>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135%</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124%</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112%</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108%</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100%</a:t>
                      </a:r>
                      <a:endParaRPr lang="ru-RU" sz="1400" dirty="0">
                        <a:latin typeface="Times New Roman" panose="02020603050405020304" pitchFamily="18" charset="0"/>
                        <a:cs typeface="Times New Roman"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4569570"/>
                  </a:ext>
                </a:extLst>
              </a:tr>
            </a:tbl>
          </a:graphicData>
        </a:graphic>
      </p:graphicFrame>
    </p:spTree>
    <p:extLst>
      <p:ext uri="{BB962C8B-B14F-4D97-AF65-F5344CB8AC3E}">
        <p14:creationId xmlns:p14="http://schemas.microsoft.com/office/powerpoint/2010/main" val="1539291999"/>
      </p:ext>
    </p:extLst>
  </p:cSld>
  <p:clrMapOvr>
    <a:masterClrMapping/>
  </p:clrMapOvr>
  <p:transition spd="slow">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BF99378-94F6-48F1-9F3E-D5CCF59F2F85}"/>
              </a:ext>
            </a:extLst>
          </p:cNvPr>
          <p:cNvSpPr>
            <a:spLocks noChangeArrowheads="1"/>
          </p:cNvSpPr>
          <p:nvPr/>
        </p:nvSpPr>
        <p:spPr bwMode="auto">
          <a:xfrm rot="10800000" flipV="1">
            <a:off x="762001" y="324163"/>
            <a:ext cx="8585689" cy="361637"/>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defTabSz="685800">
              <a:defRPr/>
            </a:pPr>
            <a:r>
              <a:rPr lang="ru-RU" sz="1900" b="1" dirty="0">
                <a:solidFill>
                  <a:prstClr val="black"/>
                </a:solidFill>
                <a:latin typeface="Times New Roman"/>
              </a:rPr>
              <a:t>Цифровая экономика меняет характеристики деятельности</a:t>
            </a:r>
          </a:p>
        </p:txBody>
      </p:sp>
      <p:sp>
        <p:nvSpPr>
          <p:cNvPr id="6" name="Прямоугольник 5">
            <a:extLst>
              <a:ext uri="{FF2B5EF4-FFF2-40B4-BE49-F238E27FC236}">
                <a16:creationId xmlns:a16="http://schemas.microsoft.com/office/drawing/2014/main" id="{8A34C0A3-DE79-405E-B6F7-5EAE10B16FE3}"/>
              </a:ext>
            </a:extLst>
          </p:cNvPr>
          <p:cNvSpPr/>
          <p:nvPr/>
        </p:nvSpPr>
        <p:spPr>
          <a:xfrm>
            <a:off x="1638300" y="1143465"/>
            <a:ext cx="6629400" cy="7620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900" dirty="0">
                <a:solidFill>
                  <a:prstClr val="black"/>
                </a:solidFill>
                <a:latin typeface="Times New Roman"/>
              </a:rPr>
              <a:t>Изменяется картина мира, роль и возможности</a:t>
            </a:r>
          </a:p>
          <a:p>
            <a:pPr algn="ctr">
              <a:defRPr/>
            </a:pPr>
            <a:r>
              <a:rPr lang="ru-RU" sz="1900" dirty="0">
                <a:solidFill>
                  <a:prstClr val="black"/>
                </a:solidFill>
                <a:latin typeface="Times New Roman"/>
              </a:rPr>
              <a:t>личности в разных видах деятельности</a:t>
            </a:r>
          </a:p>
        </p:txBody>
      </p:sp>
      <p:sp>
        <p:nvSpPr>
          <p:cNvPr id="7" name="Прямоугольник 6">
            <a:extLst>
              <a:ext uri="{FF2B5EF4-FFF2-40B4-BE49-F238E27FC236}">
                <a16:creationId xmlns:a16="http://schemas.microsoft.com/office/drawing/2014/main" id="{5E69F6F8-7167-41C4-8A8D-F2A684665DEC}"/>
              </a:ext>
            </a:extLst>
          </p:cNvPr>
          <p:cNvSpPr/>
          <p:nvPr/>
        </p:nvSpPr>
        <p:spPr>
          <a:xfrm>
            <a:off x="1638300" y="2019608"/>
            <a:ext cx="6629400" cy="7620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900">
                <a:solidFill>
                  <a:prstClr val="black"/>
                </a:solidFill>
                <a:latin typeface="Times New Roman"/>
              </a:rPr>
              <a:t>Появляются новые предметы деятельности </a:t>
            </a:r>
            <a:endParaRPr lang="ru-RU" sz="1900" dirty="0">
              <a:solidFill>
                <a:prstClr val="black"/>
              </a:solidFill>
              <a:latin typeface="Times New Roman"/>
            </a:endParaRPr>
          </a:p>
        </p:txBody>
      </p:sp>
      <p:sp>
        <p:nvSpPr>
          <p:cNvPr id="8" name="Прямоугольник 7">
            <a:extLst>
              <a:ext uri="{FF2B5EF4-FFF2-40B4-BE49-F238E27FC236}">
                <a16:creationId xmlns:a16="http://schemas.microsoft.com/office/drawing/2014/main" id="{A46D61EF-B209-4302-BD13-DE4A589C2F72}"/>
              </a:ext>
            </a:extLst>
          </p:cNvPr>
          <p:cNvSpPr/>
          <p:nvPr/>
        </p:nvSpPr>
        <p:spPr>
          <a:xfrm>
            <a:off x="1638300" y="2895751"/>
            <a:ext cx="6629400" cy="7620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900" dirty="0">
                <a:solidFill>
                  <a:prstClr val="black"/>
                </a:solidFill>
                <a:latin typeface="Times New Roman"/>
              </a:rPr>
              <a:t>Новые технологии изменяют инструментальные</a:t>
            </a:r>
          </a:p>
          <a:p>
            <a:pPr algn="ctr">
              <a:defRPr/>
            </a:pPr>
            <a:r>
              <a:rPr lang="ru-RU" sz="1900" dirty="0">
                <a:solidFill>
                  <a:prstClr val="black"/>
                </a:solidFill>
                <a:latin typeface="Times New Roman"/>
              </a:rPr>
              <a:t>возможности субъекта деятельности</a:t>
            </a:r>
          </a:p>
        </p:txBody>
      </p:sp>
      <p:sp>
        <p:nvSpPr>
          <p:cNvPr id="9" name="Прямоугольник 8">
            <a:extLst>
              <a:ext uri="{FF2B5EF4-FFF2-40B4-BE49-F238E27FC236}">
                <a16:creationId xmlns:a16="http://schemas.microsoft.com/office/drawing/2014/main" id="{A392305F-A2BE-445A-B637-ADA8E12D0BE9}"/>
              </a:ext>
            </a:extLst>
          </p:cNvPr>
          <p:cNvSpPr/>
          <p:nvPr/>
        </p:nvSpPr>
        <p:spPr>
          <a:xfrm>
            <a:off x="1638300" y="3762481"/>
            <a:ext cx="6629400" cy="7620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900" dirty="0">
                <a:solidFill>
                  <a:prstClr val="black"/>
                </a:solidFill>
                <a:latin typeface="Times New Roman"/>
              </a:rPr>
              <a:t>Возрастает роль мотивационно-ценностных установок и</a:t>
            </a:r>
          </a:p>
          <a:p>
            <a:pPr algn="ctr">
              <a:defRPr/>
            </a:pPr>
            <a:r>
              <a:rPr lang="ru-RU" sz="1900" dirty="0">
                <a:solidFill>
                  <a:prstClr val="black"/>
                </a:solidFill>
                <a:latin typeface="Times New Roman"/>
              </a:rPr>
              <a:t>морально-этических качеств личности</a:t>
            </a:r>
          </a:p>
        </p:txBody>
      </p:sp>
      <p:sp>
        <p:nvSpPr>
          <p:cNvPr id="10" name="Прямоугольник 9">
            <a:extLst>
              <a:ext uri="{FF2B5EF4-FFF2-40B4-BE49-F238E27FC236}">
                <a16:creationId xmlns:a16="http://schemas.microsoft.com/office/drawing/2014/main" id="{98131B56-D288-4B9B-BB2A-77509B74F791}"/>
              </a:ext>
            </a:extLst>
          </p:cNvPr>
          <p:cNvSpPr/>
          <p:nvPr/>
        </p:nvSpPr>
        <p:spPr>
          <a:xfrm>
            <a:off x="769345" y="4974104"/>
            <a:ext cx="8305800" cy="969496"/>
          </a:xfrm>
          <a:prstGeom prst="rect">
            <a:avLst/>
          </a:prstGeom>
        </p:spPr>
        <p:txBody>
          <a:bodyPr wrap="square">
            <a:spAutoFit/>
          </a:bodyPr>
          <a:lstStyle/>
          <a:p>
            <a:pPr>
              <a:defRPr/>
            </a:pPr>
            <a:r>
              <a:rPr lang="ru-RU" sz="1900" dirty="0">
                <a:solidFill>
                  <a:prstClr val="black"/>
                </a:solidFill>
                <a:latin typeface="Times New Roman"/>
              </a:rPr>
              <a:t>Ключевые компетенции личности как субъекта деятельности все более «сдвигаются» в сторон  коммуникативных (управленческих и операторских) и креативных (исследовательских и разработческих)</a:t>
            </a:r>
          </a:p>
        </p:txBody>
      </p:sp>
    </p:spTree>
    <p:extLst>
      <p:ext uri="{BB962C8B-B14F-4D97-AF65-F5344CB8AC3E}">
        <p14:creationId xmlns:p14="http://schemas.microsoft.com/office/powerpoint/2010/main" val="93131212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730748" y="515373"/>
            <a:ext cx="6608962" cy="525889"/>
          </a:xfrm>
          <a:noFill/>
        </p:spPr>
        <p:txBody>
          <a:bodyPr vert="horz" wrap="square" lIns="77102" tIns="37875" rIns="77102" bIns="37875" numCol="1" rtlCol="0" anchor="ctr" anchorCtr="0" compatLnSpc="1">
            <a:prstTxWarp prst="textNoShape">
              <a:avLst/>
            </a:prstTxWarp>
            <a:normAutofit/>
          </a:bodyPr>
          <a:lstStyle/>
          <a:p>
            <a:pPr eaLnBrk="1" hangingPunct="1"/>
            <a:r>
              <a:rPr lang="en-US" altLang="ru-RU" sz="1875" b="1" dirty="0" err="1">
                <a:latin typeface="Times New Roman" panose="02020603050405020304" pitchFamily="18" charset="0"/>
                <a:cs typeface="Times New Roman" panose="02020603050405020304" pitchFamily="18" charset="0"/>
              </a:rPr>
              <a:t>Трендовый</a:t>
            </a:r>
            <a:r>
              <a:rPr lang="en-US" altLang="ru-RU" sz="1875" b="1" dirty="0">
                <a:latin typeface="Times New Roman" panose="02020603050405020304" pitchFamily="18" charset="0"/>
                <a:cs typeface="Times New Roman" panose="02020603050405020304" pitchFamily="18" charset="0"/>
              </a:rPr>
              <a:t> </a:t>
            </a:r>
            <a:r>
              <a:rPr lang="en-US" altLang="ru-RU" sz="1875" b="1" dirty="0" err="1">
                <a:latin typeface="Times New Roman" panose="02020603050405020304" pitchFamily="18" charset="0"/>
                <a:cs typeface="Times New Roman" panose="02020603050405020304" pitchFamily="18" charset="0"/>
              </a:rPr>
              <a:t>анализ</a:t>
            </a:r>
            <a:endParaRPr lang="en-US" altLang="ru-RU" sz="1875" b="1" dirty="0">
              <a:latin typeface="Times New Roman" panose="02020603050405020304" pitchFamily="18" charset="0"/>
              <a:cs typeface="Times New Roman" panose="02020603050405020304" pitchFamily="18" charset="0"/>
            </a:endParaRPr>
          </a:p>
        </p:txBody>
      </p:sp>
      <p:graphicFrame>
        <p:nvGraphicFramePr>
          <p:cNvPr id="45060" name="Object 4"/>
          <p:cNvGraphicFramePr>
            <a:graphicFrameLocks noGrp="1"/>
          </p:cNvGraphicFramePr>
          <p:nvPr>
            <p:ph type="chart" idx="1"/>
          </p:nvPr>
        </p:nvGraphicFramePr>
        <p:xfrm>
          <a:off x="1026872" y="836606"/>
          <a:ext cx="7620902" cy="4048790"/>
        </p:xfrm>
        <a:graphic>
          <a:graphicData uri="http://schemas.openxmlformats.org/presentationml/2006/ole">
            <mc:AlternateContent xmlns:mc="http://schemas.openxmlformats.org/markup-compatibility/2006">
              <mc:Choice xmlns:v="urn:schemas-microsoft-com:vml" Requires="v">
                <p:oleObj r:id="rId3" imgW="8949704" imgH="4761389" progId="Excel.Chart.8">
                  <p:embed/>
                </p:oleObj>
              </mc:Choice>
              <mc:Fallback>
                <p:oleObj r:id="rId3" imgW="8949704" imgH="4761389" progId="Excel.Chart.8">
                  <p:embed/>
                  <p:pic>
                    <p:nvPicPr>
                      <p:cNvPr id="45060" name="Object 4"/>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872" y="836606"/>
                        <a:ext cx="7620902" cy="4048790"/>
                      </a:xfrm>
                      <a:prstGeom prst="rect">
                        <a:avLst/>
                      </a:prstGeom>
                      <a:noFill/>
                      <a:ln>
                        <a:noFill/>
                      </a:ln>
                    </p:spPr>
                  </p:pic>
                </p:oleObj>
              </mc:Fallback>
            </mc:AlternateContent>
          </a:graphicData>
        </a:graphic>
      </p:graphicFrame>
      <p:sp>
        <p:nvSpPr>
          <p:cNvPr id="5" name="TextBox 4">
            <a:extLst>
              <a:ext uri="{FF2B5EF4-FFF2-40B4-BE49-F238E27FC236}">
                <a16:creationId xmlns:a16="http://schemas.microsoft.com/office/drawing/2014/main" id="{91C1CB0C-C4ED-4947-A662-621D9206CBE7}"/>
              </a:ext>
            </a:extLst>
          </p:cNvPr>
          <p:cNvSpPr txBox="1"/>
          <p:nvPr/>
        </p:nvSpPr>
        <p:spPr>
          <a:xfrm>
            <a:off x="1057334" y="4620025"/>
            <a:ext cx="8115974" cy="1874039"/>
          </a:xfrm>
          <a:prstGeom prst="rect">
            <a:avLst/>
          </a:prstGeom>
          <a:noFill/>
        </p:spPr>
        <p:txBody>
          <a:bodyPr wrap="square">
            <a:spAutoFit/>
          </a:bodyPr>
          <a:lstStyle/>
          <a:p>
            <a:pPr marL="0" marR="0" lvl="1" indent="0" algn="l" defTabSz="533413" rtl="0" eaLnBrk="1" fontAlgn="auto" latinLnBrk="0" hangingPunct="1">
              <a:lnSpc>
                <a:spcPct val="90000"/>
              </a:lnSpc>
              <a:spcBef>
                <a:spcPct val="0"/>
              </a:spcBef>
              <a:spcAft>
                <a:spcPct val="1500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Сравнение каждой позиции отчетности с базисным периодом и определение тренда, т.е. основной тенденции в динамике показателя за несколько отчетных периодов</a:t>
            </a:r>
          </a:p>
          <a:p>
            <a:pPr marL="0" marR="0" lvl="1" indent="0" algn="l" defTabSz="533413" rtl="0" eaLnBrk="1" fontAlgn="auto" latinLnBrk="0" hangingPunct="1">
              <a:lnSpc>
                <a:spcPct val="90000"/>
              </a:lnSpc>
              <a:spcBef>
                <a:spcPct val="0"/>
              </a:spcBef>
              <a:spcAft>
                <a:spcPct val="1500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1" indent="0" algn="l" defTabSz="533413" rtl="0" eaLnBrk="1" fontAlgn="auto" latinLnBrk="0" hangingPunct="1">
              <a:lnSpc>
                <a:spcPct val="90000"/>
              </a:lnSpc>
              <a:spcBef>
                <a:spcPct val="0"/>
              </a:spcBef>
              <a:spcAft>
                <a:spcPct val="15000"/>
              </a:spcAft>
              <a:buClrTx/>
              <a:buSzTx/>
              <a:buFontTx/>
              <a:buNone/>
              <a:tabLst/>
              <a:defRPr/>
            </a:pPr>
            <a:r>
              <a:rPr kumimoji="0" lang="ru-RU" sz="1754" b="0" i="0" u="none" strike="noStrike" kern="1200" cap="none" spc="0" normalizeH="0" baseline="0" noProof="0" dirty="0">
                <a:ln>
                  <a:noFill/>
                </a:ln>
                <a:solidFill>
                  <a:prstClr val="black">
                    <a:hueOff val="0"/>
                    <a:satOff val="0"/>
                    <a:lumOff val="0"/>
                    <a:alphaOff val="0"/>
                  </a:prstClr>
                </a:solidFill>
                <a:effectLst/>
                <a:uLnTx/>
                <a:uFillTx/>
                <a:latin typeface="Times New Roman" panose="02020603050405020304" pitchFamily="18" charset="0"/>
                <a:ea typeface="+mn-ea"/>
                <a:cs typeface="Times New Roman" panose="02020603050405020304" pitchFamily="18" charset="0"/>
              </a:rPr>
              <a:t>С</a:t>
            </a:r>
            <a:r>
              <a:rPr kumimoji="0" lang="ru-RU" sz="1754" b="0" i="0" u="none" strike="noStrike" kern="1200" cap="none" spc="0" normalizeH="0" baseline="0" noProof="0" dirty="0" err="1">
                <a:ln>
                  <a:noFill/>
                </a:ln>
                <a:solidFill>
                  <a:prstClr val="black">
                    <a:hueOff val="0"/>
                    <a:satOff val="0"/>
                    <a:lumOff val="0"/>
                    <a:alphaOff val="0"/>
                  </a:prstClr>
                </a:solidFill>
                <a:effectLst/>
                <a:uLnTx/>
                <a:uFillTx/>
                <a:latin typeface="Times New Roman" panose="02020603050405020304" pitchFamily="18" charset="0"/>
                <a:ea typeface="+mn-ea"/>
                <a:cs typeface="Times New Roman" panose="02020603050405020304" pitchFamily="18" charset="0"/>
              </a:rPr>
              <a:t>лужит</a:t>
            </a:r>
            <a:r>
              <a:rPr kumimoji="0" lang="ru-RU" sz="1754" b="0" i="0" u="none" strike="noStrike" kern="1200" cap="none" spc="0" normalizeH="0" baseline="0" noProof="0" dirty="0">
                <a:ln>
                  <a:noFill/>
                </a:ln>
                <a:solidFill>
                  <a:prstClr val="black">
                    <a:hueOff val="0"/>
                    <a:satOff val="0"/>
                    <a:lumOff val="0"/>
                    <a:alphaOff val="0"/>
                  </a:prstClr>
                </a:solidFill>
                <a:effectLst/>
                <a:uLnTx/>
                <a:uFillTx/>
                <a:latin typeface="Times New Roman" panose="02020603050405020304" pitchFamily="18" charset="0"/>
                <a:ea typeface="+mn-ea"/>
                <a:cs typeface="Times New Roman" panose="02020603050405020304" pitchFamily="18" charset="0"/>
              </a:rPr>
              <a:t> для понимания того, как на самом деле развивается компания, т.е. улучшается ли ее положение, остается ли оно неизменным или ухудшается, имеет ли предприятие какие-либо внутренние проблемы</a:t>
            </a:r>
          </a:p>
        </p:txBody>
      </p:sp>
    </p:spTree>
    <p:extLst>
      <p:ext uri="{BB962C8B-B14F-4D97-AF65-F5344CB8AC3E}">
        <p14:creationId xmlns:p14="http://schemas.microsoft.com/office/powerpoint/2010/main" val="3310794655"/>
      </p:ext>
    </p:extLst>
  </p:cSld>
  <p:clrMapOvr>
    <a:masterClrMapping/>
  </p:clrMapOvr>
  <p:transition>
    <p:wipe dir="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01794" y="336199"/>
            <a:ext cx="6918290" cy="4048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31" b="1" i="0" u="none" strike="noStrike" kern="1200" cap="none" spc="0" normalizeH="0" baseline="0" noProof="0" dirty="0">
                <a:ln>
                  <a:noFill/>
                </a:ln>
                <a:solidFill>
                  <a:prstClr val="black"/>
                </a:solidFill>
                <a:effectLst/>
                <a:uLnTx/>
                <a:uFillTx/>
                <a:latin typeface="Times New Roman"/>
                <a:ea typeface="+mn-ea"/>
                <a:cs typeface="+mn-cs"/>
              </a:rPr>
              <a:t>Анализ трендов</a:t>
            </a:r>
          </a:p>
        </p:txBody>
      </p:sp>
      <p:sp>
        <p:nvSpPr>
          <p:cNvPr id="13" name="Прямоугольник 12"/>
          <p:cNvSpPr/>
          <p:nvPr/>
        </p:nvSpPr>
        <p:spPr>
          <a:xfrm>
            <a:off x="943708" y="733942"/>
            <a:ext cx="8071338" cy="576119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a:ea typeface="+mn-ea"/>
                <a:cs typeface="+mn-cs"/>
              </a:rPr>
              <a:t>Позволяет судить о том, с какой вероятностью финансовое положение компании улучшается или ухудшается.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a:ea typeface="+mn-ea"/>
                <a:cs typeface="+mn-cs"/>
              </a:rPr>
              <a:t>Чтобы произвести анализ тенденций необходимо отобразить тот или иной коэффициент (или значения в абсолютных показателях) на графике в определенные промежутки времени: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a:ea typeface="+mn-ea"/>
                <a:cs typeface="+mn-cs"/>
              </a:rPr>
              <a:t>Средне отраслевой показатель</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a:ea typeface="+mn-ea"/>
                <a:cs typeface="+mn-cs"/>
              </a:rPr>
              <a:t>Рентабельность компании АВС</a:t>
            </a:r>
          </a:p>
        </p:txBody>
      </p:sp>
      <p:sp>
        <p:nvSpPr>
          <p:cNvPr id="6" name="Прямоугольник 5"/>
          <p:cNvSpPr/>
          <p:nvPr/>
        </p:nvSpPr>
        <p:spPr>
          <a:xfrm>
            <a:off x="1234293" y="2431969"/>
            <a:ext cx="7184916" cy="36227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a:ea typeface="+mn-ea"/>
                <a:cs typeface="+mn-cs"/>
              </a:rPr>
              <a:t>Рентабельность акционерного капитала компании </a:t>
            </a:r>
            <a:r>
              <a:rPr kumimoji="0" lang="en-US" sz="1754" b="0" i="0" u="none" strike="noStrike" kern="1200" cap="none" spc="0" normalizeH="0" baseline="0" noProof="0" dirty="0">
                <a:ln>
                  <a:noFill/>
                </a:ln>
                <a:solidFill>
                  <a:prstClr val="black"/>
                </a:solidFill>
                <a:effectLst/>
                <a:uLnTx/>
                <a:uFillTx/>
                <a:latin typeface="Times New Roman"/>
                <a:ea typeface="+mn-ea"/>
                <a:cs typeface="+mn-cs"/>
              </a:rPr>
              <a:t>ABC</a:t>
            </a:r>
            <a:r>
              <a:rPr kumimoji="0" lang="ru-RU" sz="1754" b="0" i="0" u="none" strike="noStrike" kern="1200" cap="none" spc="0" normalizeH="0" baseline="0" noProof="0" dirty="0">
                <a:ln>
                  <a:noFill/>
                </a:ln>
                <a:solidFill>
                  <a:prstClr val="black"/>
                </a:solidFill>
                <a:effectLst/>
                <a:uLnTx/>
                <a:uFillTx/>
                <a:latin typeface="Times New Roman"/>
                <a:ea typeface="+mn-ea"/>
                <a:cs typeface="+mn-cs"/>
              </a:rPr>
              <a:t>, 2018 - 2022 годы</a:t>
            </a:r>
          </a:p>
        </p:txBody>
      </p:sp>
      <p:sp>
        <p:nvSpPr>
          <p:cNvPr id="8" name="Прямоугольник 7"/>
          <p:cNvSpPr/>
          <p:nvPr/>
        </p:nvSpPr>
        <p:spPr>
          <a:xfrm flipH="1">
            <a:off x="1415444" y="3028052"/>
            <a:ext cx="470800" cy="239431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16</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14</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12</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10</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8</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6</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4</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2</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0</a:t>
            </a:r>
          </a:p>
        </p:txBody>
      </p:sp>
      <p:cxnSp>
        <p:nvCxnSpPr>
          <p:cNvPr id="10" name="Прямая соединительная линия 9"/>
          <p:cNvCxnSpPr/>
          <p:nvPr/>
        </p:nvCxnSpPr>
        <p:spPr>
          <a:xfrm flipV="1">
            <a:off x="2420815" y="2972774"/>
            <a:ext cx="0" cy="2391508"/>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flipV="1">
            <a:off x="3686908" y="2972045"/>
            <a:ext cx="0" cy="2391508"/>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flipV="1">
            <a:off x="4964569" y="2972045"/>
            <a:ext cx="0" cy="2391508"/>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flipV="1">
            <a:off x="6148754" y="2972045"/>
            <a:ext cx="0" cy="2391508"/>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flipV="1">
            <a:off x="7414846" y="2972045"/>
            <a:ext cx="0" cy="2391508"/>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Прямая соединительная линия 3"/>
          <p:cNvCxnSpPr/>
          <p:nvPr/>
        </p:nvCxnSpPr>
        <p:spPr>
          <a:xfrm>
            <a:off x="1841894" y="5364282"/>
            <a:ext cx="6135661"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Полилиния 11"/>
          <p:cNvSpPr/>
          <p:nvPr/>
        </p:nvSpPr>
        <p:spPr>
          <a:xfrm>
            <a:off x="2420818" y="3239309"/>
            <a:ext cx="4986627" cy="477794"/>
          </a:xfrm>
          <a:custGeom>
            <a:avLst/>
            <a:gdLst>
              <a:gd name="connsiteX0" fmla="*/ 0 w 5402179"/>
              <a:gd name="connsiteY0" fmla="*/ 300802 h 517371"/>
              <a:gd name="connsiteX1" fmla="*/ 1383632 w 5402179"/>
              <a:gd name="connsiteY1" fmla="*/ 13 h 517371"/>
              <a:gd name="connsiteX2" fmla="*/ 2779295 w 5402179"/>
              <a:gd name="connsiteY2" fmla="*/ 288771 h 517371"/>
              <a:gd name="connsiteX3" fmla="*/ 4042611 w 5402179"/>
              <a:gd name="connsiteY3" fmla="*/ 372992 h 517371"/>
              <a:gd name="connsiteX4" fmla="*/ 5402179 w 5402179"/>
              <a:gd name="connsiteY4" fmla="*/ 517371 h 517371"/>
              <a:gd name="connsiteX0" fmla="*/ 0 w 5402179"/>
              <a:gd name="connsiteY0" fmla="*/ 300802 h 517371"/>
              <a:gd name="connsiteX1" fmla="*/ 1383632 w 5402179"/>
              <a:gd name="connsiteY1" fmla="*/ 13 h 517371"/>
              <a:gd name="connsiteX2" fmla="*/ 2779295 w 5402179"/>
              <a:gd name="connsiteY2" fmla="*/ 288771 h 517371"/>
              <a:gd name="connsiteX3" fmla="*/ 4042611 w 5402179"/>
              <a:gd name="connsiteY3" fmla="*/ 372992 h 517371"/>
              <a:gd name="connsiteX4" fmla="*/ 5402179 w 5402179"/>
              <a:gd name="connsiteY4" fmla="*/ 517371 h 517371"/>
              <a:gd name="connsiteX0" fmla="*/ 0 w 5402179"/>
              <a:gd name="connsiteY0" fmla="*/ 300802 h 517371"/>
              <a:gd name="connsiteX1" fmla="*/ 1383632 w 5402179"/>
              <a:gd name="connsiteY1" fmla="*/ 13 h 517371"/>
              <a:gd name="connsiteX2" fmla="*/ 2779295 w 5402179"/>
              <a:gd name="connsiteY2" fmla="*/ 288771 h 517371"/>
              <a:gd name="connsiteX3" fmla="*/ 4042611 w 5402179"/>
              <a:gd name="connsiteY3" fmla="*/ 372992 h 517371"/>
              <a:gd name="connsiteX4" fmla="*/ 5402179 w 5402179"/>
              <a:gd name="connsiteY4" fmla="*/ 517371 h 517371"/>
              <a:gd name="connsiteX0" fmla="*/ 0 w 5402179"/>
              <a:gd name="connsiteY0" fmla="*/ 300800 h 517369"/>
              <a:gd name="connsiteX1" fmla="*/ 1383632 w 5402179"/>
              <a:gd name="connsiteY1" fmla="*/ 11 h 517369"/>
              <a:gd name="connsiteX2" fmla="*/ 2779295 w 5402179"/>
              <a:gd name="connsiteY2" fmla="*/ 288769 h 517369"/>
              <a:gd name="connsiteX3" fmla="*/ 4042611 w 5402179"/>
              <a:gd name="connsiteY3" fmla="*/ 372990 h 517369"/>
              <a:gd name="connsiteX4" fmla="*/ 5402179 w 5402179"/>
              <a:gd name="connsiteY4" fmla="*/ 517369 h 517369"/>
              <a:gd name="connsiteX0" fmla="*/ 0 w 5402179"/>
              <a:gd name="connsiteY0" fmla="*/ 300800 h 517369"/>
              <a:gd name="connsiteX1" fmla="*/ 1383632 w 5402179"/>
              <a:gd name="connsiteY1" fmla="*/ 11 h 517369"/>
              <a:gd name="connsiteX2" fmla="*/ 2779295 w 5402179"/>
              <a:gd name="connsiteY2" fmla="*/ 288769 h 517369"/>
              <a:gd name="connsiteX3" fmla="*/ 4042611 w 5402179"/>
              <a:gd name="connsiteY3" fmla="*/ 372990 h 517369"/>
              <a:gd name="connsiteX4" fmla="*/ 5402179 w 5402179"/>
              <a:gd name="connsiteY4" fmla="*/ 517369 h 517369"/>
              <a:gd name="connsiteX0" fmla="*/ 0 w 5402179"/>
              <a:gd name="connsiteY0" fmla="*/ 300800 h 517576"/>
              <a:gd name="connsiteX1" fmla="*/ 1383632 w 5402179"/>
              <a:gd name="connsiteY1" fmla="*/ 11 h 517576"/>
              <a:gd name="connsiteX2" fmla="*/ 2779295 w 5402179"/>
              <a:gd name="connsiteY2" fmla="*/ 288769 h 517576"/>
              <a:gd name="connsiteX3" fmla="*/ 4042611 w 5402179"/>
              <a:gd name="connsiteY3" fmla="*/ 372990 h 517576"/>
              <a:gd name="connsiteX4" fmla="*/ 5402179 w 5402179"/>
              <a:gd name="connsiteY4" fmla="*/ 517369 h 517576"/>
              <a:gd name="connsiteX0" fmla="*/ 0 w 5402179"/>
              <a:gd name="connsiteY0" fmla="*/ 300802 h 517578"/>
              <a:gd name="connsiteX1" fmla="*/ 1383632 w 5402179"/>
              <a:gd name="connsiteY1" fmla="*/ 13 h 517578"/>
              <a:gd name="connsiteX2" fmla="*/ 2779295 w 5402179"/>
              <a:gd name="connsiteY2" fmla="*/ 288771 h 517578"/>
              <a:gd name="connsiteX3" fmla="*/ 4066674 w 5402179"/>
              <a:gd name="connsiteY3" fmla="*/ 372992 h 517578"/>
              <a:gd name="connsiteX4" fmla="*/ 5402179 w 5402179"/>
              <a:gd name="connsiteY4" fmla="*/ 517371 h 517578"/>
              <a:gd name="connsiteX0" fmla="*/ 0 w 5402179"/>
              <a:gd name="connsiteY0" fmla="*/ 300802 h 517610"/>
              <a:gd name="connsiteX1" fmla="*/ 1383632 w 5402179"/>
              <a:gd name="connsiteY1" fmla="*/ 13 h 517610"/>
              <a:gd name="connsiteX2" fmla="*/ 2779295 w 5402179"/>
              <a:gd name="connsiteY2" fmla="*/ 288771 h 517610"/>
              <a:gd name="connsiteX3" fmla="*/ 4066674 w 5402179"/>
              <a:gd name="connsiteY3" fmla="*/ 372992 h 517610"/>
              <a:gd name="connsiteX4" fmla="*/ 5402179 w 5402179"/>
              <a:gd name="connsiteY4" fmla="*/ 517371 h 517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2179" h="517610">
                <a:moveTo>
                  <a:pt x="0" y="300802"/>
                </a:moveTo>
                <a:lnTo>
                  <a:pt x="1383632" y="13"/>
                </a:lnTo>
                <a:cubicBezTo>
                  <a:pt x="1389648" y="-1992"/>
                  <a:pt x="2332121" y="226608"/>
                  <a:pt x="2779295" y="288771"/>
                </a:cubicBezTo>
                <a:cubicBezTo>
                  <a:pt x="3226469" y="350934"/>
                  <a:pt x="4038602" y="370985"/>
                  <a:pt x="4066674" y="372992"/>
                </a:cubicBezTo>
                <a:cubicBezTo>
                  <a:pt x="4094746" y="374999"/>
                  <a:pt x="5398168" y="524389"/>
                  <a:pt x="5402179" y="517371"/>
                </a:cubicBezTo>
              </a:path>
            </a:pathLst>
          </a:custGeom>
          <a:noFill/>
          <a:ln w="38100">
            <a:solidFill>
              <a:srgbClr val="1E0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orbel"/>
              <a:ea typeface="+mn-ea"/>
              <a:cs typeface="+mn-cs"/>
            </a:endParaRPr>
          </a:p>
        </p:txBody>
      </p:sp>
      <p:sp>
        <p:nvSpPr>
          <p:cNvPr id="18" name="Полилиния 17"/>
          <p:cNvSpPr/>
          <p:nvPr/>
        </p:nvSpPr>
        <p:spPr>
          <a:xfrm>
            <a:off x="2420816" y="3217001"/>
            <a:ext cx="5008839" cy="377719"/>
          </a:xfrm>
          <a:custGeom>
            <a:avLst/>
            <a:gdLst>
              <a:gd name="connsiteX0" fmla="*/ 0 w 5426242"/>
              <a:gd name="connsiteY0" fmla="*/ 422450 h 422450"/>
              <a:gd name="connsiteX1" fmla="*/ 1383632 w 5426242"/>
              <a:gd name="connsiteY1" fmla="*/ 314166 h 422450"/>
              <a:gd name="connsiteX2" fmla="*/ 2767263 w 5426242"/>
              <a:gd name="connsiteY2" fmla="*/ 49471 h 422450"/>
              <a:gd name="connsiteX3" fmla="*/ 4042611 w 5426242"/>
              <a:gd name="connsiteY3" fmla="*/ 13377 h 422450"/>
              <a:gd name="connsiteX4" fmla="*/ 5426242 w 5426242"/>
              <a:gd name="connsiteY4" fmla="*/ 205882 h 422450"/>
              <a:gd name="connsiteX5" fmla="*/ 5426242 w 5426242"/>
              <a:gd name="connsiteY5" fmla="*/ 205882 h 422450"/>
              <a:gd name="connsiteX0" fmla="*/ 0 w 5426242"/>
              <a:gd name="connsiteY0" fmla="*/ 422450 h 422465"/>
              <a:gd name="connsiteX1" fmla="*/ 1383632 w 5426242"/>
              <a:gd name="connsiteY1" fmla="*/ 314166 h 422465"/>
              <a:gd name="connsiteX2" fmla="*/ 2767263 w 5426242"/>
              <a:gd name="connsiteY2" fmla="*/ 49471 h 422465"/>
              <a:gd name="connsiteX3" fmla="*/ 4042611 w 5426242"/>
              <a:gd name="connsiteY3" fmla="*/ 13377 h 422465"/>
              <a:gd name="connsiteX4" fmla="*/ 5426242 w 5426242"/>
              <a:gd name="connsiteY4" fmla="*/ 205882 h 422465"/>
              <a:gd name="connsiteX5" fmla="*/ 5426242 w 5426242"/>
              <a:gd name="connsiteY5" fmla="*/ 205882 h 422465"/>
              <a:gd name="connsiteX0" fmla="*/ 0 w 5426242"/>
              <a:gd name="connsiteY0" fmla="*/ 422450 h 422455"/>
              <a:gd name="connsiteX1" fmla="*/ 1383632 w 5426242"/>
              <a:gd name="connsiteY1" fmla="*/ 314166 h 422455"/>
              <a:gd name="connsiteX2" fmla="*/ 2767263 w 5426242"/>
              <a:gd name="connsiteY2" fmla="*/ 49471 h 422455"/>
              <a:gd name="connsiteX3" fmla="*/ 4042611 w 5426242"/>
              <a:gd name="connsiteY3" fmla="*/ 13377 h 422455"/>
              <a:gd name="connsiteX4" fmla="*/ 5426242 w 5426242"/>
              <a:gd name="connsiteY4" fmla="*/ 205882 h 422455"/>
              <a:gd name="connsiteX5" fmla="*/ 5426242 w 5426242"/>
              <a:gd name="connsiteY5" fmla="*/ 205882 h 422455"/>
              <a:gd name="connsiteX0" fmla="*/ 0 w 5426242"/>
              <a:gd name="connsiteY0" fmla="*/ 416685 h 416690"/>
              <a:gd name="connsiteX1" fmla="*/ 1383632 w 5426242"/>
              <a:gd name="connsiteY1" fmla="*/ 308401 h 416690"/>
              <a:gd name="connsiteX2" fmla="*/ 2767263 w 5426242"/>
              <a:gd name="connsiteY2" fmla="*/ 43706 h 416690"/>
              <a:gd name="connsiteX3" fmla="*/ 4042611 w 5426242"/>
              <a:gd name="connsiteY3" fmla="*/ 7612 h 416690"/>
              <a:gd name="connsiteX4" fmla="*/ 5426242 w 5426242"/>
              <a:gd name="connsiteY4" fmla="*/ 200117 h 416690"/>
              <a:gd name="connsiteX5" fmla="*/ 5426242 w 5426242"/>
              <a:gd name="connsiteY5" fmla="*/ 200117 h 416690"/>
              <a:gd name="connsiteX0" fmla="*/ 0 w 5426242"/>
              <a:gd name="connsiteY0" fmla="*/ 409191 h 409196"/>
              <a:gd name="connsiteX1" fmla="*/ 1383632 w 5426242"/>
              <a:gd name="connsiteY1" fmla="*/ 300907 h 409196"/>
              <a:gd name="connsiteX2" fmla="*/ 2767263 w 5426242"/>
              <a:gd name="connsiteY2" fmla="*/ 36212 h 409196"/>
              <a:gd name="connsiteX3" fmla="*/ 4042611 w 5426242"/>
              <a:gd name="connsiteY3" fmla="*/ 118 h 409196"/>
              <a:gd name="connsiteX4" fmla="*/ 5426242 w 5426242"/>
              <a:gd name="connsiteY4" fmla="*/ 192623 h 409196"/>
              <a:gd name="connsiteX5" fmla="*/ 5426242 w 5426242"/>
              <a:gd name="connsiteY5" fmla="*/ 192623 h 409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6242" h="409196">
                <a:moveTo>
                  <a:pt x="0" y="409191"/>
                </a:moveTo>
                <a:cubicBezTo>
                  <a:pt x="4011" y="410193"/>
                  <a:pt x="1355559" y="266817"/>
                  <a:pt x="1383632" y="300907"/>
                </a:cubicBezTo>
                <a:cubicBezTo>
                  <a:pt x="1411705" y="334997"/>
                  <a:pt x="2757236" y="50248"/>
                  <a:pt x="2767263" y="36212"/>
                </a:cubicBezTo>
                <a:cubicBezTo>
                  <a:pt x="2777290" y="22176"/>
                  <a:pt x="4020553" y="-1887"/>
                  <a:pt x="4042611" y="118"/>
                </a:cubicBezTo>
                <a:cubicBezTo>
                  <a:pt x="4064669" y="2123"/>
                  <a:pt x="5426242" y="192623"/>
                  <a:pt x="5426242" y="192623"/>
                </a:cubicBezTo>
                <a:lnTo>
                  <a:pt x="5426242" y="192623"/>
                </a:lnTo>
              </a:path>
            </a:pathLst>
          </a:custGeom>
          <a:noFill/>
          <a:ln w="38100">
            <a:solidFill>
              <a:srgbClr val="FE00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orbel"/>
              <a:ea typeface="+mn-ea"/>
              <a:cs typeface="+mn-cs"/>
            </a:endParaRPr>
          </a:p>
        </p:txBody>
      </p:sp>
      <p:sp>
        <p:nvSpPr>
          <p:cNvPr id="19" name="TextBox 18">
            <a:extLst>
              <a:ext uri="{FF2B5EF4-FFF2-40B4-BE49-F238E27FC236}">
                <a16:creationId xmlns:a16="http://schemas.microsoft.com/office/drawing/2014/main" id="{8F2DFBBE-31A0-4D34-890F-F4A9517048F8}"/>
              </a:ext>
            </a:extLst>
          </p:cNvPr>
          <p:cNvSpPr txBox="1"/>
          <p:nvPr/>
        </p:nvSpPr>
        <p:spPr>
          <a:xfrm>
            <a:off x="2094836" y="5356600"/>
            <a:ext cx="5882718" cy="34810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a:ea typeface="+mn-ea"/>
                <a:cs typeface="+mn-cs"/>
              </a:rPr>
              <a:t>2018                2019                 2020                2021               2022  </a:t>
            </a:r>
            <a:endParaRPr kumimoji="0" lang="ru-RU" sz="1662"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7" name="Прямая соединительная линия 6">
            <a:extLst>
              <a:ext uri="{FF2B5EF4-FFF2-40B4-BE49-F238E27FC236}">
                <a16:creationId xmlns:a16="http://schemas.microsoft.com/office/drawing/2014/main" id="{4C5A5B85-9509-4E34-86BB-2CD159271B3E}"/>
              </a:ext>
            </a:extLst>
          </p:cNvPr>
          <p:cNvCxnSpPr>
            <a:cxnSpLocks/>
          </p:cNvCxnSpPr>
          <p:nvPr/>
        </p:nvCxnSpPr>
        <p:spPr>
          <a:xfrm>
            <a:off x="2759526" y="6275148"/>
            <a:ext cx="598220" cy="0"/>
          </a:xfrm>
          <a:prstGeom prst="line">
            <a:avLst/>
          </a:prstGeom>
          <a:ln w="38100">
            <a:solidFill>
              <a:srgbClr val="1E09B7"/>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a:extLst>
              <a:ext uri="{FF2B5EF4-FFF2-40B4-BE49-F238E27FC236}">
                <a16:creationId xmlns:a16="http://schemas.microsoft.com/office/drawing/2014/main" id="{5B37F60F-B6CC-4DBA-9221-0BDC2D8B8ECC}"/>
              </a:ext>
            </a:extLst>
          </p:cNvPr>
          <p:cNvCxnSpPr>
            <a:cxnSpLocks/>
          </p:cNvCxnSpPr>
          <p:nvPr/>
        </p:nvCxnSpPr>
        <p:spPr>
          <a:xfrm>
            <a:off x="2759526" y="6021288"/>
            <a:ext cx="598220" cy="0"/>
          </a:xfrm>
          <a:prstGeom prst="line">
            <a:avLst/>
          </a:prstGeom>
          <a:ln w="38100">
            <a:solidFill>
              <a:srgbClr val="FE00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427151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F67F4-7D1C-6E91-BE8B-F22E1DF7BA84}"/>
            </a:ext>
          </a:extLst>
        </p:cNvPr>
        <p:cNvGrpSpPr/>
        <p:nvPr/>
      </p:nvGrpSpPr>
      <p:grpSpPr>
        <a:xfrm>
          <a:off x="0" y="0"/>
          <a:ext cx="0" cy="0"/>
          <a:chOff x="0" y="0"/>
          <a:chExt cx="0" cy="0"/>
        </a:xfrm>
      </p:grpSpPr>
      <p:pic>
        <p:nvPicPr>
          <p:cNvPr id="12" name="Рисунок 11" descr="Изображение выглядит как текст, снимок экрана, программное обеспечение, веб-страница&#10;&#10;Автоматически созданное описание">
            <a:extLst>
              <a:ext uri="{FF2B5EF4-FFF2-40B4-BE49-F238E27FC236}">
                <a16:creationId xmlns:a16="http://schemas.microsoft.com/office/drawing/2014/main" id="{C00E8E31-38F3-318E-0335-C9A06F3F83CD}"/>
              </a:ext>
            </a:extLst>
          </p:cNvPr>
          <p:cNvPicPr>
            <a:picLocks noChangeAspect="1"/>
          </p:cNvPicPr>
          <p:nvPr/>
        </p:nvPicPr>
        <p:blipFill rotWithShape="1">
          <a:blip r:embed="rId3">
            <a:extLst>
              <a:ext uri="{28A0092B-C50C-407E-A947-70E740481C1C}">
                <a14:useLocalDpi xmlns:a14="http://schemas.microsoft.com/office/drawing/2010/main" val="0"/>
              </a:ext>
            </a:extLst>
          </a:blip>
          <a:srcRect l="18367" t="27376"/>
          <a:stretch/>
        </p:blipFill>
        <p:spPr>
          <a:xfrm>
            <a:off x="4286415" y="2586338"/>
            <a:ext cx="4842142" cy="2685530"/>
          </a:xfrm>
          <a:prstGeom prst="rect">
            <a:avLst/>
          </a:prstGeom>
        </p:spPr>
      </p:pic>
      <p:pic>
        <p:nvPicPr>
          <p:cNvPr id="3" name="Рисунок 2" descr="Изображение выглядит как текст, снимок экрана, веб-страница, Веб-сайт&#10;&#10;Автоматически созданное описание">
            <a:extLst>
              <a:ext uri="{FF2B5EF4-FFF2-40B4-BE49-F238E27FC236}">
                <a16:creationId xmlns:a16="http://schemas.microsoft.com/office/drawing/2014/main" id="{3286DD36-ABFE-F1F8-DC87-067882E63BE2}"/>
              </a:ext>
            </a:extLst>
          </p:cNvPr>
          <p:cNvPicPr>
            <a:picLocks noChangeAspect="1"/>
          </p:cNvPicPr>
          <p:nvPr/>
        </p:nvPicPr>
        <p:blipFill rotWithShape="1">
          <a:blip r:embed="rId4">
            <a:extLst>
              <a:ext uri="{28A0092B-C50C-407E-A947-70E740481C1C}">
                <a14:useLocalDpi xmlns:a14="http://schemas.microsoft.com/office/drawing/2010/main" val="0"/>
              </a:ext>
            </a:extLst>
          </a:blip>
          <a:srcRect t="16582" r="54330"/>
          <a:stretch/>
        </p:blipFill>
        <p:spPr>
          <a:xfrm>
            <a:off x="669388" y="2607191"/>
            <a:ext cx="3101926" cy="2643822"/>
          </a:xfrm>
          <a:prstGeom prst="rect">
            <a:avLst/>
          </a:prstGeom>
        </p:spPr>
      </p:pic>
      <p:sp>
        <p:nvSpPr>
          <p:cNvPr id="6" name="Прямоугольник 5">
            <a:extLst>
              <a:ext uri="{FF2B5EF4-FFF2-40B4-BE49-F238E27FC236}">
                <a16:creationId xmlns:a16="http://schemas.microsoft.com/office/drawing/2014/main" id="{D0DC804B-645D-37A5-4A97-553A6D7CCE00}"/>
              </a:ext>
            </a:extLst>
          </p:cNvPr>
          <p:cNvSpPr/>
          <p:nvPr/>
        </p:nvSpPr>
        <p:spPr>
          <a:xfrm>
            <a:off x="2090226" y="2908496"/>
            <a:ext cx="1505243" cy="24618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
        <p:nvSpPr>
          <p:cNvPr id="4" name="TextBox 3">
            <a:extLst>
              <a:ext uri="{FF2B5EF4-FFF2-40B4-BE49-F238E27FC236}">
                <a16:creationId xmlns:a16="http://schemas.microsoft.com/office/drawing/2014/main" id="{8DBB73E7-77D9-4421-3C7B-D5C85DDCFA44}"/>
              </a:ext>
            </a:extLst>
          </p:cNvPr>
          <p:cNvSpPr txBox="1"/>
          <p:nvPr/>
        </p:nvSpPr>
        <p:spPr>
          <a:xfrm>
            <a:off x="732042" y="398756"/>
            <a:ext cx="8792958" cy="2194190"/>
          </a:xfrm>
          <a:prstGeom prst="rect">
            <a:avLst/>
          </a:prstGeom>
          <a:noFill/>
        </p:spPr>
        <p:txBody>
          <a:bodyPr wrap="square">
            <a:spAutoFit/>
          </a:bodyPr>
          <a:lstStyle/>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разделе «Администрирование» —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«Обслуживание» </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перейти по гиперссылке на «Удаление помеченных объектов». </a:t>
            </a: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Данный функционал позволяет удалить все объекты, помеченные на удаление или же выборочные. Для этого в открывшемся диалоговом окне пользователь выбирает один из вариантов удаления: автоматическое удаление всех помеченных объектов — удаляются все объекты, которые были ранее помечены на удаление; выборочное удаление объектов —  у пользователя будет возможность отметить необходимые объекты для удаления. </a:t>
            </a: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Перед удалением -все пользователи, кроме вас, вышли из программы. </a:t>
            </a: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Удаление выполняется с контролем ссылочной целостности. Это значит, что если на тот или иной объект программы (документ, элемент справочника и т.д.) ссылаются другие объекты (связаны с ним, введены на основании этого документа и т.д.), то удаление объекта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не будет выполнено</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7A7CE0A3-3A89-10ED-D373-BDB0B315F371}"/>
              </a:ext>
            </a:extLst>
          </p:cNvPr>
          <p:cNvSpPr/>
          <p:nvPr/>
        </p:nvSpPr>
        <p:spPr>
          <a:xfrm>
            <a:off x="669389" y="4976447"/>
            <a:ext cx="1230923" cy="29542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pic>
        <p:nvPicPr>
          <p:cNvPr id="9" name="Рисунок 8" descr="Изображение выглядит как текст, снимок экрана, Шрифт, линия&#10;&#10;Автоматически созданное описание">
            <a:extLst>
              <a:ext uri="{FF2B5EF4-FFF2-40B4-BE49-F238E27FC236}">
                <a16:creationId xmlns:a16="http://schemas.microsoft.com/office/drawing/2014/main" id="{7737B93B-2CE9-C52E-0EF4-0CC1D696D1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474" y="5370868"/>
            <a:ext cx="5215340" cy="1233184"/>
          </a:xfrm>
          <a:prstGeom prst="rect">
            <a:avLst/>
          </a:prstGeom>
        </p:spPr>
      </p:pic>
      <p:sp>
        <p:nvSpPr>
          <p:cNvPr id="10" name="Прямоугольник 9">
            <a:extLst>
              <a:ext uri="{FF2B5EF4-FFF2-40B4-BE49-F238E27FC236}">
                <a16:creationId xmlns:a16="http://schemas.microsoft.com/office/drawing/2014/main" id="{567A983E-C44A-96A1-5631-153D6F5FE57B}"/>
              </a:ext>
            </a:extLst>
          </p:cNvPr>
          <p:cNvSpPr/>
          <p:nvPr/>
        </p:nvSpPr>
        <p:spPr>
          <a:xfrm>
            <a:off x="4144108" y="5839750"/>
            <a:ext cx="1550706" cy="29542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Tree>
    <p:extLst>
      <p:ext uri="{BB962C8B-B14F-4D97-AF65-F5344CB8AC3E}">
        <p14:creationId xmlns:p14="http://schemas.microsoft.com/office/powerpoint/2010/main" val="1324193561"/>
      </p:ext>
    </p:extLst>
  </p:cSld>
  <p:clrMapOvr>
    <a:masterClrMapping/>
  </p:clrMapOvr>
  <p:transition spd="slow"/>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66779" y="73018"/>
            <a:ext cx="2653030" cy="1461770"/>
            <a:chOff x="185779" y="172078"/>
            <a:chExt cx="2653030" cy="1461770"/>
          </a:xfrm>
          <a:solidFill>
            <a:schemeClr val="accent3">
              <a:lumMod val="20000"/>
              <a:lumOff val="80000"/>
            </a:schemeClr>
          </a:solidFill>
          <a:scene3d>
            <a:camera prst="orthographicFront">
              <a:rot lat="0" lon="0" rev="0"/>
            </a:camera>
            <a:lightRig rig="balanced" dir="t">
              <a:rot lat="0" lon="0" rev="8700000"/>
            </a:lightRig>
          </a:scene3d>
        </p:grpSpPr>
        <p:pic>
          <p:nvPicPr>
            <p:cNvPr id="3" name="object 3"/>
            <p:cNvPicPr/>
            <p:nvPr/>
          </p:nvPicPr>
          <p:blipFill>
            <a:blip r:embed="rId2" cstate="print"/>
            <a:stretch>
              <a:fillRect/>
            </a:stretch>
          </p:blipFill>
          <p:spPr>
            <a:xfrm>
              <a:off x="525462" y="1228725"/>
              <a:ext cx="2303462" cy="395350"/>
            </a:xfrm>
            <a:prstGeom prst="rect">
              <a:avLst/>
            </a:prstGeom>
            <a:grpFill/>
            <a:ln>
              <a:noFill/>
            </a:ln>
            <a:effectLst>
              <a:outerShdw blurRad="44450" dist="27940" dir="5400000" algn="ctr">
                <a:srgbClr val="000000">
                  <a:alpha val="32000"/>
                </a:srgbClr>
              </a:outerShdw>
            </a:effectLst>
            <a:sp3d>
              <a:bevelT w="190500" h="38100"/>
            </a:sp3d>
          </p:spPr>
        </p:pic>
        <p:sp>
          <p:nvSpPr>
            <p:cNvPr id="4" name="object 4"/>
            <p:cNvSpPr/>
            <p:nvPr/>
          </p:nvSpPr>
          <p:spPr>
            <a:xfrm>
              <a:off x="525462" y="1228725"/>
              <a:ext cx="2303780" cy="395605"/>
            </a:xfrm>
            <a:custGeom>
              <a:avLst/>
              <a:gdLst/>
              <a:ahLst/>
              <a:cxnLst/>
              <a:rect l="l" t="t" r="r" b="b"/>
              <a:pathLst>
                <a:path w="2303780" h="395605">
                  <a:moveTo>
                    <a:pt x="0" y="65912"/>
                  </a:moveTo>
                  <a:lnTo>
                    <a:pt x="5178" y="40237"/>
                  </a:lnTo>
                  <a:lnTo>
                    <a:pt x="19299" y="19288"/>
                  </a:lnTo>
                  <a:lnTo>
                    <a:pt x="40242" y="5173"/>
                  </a:lnTo>
                  <a:lnTo>
                    <a:pt x="65887" y="0"/>
                  </a:lnTo>
                  <a:lnTo>
                    <a:pt x="2237549" y="0"/>
                  </a:lnTo>
                  <a:lnTo>
                    <a:pt x="2263225" y="5173"/>
                  </a:lnTo>
                  <a:lnTo>
                    <a:pt x="2284174" y="19288"/>
                  </a:lnTo>
                  <a:lnTo>
                    <a:pt x="2298289" y="40237"/>
                  </a:lnTo>
                  <a:lnTo>
                    <a:pt x="2303462" y="65912"/>
                  </a:lnTo>
                  <a:lnTo>
                    <a:pt x="2303462" y="329438"/>
                  </a:lnTo>
                  <a:lnTo>
                    <a:pt x="2298289" y="355060"/>
                  </a:lnTo>
                  <a:lnTo>
                    <a:pt x="2284174" y="376015"/>
                  </a:lnTo>
                  <a:lnTo>
                    <a:pt x="2263225" y="390159"/>
                  </a:lnTo>
                  <a:lnTo>
                    <a:pt x="2237549" y="395350"/>
                  </a:lnTo>
                  <a:lnTo>
                    <a:pt x="65887" y="395350"/>
                  </a:lnTo>
                  <a:lnTo>
                    <a:pt x="40242" y="390159"/>
                  </a:lnTo>
                  <a:lnTo>
                    <a:pt x="19299" y="376015"/>
                  </a:lnTo>
                  <a:lnTo>
                    <a:pt x="5178" y="355060"/>
                  </a:lnTo>
                  <a:lnTo>
                    <a:pt x="0" y="329438"/>
                  </a:lnTo>
                  <a:lnTo>
                    <a:pt x="0" y="65912"/>
                  </a:lnTo>
                  <a:close/>
                </a:path>
              </a:pathLst>
            </a:custGeom>
            <a:grpFill/>
            <a:ln w="19050">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5" name="object 5"/>
          <p:cNvSpPr txBox="1">
            <a:spLocks noGrp="1"/>
          </p:cNvSpPr>
          <p:nvPr>
            <p:ph type="title"/>
          </p:nvPr>
        </p:nvSpPr>
        <p:spPr>
          <a:xfrm>
            <a:off x="1946529" y="244901"/>
            <a:ext cx="5714724" cy="305853"/>
          </a:xfrm>
          <a:prstGeom prst="rect">
            <a:avLst/>
          </a:prstGeom>
        </p:spPr>
        <p:txBody>
          <a:bodyPr vert="horz" wrap="square" lIns="0" tIns="13335" rIns="0" bIns="0" numCol="1" rtlCol="0" anchor="ctr" anchorCtr="0" compatLnSpc="1">
            <a:prstTxWarp prst="textNoShape">
              <a:avLst/>
            </a:prstTxWarp>
            <a:spAutoFit/>
          </a:bodyPr>
          <a:lstStyle/>
          <a:p>
            <a:pPr marL="12700">
              <a:spcBef>
                <a:spcPts val="105"/>
              </a:spcBef>
            </a:pPr>
            <a:r>
              <a:rPr lang="ru-RU" sz="1900" b="1" spc="-10" dirty="0">
                <a:latin typeface="Times New Roman" panose="02020603050405020304" pitchFamily="18" charset="0"/>
                <a:cs typeface="Times New Roman" panose="02020603050405020304" pitchFamily="18" charset="0"/>
              </a:rPr>
              <a:t>Этапы жизненного пути Основных средств</a:t>
            </a:r>
            <a:endParaRPr sz="1900" b="1" dirty="0">
              <a:latin typeface="Times New Roman" panose="02020603050405020304" pitchFamily="18" charset="0"/>
              <a:cs typeface="Times New Roman" panose="02020603050405020304" pitchFamily="18" charset="0"/>
            </a:endParaRPr>
          </a:p>
        </p:txBody>
      </p:sp>
      <p:sp>
        <p:nvSpPr>
          <p:cNvPr id="6" name="object 6"/>
          <p:cNvSpPr txBox="1"/>
          <p:nvPr/>
        </p:nvSpPr>
        <p:spPr>
          <a:xfrm>
            <a:off x="1161670" y="651510"/>
            <a:ext cx="2058035" cy="258404"/>
          </a:xfrm>
          <a:prstGeom prst="rect">
            <a:avLst/>
          </a:prstGeom>
        </p:spPr>
        <p:txBody>
          <a:bodyPr vert="horz" wrap="square" lIns="0" tIns="12065" rIns="0" bIns="0" rtlCol="0">
            <a:spAutoFit/>
          </a:bodyPr>
          <a:lstStyle/>
          <a:p>
            <a:pPr marL="12700" marR="0" lvl="0" indent="0" algn="l" defTabSz="914400" rtl="0" eaLnBrk="1" fontAlgn="auto" latinLnBrk="0" hangingPunct="1">
              <a:lnSpc>
                <a:spcPct val="100000"/>
              </a:lnSpc>
              <a:spcBef>
                <a:spcPts val="95"/>
              </a:spcBef>
              <a:spcAft>
                <a:spcPts val="0"/>
              </a:spcAft>
              <a:buClrTx/>
              <a:buSzTx/>
              <a:buFontTx/>
              <a:buNone/>
              <a:tabLst/>
              <a:defRPr/>
            </a:pPr>
            <a:r>
              <a:rPr kumimoji="0" sz="16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Основные</a:t>
            </a:r>
            <a:r>
              <a:rPr kumimoji="0" sz="160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средства</a:t>
            </a:r>
            <a:endParaRPr kumimoji="0"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7" name="object 7"/>
          <p:cNvSpPr txBox="1"/>
          <p:nvPr/>
        </p:nvSpPr>
        <p:spPr>
          <a:xfrm>
            <a:off x="3651251" y="909915"/>
            <a:ext cx="5319712" cy="1494768"/>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Приобретение</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товаров</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услуг</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1068705"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Приобретение</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услуг</a:t>
            </a:r>
            <a:r>
              <a:rPr kumimoji="0"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прочих</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активов</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1068705"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Отражение</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прочих</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доходов</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расходов</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2384" marR="0" lvl="0" indent="0" algn="l" defTabSz="914400" rtl="0" eaLnBrk="1" fontAlgn="auto" latinLnBrk="0" hangingPunct="1">
              <a:lnSpc>
                <a:spcPct val="100000"/>
              </a:lnSpc>
              <a:spcBef>
                <a:spcPts val="869"/>
              </a:spcBef>
              <a:spcAft>
                <a:spcPts val="0"/>
              </a:spcAft>
              <a:buClrTx/>
              <a:buSzTx/>
              <a:buFontTx/>
              <a:buNone/>
              <a:tabLst/>
              <a:defRPr/>
            </a:pP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Внутреннее</a:t>
            </a:r>
            <a:r>
              <a:rPr kumimoji="0"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потребление</a:t>
            </a:r>
            <a:r>
              <a:rPr kumimoji="0"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товаров</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2384" marR="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Выпуск</a:t>
            </a:r>
            <a:r>
              <a:rPr kumimoji="0"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продукции</a:t>
            </a:r>
            <a:r>
              <a:rPr kumimoji="0" sz="148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выполнение</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работам)</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2384" marR="0" lvl="0" indent="0" algn="l" defTabSz="914400" rtl="0" eaLnBrk="1" fontAlgn="auto" latinLnBrk="0" hangingPunct="1">
              <a:lnSpc>
                <a:spcPct val="100000"/>
              </a:lnSpc>
              <a:spcBef>
                <a:spcPts val="5"/>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Отражение</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прочих</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доходов</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расходов</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object 8"/>
          <p:cNvSpPr txBox="1"/>
          <p:nvPr/>
        </p:nvSpPr>
        <p:spPr>
          <a:xfrm>
            <a:off x="3716783" y="3596616"/>
            <a:ext cx="2694142" cy="696088"/>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Регистрация</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наработок</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0" lvl="0" indent="0" algn="l" defTabSz="914400" rtl="0" eaLnBrk="1" fontAlgn="auto" latinLnBrk="0" hangingPunct="1">
              <a:lnSpc>
                <a:spcPct val="100000"/>
              </a:lnSpc>
              <a:spcBef>
                <a:spcPts val="5"/>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Перемещение</a:t>
            </a:r>
            <a:r>
              <a:rPr kumimoji="0" sz="148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Изменение</a:t>
            </a:r>
            <a:r>
              <a:rPr kumimoji="0" sz="1480" b="1"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параметров</a:t>
            </a: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ОС</a:t>
            </a:r>
          </a:p>
        </p:txBody>
      </p:sp>
      <p:sp>
        <p:nvSpPr>
          <p:cNvPr id="9" name="object 9"/>
          <p:cNvSpPr txBox="1"/>
          <p:nvPr/>
        </p:nvSpPr>
        <p:spPr>
          <a:xfrm>
            <a:off x="1552144" y="1250949"/>
            <a:ext cx="1010919"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Поступление</a:t>
            </a:r>
            <a:endParaRPr kumimoji="0"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10" name="object 10"/>
          <p:cNvGrpSpPr/>
          <p:nvPr/>
        </p:nvGrpSpPr>
        <p:grpSpPr>
          <a:xfrm>
            <a:off x="938212" y="5192649"/>
            <a:ext cx="2322830" cy="414655"/>
            <a:chOff x="557212" y="5192648"/>
            <a:chExt cx="2322830" cy="414655"/>
          </a:xfrm>
          <a:solidFill>
            <a:schemeClr val="accent3">
              <a:lumMod val="20000"/>
              <a:lumOff val="80000"/>
            </a:schemeClr>
          </a:solidFill>
          <a:scene3d>
            <a:camera prst="orthographicFront">
              <a:rot lat="0" lon="0" rev="0"/>
            </a:camera>
            <a:lightRig rig="balanced" dir="t">
              <a:rot lat="0" lon="0" rev="8700000"/>
            </a:lightRig>
          </a:scene3d>
        </p:grpSpPr>
        <p:pic>
          <p:nvPicPr>
            <p:cNvPr id="11" name="object 11"/>
            <p:cNvPicPr/>
            <p:nvPr/>
          </p:nvPicPr>
          <p:blipFill>
            <a:blip r:embed="rId3" cstate="print"/>
            <a:stretch>
              <a:fillRect/>
            </a:stretch>
          </p:blipFill>
          <p:spPr>
            <a:xfrm>
              <a:off x="566737" y="5202173"/>
              <a:ext cx="2303462" cy="395350"/>
            </a:xfrm>
            <a:prstGeom prst="rect">
              <a:avLst/>
            </a:prstGeom>
            <a:grpFill/>
            <a:ln>
              <a:noFill/>
            </a:ln>
            <a:effectLst>
              <a:outerShdw blurRad="44450" dist="27940" dir="5400000" algn="ctr">
                <a:srgbClr val="000000">
                  <a:alpha val="32000"/>
                </a:srgbClr>
              </a:outerShdw>
            </a:effectLst>
            <a:sp3d>
              <a:bevelT w="190500" h="38100"/>
            </a:sp3d>
          </p:spPr>
        </p:pic>
        <p:sp>
          <p:nvSpPr>
            <p:cNvPr id="12" name="object 12"/>
            <p:cNvSpPr/>
            <p:nvPr/>
          </p:nvSpPr>
          <p:spPr>
            <a:xfrm>
              <a:off x="566737" y="5202173"/>
              <a:ext cx="2303780" cy="395605"/>
            </a:xfrm>
            <a:custGeom>
              <a:avLst/>
              <a:gdLst/>
              <a:ahLst/>
              <a:cxnLst/>
              <a:rect l="l" t="t" r="r" b="b"/>
              <a:pathLst>
                <a:path w="2303780" h="395604">
                  <a:moveTo>
                    <a:pt x="0" y="65912"/>
                  </a:moveTo>
                  <a:lnTo>
                    <a:pt x="5178" y="40290"/>
                  </a:lnTo>
                  <a:lnTo>
                    <a:pt x="19299" y="19335"/>
                  </a:lnTo>
                  <a:lnTo>
                    <a:pt x="40242" y="5191"/>
                  </a:lnTo>
                  <a:lnTo>
                    <a:pt x="65887" y="0"/>
                  </a:lnTo>
                  <a:lnTo>
                    <a:pt x="2237549" y="0"/>
                  </a:lnTo>
                  <a:lnTo>
                    <a:pt x="2263225" y="5191"/>
                  </a:lnTo>
                  <a:lnTo>
                    <a:pt x="2284174" y="19335"/>
                  </a:lnTo>
                  <a:lnTo>
                    <a:pt x="2298289" y="40290"/>
                  </a:lnTo>
                  <a:lnTo>
                    <a:pt x="2303462" y="65912"/>
                  </a:lnTo>
                  <a:lnTo>
                    <a:pt x="2303462" y="329438"/>
                  </a:lnTo>
                  <a:lnTo>
                    <a:pt x="2298289" y="355113"/>
                  </a:lnTo>
                  <a:lnTo>
                    <a:pt x="2284174" y="376062"/>
                  </a:lnTo>
                  <a:lnTo>
                    <a:pt x="2263225" y="390177"/>
                  </a:lnTo>
                  <a:lnTo>
                    <a:pt x="2237549" y="395350"/>
                  </a:lnTo>
                  <a:lnTo>
                    <a:pt x="65887" y="395350"/>
                  </a:lnTo>
                  <a:lnTo>
                    <a:pt x="40242" y="390177"/>
                  </a:lnTo>
                  <a:lnTo>
                    <a:pt x="19299" y="376062"/>
                  </a:lnTo>
                  <a:lnTo>
                    <a:pt x="5178" y="355113"/>
                  </a:lnTo>
                  <a:lnTo>
                    <a:pt x="0" y="329438"/>
                  </a:lnTo>
                  <a:lnTo>
                    <a:pt x="0" y="65912"/>
                  </a:lnTo>
                  <a:close/>
                </a:path>
              </a:pathLst>
            </a:custGeom>
            <a:grpFill/>
            <a:ln w="19050">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13" name="object 13"/>
          <p:cNvSpPr txBox="1"/>
          <p:nvPr/>
        </p:nvSpPr>
        <p:spPr>
          <a:xfrm>
            <a:off x="1724406" y="5286247"/>
            <a:ext cx="749935"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a:t>
            </a: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200"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20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a:t>
            </a:r>
            <a:endParaRPr kumimoji="0"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14" name="object 14"/>
          <p:cNvGrpSpPr/>
          <p:nvPr/>
        </p:nvGrpSpPr>
        <p:grpSpPr>
          <a:xfrm>
            <a:off x="925512" y="2492376"/>
            <a:ext cx="2322830" cy="414655"/>
            <a:chOff x="544512" y="2492375"/>
            <a:chExt cx="2322830" cy="414655"/>
          </a:xfrm>
          <a:solidFill>
            <a:schemeClr val="accent3">
              <a:lumMod val="20000"/>
              <a:lumOff val="80000"/>
            </a:schemeClr>
          </a:solidFill>
          <a:scene3d>
            <a:camera prst="orthographicFront">
              <a:rot lat="0" lon="0" rev="0"/>
            </a:camera>
            <a:lightRig rig="balanced" dir="t">
              <a:rot lat="0" lon="0" rev="8700000"/>
            </a:lightRig>
          </a:scene3d>
        </p:grpSpPr>
        <p:pic>
          <p:nvPicPr>
            <p:cNvPr id="15" name="object 15"/>
            <p:cNvPicPr/>
            <p:nvPr/>
          </p:nvPicPr>
          <p:blipFill>
            <a:blip r:embed="rId4" cstate="print"/>
            <a:stretch>
              <a:fillRect/>
            </a:stretch>
          </p:blipFill>
          <p:spPr>
            <a:xfrm>
              <a:off x="554037" y="2501900"/>
              <a:ext cx="2303462" cy="395224"/>
            </a:xfrm>
            <a:prstGeom prst="rect">
              <a:avLst/>
            </a:prstGeom>
            <a:grpFill/>
            <a:ln>
              <a:noFill/>
            </a:ln>
            <a:effectLst>
              <a:outerShdw blurRad="44450" dist="27940" dir="5400000" algn="ctr">
                <a:srgbClr val="000000">
                  <a:alpha val="32000"/>
                </a:srgbClr>
              </a:outerShdw>
            </a:effectLst>
            <a:sp3d>
              <a:bevelT w="190500" h="38100"/>
            </a:sp3d>
          </p:spPr>
        </p:pic>
        <p:sp>
          <p:nvSpPr>
            <p:cNvPr id="16" name="object 16"/>
            <p:cNvSpPr/>
            <p:nvPr/>
          </p:nvSpPr>
          <p:spPr>
            <a:xfrm>
              <a:off x="554037" y="2501900"/>
              <a:ext cx="2303780" cy="395605"/>
            </a:xfrm>
            <a:custGeom>
              <a:avLst/>
              <a:gdLst/>
              <a:ahLst/>
              <a:cxnLst/>
              <a:rect l="l" t="t" r="r" b="b"/>
              <a:pathLst>
                <a:path w="2303780" h="395605">
                  <a:moveTo>
                    <a:pt x="0" y="65912"/>
                  </a:moveTo>
                  <a:lnTo>
                    <a:pt x="5178" y="40237"/>
                  </a:lnTo>
                  <a:lnTo>
                    <a:pt x="19299" y="19288"/>
                  </a:lnTo>
                  <a:lnTo>
                    <a:pt x="40242" y="5173"/>
                  </a:lnTo>
                  <a:lnTo>
                    <a:pt x="65887" y="0"/>
                  </a:lnTo>
                  <a:lnTo>
                    <a:pt x="2237549" y="0"/>
                  </a:lnTo>
                  <a:lnTo>
                    <a:pt x="2263225" y="5173"/>
                  </a:lnTo>
                  <a:lnTo>
                    <a:pt x="2284174" y="19288"/>
                  </a:lnTo>
                  <a:lnTo>
                    <a:pt x="2298289" y="40237"/>
                  </a:lnTo>
                  <a:lnTo>
                    <a:pt x="2303462" y="65912"/>
                  </a:lnTo>
                  <a:lnTo>
                    <a:pt x="2303462" y="329438"/>
                  </a:lnTo>
                  <a:lnTo>
                    <a:pt x="2298289" y="355040"/>
                  </a:lnTo>
                  <a:lnTo>
                    <a:pt x="2284174" y="375951"/>
                  </a:lnTo>
                  <a:lnTo>
                    <a:pt x="2263225" y="390052"/>
                  </a:lnTo>
                  <a:lnTo>
                    <a:pt x="2237549" y="395224"/>
                  </a:lnTo>
                  <a:lnTo>
                    <a:pt x="65887" y="395224"/>
                  </a:lnTo>
                  <a:lnTo>
                    <a:pt x="40242" y="390052"/>
                  </a:lnTo>
                  <a:lnTo>
                    <a:pt x="19299" y="375951"/>
                  </a:lnTo>
                  <a:lnTo>
                    <a:pt x="5178" y="355040"/>
                  </a:lnTo>
                  <a:lnTo>
                    <a:pt x="0" y="329438"/>
                  </a:lnTo>
                  <a:lnTo>
                    <a:pt x="0" y="65912"/>
                  </a:lnTo>
                  <a:close/>
                </a:path>
              </a:pathLst>
            </a:custGeom>
            <a:grpFill/>
            <a:ln w="19049">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17" name="object 17"/>
          <p:cNvSpPr txBox="1"/>
          <p:nvPr/>
        </p:nvSpPr>
        <p:spPr>
          <a:xfrm>
            <a:off x="1423517" y="2585465"/>
            <a:ext cx="133096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Принятие</a:t>
            </a:r>
            <a:r>
              <a:rPr kumimoji="0" sz="120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200" b="1"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учету</a:t>
            </a:r>
            <a:endParaRPr kumimoji="0"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object 18"/>
          <p:cNvSpPr txBox="1"/>
          <p:nvPr/>
        </p:nvSpPr>
        <p:spPr>
          <a:xfrm>
            <a:off x="3715002" y="5171566"/>
            <a:ext cx="2012551" cy="2405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Инвентаризация</a:t>
            </a:r>
            <a:r>
              <a:rPr kumimoji="0"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endParaRPr kumimoji="0" sz="148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9" name="object 19"/>
          <p:cNvSpPr txBox="1"/>
          <p:nvPr/>
        </p:nvSpPr>
        <p:spPr>
          <a:xfrm>
            <a:off x="3693414" y="2415996"/>
            <a:ext cx="2691664" cy="468333"/>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Принятие</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учету</a:t>
            </a:r>
            <a:r>
              <a:rPr kumimoji="0"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Изменение</a:t>
            </a:r>
            <a:r>
              <a:rPr kumimoji="0" sz="1480" b="1"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параметров</a:t>
            </a:r>
            <a:r>
              <a:rPr kumimoji="0"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p>
        </p:txBody>
      </p:sp>
      <p:grpSp>
        <p:nvGrpSpPr>
          <p:cNvPr id="20" name="object 20"/>
          <p:cNvGrpSpPr/>
          <p:nvPr/>
        </p:nvGrpSpPr>
        <p:grpSpPr>
          <a:xfrm>
            <a:off x="930275" y="3135377"/>
            <a:ext cx="2322830" cy="414655"/>
            <a:chOff x="549275" y="3135376"/>
            <a:chExt cx="2322830" cy="414655"/>
          </a:xfrm>
          <a:solidFill>
            <a:schemeClr val="accent3">
              <a:lumMod val="20000"/>
              <a:lumOff val="80000"/>
            </a:schemeClr>
          </a:solidFill>
          <a:scene3d>
            <a:camera prst="orthographicFront">
              <a:rot lat="0" lon="0" rev="0"/>
            </a:camera>
            <a:lightRig rig="balanced" dir="t">
              <a:rot lat="0" lon="0" rev="8700000"/>
            </a:lightRig>
          </a:scene3d>
        </p:grpSpPr>
        <p:pic>
          <p:nvPicPr>
            <p:cNvPr id="21" name="object 21"/>
            <p:cNvPicPr/>
            <p:nvPr/>
          </p:nvPicPr>
          <p:blipFill>
            <a:blip r:embed="rId4" cstate="print"/>
            <a:stretch>
              <a:fillRect/>
            </a:stretch>
          </p:blipFill>
          <p:spPr>
            <a:xfrm>
              <a:off x="558800" y="3144901"/>
              <a:ext cx="2303526" cy="395224"/>
            </a:xfrm>
            <a:prstGeom prst="rect">
              <a:avLst/>
            </a:prstGeom>
            <a:grpFill/>
            <a:ln>
              <a:noFill/>
            </a:ln>
            <a:effectLst>
              <a:outerShdw blurRad="44450" dist="27940" dir="5400000" algn="ctr">
                <a:srgbClr val="000000">
                  <a:alpha val="32000"/>
                </a:srgbClr>
              </a:outerShdw>
            </a:effectLst>
            <a:sp3d>
              <a:bevelT w="190500" h="38100"/>
            </a:sp3d>
          </p:spPr>
        </p:pic>
        <p:sp>
          <p:nvSpPr>
            <p:cNvPr id="22" name="object 22"/>
            <p:cNvSpPr/>
            <p:nvPr/>
          </p:nvSpPr>
          <p:spPr>
            <a:xfrm>
              <a:off x="558800" y="3144901"/>
              <a:ext cx="2303780" cy="395605"/>
            </a:xfrm>
            <a:custGeom>
              <a:avLst/>
              <a:gdLst/>
              <a:ahLst/>
              <a:cxnLst/>
              <a:rect l="l" t="t" r="r" b="b"/>
              <a:pathLst>
                <a:path w="2303780" h="395604">
                  <a:moveTo>
                    <a:pt x="0" y="65786"/>
                  </a:moveTo>
                  <a:lnTo>
                    <a:pt x="5178" y="40183"/>
                  </a:lnTo>
                  <a:lnTo>
                    <a:pt x="19299" y="19272"/>
                  </a:lnTo>
                  <a:lnTo>
                    <a:pt x="40242" y="5171"/>
                  </a:lnTo>
                  <a:lnTo>
                    <a:pt x="65887" y="0"/>
                  </a:lnTo>
                  <a:lnTo>
                    <a:pt x="2237613" y="0"/>
                  </a:lnTo>
                  <a:lnTo>
                    <a:pt x="2263235" y="5171"/>
                  </a:lnTo>
                  <a:lnTo>
                    <a:pt x="2284190" y="19272"/>
                  </a:lnTo>
                  <a:lnTo>
                    <a:pt x="2298334" y="40183"/>
                  </a:lnTo>
                  <a:lnTo>
                    <a:pt x="2303526" y="65786"/>
                  </a:lnTo>
                  <a:lnTo>
                    <a:pt x="2303526" y="329311"/>
                  </a:lnTo>
                  <a:lnTo>
                    <a:pt x="2298334" y="354986"/>
                  </a:lnTo>
                  <a:lnTo>
                    <a:pt x="2284190" y="375935"/>
                  </a:lnTo>
                  <a:lnTo>
                    <a:pt x="2263235" y="390050"/>
                  </a:lnTo>
                  <a:lnTo>
                    <a:pt x="2237613" y="395224"/>
                  </a:lnTo>
                  <a:lnTo>
                    <a:pt x="65887" y="395224"/>
                  </a:lnTo>
                  <a:lnTo>
                    <a:pt x="40242" y="390050"/>
                  </a:lnTo>
                  <a:lnTo>
                    <a:pt x="19299" y="375935"/>
                  </a:lnTo>
                  <a:lnTo>
                    <a:pt x="5178" y="354986"/>
                  </a:lnTo>
                  <a:lnTo>
                    <a:pt x="0" y="329311"/>
                  </a:lnTo>
                  <a:lnTo>
                    <a:pt x="0" y="65786"/>
                  </a:lnTo>
                  <a:close/>
                </a:path>
              </a:pathLst>
            </a:custGeom>
            <a:grpFill/>
            <a:ln w="19049">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23" name="object 23"/>
          <p:cNvSpPr txBox="1"/>
          <p:nvPr/>
        </p:nvSpPr>
        <p:spPr>
          <a:xfrm>
            <a:off x="1112927" y="3228213"/>
            <a:ext cx="1958339"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Начисление</a:t>
            </a:r>
            <a:r>
              <a:rPr kumimoji="0" sz="1200" b="1"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амортизации</a:t>
            </a:r>
            <a:endParaRPr kumimoji="0"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4" name="object 24"/>
          <p:cNvSpPr txBox="1"/>
          <p:nvPr/>
        </p:nvSpPr>
        <p:spPr>
          <a:xfrm>
            <a:off x="3697605" y="3207383"/>
            <a:ext cx="3241067" cy="2405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Амортизация</a:t>
            </a:r>
            <a:r>
              <a:rPr kumimoji="0"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основных средств</a:t>
            </a:r>
            <a:endParaRPr kumimoji="0" sz="148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25" name="object 25"/>
          <p:cNvGrpSpPr/>
          <p:nvPr/>
        </p:nvGrpSpPr>
        <p:grpSpPr>
          <a:xfrm>
            <a:off x="939800" y="3768726"/>
            <a:ext cx="2322830" cy="414655"/>
            <a:chOff x="558800" y="3768725"/>
            <a:chExt cx="2322830" cy="414655"/>
          </a:xfrm>
          <a:solidFill>
            <a:schemeClr val="accent3">
              <a:lumMod val="20000"/>
              <a:lumOff val="80000"/>
            </a:schemeClr>
          </a:solidFill>
          <a:scene3d>
            <a:camera prst="orthographicFront">
              <a:rot lat="0" lon="0" rev="0"/>
            </a:camera>
            <a:lightRig rig="balanced" dir="t">
              <a:rot lat="0" lon="0" rev="8700000"/>
            </a:lightRig>
          </a:scene3d>
        </p:grpSpPr>
        <p:pic>
          <p:nvPicPr>
            <p:cNvPr id="26" name="object 26"/>
            <p:cNvPicPr/>
            <p:nvPr/>
          </p:nvPicPr>
          <p:blipFill>
            <a:blip r:embed="rId5" cstate="print"/>
            <a:stretch>
              <a:fillRect/>
            </a:stretch>
          </p:blipFill>
          <p:spPr>
            <a:xfrm>
              <a:off x="568325" y="3778250"/>
              <a:ext cx="2303526" cy="395350"/>
            </a:xfrm>
            <a:prstGeom prst="rect">
              <a:avLst/>
            </a:prstGeom>
            <a:grpFill/>
            <a:ln>
              <a:noFill/>
            </a:ln>
            <a:effectLst>
              <a:outerShdw blurRad="44450" dist="27940" dir="5400000" algn="ctr">
                <a:srgbClr val="000000">
                  <a:alpha val="32000"/>
                </a:srgbClr>
              </a:outerShdw>
            </a:effectLst>
            <a:sp3d>
              <a:bevelT w="190500" h="38100"/>
            </a:sp3d>
          </p:spPr>
        </p:pic>
        <p:sp>
          <p:nvSpPr>
            <p:cNvPr id="27" name="object 27"/>
            <p:cNvSpPr/>
            <p:nvPr/>
          </p:nvSpPr>
          <p:spPr>
            <a:xfrm>
              <a:off x="568325" y="3778250"/>
              <a:ext cx="2303780" cy="395605"/>
            </a:xfrm>
            <a:custGeom>
              <a:avLst/>
              <a:gdLst/>
              <a:ahLst/>
              <a:cxnLst/>
              <a:rect l="l" t="t" r="r" b="b"/>
              <a:pathLst>
                <a:path w="2303780" h="395604">
                  <a:moveTo>
                    <a:pt x="0" y="65912"/>
                  </a:moveTo>
                  <a:lnTo>
                    <a:pt x="5178" y="40237"/>
                  </a:lnTo>
                  <a:lnTo>
                    <a:pt x="19299" y="19288"/>
                  </a:lnTo>
                  <a:lnTo>
                    <a:pt x="40242" y="5173"/>
                  </a:lnTo>
                  <a:lnTo>
                    <a:pt x="65887" y="0"/>
                  </a:lnTo>
                  <a:lnTo>
                    <a:pt x="2237613" y="0"/>
                  </a:lnTo>
                  <a:lnTo>
                    <a:pt x="2263235" y="5173"/>
                  </a:lnTo>
                  <a:lnTo>
                    <a:pt x="2284190" y="19288"/>
                  </a:lnTo>
                  <a:lnTo>
                    <a:pt x="2298334" y="40237"/>
                  </a:lnTo>
                  <a:lnTo>
                    <a:pt x="2303526" y="65912"/>
                  </a:lnTo>
                  <a:lnTo>
                    <a:pt x="2303526" y="329438"/>
                  </a:lnTo>
                  <a:lnTo>
                    <a:pt x="2298334" y="355060"/>
                  </a:lnTo>
                  <a:lnTo>
                    <a:pt x="2284190" y="376015"/>
                  </a:lnTo>
                  <a:lnTo>
                    <a:pt x="2263235" y="390159"/>
                  </a:lnTo>
                  <a:lnTo>
                    <a:pt x="2237613" y="395350"/>
                  </a:lnTo>
                  <a:lnTo>
                    <a:pt x="65887" y="395350"/>
                  </a:lnTo>
                  <a:lnTo>
                    <a:pt x="40242" y="390159"/>
                  </a:lnTo>
                  <a:lnTo>
                    <a:pt x="19299" y="376015"/>
                  </a:lnTo>
                  <a:lnTo>
                    <a:pt x="5178" y="355060"/>
                  </a:lnTo>
                  <a:lnTo>
                    <a:pt x="0" y="329438"/>
                  </a:lnTo>
                  <a:lnTo>
                    <a:pt x="0" y="65912"/>
                  </a:lnTo>
                  <a:close/>
                </a:path>
              </a:pathLst>
            </a:custGeom>
            <a:grpFill/>
            <a:ln w="19049">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28" name="object 28"/>
          <p:cNvSpPr txBox="1"/>
          <p:nvPr/>
        </p:nvSpPr>
        <p:spPr>
          <a:xfrm>
            <a:off x="1561288" y="3861942"/>
            <a:ext cx="1078865"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a:t>
            </a:r>
            <a:r>
              <a:rPr kumimoji="0" sz="1200"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20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sz="1200" b="1"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200"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ци</a:t>
            </a:r>
            <a:r>
              <a:rPr kumimoji="0"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endParaRPr kumimoji="0"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29" name="object 29"/>
          <p:cNvGrpSpPr/>
          <p:nvPr/>
        </p:nvGrpSpPr>
        <p:grpSpPr>
          <a:xfrm>
            <a:off x="957262" y="4565651"/>
            <a:ext cx="2322830" cy="414655"/>
            <a:chOff x="576262" y="4565650"/>
            <a:chExt cx="2322830" cy="414655"/>
          </a:xfrm>
          <a:solidFill>
            <a:schemeClr val="accent3">
              <a:lumMod val="20000"/>
              <a:lumOff val="80000"/>
            </a:schemeClr>
          </a:solidFill>
          <a:scene3d>
            <a:camera prst="orthographicFront">
              <a:rot lat="0" lon="0" rev="0"/>
            </a:camera>
            <a:lightRig rig="balanced" dir="t">
              <a:rot lat="0" lon="0" rev="8700000"/>
            </a:lightRig>
          </a:scene3d>
        </p:grpSpPr>
        <p:pic>
          <p:nvPicPr>
            <p:cNvPr id="30" name="object 30"/>
            <p:cNvPicPr/>
            <p:nvPr/>
          </p:nvPicPr>
          <p:blipFill>
            <a:blip r:embed="rId6" cstate="print"/>
            <a:stretch>
              <a:fillRect/>
            </a:stretch>
          </p:blipFill>
          <p:spPr>
            <a:xfrm>
              <a:off x="585787" y="4575175"/>
              <a:ext cx="2303462" cy="395224"/>
            </a:xfrm>
            <a:prstGeom prst="rect">
              <a:avLst/>
            </a:prstGeom>
            <a:grpFill/>
            <a:ln>
              <a:noFill/>
            </a:ln>
            <a:effectLst>
              <a:outerShdw blurRad="44450" dist="27940" dir="5400000" algn="ctr">
                <a:srgbClr val="000000">
                  <a:alpha val="32000"/>
                </a:srgbClr>
              </a:outerShdw>
            </a:effectLst>
            <a:sp3d>
              <a:bevelT w="190500" h="38100"/>
            </a:sp3d>
          </p:spPr>
        </p:pic>
        <p:sp>
          <p:nvSpPr>
            <p:cNvPr id="31" name="object 31"/>
            <p:cNvSpPr/>
            <p:nvPr/>
          </p:nvSpPr>
          <p:spPr>
            <a:xfrm>
              <a:off x="585787" y="4575175"/>
              <a:ext cx="2303780" cy="395605"/>
            </a:xfrm>
            <a:custGeom>
              <a:avLst/>
              <a:gdLst/>
              <a:ahLst/>
              <a:cxnLst/>
              <a:rect l="l" t="t" r="r" b="b"/>
              <a:pathLst>
                <a:path w="2303780" h="395604">
                  <a:moveTo>
                    <a:pt x="0" y="65912"/>
                  </a:moveTo>
                  <a:lnTo>
                    <a:pt x="5178" y="40237"/>
                  </a:lnTo>
                  <a:lnTo>
                    <a:pt x="19299" y="19288"/>
                  </a:lnTo>
                  <a:lnTo>
                    <a:pt x="40242" y="5173"/>
                  </a:lnTo>
                  <a:lnTo>
                    <a:pt x="65887" y="0"/>
                  </a:lnTo>
                  <a:lnTo>
                    <a:pt x="2237549" y="0"/>
                  </a:lnTo>
                  <a:lnTo>
                    <a:pt x="2263225" y="5173"/>
                  </a:lnTo>
                  <a:lnTo>
                    <a:pt x="2284174" y="19288"/>
                  </a:lnTo>
                  <a:lnTo>
                    <a:pt x="2298289" y="40237"/>
                  </a:lnTo>
                  <a:lnTo>
                    <a:pt x="2303462" y="65912"/>
                  </a:lnTo>
                  <a:lnTo>
                    <a:pt x="2303462" y="329438"/>
                  </a:lnTo>
                  <a:lnTo>
                    <a:pt x="2298289" y="355040"/>
                  </a:lnTo>
                  <a:lnTo>
                    <a:pt x="2284174" y="375951"/>
                  </a:lnTo>
                  <a:lnTo>
                    <a:pt x="2263225" y="390052"/>
                  </a:lnTo>
                  <a:lnTo>
                    <a:pt x="2237549" y="395224"/>
                  </a:lnTo>
                  <a:lnTo>
                    <a:pt x="65887" y="395224"/>
                  </a:lnTo>
                  <a:lnTo>
                    <a:pt x="40242" y="390052"/>
                  </a:lnTo>
                  <a:lnTo>
                    <a:pt x="19299" y="375951"/>
                  </a:lnTo>
                  <a:lnTo>
                    <a:pt x="5178" y="355040"/>
                  </a:lnTo>
                  <a:lnTo>
                    <a:pt x="0" y="329438"/>
                  </a:lnTo>
                  <a:lnTo>
                    <a:pt x="0" y="65912"/>
                  </a:lnTo>
                  <a:close/>
                </a:path>
              </a:pathLst>
            </a:custGeom>
            <a:grpFill/>
            <a:ln w="19049">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32" name="object 32"/>
          <p:cNvSpPr txBox="1"/>
          <p:nvPr/>
        </p:nvSpPr>
        <p:spPr>
          <a:xfrm>
            <a:off x="1220520" y="4658995"/>
            <a:ext cx="179578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Изменение</a:t>
            </a:r>
            <a:r>
              <a:rPr kumimoji="0" sz="120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20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параметров</a:t>
            </a:r>
            <a:endParaRPr kumimoji="0"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33" name="object 33"/>
          <p:cNvGrpSpPr/>
          <p:nvPr/>
        </p:nvGrpSpPr>
        <p:grpSpPr>
          <a:xfrm>
            <a:off x="922337" y="1862202"/>
            <a:ext cx="2322830" cy="414655"/>
            <a:chOff x="541337" y="1862201"/>
            <a:chExt cx="2322830" cy="414655"/>
          </a:xfrm>
          <a:solidFill>
            <a:schemeClr val="accent3">
              <a:lumMod val="20000"/>
              <a:lumOff val="80000"/>
            </a:schemeClr>
          </a:solidFill>
          <a:scene3d>
            <a:camera prst="orthographicFront">
              <a:rot lat="0" lon="0" rev="0"/>
            </a:camera>
            <a:lightRig rig="balanced" dir="t">
              <a:rot lat="0" lon="0" rev="8700000"/>
            </a:lightRig>
          </a:scene3d>
        </p:grpSpPr>
        <p:pic>
          <p:nvPicPr>
            <p:cNvPr id="34" name="object 34"/>
            <p:cNvPicPr/>
            <p:nvPr/>
          </p:nvPicPr>
          <p:blipFill>
            <a:blip r:embed="rId7" cstate="print"/>
            <a:stretch>
              <a:fillRect/>
            </a:stretch>
          </p:blipFill>
          <p:spPr>
            <a:xfrm>
              <a:off x="550862" y="1871726"/>
              <a:ext cx="2303462" cy="395224"/>
            </a:xfrm>
            <a:prstGeom prst="rect">
              <a:avLst/>
            </a:prstGeom>
            <a:grpFill/>
            <a:ln>
              <a:noFill/>
            </a:ln>
            <a:effectLst>
              <a:outerShdw blurRad="44450" dist="27940" dir="5400000" algn="ctr">
                <a:srgbClr val="000000">
                  <a:alpha val="32000"/>
                </a:srgbClr>
              </a:outerShdw>
            </a:effectLst>
            <a:sp3d>
              <a:bevelT w="190500" h="38100"/>
            </a:sp3d>
          </p:spPr>
        </p:pic>
        <p:sp>
          <p:nvSpPr>
            <p:cNvPr id="35" name="object 35"/>
            <p:cNvSpPr/>
            <p:nvPr/>
          </p:nvSpPr>
          <p:spPr>
            <a:xfrm>
              <a:off x="550862" y="1871726"/>
              <a:ext cx="2303780" cy="395605"/>
            </a:xfrm>
            <a:custGeom>
              <a:avLst/>
              <a:gdLst/>
              <a:ahLst/>
              <a:cxnLst/>
              <a:rect l="l" t="t" r="r" b="b"/>
              <a:pathLst>
                <a:path w="2303780" h="395605">
                  <a:moveTo>
                    <a:pt x="0" y="65786"/>
                  </a:moveTo>
                  <a:lnTo>
                    <a:pt x="5178" y="40183"/>
                  </a:lnTo>
                  <a:lnTo>
                    <a:pt x="19299" y="19272"/>
                  </a:lnTo>
                  <a:lnTo>
                    <a:pt x="40242" y="5171"/>
                  </a:lnTo>
                  <a:lnTo>
                    <a:pt x="65887" y="0"/>
                  </a:lnTo>
                  <a:lnTo>
                    <a:pt x="2237549" y="0"/>
                  </a:lnTo>
                  <a:lnTo>
                    <a:pt x="2263225" y="5171"/>
                  </a:lnTo>
                  <a:lnTo>
                    <a:pt x="2284174" y="19272"/>
                  </a:lnTo>
                  <a:lnTo>
                    <a:pt x="2298289" y="40183"/>
                  </a:lnTo>
                  <a:lnTo>
                    <a:pt x="2303462" y="65786"/>
                  </a:lnTo>
                  <a:lnTo>
                    <a:pt x="2303462" y="329311"/>
                  </a:lnTo>
                  <a:lnTo>
                    <a:pt x="2298289" y="354986"/>
                  </a:lnTo>
                  <a:lnTo>
                    <a:pt x="2284174" y="375935"/>
                  </a:lnTo>
                  <a:lnTo>
                    <a:pt x="2263225" y="390050"/>
                  </a:lnTo>
                  <a:lnTo>
                    <a:pt x="2237549" y="395224"/>
                  </a:lnTo>
                  <a:lnTo>
                    <a:pt x="65887" y="395224"/>
                  </a:lnTo>
                  <a:lnTo>
                    <a:pt x="40242" y="390050"/>
                  </a:lnTo>
                  <a:lnTo>
                    <a:pt x="19299" y="375935"/>
                  </a:lnTo>
                  <a:lnTo>
                    <a:pt x="5178" y="354986"/>
                  </a:lnTo>
                  <a:lnTo>
                    <a:pt x="0" y="329311"/>
                  </a:lnTo>
                  <a:lnTo>
                    <a:pt x="0" y="65786"/>
                  </a:lnTo>
                  <a:close/>
                </a:path>
              </a:pathLst>
            </a:custGeom>
            <a:grpFill/>
            <a:ln w="19049">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36" name="object 36"/>
          <p:cNvSpPr txBox="1"/>
          <p:nvPr/>
        </p:nvSpPr>
        <p:spPr>
          <a:xfrm>
            <a:off x="1074521" y="1954784"/>
            <a:ext cx="201930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Формирование стоимости</a:t>
            </a:r>
            <a:endParaRPr kumimoji="0"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7" name="object 37"/>
          <p:cNvSpPr txBox="1"/>
          <p:nvPr/>
        </p:nvSpPr>
        <p:spPr>
          <a:xfrm>
            <a:off x="3707384" y="4342410"/>
            <a:ext cx="2693316" cy="696088"/>
          </a:xfrm>
          <a:prstGeom prst="rect">
            <a:avLst/>
          </a:prstGeom>
        </p:spPr>
        <p:txBody>
          <a:bodyPr vert="horz" wrap="square" lIns="0" tIns="12700" rIns="0" bIns="0" rtlCol="0">
            <a:spAutoFit/>
          </a:bodyPr>
          <a:lstStyle/>
          <a:p>
            <a:pPr marL="12700" marR="664210" lvl="0" indent="0" algn="l" defTabSz="914400" rtl="0" eaLnBrk="1" fontAlgn="auto" latinLnBrk="0" hangingPunct="1">
              <a:lnSpc>
                <a:spcPct val="100000"/>
              </a:lnSpc>
              <a:spcBef>
                <a:spcPts val="100"/>
              </a:spcBef>
              <a:spcAft>
                <a:spcPts val="0"/>
              </a:spcAft>
              <a:buClrTx/>
              <a:buSzTx/>
              <a:buFontTx/>
              <a:buNone/>
              <a:tabLst/>
              <a:defRPr/>
            </a:pP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Модернизация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 </a:t>
            </a:r>
            <a:r>
              <a:rPr kumimoji="0" sz="1480" b="0" i="0" u="none" strike="noStrike" kern="1200" cap="none" spc="-3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Переоценка</a:t>
            </a:r>
            <a:endParaRPr kumimoji="0" sz="148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Изменение</a:t>
            </a:r>
            <a:r>
              <a:rPr kumimoji="0"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параметров</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endParaRPr kumimoji="0" sz="148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38" name="object 38"/>
          <p:cNvGrpSpPr/>
          <p:nvPr/>
        </p:nvGrpSpPr>
        <p:grpSpPr>
          <a:xfrm>
            <a:off x="955675" y="5818188"/>
            <a:ext cx="2322830" cy="414655"/>
            <a:chOff x="574675" y="5818187"/>
            <a:chExt cx="2322830" cy="414655"/>
          </a:xfrm>
          <a:solidFill>
            <a:schemeClr val="accent3">
              <a:lumMod val="20000"/>
              <a:lumOff val="80000"/>
            </a:schemeClr>
          </a:solidFill>
          <a:scene3d>
            <a:camera prst="orthographicFront">
              <a:rot lat="0" lon="0" rev="0"/>
            </a:camera>
            <a:lightRig rig="balanced" dir="t">
              <a:rot lat="0" lon="0" rev="8700000"/>
            </a:lightRig>
          </a:scene3d>
        </p:grpSpPr>
        <p:pic>
          <p:nvPicPr>
            <p:cNvPr id="39" name="object 39"/>
            <p:cNvPicPr/>
            <p:nvPr/>
          </p:nvPicPr>
          <p:blipFill>
            <a:blip r:embed="rId8" cstate="print"/>
            <a:stretch>
              <a:fillRect/>
            </a:stretch>
          </p:blipFill>
          <p:spPr>
            <a:xfrm>
              <a:off x="584200" y="5827712"/>
              <a:ext cx="2303526" cy="395287"/>
            </a:xfrm>
            <a:prstGeom prst="rect">
              <a:avLst/>
            </a:prstGeom>
            <a:grpFill/>
            <a:ln>
              <a:noFill/>
            </a:ln>
            <a:effectLst>
              <a:outerShdw blurRad="44450" dist="27940" dir="5400000" algn="ctr">
                <a:srgbClr val="000000">
                  <a:alpha val="32000"/>
                </a:srgbClr>
              </a:outerShdw>
            </a:effectLst>
            <a:sp3d>
              <a:bevelT w="190500" h="38100"/>
            </a:sp3d>
          </p:spPr>
        </p:pic>
        <p:sp>
          <p:nvSpPr>
            <p:cNvPr id="40" name="object 40"/>
            <p:cNvSpPr/>
            <p:nvPr/>
          </p:nvSpPr>
          <p:spPr>
            <a:xfrm>
              <a:off x="584200" y="5827712"/>
              <a:ext cx="2303780" cy="395605"/>
            </a:xfrm>
            <a:custGeom>
              <a:avLst/>
              <a:gdLst/>
              <a:ahLst/>
              <a:cxnLst/>
              <a:rect l="l" t="t" r="r" b="b"/>
              <a:pathLst>
                <a:path w="2303780" h="395604">
                  <a:moveTo>
                    <a:pt x="0" y="65887"/>
                  </a:moveTo>
                  <a:lnTo>
                    <a:pt x="5178" y="40242"/>
                  </a:lnTo>
                  <a:lnTo>
                    <a:pt x="19299" y="19299"/>
                  </a:lnTo>
                  <a:lnTo>
                    <a:pt x="40242" y="5178"/>
                  </a:lnTo>
                  <a:lnTo>
                    <a:pt x="65887" y="0"/>
                  </a:lnTo>
                  <a:lnTo>
                    <a:pt x="2237613" y="0"/>
                  </a:lnTo>
                  <a:lnTo>
                    <a:pt x="2263235" y="5178"/>
                  </a:lnTo>
                  <a:lnTo>
                    <a:pt x="2284190" y="19299"/>
                  </a:lnTo>
                  <a:lnTo>
                    <a:pt x="2298334" y="40242"/>
                  </a:lnTo>
                  <a:lnTo>
                    <a:pt x="2303526" y="65887"/>
                  </a:lnTo>
                  <a:lnTo>
                    <a:pt x="2303526" y="329399"/>
                  </a:lnTo>
                  <a:lnTo>
                    <a:pt x="2298334" y="355044"/>
                  </a:lnTo>
                  <a:lnTo>
                    <a:pt x="2284190" y="375988"/>
                  </a:lnTo>
                  <a:lnTo>
                    <a:pt x="2263235" y="390109"/>
                  </a:lnTo>
                  <a:lnTo>
                    <a:pt x="2237613" y="395287"/>
                  </a:lnTo>
                  <a:lnTo>
                    <a:pt x="65887" y="395287"/>
                  </a:lnTo>
                  <a:lnTo>
                    <a:pt x="40242" y="390109"/>
                  </a:lnTo>
                  <a:lnTo>
                    <a:pt x="19299" y="375988"/>
                  </a:lnTo>
                  <a:lnTo>
                    <a:pt x="5178" y="355044"/>
                  </a:lnTo>
                  <a:lnTo>
                    <a:pt x="0" y="329399"/>
                  </a:lnTo>
                  <a:lnTo>
                    <a:pt x="0" y="65887"/>
                  </a:lnTo>
                  <a:close/>
                </a:path>
              </a:pathLst>
            </a:custGeom>
            <a:grpFill/>
            <a:ln w="19050">
              <a:noFill/>
            </a:ln>
            <a:effectLst>
              <a:outerShdw blurRad="44450" dist="27940" dir="5400000" algn="ctr">
                <a:srgbClr val="000000">
                  <a:alpha val="32000"/>
                </a:srgbClr>
              </a:outerShdw>
            </a:effectLst>
            <a:sp3d>
              <a:bevelT w="190500" h="38100"/>
            </a:sp3d>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41" name="object 41"/>
          <p:cNvSpPr txBox="1"/>
          <p:nvPr/>
        </p:nvSpPr>
        <p:spPr>
          <a:xfrm>
            <a:off x="1337868" y="5911697"/>
            <a:ext cx="155829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Списание</a:t>
            </a:r>
            <a:r>
              <a:rPr kumimoji="0" sz="1200" b="1"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20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(продажа)</a:t>
            </a:r>
            <a:endParaRPr kumimoji="0"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2" name="object 42"/>
          <p:cNvSpPr txBox="1"/>
          <p:nvPr/>
        </p:nvSpPr>
        <p:spPr>
          <a:xfrm>
            <a:off x="3753993" y="5503037"/>
            <a:ext cx="3559969" cy="923843"/>
          </a:xfrm>
          <a:prstGeom prst="rect">
            <a:avLst/>
          </a:prstGeom>
        </p:spPr>
        <p:txBody>
          <a:bodyPr vert="horz" wrap="square" lIns="0" tIns="12700" rIns="0" bIns="0" rtlCol="0">
            <a:spAutoFit/>
          </a:bodyPr>
          <a:lstStyle/>
          <a:p>
            <a:pPr marL="12700" marR="1160780" lvl="0" indent="0" algn="l" defTabSz="914400" rtl="0" eaLnBrk="1" fontAlgn="auto" latinLnBrk="0" hangingPunct="1">
              <a:lnSpc>
                <a:spcPct val="100000"/>
              </a:lnSpc>
              <a:spcBef>
                <a:spcPts val="10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Частичное</a:t>
            </a:r>
            <a:r>
              <a:rPr kumimoji="0" sz="148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списание </a:t>
            </a:r>
            <a:r>
              <a:rPr kumimoji="0" sz="1480" b="0" i="0" u="none" strike="noStrike" kern="1200" cap="none" spc="-3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Списание</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p>
          <a:p>
            <a:pPr marL="12700" marR="508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Подготовка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передаче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508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1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Реализация</a:t>
            </a:r>
            <a:r>
              <a:rPr kumimoji="0"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услуг</a:t>
            </a:r>
            <a:r>
              <a:rPr kumimoji="0"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прочих</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активов</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43" name="object 43"/>
          <p:cNvGrpSpPr/>
          <p:nvPr/>
        </p:nvGrpSpPr>
        <p:grpSpPr>
          <a:xfrm>
            <a:off x="1976375" y="1625600"/>
            <a:ext cx="147955" cy="4192904"/>
            <a:chOff x="1595374" y="1625600"/>
            <a:chExt cx="147955" cy="4192904"/>
          </a:xfrm>
        </p:grpSpPr>
        <p:pic>
          <p:nvPicPr>
            <p:cNvPr id="44" name="object 44"/>
            <p:cNvPicPr/>
            <p:nvPr/>
          </p:nvPicPr>
          <p:blipFill>
            <a:blip r:embed="rId9" cstate="print">
              <a:duotone>
                <a:schemeClr val="accent3">
                  <a:shade val="45000"/>
                  <a:satMod val="135000"/>
                </a:schemeClr>
                <a:prstClr val="white"/>
              </a:duotone>
            </a:blip>
            <a:stretch>
              <a:fillRect/>
            </a:stretch>
          </p:blipFill>
          <p:spPr>
            <a:xfrm>
              <a:off x="1620774" y="1625600"/>
              <a:ext cx="95250" cy="228600"/>
            </a:xfrm>
            <a:prstGeom prst="rect">
              <a:avLst/>
            </a:prstGeom>
            <a:ln>
              <a:noFill/>
            </a:ln>
          </p:spPr>
        </p:pic>
        <p:pic>
          <p:nvPicPr>
            <p:cNvPr id="45" name="object 45"/>
            <p:cNvPicPr/>
            <p:nvPr/>
          </p:nvPicPr>
          <p:blipFill>
            <a:blip r:embed="rId10" cstate="print">
              <a:duotone>
                <a:schemeClr val="accent3">
                  <a:shade val="45000"/>
                  <a:satMod val="135000"/>
                </a:schemeClr>
                <a:prstClr val="white"/>
              </a:duotone>
            </a:blip>
            <a:stretch>
              <a:fillRect/>
            </a:stretch>
          </p:blipFill>
          <p:spPr>
            <a:xfrm>
              <a:off x="1622425" y="2270125"/>
              <a:ext cx="95250" cy="228600"/>
            </a:xfrm>
            <a:prstGeom prst="rect">
              <a:avLst/>
            </a:prstGeom>
            <a:ln>
              <a:noFill/>
            </a:ln>
          </p:spPr>
        </p:pic>
        <p:pic>
          <p:nvPicPr>
            <p:cNvPr id="46" name="object 46"/>
            <p:cNvPicPr/>
            <p:nvPr/>
          </p:nvPicPr>
          <p:blipFill>
            <a:blip r:embed="rId10" cstate="print">
              <a:duotone>
                <a:schemeClr val="accent3">
                  <a:shade val="45000"/>
                  <a:satMod val="135000"/>
                </a:schemeClr>
                <a:prstClr val="white"/>
              </a:duotone>
            </a:blip>
            <a:stretch>
              <a:fillRect/>
            </a:stretch>
          </p:blipFill>
          <p:spPr>
            <a:xfrm>
              <a:off x="1612900" y="2912999"/>
              <a:ext cx="95250" cy="228600"/>
            </a:xfrm>
            <a:prstGeom prst="rect">
              <a:avLst/>
            </a:prstGeom>
            <a:ln>
              <a:noFill/>
            </a:ln>
          </p:spPr>
        </p:pic>
        <p:pic>
          <p:nvPicPr>
            <p:cNvPr id="47" name="object 47"/>
            <p:cNvPicPr/>
            <p:nvPr/>
          </p:nvPicPr>
          <p:blipFill>
            <a:blip r:embed="rId9" cstate="print">
              <a:duotone>
                <a:schemeClr val="accent3">
                  <a:shade val="45000"/>
                  <a:satMod val="135000"/>
                </a:schemeClr>
                <a:prstClr val="white"/>
              </a:duotone>
            </a:blip>
            <a:stretch>
              <a:fillRect/>
            </a:stretch>
          </p:blipFill>
          <p:spPr>
            <a:xfrm>
              <a:off x="1595374" y="3547998"/>
              <a:ext cx="95250" cy="228600"/>
            </a:xfrm>
            <a:prstGeom prst="rect">
              <a:avLst/>
            </a:prstGeom>
            <a:ln>
              <a:noFill/>
            </a:ln>
          </p:spPr>
        </p:pic>
        <p:sp>
          <p:nvSpPr>
            <p:cNvPr id="48" name="object 48"/>
            <p:cNvSpPr/>
            <p:nvPr/>
          </p:nvSpPr>
          <p:spPr>
            <a:xfrm>
              <a:off x="1604899" y="4173473"/>
              <a:ext cx="95250" cy="373380"/>
            </a:xfrm>
            <a:custGeom>
              <a:avLst/>
              <a:gdLst/>
              <a:ahLst/>
              <a:cxnLst/>
              <a:rect l="l" t="t" r="r" b="b"/>
              <a:pathLst>
                <a:path w="95250" h="373379">
                  <a:moveTo>
                    <a:pt x="31756" y="277875"/>
                  </a:moveTo>
                  <a:lnTo>
                    <a:pt x="0" y="277875"/>
                  </a:lnTo>
                  <a:lnTo>
                    <a:pt x="47625" y="373125"/>
                  </a:lnTo>
                  <a:lnTo>
                    <a:pt x="87312" y="293750"/>
                  </a:lnTo>
                  <a:lnTo>
                    <a:pt x="31750" y="293750"/>
                  </a:lnTo>
                  <a:lnTo>
                    <a:pt x="31756" y="277875"/>
                  </a:lnTo>
                  <a:close/>
                </a:path>
                <a:path w="95250" h="373379">
                  <a:moveTo>
                    <a:pt x="63626" y="0"/>
                  </a:moveTo>
                  <a:lnTo>
                    <a:pt x="31876" y="0"/>
                  </a:lnTo>
                  <a:lnTo>
                    <a:pt x="31750" y="293750"/>
                  </a:lnTo>
                  <a:lnTo>
                    <a:pt x="63500" y="293750"/>
                  </a:lnTo>
                  <a:lnTo>
                    <a:pt x="63626" y="0"/>
                  </a:lnTo>
                  <a:close/>
                </a:path>
                <a:path w="95250" h="373379">
                  <a:moveTo>
                    <a:pt x="95250" y="277875"/>
                  </a:moveTo>
                  <a:lnTo>
                    <a:pt x="63506" y="277875"/>
                  </a:lnTo>
                  <a:lnTo>
                    <a:pt x="63500" y="293750"/>
                  </a:lnTo>
                  <a:lnTo>
                    <a:pt x="87312" y="293750"/>
                  </a:lnTo>
                  <a:lnTo>
                    <a:pt x="95250" y="277875"/>
                  </a:lnTo>
                  <a:close/>
                </a:path>
              </a:pathLst>
            </a:custGeom>
            <a:solidFill>
              <a:schemeClr val="accent3">
                <a:lumMod val="50000"/>
              </a:schemeClr>
            </a:solidFill>
            <a:ln>
              <a:no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49" name="object 49"/>
            <p:cNvPicPr/>
            <p:nvPr/>
          </p:nvPicPr>
          <p:blipFill>
            <a:blip r:embed="rId10" cstate="print">
              <a:duotone>
                <a:schemeClr val="accent3">
                  <a:shade val="45000"/>
                  <a:satMod val="135000"/>
                </a:schemeClr>
                <a:prstClr val="white"/>
              </a:duotone>
            </a:blip>
            <a:stretch>
              <a:fillRect/>
            </a:stretch>
          </p:blipFill>
          <p:spPr>
            <a:xfrm>
              <a:off x="1622425" y="4970398"/>
              <a:ext cx="95250" cy="228600"/>
            </a:xfrm>
            <a:prstGeom prst="rect">
              <a:avLst/>
            </a:prstGeom>
            <a:ln>
              <a:noFill/>
            </a:ln>
          </p:spPr>
        </p:pic>
        <p:pic>
          <p:nvPicPr>
            <p:cNvPr id="50" name="object 50"/>
            <p:cNvPicPr/>
            <p:nvPr/>
          </p:nvPicPr>
          <p:blipFill>
            <a:blip r:embed="rId10" cstate="print">
              <a:duotone>
                <a:schemeClr val="accent3">
                  <a:shade val="45000"/>
                  <a:satMod val="135000"/>
                </a:schemeClr>
                <a:prstClr val="white"/>
              </a:duotone>
            </a:blip>
            <a:stretch>
              <a:fillRect/>
            </a:stretch>
          </p:blipFill>
          <p:spPr>
            <a:xfrm>
              <a:off x="1647825" y="5589587"/>
              <a:ext cx="95250" cy="228600"/>
            </a:xfrm>
            <a:prstGeom prst="rect">
              <a:avLst/>
            </a:prstGeom>
            <a:ln>
              <a:noFill/>
            </a:ln>
          </p:spPr>
        </p:pic>
      </p:grpSp>
    </p:spTree>
    <p:extLst>
      <p:ext uri="{BB962C8B-B14F-4D97-AF65-F5344CB8AC3E}">
        <p14:creationId xmlns:p14="http://schemas.microsoft.com/office/powerpoint/2010/main" val="91608285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F60D93-41E5-C0F4-DD09-D4BBBF555B13}"/>
              </a:ext>
            </a:extLst>
          </p:cNvPr>
          <p:cNvSpPr txBox="1"/>
          <p:nvPr/>
        </p:nvSpPr>
        <p:spPr>
          <a:xfrm>
            <a:off x="776536" y="188640"/>
            <a:ext cx="8712968" cy="16250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При поступлении множества однотипных ОС данные по которым идентичны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⠀Для группового заполнения сведений в документе «</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Принятие к учету ОС</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можно воспользоваться обработкой «</a:t>
            </a:r>
            <a:r>
              <a:rPr kumimoji="0" lang="ru-RU" sz="1660" b="1" i="0" u="none" strike="noStrike" kern="100" cap="none" spc="0" normalizeH="0" baseline="0" noProof="0" dirty="0">
                <a:ln>
                  <a:noFill/>
                </a:ln>
                <a:solidFill>
                  <a:srgbClr val="3E1AF2"/>
                </a:solidFill>
                <a:effectLst/>
                <a:uLnTx/>
                <a:uFillTx/>
                <a:latin typeface="Times New Roman" panose="02020603050405020304" pitchFamily="18" charset="0"/>
                <a:ea typeface="Calibri" panose="020F0502020204030204" pitchFamily="34" charset="0"/>
                <a:cs typeface="Times New Roman" panose="02020603050405020304" pitchFamily="18" charset="0"/>
              </a:rPr>
              <a:t>Групповое изменение значений реквизитов табличной части документа</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которая доступна на основании документа.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Обработка позволяет задать необходимые параметры учета и применить их сразу ко всем (или выбранным) ОС, в документе. </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Которая доступна по кнопке «Изменить»</a:t>
            </a:r>
          </a:p>
        </p:txBody>
      </p:sp>
      <p:pic>
        <p:nvPicPr>
          <p:cNvPr id="7" name="Рисунок 6">
            <a:extLst>
              <a:ext uri="{FF2B5EF4-FFF2-40B4-BE49-F238E27FC236}">
                <a16:creationId xmlns:a16="http://schemas.microsoft.com/office/drawing/2014/main" id="{2A35B7CA-3A42-F6A2-B8F8-6FA899F1B556}"/>
              </a:ext>
            </a:extLst>
          </p:cNvPr>
          <p:cNvPicPr>
            <a:picLocks noChangeAspect="1"/>
          </p:cNvPicPr>
          <p:nvPr/>
        </p:nvPicPr>
        <p:blipFill>
          <a:blip r:embed="rId3"/>
          <a:stretch>
            <a:fillRect/>
          </a:stretch>
        </p:blipFill>
        <p:spPr>
          <a:xfrm>
            <a:off x="776536" y="1840276"/>
            <a:ext cx="5289464" cy="1841084"/>
          </a:xfrm>
          <a:prstGeom prst="rect">
            <a:avLst/>
          </a:prstGeom>
        </p:spPr>
      </p:pic>
      <p:pic>
        <p:nvPicPr>
          <p:cNvPr id="10" name="Рисунок 9">
            <a:extLst>
              <a:ext uri="{FF2B5EF4-FFF2-40B4-BE49-F238E27FC236}">
                <a16:creationId xmlns:a16="http://schemas.microsoft.com/office/drawing/2014/main" id="{1CDC2F35-AA77-130F-09CB-E86CEC11B2DB}"/>
              </a:ext>
            </a:extLst>
          </p:cNvPr>
          <p:cNvPicPr>
            <a:picLocks noChangeAspect="1"/>
          </p:cNvPicPr>
          <p:nvPr/>
        </p:nvPicPr>
        <p:blipFill>
          <a:blip r:embed="rId4"/>
          <a:stretch>
            <a:fillRect/>
          </a:stretch>
        </p:blipFill>
        <p:spPr>
          <a:xfrm>
            <a:off x="3440833" y="4684262"/>
            <a:ext cx="5605075" cy="1841083"/>
          </a:xfrm>
          <a:prstGeom prst="rect">
            <a:avLst/>
          </a:prstGeom>
        </p:spPr>
      </p:pic>
      <p:sp>
        <p:nvSpPr>
          <p:cNvPr id="12" name="TextBox 11">
            <a:extLst>
              <a:ext uri="{FF2B5EF4-FFF2-40B4-BE49-F238E27FC236}">
                <a16:creationId xmlns:a16="http://schemas.microsoft.com/office/drawing/2014/main" id="{60ED0939-ED46-C467-66CB-1804DEF0CA7E}"/>
              </a:ext>
            </a:extLst>
          </p:cNvPr>
          <p:cNvSpPr txBox="1"/>
          <p:nvPr/>
        </p:nvSpPr>
        <p:spPr>
          <a:xfrm>
            <a:off x="1064568" y="3873300"/>
            <a:ext cx="8136904" cy="60324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 поле «Что сделать» указывается «Установки реквизитов» и выбирается ОС, для которых задаются параметры.</a:t>
            </a: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7933245"/>
      </p:ext>
    </p:extLst>
  </p:cSld>
  <p:clrMapOvr>
    <a:masterClrMapping/>
  </p:clrMapOvr>
  <p:transition spd="slow"/>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F67F4-7D1C-6E91-BE8B-F22E1DF7BA8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DBB73E7-77D9-4421-3C7B-D5C85DDCFA44}"/>
              </a:ext>
            </a:extLst>
          </p:cNvPr>
          <p:cNvSpPr txBox="1"/>
          <p:nvPr/>
        </p:nvSpPr>
        <p:spPr>
          <a:xfrm>
            <a:off x="776536" y="710115"/>
            <a:ext cx="4176464" cy="290233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кнопке «Выполнить»  открывается окно «Установка значений реквизитов», можно задать необходимые параметры учета и применить их сразу ко всем (или выбранным) ОС,</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кнопке «Ок» параметры переносятся в обработку и из обработки в «Принятие к учету ОС»</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Рисунок 4">
            <a:extLst>
              <a:ext uri="{FF2B5EF4-FFF2-40B4-BE49-F238E27FC236}">
                <a16:creationId xmlns:a16="http://schemas.microsoft.com/office/drawing/2014/main" id="{EBBE8F0C-DDAA-A62D-B3DE-07B9963FAD87}"/>
              </a:ext>
            </a:extLst>
          </p:cNvPr>
          <p:cNvPicPr>
            <a:picLocks noChangeAspect="1"/>
          </p:cNvPicPr>
          <p:nvPr/>
        </p:nvPicPr>
        <p:blipFill>
          <a:blip r:embed="rId3"/>
          <a:stretch>
            <a:fillRect/>
          </a:stretch>
        </p:blipFill>
        <p:spPr>
          <a:xfrm>
            <a:off x="5529064" y="256004"/>
            <a:ext cx="3600400" cy="4181109"/>
          </a:xfrm>
          <a:prstGeom prst="rect">
            <a:avLst/>
          </a:prstGeom>
        </p:spPr>
      </p:pic>
      <p:pic>
        <p:nvPicPr>
          <p:cNvPr id="9" name="Рисунок 8">
            <a:extLst>
              <a:ext uri="{FF2B5EF4-FFF2-40B4-BE49-F238E27FC236}">
                <a16:creationId xmlns:a16="http://schemas.microsoft.com/office/drawing/2014/main" id="{48CD2DAD-8607-9BB3-3F18-5464AD10CF1D}"/>
              </a:ext>
            </a:extLst>
          </p:cNvPr>
          <p:cNvPicPr>
            <a:picLocks noChangeAspect="1"/>
          </p:cNvPicPr>
          <p:nvPr/>
        </p:nvPicPr>
        <p:blipFill rotWithShape="1">
          <a:blip r:embed="rId4"/>
          <a:srcRect t="3525" r="738"/>
          <a:stretch/>
        </p:blipFill>
        <p:spPr>
          <a:xfrm>
            <a:off x="560512" y="4581128"/>
            <a:ext cx="6264696" cy="2115526"/>
          </a:xfrm>
          <a:prstGeom prst="rect">
            <a:avLst/>
          </a:prstGeom>
        </p:spPr>
      </p:pic>
    </p:spTree>
    <p:extLst>
      <p:ext uri="{BB962C8B-B14F-4D97-AF65-F5344CB8AC3E}">
        <p14:creationId xmlns:p14="http://schemas.microsoft.com/office/powerpoint/2010/main" val="2473300482"/>
      </p:ext>
    </p:extLst>
  </p:cSld>
  <p:clrMapOvr>
    <a:masterClrMapping/>
  </p:clrMapOvr>
  <p:transition spd="slow"/>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F60D93-41E5-C0F4-DD09-D4BBBF555B13}"/>
              </a:ext>
            </a:extLst>
          </p:cNvPr>
          <p:cNvSpPr txBox="1"/>
          <p:nvPr/>
        </p:nvSpPr>
        <p:spPr>
          <a:xfrm>
            <a:off x="776536" y="188640"/>
            <a:ext cx="8712968" cy="34778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Обязательно проставить Код КОФ.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Выбрать из открывающего окна </a:t>
            </a:r>
          </a:p>
        </p:txBody>
      </p:sp>
      <p:sp>
        <p:nvSpPr>
          <p:cNvPr id="12" name="TextBox 11">
            <a:extLst>
              <a:ext uri="{FF2B5EF4-FFF2-40B4-BE49-F238E27FC236}">
                <a16:creationId xmlns:a16="http://schemas.microsoft.com/office/drawing/2014/main" id="{60ED0939-ED46-C467-66CB-1804DEF0CA7E}"/>
              </a:ext>
            </a:extLst>
          </p:cNvPr>
          <p:cNvSpPr txBox="1"/>
          <p:nvPr/>
        </p:nvSpPr>
        <p:spPr>
          <a:xfrm>
            <a:off x="264468" y="3880920"/>
            <a:ext cx="2683787" cy="34778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Отчеты. Регламентные. </a:t>
            </a: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 name="Рисунок 2" descr="Изображение выглядит как текст, снимок экрана, число&#10;&#10;Автоматически созданное описание">
            <a:extLst>
              <a:ext uri="{FF2B5EF4-FFF2-40B4-BE49-F238E27FC236}">
                <a16:creationId xmlns:a16="http://schemas.microsoft.com/office/drawing/2014/main" id="{187FBF2C-62A9-8124-9600-910B13EA6D01}"/>
              </a:ext>
            </a:extLst>
          </p:cNvPr>
          <p:cNvPicPr>
            <a:picLocks noChangeAspect="1"/>
          </p:cNvPicPr>
          <p:nvPr/>
        </p:nvPicPr>
        <p:blipFill rotWithShape="1">
          <a:blip r:embed="rId3">
            <a:extLst>
              <a:ext uri="{28A0092B-C50C-407E-A947-70E740481C1C}">
                <a14:useLocalDpi xmlns:a14="http://schemas.microsoft.com/office/drawing/2010/main" val="0"/>
              </a:ext>
            </a:extLst>
          </a:blip>
          <a:srcRect b="10067"/>
          <a:stretch/>
        </p:blipFill>
        <p:spPr>
          <a:xfrm>
            <a:off x="406899" y="624840"/>
            <a:ext cx="7860802" cy="3063240"/>
          </a:xfrm>
          <a:prstGeom prst="rect">
            <a:avLst/>
          </a:prstGeom>
        </p:spPr>
      </p:pic>
      <p:pic>
        <p:nvPicPr>
          <p:cNvPr id="6" name="Рисунок 5" descr="Изображение выглядит как текст, снимок экрана, программное обеспечение, число&#10;&#10;Автоматически созданное описание">
            <a:extLst>
              <a:ext uri="{FF2B5EF4-FFF2-40B4-BE49-F238E27FC236}">
                <a16:creationId xmlns:a16="http://schemas.microsoft.com/office/drawing/2014/main" id="{B5DBE9CA-CD8E-2D1C-9299-995FDACA96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8355" y="3791732"/>
            <a:ext cx="5741149" cy="2899916"/>
          </a:xfrm>
          <a:prstGeom prst="rect">
            <a:avLst/>
          </a:prstGeom>
        </p:spPr>
      </p:pic>
    </p:spTree>
    <p:extLst>
      <p:ext uri="{BB962C8B-B14F-4D97-AF65-F5344CB8AC3E}">
        <p14:creationId xmlns:p14="http://schemas.microsoft.com/office/powerpoint/2010/main" val="3008913067"/>
      </p:ext>
    </p:extLst>
  </p:cSld>
  <p:clrMapOvr>
    <a:masterClrMapping/>
  </p:clrMapOvr>
  <p:transition spd="slow"/>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F67F4-7D1C-6E91-BE8B-F22E1DF7BA84}"/>
            </a:ext>
          </a:extLst>
        </p:cNvPr>
        <p:cNvGrpSpPr/>
        <p:nvPr/>
      </p:nvGrpSpPr>
      <p:grpSpPr>
        <a:xfrm>
          <a:off x="0" y="0"/>
          <a:ext cx="0" cy="0"/>
          <a:chOff x="0" y="0"/>
          <a:chExt cx="0" cy="0"/>
        </a:xfrm>
      </p:grpSpPr>
      <p:pic>
        <p:nvPicPr>
          <p:cNvPr id="3" name="Рисунок 2" descr="Изображение выглядит как текст, снимок экрана, число, программное обеспечение&#10;&#10;Автоматически созданное описание">
            <a:extLst>
              <a:ext uri="{FF2B5EF4-FFF2-40B4-BE49-F238E27FC236}">
                <a16:creationId xmlns:a16="http://schemas.microsoft.com/office/drawing/2014/main" id="{E81A8B40-D823-02F6-C93D-77B8A93C6F96}"/>
              </a:ext>
            </a:extLst>
          </p:cNvPr>
          <p:cNvPicPr>
            <a:picLocks noChangeAspect="1"/>
          </p:cNvPicPr>
          <p:nvPr/>
        </p:nvPicPr>
        <p:blipFill rotWithShape="1">
          <a:blip r:embed="rId3">
            <a:extLst>
              <a:ext uri="{28A0092B-C50C-407E-A947-70E740481C1C}">
                <a14:useLocalDpi xmlns:a14="http://schemas.microsoft.com/office/drawing/2010/main" val="0"/>
              </a:ext>
            </a:extLst>
          </a:blip>
          <a:srcRect l="-74262" t="4263" r="1" b="-75922"/>
          <a:stretch/>
        </p:blipFill>
        <p:spPr>
          <a:xfrm>
            <a:off x="678884" y="83820"/>
            <a:ext cx="8846820" cy="5384871"/>
          </a:xfrm>
          <a:prstGeom prst="rect">
            <a:avLst/>
          </a:prstGeom>
        </p:spPr>
      </p:pic>
      <p:sp>
        <p:nvSpPr>
          <p:cNvPr id="6" name="Прямоугольник 5">
            <a:extLst>
              <a:ext uri="{FF2B5EF4-FFF2-40B4-BE49-F238E27FC236}">
                <a16:creationId xmlns:a16="http://schemas.microsoft.com/office/drawing/2014/main" id="{D0DC804B-645D-37A5-4A97-553A6D7CCE00}"/>
              </a:ext>
            </a:extLst>
          </p:cNvPr>
          <p:cNvSpPr/>
          <p:nvPr/>
        </p:nvSpPr>
        <p:spPr>
          <a:xfrm>
            <a:off x="7985760" y="2225040"/>
            <a:ext cx="571500" cy="32004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pic>
        <p:nvPicPr>
          <p:cNvPr id="8" name="Рисунок 7" descr="Изображение выглядит как текст, число, программное обеспечение, снимок экрана&#10;&#10;Автоматически созданное описание">
            <a:extLst>
              <a:ext uri="{FF2B5EF4-FFF2-40B4-BE49-F238E27FC236}">
                <a16:creationId xmlns:a16="http://schemas.microsoft.com/office/drawing/2014/main" id="{EBFAA341-AF37-CB3B-C6FD-B74558FD58F3}"/>
              </a:ext>
            </a:extLst>
          </p:cNvPr>
          <p:cNvPicPr>
            <a:picLocks noChangeAspect="1"/>
          </p:cNvPicPr>
          <p:nvPr/>
        </p:nvPicPr>
        <p:blipFill rotWithShape="1">
          <a:blip r:embed="rId4">
            <a:extLst>
              <a:ext uri="{28A0092B-C50C-407E-A947-70E740481C1C}">
                <a14:useLocalDpi xmlns:a14="http://schemas.microsoft.com/office/drawing/2010/main" val="0"/>
              </a:ext>
            </a:extLst>
          </a:blip>
          <a:srcRect l="1474" t="2809" r="19385" b="1219"/>
          <a:stretch/>
        </p:blipFill>
        <p:spPr>
          <a:xfrm>
            <a:off x="266700" y="3482340"/>
            <a:ext cx="5897880" cy="3220205"/>
          </a:xfrm>
          <a:prstGeom prst="rect">
            <a:avLst/>
          </a:prstGeom>
        </p:spPr>
      </p:pic>
      <p:sp>
        <p:nvSpPr>
          <p:cNvPr id="4" name="TextBox 3">
            <a:extLst>
              <a:ext uri="{FF2B5EF4-FFF2-40B4-BE49-F238E27FC236}">
                <a16:creationId xmlns:a16="http://schemas.microsoft.com/office/drawing/2014/main" id="{8DBB73E7-77D9-4421-3C7B-D5C85DDCFA44}"/>
              </a:ext>
            </a:extLst>
          </p:cNvPr>
          <p:cNvSpPr txBox="1"/>
          <p:nvPr/>
        </p:nvSpPr>
        <p:spPr>
          <a:xfrm>
            <a:off x="380296" y="496755"/>
            <a:ext cx="4176464" cy="315778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 целью отражения в НУ необходимо прописать строку в ФНО 100.00, но по Фиксированным активам не прописываем, если указан счет 2100 Н</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ИС 1 С настроена на заполнение через приложение 100.02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Земля не амортизируется. Следовательно в НУ выбрать </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2300Н</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1" name="Рисунок 10" descr="Изображение выглядит как текст, снимок экрана, число, Шрифт&#10;&#10;Автоматически созданное описание">
            <a:extLst>
              <a:ext uri="{FF2B5EF4-FFF2-40B4-BE49-F238E27FC236}">
                <a16:creationId xmlns:a16="http://schemas.microsoft.com/office/drawing/2014/main" id="{B5EE1522-D99A-3032-2504-1CB8849F26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9911" y="3863340"/>
            <a:ext cx="3023198" cy="2301240"/>
          </a:xfrm>
          <a:prstGeom prst="rect">
            <a:avLst/>
          </a:prstGeom>
        </p:spPr>
      </p:pic>
    </p:spTree>
    <p:extLst>
      <p:ext uri="{BB962C8B-B14F-4D97-AF65-F5344CB8AC3E}">
        <p14:creationId xmlns:p14="http://schemas.microsoft.com/office/powerpoint/2010/main" val="3811468117"/>
      </p:ext>
    </p:extLst>
  </p:cSld>
  <p:clrMapOvr>
    <a:masterClrMapping/>
  </p:clrMapOvr>
  <p:transition spd="slow"/>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F67F4-7D1C-6E91-BE8B-F22E1DF7BA84}"/>
            </a:ext>
          </a:extLst>
        </p:cNvPr>
        <p:cNvGrpSpPr/>
        <p:nvPr/>
      </p:nvGrpSpPr>
      <p:grpSpPr>
        <a:xfrm>
          <a:off x="0" y="0"/>
          <a:ext cx="0" cy="0"/>
          <a:chOff x="0" y="0"/>
          <a:chExt cx="0" cy="0"/>
        </a:xfrm>
      </p:grpSpPr>
      <p:pic>
        <p:nvPicPr>
          <p:cNvPr id="5" name="Рисунок 4" descr="Изображение выглядит как текст, снимок экрана, число, Шрифт&#10;&#10;Автоматически созданное описание">
            <a:extLst>
              <a:ext uri="{FF2B5EF4-FFF2-40B4-BE49-F238E27FC236}">
                <a16:creationId xmlns:a16="http://schemas.microsoft.com/office/drawing/2014/main" id="{4C91D06E-A55A-FFBB-C5DE-1107868B9B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4262" y="2768919"/>
            <a:ext cx="8029960" cy="3738561"/>
          </a:xfrm>
          <a:prstGeom prst="rect">
            <a:avLst/>
          </a:prstGeom>
        </p:spPr>
      </p:pic>
      <p:sp>
        <p:nvSpPr>
          <p:cNvPr id="6" name="Прямоугольник 5">
            <a:extLst>
              <a:ext uri="{FF2B5EF4-FFF2-40B4-BE49-F238E27FC236}">
                <a16:creationId xmlns:a16="http://schemas.microsoft.com/office/drawing/2014/main" id="{D0DC804B-645D-37A5-4A97-553A6D7CCE00}"/>
              </a:ext>
            </a:extLst>
          </p:cNvPr>
          <p:cNvSpPr/>
          <p:nvPr/>
        </p:nvSpPr>
        <p:spPr>
          <a:xfrm>
            <a:off x="6080760" y="3406140"/>
            <a:ext cx="3283462" cy="32004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a:extLst>
              <a:ext uri="{FF2B5EF4-FFF2-40B4-BE49-F238E27FC236}">
                <a16:creationId xmlns:a16="http://schemas.microsoft.com/office/drawing/2014/main" id="{8DBB73E7-77D9-4421-3C7B-D5C85DDCFA44}"/>
              </a:ext>
            </a:extLst>
          </p:cNvPr>
          <p:cNvSpPr txBox="1"/>
          <p:nvPr/>
        </p:nvSpPr>
        <p:spPr>
          <a:xfrm>
            <a:off x="380296" y="496755"/>
            <a:ext cx="8687504" cy="26468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Перевод из актива из Запасов в Основные средства:</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ru-RU" sz="1660"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Предварительно открыть ОСВ по счету Запасы в отборе найти соответствующий Запас</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ru-RU" sz="1660"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Открыть номенклатуры в ОС и заполнить все необходимые реквизиты</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Открыть в разделе ОС – </a:t>
            </a:r>
            <a:r>
              <a:rPr lang="ru-RU" sz="1660"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«Принятие к учету ОС». Но обязательно с видом операции – </a:t>
            </a:r>
            <a:r>
              <a:rPr lang="ru-RU" sz="1660" b="1" kern="100" dirty="0">
                <a:solidFill>
                  <a:prstClr val="black"/>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rPr>
              <a:t>Оборудование </a:t>
            </a:r>
          </a:p>
          <a:p>
            <a:pPr marL="342900" indent="-342900">
              <a:buFontTx/>
              <a:buAutoNum type="arabicPeriod"/>
              <a:defRPr/>
            </a:pPr>
            <a:r>
              <a:rPr lang="ru-RU" sz="1660"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Пере провести ОСВ по счету Запасы.</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ru-RU" sz="1660"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Открыть ОСВ по счету ОС  в отборе найти соответствующий актив и убедиться что актив появился</a:t>
            </a:r>
            <a:endParaRPr kumimoji="0" lang="ru-RU" sz="1660" b="1" i="0" u="none" strike="noStrike" kern="100" cap="none" spc="0" normalizeH="0" baseline="0" noProof="0" dirty="0">
              <a:ln>
                <a:noFill/>
              </a:ln>
              <a:solidFill>
                <a:prstClr val="black"/>
              </a:solidFill>
              <a:effectLst/>
              <a:highlight>
                <a:srgbClr val="FFFF00"/>
              </a:highligh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4994387"/>
      </p:ext>
    </p:extLst>
  </p:cSld>
  <p:clrMapOvr>
    <a:masterClrMapping/>
  </p:clrMapOvr>
  <p:transition spd="slow"/>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a:extLst>
              <a:ext uri="{FF2B5EF4-FFF2-40B4-BE49-F238E27FC236}">
                <a16:creationId xmlns:a16="http://schemas.microsoft.com/office/drawing/2014/main" id="{98131B56-D288-4B9B-BB2A-77509B74F791}"/>
              </a:ext>
            </a:extLst>
          </p:cNvPr>
          <p:cNvSpPr/>
          <p:nvPr/>
        </p:nvSpPr>
        <p:spPr>
          <a:xfrm>
            <a:off x="769345" y="4974104"/>
            <a:ext cx="8305800" cy="969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Ключевые компетенции личности как субъекта деятельности все более «сдвигаются» в сторон  коммуникативных (управленческих и операторских) и креативных (исследовательских и разработческих)</a:t>
            </a:r>
          </a:p>
        </p:txBody>
      </p:sp>
      <p:pic>
        <p:nvPicPr>
          <p:cNvPr id="3" name="Рисунок 2" descr="Изображение выглядит как текст, число, линия, снимок экрана&#10;&#10;Автоматически созданное описание">
            <a:extLst>
              <a:ext uri="{FF2B5EF4-FFF2-40B4-BE49-F238E27FC236}">
                <a16:creationId xmlns:a16="http://schemas.microsoft.com/office/drawing/2014/main" id="{43008941-F43C-808D-0D7C-CEA200639A91}"/>
              </a:ext>
            </a:extLst>
          </p:cNvPr>
          <p:cNvPicPr>
            <a:picLocks noChangeAspect="1"/>
          </p:cNvPicPr>
          <p:nvPr/>
        </p:nvPicPr>
        <p:blipFill rotWithShape="1">
          <a:blip r:embed="rId2">
            <a:extLst>
              <a:ext uri="{28A0092B-C50C-407E-A947-70E740481C1C}">
                <a14:useLocalDpi xmlns:a14="http://schemas.microsoft.com/office/drawing/2010/main" val="0"/>
              </a:ext>
            </a:extLst>
          </a:blip>
          <a:srcRect l="2812" t="-1" r="2068" b="-7528"/>
          <a:stretch/>
        </p:blipFill>
        <p:spPr>
          <a:xfrm>
            <a:off x="190500" y="970829"/>
            <a:ext cx="8763000" cy="3346622"/>
          </a:xfrm>
          <a:prstGeom prst="rect">
            <a:avLst/>
          </a:prstGeom>
        </p:spPr>
      </p:pic>
      <p:sp>
        <p:nvSpPr>
          <p:cNvPr id="15" name="Прямоугольник 14">
            <a:extLst>
              <a:ext uri="{FF2B5EF4-FFF2-40B4-BE49-F238E27FC236}">
                <a16:creationId xmlns:a16="http://schemas.microsoft.com/office/drawing/2014/main" id="{9AC00F79-2C10-5FB1-A5E3-74E54F439BD8}"/>
              </a:ext>
            </a:extLst>
          </p:cNvPr>
          <p:cNvSpPr/>
          <p:nvPr/>
        </p:nvSpPr>
        <p:spPr>
          <a:xfrm>
            <a:off x="7292340" y="3230880"/>
            <a:ext cx="1257300" cy="28194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Tree>
    <p:extLst>
      <p:ext uri="{BB962C8B-B14F-4D97-AF65-F5344CB8AC3E}">
        <p14:creationId xmlns:p14="http://schemas.microsoft.com/office/powerpoint/2010/main" val="1265087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Изображение выглядит как текст, снимок экрана, число, Шрифт&#10;&#10;Автоматически созданное описание">
            <a:extLst>
              <a:ext uri="{FF2B5EF4-FFF2-40B4-BE49-F238E27FC236}">
                <a16:creationId xmlns:a16="http://schemas.microsoft.com/office/drawing/2014/main" id="{BB827CB1-E3F5-8A38-19A8-05801CD38A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481" y="1152581"/>
            <a:ext cx="8570197" cy="5208158"/>
          </a:xfrm>
          <a:prstGeom prst="rect">
            <a:avLst/>
          </a:prstGeom>
        </p:spPr>
      </p:pic>
      <p:sp>
        <p:nvSpPr>
          <p:cNvPr id="2" name="Прямоугольник 1">
            <a:extLst>
              <a:ext uri="{FF2B5EF4-FFF2-40B4-BE49-F238E27FC236}">
                <a16:creationId xmlns:a16="http://schemas.microsoft.com/office/drawing/2014/main" id="{4E5BEACB-9F98-7D23-4C0A-CC8B92392998}"/>
              </a:ext>
            </a:extLst>
          </p:cNvPr>
          <p:cNvSpPr/>
          <p:nvPr/>
        </p:nvSpPr>
        <p:spPr>
          <a:xfrm>
            <a:off x="1440180" y="1935480"/>
            <a:ext cx="3627120" cy="541020"/>
          </a:xfrm>
          <a:prstGeom prst="rect">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prstClr val="white"/>
              </a:solidFill>
              <a:effectLst/>
              <a:uLnTx/>
              <a:uFillTx/>
              <a:latin typeface="Calibri"/>
              <a:ea typeface="+mn-ea"/>
              <a:cs typeface="+mn-cs"/>
            </a:endParaRPr>
          </a:p>
        </p:txBody>
      </p:sp>
      <p:sp>
        <p:nvSpPr>
          <p:cNvPr id="3" name="Прямоугольник 2">
            <a:extLst>
              <a:ext uri="{FF2B5EF4-FFF2-40B4-BE49-F238E27FC236}">
                <a16:creationId xmlns:a16="http://schemas.microsoft.com/office/drawing/2014/main" id="{A043F00F-C00D-FF74-5555-990F8E94B6CE}"/>
              </a:ext>
            </a:extLst>
          </p:cNvPr>
          <p:cNvSpPr/>
          <p:nvPr/>
        </p:nvSpPr>
        <p:spPr>
          <a:xfrm>
            <a:off x="2103120" y="2788920"/>
            <a:ext cx="1973580" cy="54102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a:extLst>
              <a:ext uri="{FF2B5EF4-FFF2-40B4-BE49-F238E27FC236}">
                <a16:creationId xmlns:a16="http://schemas.microsoft.com/office/drawing/2014/main" id="{B2093346-A38A-762C-ACE2-8B92F12D3755}"/>
              </a:ext>
            </a:extLst>
          </p:cNvPr>
          <p:cNvSpPr txBox="1"/>
          <p:nvPr/>
        </p:nvSpPr>
        <p:spPr>
          <a:xfrm>
            <a:off x="792479" y="399419"/>
            <a:ext cx="8570197" cy="603242"/>
          </a:xfrm>
          <a:prstGeom prst="rect">
            <a:avLst/>
          </a:prstGeom>
          <a:noFill/>
        </p:spPr>
        <p:txBody>
          <a:bodyPr wrap="square">
            <a:spAutoFit/>
          </a:bodyPr>
          <a:lstStyle/>
          <a:p>
            <a:pPr marL="0" marR="4344" lvl="0" indent="11113"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4" normalizeH="0" baseline="0" noProof="0" dirty="0">
                <a:ln>
                  <a:noFill/>
                </a:ln>
                <a:solidFill>
                  <a:prstClr val="black"/>
                </a:solidFill>
                <a:effectLst/>
                <a:uLnTx/>
                <a:uFillTx/>
                <a:latin typeface="Times New Roman"/>
                <a:ea typeface="+mn-ea"/>
                <a:cs typeface="Microsoft Sans Serif"/>
              </a:rPr>
              <a:t>Ежемесячная проверка на корректность. </a:t>
            </a:r>
          </a:p>
          <a:p>
            <a:pPr marL="0" marR="4344" lvl="0" indent="11113"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4" normalizeH="0" baseline="0" noProof="0" dirty="0">
                <a:ln>
                  <a:noFill/>
                </a:ln>
                <a:solidFill>
                  <a:prstClr val="black"/>
                </a:solidFill>
                <a:effectLst/>
                <a:uLnTx/>
                <a:uFillTx/>
                <a:latin typeface="Times New Roman"/>
                <a:ea typeface="+mn-ea"/>
                <a:cs typeface="Microsoft Sans Serif"/>
              </a:rPr>
              <a:t>В настройках в группировках убрать галочку. Анализировать каждый счет.</a:t>
            </a:r>
            <a:endParaRPr lang="ru-RU" dirty="0"/>
          </a:p>
        </p:txBody>
      </p:sp>
      <p:sp>
        <p:nvSpPr>
          <p:cNvPr id="7" name="Прямоугольник 6">
            <a:extLst>
              <a:ext uri="{FF2B5EF4-FFF2-40B4-BE49-F238E27FC236}">
                <a16:creationId xmlns:a16="http://schemas.microsoft.com/office/drawing/2014/main" id="{0CD9D2FE-7668-4B29-1C9A-CBA3091514F1}"/>
              </a:ext>
            </a:extLst>
          </p:cNvPr>
          <p:cNvSpPr/>
          <p:nvPr/>
        </p:nvSpPr>
        <p:spPr>
          <a:xfrm>
            <a:off x="3246120" y="5318760"/>
            <a:ext cx="1203960" cy="320040"/>
          </a:xfrm>
          <a:prstGeom prst="rect">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67944113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F67F4-7D1C-6E91-BE8B-F22E1DF7BA84}"/>
            </a:ext>
          </a:extLst>
        </p:cNvPr>
        <p:cNvGrpSpPr/>
        <p:nvPr/>
      </p:nvGrpSpPr>
      <p:grpSpPr>
        <a:xfrm>
          <a:off x="0" y="0"/>
          <a:ext cx="0" cy="0"/>
          <a:chOff x="0" y="0"/>
          <a:chExt cx="0" cy="0"/>
        </a:xfrm>
      </p:grpSpPr>
      <p:pic>
        <p:nvPicPr>
          <p:cNvPr id="12" name="Рисунок 11" descr="Изображение выглядит как текст, снимок экрана, программное обеспечение, веб-страница&#10;&#10;Автоматически созданное описание">
            <a:extLst>
              <a:ext uri="{FF2B5EF4-FFF2-40B4-BE49-F238E27FC236}">
                <a16:creationId xmlns:a16="http://schemas.microsoft.com/office/drawing/2014/main" id="{C00E8E31-38F3-318E-0335-C9A06F3F83CD}"/>
              </a:ext>
            </a:extLst>
          </p:cNvPr>
          <p:cNvPicPr>
            <a:picLocks noChangeAspect="1"/>
          </p:cNvPicPr>
          <p:nvPr/>
        </p:nvPicPr>
        <p:blipFill rotWithShape="1">
          <a:blip r:embed="rId3">
            <a:extLst>
              <a:ext uri="{28A0092B-C50C-407E-A947-70E740481C1C}">
                <a14:useLocalDpi xmlns:a14="http://schemas.microsoft.com/office/drawing/2010/main" val="0"/>
              </a:ext>
            </a:extLst>
          </a:blip>
          <a:srcRect l="18367" t="27376"/>
          <a:stretch/>
        </p:blipFill>
        <p:spPr>
          <a:xfrm>
            <a:off x="4230866" y="2516116"/>
            <a:ext cx="5245654" cy="2909324"/>
          </a:xfrm>
          <a:prstGeom prst="rect">
            <a:avLst/>
          </a:prstGeom>
        </p:spPr>
      </p:pic>
      <p:pic>
        <p:nvPicPr>
          <p:cNvPr id="3" name="Рисунок 2" descr="Изображение выглядит как текст, снимок экрана, веб-страница, Веб-сайт&#10;&#10;Автоматически созданное описание">
            <a:extLst>
              <a:ext uri="{FF2B5EF4-FFF2-40B4-BE49-F238E27FC236}">
                <a16:creationId xmlns:a16="http://schemas.microsoft.com/office/drawing/2014/main" id="{3286DD36-ABFE-F1F8-DC87-067882E63BE2}"/>
              </a:ext>
            </a:extLst>
          </p:cNvPr>
          <p:cNvPicPr>
            <a:picLocks noChangeAspect="1"/>
          </p:cNvPicPr>
          <p:nvPr/>
        </p:nvPicPr>
        <p:blipFill rotWithShape="1">
          <a:blip r:embed="rId4">
            <a:extLst>
              <a:ext uri="{28A0092B-C50C-407E-A947-70E740481C1C}">
                <a14:useLocalDpi xmlns:a14="http://schemas.microsoft.com/office/drawing/2010/main" val="0"/>
              </a:ext>
            </a:extLst>
          </a:blip>
          <a:srcRect t="16582" r="54330"/>
          <a:stretch/>
        </p:blipFill>
        <p:spPr>
          <a:xfrm>
            <a:off x="312420" y="2538707"/>
            <a:ext cx="3360420" cy="2864140"/>
          </a:xfrm>
          <a:prstGeom prst="rect">
            <a:avLst/>
          </a:prstGeom>
        </p:spPr>
      </p:pic>
      <p:sp>
        <p:nvSpPr>
          <p:cNvPr id="6" name="Прямоугольник 5">
            <a:extLst>
              <a:ext uri="{FF2B5EF4-FFF2-40B4-BE49-F238E27FC236}">
                <a16:creationId xmlns:a16="http://schemas.microsoft.com/office/drawing/2014/main" id="{D0DC804B-645D-37A5-4A97-553A6D7CCE00}"/>
              </a:ext>
            </a:extLst>
          </p:cNvPr>
          <p:cNvSpPr/>
          <p:nvPr/>
        </p:nvSpPr>
        <p:spPr>
          <a:xfrm>
            <a:off x="1851660" y="2865120"/>
            <a:ext cx="1630680" cy="2667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a:extLst>
              <a:ext uri="{FF2B5EF4-FFF2-40B4-BE49-F238E27FC236}">
                <a16:creationId xmlns:a16="http://schemas.microsoft.com/office/drawing/2014/main" id="{8DBB73E7-77D9-4421-3C7B-D5C85DDCFA44}"/>
              </a:ext>
            </a:extLst>
          </p:cNvPr>
          <p:cNvSpPr txBox="1"/>
          <p:nvPr/>
        </p:nvSpPr>
        <p:spPr>
          <a:xfrm>
            <a:off x="380296" y="146235"/>
            <a:ext cx="9525704" cy="23698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 разделе «Администрирование» —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«Обслуживание» </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перейти по гиперссылке на «Удаление помеченных объектов».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Данный функционал позволяет удалить все объекты, помеченные на удаление или же выборочные. Для этого в открывшемся диалоговом окне пользователь выбирает один из вариантов удаления: автоматическое удаление всех помеченных объектов — удаляются все объекты, которые были ранее помечены на удаление; выборочное удаление объектов —  у пользователя будет возможность отметить необходимые объекты для удаления.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Перед удалением -все пользователи, кроме вас, вышли из программы.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Удаление выполняется с контролем ссылочной целостности. Это значит, что если на тот или иной объект программы (документ, элемент справочника и т.д.) ссылаются другие объекты (связаны с ним, введены на основании этого документа и т.д.), то удаление объекта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не будет выполнено</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7A7CE0A3-3A89-10ED-D373-BDB0B315F371}"/>
              </a:ext>
            </a:extLst>
          </p:cNvPr>
          <p:cNvSpPr/>
          <p:nvPr/>
        </p:nvSpPr>
        <p:spPr>
          <a:xfrm>
            <a:off x="312420" y="5105400"/>
            <a:ext cx="1333500" cy="32003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pic>
        <p:nvPicPr>
          <p:cNvPr id="9" name="Рисунок 8" descr="Изображение выглядит как текст, снимок экрана, Шрифт, линия&#10;&#10;Автоматически созданное описание">
            <a:extLst>
              <a:ext uri="{FF2B5EF4-FFF2-40B4-BE49-F238E27FC236}">
                <a16:creationId xmlns:a16="http://schemas.microsoft.com/office/drawing/2014/main" id="{7737B93B-2CE9-C52E-0EF4-0CC1D696D1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680" y="5532690"/>
            <a:ext cx="5649952" cy="1335949"/>
          </a:xfrm>
          <a:prstGeom prst="rect">
            <a:avLst/>
          </a:prstGeom>
        </p:spPr>
      </p:pic>
      <p:sp>
        <p:nvSpPr>
          <p:cNvPr id="10" name="Прямоугольник 9">
            <a:extLst>
              <a:ext uri="{FF2B5EF4-FFF2-40B4-BE49-F238E27FC236}">
                <a16:creationId xmlns:a16="http://schemas.microsoft.com/office/drawing/2014/main" id="{567A983E-C44A-96A1-5631-153D6F5FE57B}"/>
              </a:ext>
            </a:extLst>
          </p:cNvPr>
          <p:cNvSpPr/>
          <p:nvPr/>
        </p:nvSpPr>
        <p:spPr>
          <a:xfrm>
            <a:off x="4076700" y="6040644"/>
            <a:ext cx="1679932" cy="32003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528080761"/>
      </p:ext>
    </p:extLst>
  </p:cSld>
  <p:clrMapOvr>
    <a:masterClrMapping/>
  </p:clrMapOvr>
  <p:transition spd="slow"/>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413">
          <a:extLst>
            <a:ext uri="{FF2B5EF4-FFF2-40B4-BE49-F238E27FC236}">
              <a16:creationId xmlns:a16="http://schemas.microsoft.com/office/drawing/2014/main" id="{0182A619-D6F8-F733-5E42-29991C8B25E9}"/>
            </a:ext>
          </a:extLst>
        </p:cNvPr>
        <p:cNvGrpSpPr/>
        <p:nvPr/>
      </p:nvGrpSpPr>
      <p:grpSpPr>
        <a:xfrm>
          <a:off x="0" y="0"/>
          <a:ext cx="0" cy="0"/>
          <a:chOff x="0" y="0"/>
          <a:chExt cx="0" cy="0"/>
        </a:xfrm>
      </p:grpSpPr>
      <p:pic>
        <p:nvPicPr>
          <p:cNvPr id="3" name="Рисунок 2" descr="Изображение выглядит как текст&#10;&#10;Автоматически созданное описание">
            <a:extLst>
              <a:ext uri="{FF2B5EF4-FFF2-40B4-BE49-F238E27FC236}">
                <a16:creationId xmlns:a16="http://schemas.microsoft.com/office/drawing/2014/main" id="{D7340D00-517C-1735-6B5E-F2D9E41FC255}"/>
              </a:ext>
            </a:extLst>
          </p:cNvPr>
          <p:cNvPicPr>
            <a:picLocks noChangeAspect="1"/>
          </p:cNvPicPr>
          <p:nvPr/>
        </p:nvPicPr>
        <p:blipFill rotWithShape="1">
          <a:blip r:embed="rId3"/>
          <a:srcRect l="12537" t="3419" r="16738" b="57190"/>
          <a:stretch/>
        </p:blipFill>
        <p:spPr bwMode="auto">
          <a:xfrm>
            <a:off x="480045" y="2376264"/>
            <a:ext cx="8945910" cy="2996952"/>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9E013529-DDF3-EA08-347D-D72BC594E847}"/>
              </a:ext>
            </a:extLst>
          </p:cNvPr>
          <p:cNvSpPr txBox="1"/>
          <p:nvPr/>
        </p:nvSpPr>
        <p:spPr>
          <a:xfrm>
            <a:off x="560512" y="1187604"/>
            <a:ext cx="8712968" cy="1400512"/>
          </a:xfrm>
          <a:prstGeom prst="rect">
            <a:avLst/>
          </a:prstGeom>
          <a:noFill/>
        </p:spPr>
        <p:txBody>
          <a:bodyPr wrap="square">
            <a:spAutoFit/>
          </a:bodyPr>
          <a:lstStyle/>
          <a:p>
            <a:pPr marL="90170" marR="0" lvl="0" indent="0" algn="l" defTabSz="914400" rtl="0" eaLnBrk="1" fontAlgn="base" latinLnBrk="0" hangingPunct="1">
              <a:lnSpc>
                <a:spcPct val="107000"/>
              </a:lnSpc>
              <a:spcBef>
                <a:spcPct val="0"/>
              </a:spcBef>
              <a:spcAft>
                <a:spcPts val="80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Особенности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оприходования услуг по ремонту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Основных средств</a:t>
            </a:r>
          </a:p>
          <a:p>
            <a:pPr marL="90170" marR="0" lvl="0" indent="0" algn="l" defTabSz="914400" rtl="0" eaLnBrk="1" fontAlgn="base" latinLnBrk="0" hangingPunct="1">
              <a:lnSpc>
                <a:spcPct val="107000"/>
              </a:lnSpc>
              <a:spcBef>
                <a:spcPct val="0"/>
              </a:spcBef>
              <a:spcAft>
                <a:spcPts val="80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Как в 1 С показать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текущий</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ремонт строка </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100.00.019</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III H c (-) 100.00.019VI = 0.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На вычет </a:t>
            </a:r>
            <a:r>
              <a:rPr kumimoji="0" lang="ru-RU" sz="1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На вычет 100.02.010</a:t>
            </a:r>
            <a:endParaRPr kumimoji="0" lang="ru-RU"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90170" marR="0" lvl="0" indent="0" algn="l" defTabSz="914400" rtl="0" eaLnBrk="1" fontAlgn="base" latinLnBrk="0" hangingPunct="1">
              <a:lnSpc>
                <a:spcPct val="107000"/>
              </a:lnSpc>
              <a:spcBef>
                <a:spcPct val="0"/>
              </a:spcBef>
              <a:spcAft>
                <a:spcPts val="80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ru-RU" sz="166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0353479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2B129-9F8E-0FA2-337B-1797A545060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7820152-B735-52F8-BF65-2D9B229ED205}"/>
              </a:ext>
            </a:extLst>
          </p:cNvPr>
          <p:cNvSpPr txBox="1"/>
          <p:nvPr/>
        </p:nvSpPr>
        <p:spPr>
          <a:xfrm>
            <a:off x="776536" y="142693"/>
            <a:ext cx="8496944" cy="647869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Расходы по реализованным товарам (работам, услугам)</a:t>
            </a:r>
          </a:p>
          <a:p>
            <a:pPr marL="0" marR="0" lvl="0" indent="0" algn="l" defTabSz="914400" rtl="0" eaLnBrk="1" fontAlgn="base" latinLnBrk="0" hangingPunct="1">
              <a:lnSpc>
                <a:spcPct val="100000"/>
              </a:lnSpc>
              <a:spcBef>
                <a:spcPct val="0"/>
              </a:spcBef>
              <a:spcAft>
                <a:spcPts val="0"/>
              </a:spcAft>
              <a:buClrTx/>
              <a:buSzTx/>
              <a:buFontTx/>
              <a:buNone/>
              <a:tabLst/>
              <a:defRPr/>
            </a:pP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Доход от выбытия фиксированных активом 100.00.019 I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на начало</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- 100.00.019II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на конец</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+ 100.00.019 III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поступление всего по эсф (ФНО 300.00)</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+ 100.00.019IV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зпл (ФНО 200.00)</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+100.00.019V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РБП на начало счет 1720</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 </a:t>
            </a:r>
            <a:r>
              <a:rPr kumimoji="0" lang="ru-RU" sz="1660" b="1" i="0" u="none" strike="noStrike" kern="100" cap="none" spc="0" normalizeH="0" baseline="0" noProof="0" dirty="0">
                <a:ln>
                  <a:noFill/>
                </a:ln>
                <a:solidFill>
                  <a:srgbClr val="000099"/>
                </a:solidFill>
                <a:effectLst/>
                <a:uLnTx/>
                <a:uFillTx/>
                <a:latin typeface="Times New Roman" panose="02020603050405020304" pitchFamily="18" charset="0"/>
                <a:ea typeface="Calibri" panose="020F0502020204030204" pitchFamily="34" charset="0"/>
                <a:cs typeface="Times New Roman" panose="02020603050405020304" pitchFamily="18" charset="0"/>
              </a:rPr>
              <a:t>100.00.019VI</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текущий ремонт</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 </a:t>
            </a:r>
            <a:r>
              <a:rPr kumimoji="0" lang="ru-RU" sz="1660" b="1" i="0" u="none" strike="noStrike" kern="100" cap="none" spc="0" normalizeH="0" baseline="0" noProof="0" dirty="0">
                <a:ln>
                  <a:noFill/>
                </a:ln>
                <a:solidFill>
                  <a:srgbClr val="000099"/>
                </a:solidFill>
                <a:effectLst/>
                <a:uLnTx/>
                <a:uFillTx/>
                <a:latin typeface="Times New Roman" panose="02020603050405020304" pitchFamily="18" charset="0"/>
                <a:ea typeface="Calibri" panose="020F0502020204030204" pitchFamily="34" charset="0"/>
                <a:cs typeface="Times New Roman" panose="02020603050405020304" pitchFamily="18" charset="0"/>
              </a:rPr>
              <a:t>100.00.019VII</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кап. ремонт</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 </a:t>
            </a:r>
            <a:r>
              <a:rPr kumimoji="0" lang="ru-RU" sz="1660" b="1" i="0" u="none" strike="noStrike" kern="100" cap="none" spc="0" normalizeH="0" baseline="0" noProof="0" dirty="0">
                <a:ln>
                  <a:noFill/>
                </a:ln>
                <a:solidFill>
                  <a:srgbClr val="000099"/>
                </a:solidFill>
                <a:effectLst/>
                <a:uLnTx/>
                <a:uFillTx/>
                <a:latin typeface="Times New Roman" panose="02020603050405020304" pitchFamily="18" charset="0"/>
                <a:ea typeface="Calibri" panose="020F0502020204030204" pitchFamily="34" charset="0"/>
                <a:cs typeface="Times New Roman" panose="02020603050405020304" pitchFamily="18" charset="0"/>
              </a:rPr>
              <a:t>100.00.019VIII</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не идущие ст. 264</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- 100.00.019IX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РБП на конец счет 1720)</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Текущий ремонт ФА 100.02.000 в разрезе СБГ</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highlight>
                  <a:srgbClr val="FFFF00"/>
                </a:highligh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100.00.019 III Н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просто по эсф без деления на СБГ</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highlight>
                  <a:srgbClr val="FFFF00"/>
                </a:highligh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100.00.019 VI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текущий ремонт</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На вычет через </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100.02.010 в разрезе СБГ</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Капитальный ремонт ФА 100.02.00 в разрезе СБГ</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highlight>
                  <a:srgbClr val="FFFF00"/>
                </a:highligh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100.00.019 III Н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просто по эсф без деления на СБГ</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highlight>
                  <a:srgbClr val="FFFF00"/>
                </a:highligh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100.00.019 VII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капитальный ремонт</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На вычет через </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100.02.004 в разрезе СБГ</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Расходы не идущие на вычет</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highlight>
                  <a:srgbClr val="FFFF00"/>
                </a:highligh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100.00.019 III Н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эсф без деления на СБГ</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highlight>
                  <a:srgbClr val="FFFF00"/>
                </a:highligh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100.00.019 VIII </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ru-RU" sz="166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488774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27064-4FB9-6849-C7D9-36CC4595063C}"/>
            </a:ext>
          </a:extLst>
        </p:cNvPr>
        <p:cNvGrpSpPr/>
        <p:nvPr/>
      </p:nvGrpSpPr>
      <p:grpSpPr>
        <a:xfrm>
          <a:off x="0" y="0"/>
          <a:ext cx="0" cy="0"/>
          <a:chOff x="0" y="0"/>
          <a:chExt cx="0" cy="0"/>
        </a:xfrm>
      </p:grpSpPr>
      <p:pic>
        <p:nvPicPr>
          <p:cNvPr id="2" name="Рисунок 1" descr="Изображение выглядит как текст, снимок экрана, число, Параллельный&#10;&#10;Автоматически созданное описание">
            <a:extLst>
              <a:ext uri="{FF2B5EF4-FFF2-40B4-BE49-F238E27FC236}">
                <a16:creationId xmlns:a16="http://schemas.microsoft.com/office/drawing/2014/main" id="{F433007E-B9B9-3543-6839-9662DB7095AD}"/>
              </a:ext>
            </a:extLst>
          </p:cNvPr>
          <p:cNvPicPr>
            <a:picLocks noChangeAspect="1"/>
          </p:cNvPicPr>
          <p:nvPr/>
        </p:nvPicPr>
        <p:blipFill rotWithShape="1">
          <a:blip r:embed="rId2">
            <a:extLst>
              <a:ext uri="{28A0092B-C50C-407E-A947-70E740481C1C}">
                <a14:useLocalDpi xmlns:a14="http://schemas.microsoft.com/office/drawing/2010/main" val="0"/>
              </a:ext>
            </a:extLst>
          </a:blip>
          <a:srcRect l="15622" r="12752"/>
          <a:stretch/>
        </p:blipFill>
        <p:spPr bwMode="auto">
          <a:xfrm>
            <a:off x="3872881" y="2245785"/>
            <a:ext cx="5468063" cy="4489479"/>
          </a:xfrm>
          <a:prstGeom prst="rect">
            <a:avLst/>
          </a:prstGeom>
          <a:noFill/>
          <a:ln>
            <a:noFill/>
          </a:ln>
          <a:extLst>
            <a:ext uri="{53640926-AAD7-44D8-BBD7-CCE9431645EC}">
              <a14:shadowObscured xmlns:a14="http://schemas.microsoft.com/office/drawing/2010/main"/>
            </a:ext>
          </a:extLst>
        </p:spPr>
      </p:pic>
      <p:pic>
        <p:nvPicPr>
          <p:cNvPr id="3" name="Рисунок 2" descr="Изображение выглядит как текст">
            <a:extLst>
              <a:ext uri="{FF2B5EF4-FFF2-40B4-BE49-F238E27FC236}">
                <a16:creationId xmlns:a16="http://schemas.microsoft.com/office/drawing/2014/main" id="{C6DFD7FE-FDD9-771B-E6D6-8371A4E8C2D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382" t="12289" r="15772" b="58665"/>
          <a:stretch/>
        </p:blipFill>
        <p:spPr bwMode="auto">
          <a:xfrm>
            <a:off x="560513" y="44625"/>
            <a:ext cx="8344849" cy="2123047"/>
          </a:xfrm>
          <a:prstGeom prst="rect">
            <a:avLst/>
          </a:prstGeom>
          <a:noFill/>
          <a:ln>
            <a:noFill/>
          </a:ln>
          <a:extLst>
            <a:ext uri="{53640926-AAD7-44D8-BBD7-CCE9431645EC}">
              <a14:shadowObscured xmlns:a14="http://schemas.microsoft.com/office/drawing/2010/main"/>
            </a:ext>
          </a:extLst>
        </p:spPr>
      </p:pic>
      <p:pic>
        <p:nvPicPr>
          <p:cNvPr id="4" name="Рисунок 3">
            <a:extLst>
              <a:ext uri="{FF2B5EF4-FFF2-40B4-BE49-F238E27FC236}">
                <a16:creationId xmlns:a16="http://schemas.microsoft.com/office/drawing/2014/main" id="{8C886882-F508-C26B-0987-553AF6874F46}"/>
              </a:ext>
            </a:extLst>
          </p:cNvPr>
          <p:cNvPicPr>
            <a:picLocks noChangeAspect="1"/>
          </p:cNvPicPr>
          <p:nvPr/>
        </p:nvPicPr>
        <p:blipFill>
          <a:blip r:embed="rId4"/>
          <a:stretch>
            <a:fillRect/>
          </a:stretch>
        </p:blipFill>
        <p:spPr>
          <a:xfrm>
            <a:off x="5961112" y="1667186"/>
            <a:ext cx="3168352" cy="359695"/>
          </a:xfrm>
          <a:prstGeom prst="rect">
            <a:avLst/>
          </a:prstGeom>
        </p:spPr>
      </p:pic>
    </p:spTree>
    <p:extLst>
      <p:ext uri="{BB962C8B-B14F-4D97-AF65-F5344CB8AC3E}">
        <p14:creationId xmlns:p14="http://schemas.microsoft.com/office/powerpoint/2010/main" val="13244875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A56EDC-4278-043F-2C31-F5FB3D80777E}"/>
              </a:ext>
            </a:extLst>
          </p:cNvPr>
          <p:cNvSpPr txBox="1"/>
          <p:nvPr/>
        </p:nvSpPr>
        <p:spPr>
          <a:xfrm>
            <a:off x="453777" y="49370"/>
            <a:ext cx="9152081" cy="1978490"/>
          </a:xfrm>
          <a:prstGeom prst="rect">
            <a:avLst/>
          </a:prstGeom>
          <a:noFill/>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Возможности которыми не всегда пользуемся</a:t>
            </a:r>
          </a:p>
          <a:p>
            <a:pPr marL="285750" marR="0" lvl="0" indent="-285750"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Автоматически</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сформировать платежные поручения по налога</a:t>
            </a:r>
          </a:p>
          <a:p>
            <a:pPr marL="285750" marR="0" lvl="0" indent="-285750"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Остатки денежных средств</a:t>
            </a:r>
          </a:p>
          <a:p>
            <a:pPr marL="285750" marR="0" lvl="0" indent="-285750"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Выгрузка из банка</a:t>
            </a:r>
          </a:p>
          <a:p>
            <a:pPr marL="285750" marR="0" lvl="0" indent="-285750"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Поступления денежных средств</a:t>
            </a:r>
          </a:p>
          <a:p>
            <a:pPr marL="285750" marR="0" lvl="0" indent="-285750"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 денежных средств</a:t>
            </a: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4" name="Рисунок 3" descr="Изображение выглядит как текст, снимок экрана, Шрифт&#10;&#10;Автоматически созданное описание">
            <a:extLst>
              <a:ext uri="{FF2B5EF4-FFF2-40B4-BE49-F238E27FC236}">
                <a16:creationId xmlns:a16="http://schemas.microsoft.com/office/drawing/2014/main" id="{B66DC4C6-05BB-76E2-C91A-F854CD0E00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142" y="1588602"/>
            <a:ext cx="8998446" cy="2813613"/>
          </a:xfrm>
          <a:prstGeom prst="rect">
            <a:avLst/>
          </a:prstGeom>
        </p:spPr>
      </p:pic>
      <p:sp>
        <p:nvSpPr>
          <p:cNvPr id="8" name="Прямоугольник 7">
            <a:extLst>
              <a:ext uri="{FF2B5EF4-FFF2-40B4-BE49-F238E27FC236}">
                <a16:creationId xmlns:a16="http://schemas.microsoft.com/office/drawing/2014/main" id="{044A9834-32CE-34DA-3A75-B07C45F32CB9}"/>
              </a:ext>
            </a:extLst>
          </p:cNvPr>
          <p:cNvSpPr/>
          <p:nvPr/>
        </p:nvSpPr>
        <p:spPr>
          <a:xfrm>
            <a:off x="6248400" y="3825240"/>
            <a:ext cx="3291840" cy="4953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
        <p:nvSpPr>
          <p:cNvPr id="9" name="Прямоугольник 8">
            <a:extLst>
              <a:ext uri="{FF2B5EF4-FFF2-40B4-BE49-F238E27FC236}">
                <a16:creationId xmlns:a16="http://schemas.microsoft.com/office/drawing/2014/main" id="{5EAE4BC1-9C59-6AFB-E3D2-B8D5F2182EAF}"/>
              </a:ext>
            </a:extLst>
          </p:cNvPr>
          <p:cNvSpPr/>
          <p:nvPr/>
        </p:nvSpPr>
        <p:spPr>
          <a:xfrm>
            <a:off x="6659880" y="2316480"/>
            <a:ext cx="1653540" cy="67818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pic>
        <p:nvPicPr>
          <p:cNvPr id="7" name="Рисунок 6" descr="Изображение выглядит как текст, снимок экрана, число, Шрифт&#10;&#10;Автоматически созданное описание">
            <a:extLst>
              <a:ext uri="{FF2B5EF4-FFF2-40B4-BE49-F238E27FC236}">
                <a16:creationId xmlns:a16="http://schemas.microsoft.com/office/drawing/2014/main" id="{0CD364FC-32C0-DF40-AA63-4CCCA7708E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705" y="4563440"/>
            <a:ext cx="7820590" cy="2198966"/>
          </a:xfrm>
          <a:prstGeom prst="rect">
            <a:avLst/>
          </a:prstGeom>
        </p:spPr>
      </p:pic>
    </p:spTree>
    <p:extLst>
      <p:ext uri="{BB962C8B-B14F-4D97-AF65-F5344CB8AC3E}">
        <p14:creationId xmlns:p14="http://schemas.microsoft.com/office/powerpoint/2010/main" val="146133290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750278" y="968597"/>
            <a:ext cx="8561281" cy="5610676"/>
          </a:xfrm>
        </p:spPr>
        <p:txBody>
          <a:bodyPr>
            <a:normAutofit lnSpcReduction="10000"/>
          </a:bodyPr>
          <a:lstStyle/>
          <a:p>
            <a:pPr>
              <a:buNone/>
            </a:pPr>
            <a:r>
              <a:rPr lang="ru-RU" altLang="zh-CN" sz="1754" b="1" dirty="0">
                <a:latin typeface="Times New Roman" panose="02020603050405020304" pitchFamily="18" charset="0"/>
                <a:cs typeface="Times New Roman" panose="02020603050405020304" pitchFamily="18" charset="0"/>
              </a:rPr>
              <a:t>Пример</a:t>
            </a:r>
            <a:r>
              <a:rPr lang="ru-RU" altLang="zh-CN" sz="1754" dirty="0">
                <a:latin typeface="Times New Roman" panose="02020603050405020304" pitchFamily="18" charset="0"/>
                <a:cs typeface="Times New Roman" panose="02020603050405020304" pitchFamily="18" charset="0"/>
              </a:rPr>
              <a:t> – </a:t>
            </a:r>
            <a:r>
              <a:rPr lang="ru-RU" altLang="zh-CN" sz="1754" b="1" dirty="0">
                <a:latin typeface="Times New Roman" panose="02020603050405020304" pitchFamily="18" charset="0"/>
                <a:cs typeface="Times New Roman" panose="02020603050405020304" pitchFamily="18" charset="0"/>
              </a:rPr>
              <a:t>ретроспективное</a:t>
            </a:r>
            <a:r>
              <a:rPr lang="ru-RU" altLang="zh-CN" sz="1754" dirty="0">
                <a:latin typeface="Times New Roman" panose="02020603050405020304" pitchFamily="18" charset="0"/>
                <a:cs typeface="Times New Roman" panose="02020603050405020304" pitchFamily="18" charset="0"/>
              </a:rPr>
              <a:t> применение.</a:t>
            </a:r>
          </a:p>
          <a:p>
            <a:pPr marL="0">
              <a:buNone/>
            </a:pPr>
            <a:r>
              <a:rPr lang="ru-RU" altLang="zh-CN" sz="1754" dirty="0">
                <a:latin typeface="Times New Roman" panose="02020603050405020304" pitchFamily="18" charset="0"/>
                <a:cs typeface="Times New Roman" panose="02020603050405020304" pitchFamily="18" charset="0"/>
              </a:rPr>
              <a:t>Предприятие в 2024г. решило изменить метод учета запасов, а именно: перейти  от метода </a:t>
            </a:r>
            <a:r>
              <a:rPr lang="en-US" altLang="zh-CN" sz="1754" dirty="0">
                <a:latin typeface="Times New Roman" panose="02020603050405020304" pitchFamily="18" charset="0"/>
                <a:cs typeface="Times New Roman" panose="02020603050405020304" pitchFamily="18" charset="0"/>
              </a:rPr>
              <a:t>FIFO </a:t>
            </a:r>
            <a:r>
              <a:rPr lang="ru-RU" altLang="zh-CN" sz="1754" dirty="0">
                <a:latin typeface="Times New Roman" panose="02020603050405020304" pitchFamily="18" charset="0"/>
                <a:cs typeface="Times New Roman" panose="02020603050405020304" pitchFamily="18" charset="0"/>
              </a:rPr>
              <a:t>к методу </a:t>
            </a:r>
            <a:r>
              <a:rPr lang="ru-RU" altLang="zh-CN" sz="1754" b="1" dirty="0">
                <a:latin typeface="Times New Roman" panose="02020603050405020304" pitchFamily="18" charset="0"/>
                <a:cs typeface="Times New Roman" panose="02020603050405020304" pitchFamily="18" charset="0"/>
              </a:rPr>
              <a:t>средневзвешенной себестоимости</a:t>
            </a:r>
            <a:r>
              <a:rPr lang="ru-RU" altLang="zh-CN" sz="1754" dirty="0">
                <a:latin typeface="Times New Roman" panose="02020603050405020304" pitchFamily="18" charset="0"/>
                <a:cs typeface="Times New Roman" panose="02020603050405020304" pitchFamily="18" charset="0"/>
              </a:rPr>
              <a:t>. Далее приведена  информация о чистой прибыли предприятия за 2021 – 2024 гг. </a:t>
            </a:r>
            <a:r>
              <a:rPr lang="en-US" sz="1754" dirty="0">
                <a:latin typeface="Times New Roman" panose="02020603050405020304" pitchFamily="18" charset="0"/>
                <a:cs typeface="Times New Roman" panose="02020603050405020304" pitchFamily="18" charset="0"/>
              </a:rPr>
              <a:t>$. </a:t>
            </a:r>
            <a:r>
              <a:rPr lang="ru-RU" altLang="zh-CN" sz="1754" dirty="0">
                <a:latin typeface="Times New Roman" panose="02020603050405020304" pitchFamily="18" charset="0"/>
                <a:cs typeface="Times New Roman" panose="02020603050405020304" pitchFamily="18" charset="0"/>
              </a:rPr>
              <a:t>:</a:t>
            </a:r>
          </a:p>
          <a:p>
            <a:pPr marL="0">
              <a:buNone/>
            </a:pPr>
            <a:endParaRPr lang="ru-RU" altLang="zh-CN" sz="1754" dirty="0">
              <a:latin typeface="Times New Roman" panose="02020603050405020304" pitchFamily="18" charset="0"/>
              <a:cs typeface="Times New Roman" panose="02020603050405020304" pitchFamily="18" charset="0"/>
            </a:endParaRPr>
          </a:p>
          <a:p>
            <a:pPr marL="0">
              <a:buNone/>
            </a:pPr>
            <a:endParaRPr lang="ru-RU" altLang="zh-CN" sz="1754" dirty="0">
              <a:latin typeface="Times New Roman" panose="02020603050405020304" pitchFamily="18" charset="0"/>
              <a:cs typeface="Times New Roman" panose="02020603050405020304" pitchFamily="18" charset="0"/>
            </a:endParaRPr>
          </a:p>
          <a:p>
            <a:pPr marL="0">
              <a:buNone/>
            </a:pPr>
            <a:endParaRPr lang="ru-RU" altLang="zh-CN" sz="1754" dirty="0">
              <a:latin typeface="Times New Roman" panose="02020603050405020304" pitchFamily="18" charset="0"/>
              <a:cs typeface="Times New Roman" panose="02020603050405020304" pitchFamily="18" charset="0"/>
            </a:endParaRPr>
          </a:p>
          <a:p>
            <a:pPr marL="0">
              <a:buNone/>
            </a:pPr>
            <a:endParaRPr lang="ru-RU" altLang="zh-CN" sz="1754" dirty="0">
              <a:latin typeface="Times New Roman" panose="02020603050405020304" pitchFamily="18" charset="0"/>
              <a:cs typeface="Times New Roman" panose="02020603050405020304" pitchFamily="18" charset="0"/>
            </a:endParaRPr>
          </a:p>
          <a:p>
            <a:pPr marL="0">
              <a:buNone/>
            </a:pPr>
            <a:endParaRPr lang="ru-RU" altLang="zh-CN" sz="1754" dirty="0">
              <a:latin typeface="Times New Roman" panose="02020603050405020304" pitchFamily="18" charset="0"/>
              <a:cs typeface="Times New Roman" panose="02020603050405020304" pitchFamily="18" charset="0"/>
            </a:endParaRPr>
          </a:p>
          <a:p>
            <a:pPr marL="0">
              <a:buNone/>
            </a:pPr>
            <a:endParaRPr lang="ru-RU" altLang="zh-CN" sz="1754" dirty="0">
              <a:latin typeface="Times New Roman" panose="02020603050405020304" pitchFamily="18" charset="0"/>
              <a:cs typeface="Times New Roman" panose="02020603050405020304" pitchFamily="18" charset="0"/>
            </a:endParaRPr>
          </a:p>
          <a:p>
            <a:pPr marL="0">
              <a:buNone/>
            </a:pPr>
            <a:endParaRPr lang="ru-RU" altLang="zh-CN" sz="1754" dirty="0">
              <a:latin typeface="Times New Roman" panose="02020603050405020304" pitchFamily="18" charset="0"/>
              <a:cs typeface="Times New Roman" panose="02020603050405020304" pitchFamily="18" charset="0"/>
            </a:endParaRPr>
          </a:p>
          <a:p>
            <a:pPr marL="0">
              <a:buNone/>
            </a:pPr>
            <a:r>
              <a:rPr lang="ru-RU" altLang="zh-CN" sz="1754" dirty="0">
                <a:latin typeface="Times New Roman" panose="02020603050405020304" pitchFamily="18" charset="0"/>
                <a:cs typeface="Times New Roman" panose="02020603050405020304" pitchFamily="18" charset="0"/>
              </a:rPr>
              <a:t>Влияние изменения учетной политики относительно запасов в учете и отчетности:</a:t>
            </a:r>
          </a:p>
          <a:p>
            <a:pPr marL="0">
              <a:buNone/>
            </a:pPr>
            <a:r>
              <a:rPr lang="ru-RU" altLang="zh-CN" sz="1754" b="1" dirty="0">
                <a:latin typeface="Times New Roman" panose="02020603050405020304" pitchFamily="18" charset="0"/>
                <a:cs typeface="Times New Roman" panose="02020603050405020304" pitchFamily="18" charset="0"/>
              </a:rPr>
              <a:t>Кумулятивное влияние </a:t>
            </a:r>
            <a:r>
              <a:rPr lang="ru-RU" altLang="zh-CN" sz="1754" dirty="0">
                <a:latin typeface="Times New Roman" panose="02020603050405020304" pitchFamily="18" charset="0"/>
                <a:cs typeface="Times New Roman" panose="02020603050405020304" pitchFamily="18" charset="0"/>
              </a:rPr>
              <a:t>изменения метода учета запасов</a:t>
            </a:r>
          </a:p>
          <a:p>
            <a:pPr marL="0">
              <a:buNone/>
            </a:pPr>
            <a:r>
              <a:rPr lang="ru-RU" altLang="zh-CN" sz="1754" dirty="0">
                <a:latin typeface="Times New Roman" panose="02020603050405020304" pitchFamily="18" charset="0"/>
                <a:cs typeface="Times New Roman" panose="02020603050405020304" pitchFamily="18" charset="0"/>
              </a:rPr>
              <a:t>2021 г.       4 000 (52 000 – 48 000)</a:t>
            </a:r>
          </a:p>
          <a:p>
            <a:pPr marL="0">
              <a:buNone/>
            </a:pPr>
            <a:r>
              <a:rPr lang="ru-RU" altLang="zh-CN" sz="1754" dirty="0">
                <a:latin typeface="Times New Roman" panose="02020603050405020304" pitchFamily="18" charset="0"/>
                <a:cs typeface="Times New Roman" panose="02020603050405020304" pitchFamily="18" charset="0"/>
              </a:rPr>
              <a:t>2022 г.     10 000 (60 000 – 50 000)</a:t>
            </a:r>
          </a:p>
          <a:p>
            <a:pPr marL="0">
              <a:buNone/>
            </a:pPr>
            <a:r>
              <a:rPr lang="ru-RU" altLang="zh-CN" sz="1754" u="sng" dirty="0">
                <a:latin typeface="Times New Roman" panose="02020603050405020304" pitchFamily="18" charset="0"/>
                <a:cs typeface="Times New Roman" panose="02020603050405020304" pitchFamily="18" charset="0"/>
              </a:rPr>
              <a:t>2023г.        2 000 (56 000 – 54 000)</a:t>
            </a:r>
          </a:p>
          <a:p>
            <a:pPr marL="0">
              <a:buNone/>
            </a:pPr>
            <a:r>
              <a:rPr lang="ru-RU" altLang="zh-CN" sz="1754" dirty="0">
                <a:latin typeface="Times New Roman" panose="02020603050405020304" pitchFamily="18" charset="0"/>
                <a:cs typeface="Times New Roman" panose="02020603050405020304" pitchFamily="18" charset="0"/>
              </a:rPr>
              <a:t>Всего:      16 000</a:t>
            </a:r>
          </a:p>
          <a:p>
            <a:pPr marL="0">
              <a:buNone/>
            </a:pPr>
            <a:r>
              <a:rPr lang="ru-RU" altLang="zh-CN" sz="1800" b="1" dirty="0">
                <a:latin typeface="Times New Roman" panose="02020603050405020304" pitchFamily="18" charset="0"/>
                <a:cs typeface="Times New Roman" panose="02020603050405020304" pitchFamily="18" charset="0"/>
              </a:rPr>
              <a:t>Строка 100.00.017 (+/-) корректировка </a:t>
            </a:r>
          </a:p>
          <a:p>
            <a:pPr marL="0">
              <a:buNone/>
            </a:pPr>
            <a:r>
              <a:rPr lang="ru-RU" altLang="zh-CN" sz="1800" b="1" dirty="0">
                <a:latin typeface="Times New Roman" panose="02020603050405020304" pitchFamily="18" charset="0"/>
                <a:cs typeface="Times New Roman" panose="02020603050405020304" pitchFamily="18" charset="0"/>
              </a:rPr>
              <a:t>ст. 241 НК РК ФНО 100.00</a:t>
            </a:r>
            <a:endParaRPr lang="zh-CN" altLang="en-US" sz="1800" b="1" dirty="0"/>
          </a:p>
          <a:p>
            <a:pPr marL="0">
              <a:buNone/>
            </a:pPr>
            <a:endParaRPr lang="zh-CN" altLang="en-US" sz="1754" dirty="0"/>
          </a:p>
        </p:txBody>
      </p:sp>
      <p:graphicFrame>
        <p:nvGraphicFramePr>
          <p:cNvPr id="2" name="Таблица 1"/>
          <p:cNvGraphicFramePr>
            <a:graphicFrameLocks noGrp="1"/>
          </p:cNvGraphicFramePr>
          <p:nvPr/>
        </p:nvGraphicFramePr>
        <p:xfrm>
          <a:off x="1430148" y="2211434"/>
          <a:ext cx="6819230" cy="1793630"/>
        </p:xfrm>
        <a:graphic>
          <a:graphicData uri="http://schemas.openxmlformats.org/drawingml/2006/table">
            <a:tbl>
              <a:tblPr firstRow="1" bandRow="1">
                <a:tableStyleId>{5C22544A-7EE6-4342-B048-85BDC9FD1C3A}</a:tableStyleId>
              </a:tblPr>
              <a:tblGrid>
                <a:gridCol w="1324775">
                  <a:extLst>
                    <a:ext uri="{9D8B030D-6E8A-4147-A177-3AD203B41FA5}">
                      <a16:colId xmlns:a16="http://schemas.microsoft.com/office/drawing/2014/main" val="3651050190"/>
                    </a:ext>
                  </a:extLst>
                </a:gridCol>
                <a:gridCol w="1246917">
                  <a:extLst>
                    <a:ext uri="{9D8B030D-6E8A-4147-A177-3AD203B41FA5}">
                      <a16:colId xmlns:a16="http://schemas.microsoft.com/office/drawing/2014/main" val="1226675301"/>
                    </a:ext>
                  </a:extLst>
                </a:gridCol>
                <a:gridCol w="4247538">
                  <a:extLst>
                    <a:ext uri="{9D8B030D-6E8A-4147-A177-3AD203B41FA5}">
                      <a16:colId xmlns:a16="http://schemas.microsoft.com/office/drawing/2014/main" val="3216681298"/>
                    </a:ext>
                  </a:extLst>
                </a:gridCol>
              </a:tblGrid>
              <a:tr h="354719">
                <a:tc>
                  <a:txBody>
                    <a:bodyPr/>
                    <a:lstStyle/>
                    <a:p>
                      <a:r>
                        <a:rPr lang="ru-RU" sz="1800" dirty="0">
                          <a:solidFill>
                            <a:schemeClr val="tx1"/>
                          </a:solidFill>
                          <a:latin typeface="Times New Roman" panose="02020603050405020304" pitchFamily="18" charset="0"/>
                          <a:cs typeface="Times New Roman" panose="02020603050405020304" pitchFamily="18" charset="0"/>
                        </a:rPr>
                        <a:t>Год</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latin typeface="Times New Roman" panose="02020603050405020304" pitchFamily="18" charset="0"/>
                          <a:cs typeface="Times New Roman" panose="02020603050405020304" pitchFamily="18" charset="0"/>
                        </a:rPr>
                        <a:t>FIFO</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800" dirty="0">
                          <a:solidFill>
                            <a:schemeClr val="tx1"/>
                          </a:solidFill>
                          <a:latin typeface="Times New Roman" panose="02020603050405020304" pitchFamily="18" charset="0"/>
                          <a:cs typeface="Times New Roman" panose="02020603050405020304" pitchFamily="18" charset="0"/>
                        </a:rPr>
                        <a:t>Средневзвешенная себестоимость</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2043739"/>
                  </a:ext>
                </a:extLst>
              </a:tr>
              <a:tr h="354719">
                <a:tc>
                  <a:txBody>
                    <a:bodyPr/>
                    <a:lstStyle/>
                    <a:p>
                      <a:r>
                        <a:rPr lang="ru-RU" sz="1800" dirty="0">
                          <a:solidFill>
                            <a:schemeClr val="tx1"/>
                          </a:solidFill>
                          <a:latin typeface="Times New Roman" panose="02020603050405020304" pitchFamily="18" charset="0"/>
                          <a:cs typeface="Times New Roman" panose="02020603050405020304" pitchFamily="18" charset="0"/>
                        </a:rPr>
                        <a:t>2021</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a:solidFill>
                            <a:schemeClr val="tx1"/>
                          </a:solidFill>
                          <a:latin typeface="Times New Roman" panose="02020603050405020304" pitchFamily="18" charset="0"/>
                          <a:cs typeface="Times New Roman" panose="02020603050405020304" pitchFamily="18" charset="0"/>
                        </a:rPr>
                        <a:t>52 000</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a:solidFill>
                            <a:schemeClr val="tx1"/>
                          </a:solidFill>
                          <a:latin typeface="Times New Roman" panose="02020603050405020304" pitchFamily="18" charset="0"/>
                          <a:cs typeface="Times New Roman" panose="02020603050405020304" pitchFamily="18" charset="0"/>
                        </a:rPr>
                        <a:t>48 000</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1835735"/>
                  </a:ext>
                </a:extLst>
              </a:tr>
              <a:tr h="354719">
                <a:tc>
                  <a:txBody>
                    <a:bodyPr/>
                    <a:lstStyle/>
                    <a:p>
                      <a:r>
                        <a:rPr lang="ru-RU" sz="1800" dirty="0">
                          <a:solidFill>
                            <a:schemeClr val="tx1"/>
                          </a:solidFill>
                          <a:latin typeface="Times New Roman" panose="02020603050405020304" pitchFamily="18" charset="0"/>
                          <a:cs typeface="Times New Roman" panose="02020603050405020304" pitchFamily="18" charset="0"/>
                        </a:rPr>
                        <a:t>2022</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a:solidFill>
                            <a:schemeClr val="tx1"/>
                          </a:solidFill>
                          <a:latin typeface="Times New Roman" panose="02020603050405020304" pitchFamily="18" charset="0"/>
                          <a:cs typeface="Times New Roman" panose="02020603050405020304" pitchFamily="18" charset="0"/>
                        </a:rPr>
                        <a:t>60 000</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a:solidFill>
                            <a:schemeClr val="tx1"/>
                          </a:solidFill>
                          <a:latin typeface="Times New Roman" panose="02020603050405020304" pitchFamily="18" charset="0"/>
                          <a:cs typeface="Times New Roman" panose="02020603050405020304" pitchFamily="18" charset="0"/>
                        </a:rPr>
                        <a:t>50 000</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6799530"/>
                  </a:ext>
                </a:extLst>
              </a:tr>
              <a:tr h="354719">
                <a:tc>
                  <a:txBody>
                    <a:bodyPr/>
                    <a:lstStyle/>
                    <a:p>
                      <a:r>
                        <a:rPr lang="ru-RU" sz="1800" dirty="0">
                          <a:solidFill>
                            <a:schemeClr val="tx1"/>
                          </a:solidFill>
                          <a:latin typeface="Times New Roman" panose="02020603050405020304" pitchFamily="18" charset="0"/>
                          <a:cs typeface="Times New Roman" panose="02020603050405020304" pitchFamily="18" charset="0"/>
                        </a:rPr>
                        <a:t>2023</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a:solidFill>
                            <a:schemeClr val="tx1"/>
                          </a:solidFill>
                          <a:latin typeface="Times New Roman" panose="02020603050405020304" pitchFamily="18" charset="0"/>
                          <a:cs typeface="Times New Roman" panose="02020603050405020304" pitchFamily="18" charset="0"/>
                        </a:rPr>
                        <a:t>56 000</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a:solidFill>
                            <a:schemeClr val="tx1"/>
                          </a:solidFill>
                          <a:latin typeface="Times New Roman" panose="02020603050405020304" pitchFamily="18" charset="0"/>
                          <a:cs typeface="Times New Roman" panose="02020603050405020304" pitchFamily="18" charset="0"/>
                        </a:rPr>
                        <a:t>54 000</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9692827"/>
                  </a:ext>
                </a:extLst>
              </a:tr>
              <a:tr h="354719">
                <a:tc>
                  <a:txBody>
                    <a:bodyPr/>
                    <a:lstStyle/>
                    <a:p>
                      <a:r>
                        <a:rPr lang="ru-RU" sz="1800" dirty="0">
                          <a:solidFill>
                            <a:schemeClr val="tx1"/>
                          </a:solidFill>
                          <a:latin typeface="Times New Roman" panose="02020603050405020304" pitchFamily="18" charset="0"/>
                          <a:cs typeface="Times New Roman" panose="02020603050405020304" pitchFamily="18" charset="0"/>
                        </a:rPr>
                        <a:t>2024</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a:solidFill>
                            <a:schemeClr val="tx1"/>
                          </a:solidFill>
                          <a:latin typeface="Times New Roman" panose="02020603050405020304" pitchFamily="18" charset="0"/>
                          <a:cs typeface="Times New Roman" panose="02020603050405020304" pitchFamily="18" charset="0"/>
                        </a:rPr>
                        <a:t>68 000</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a:solidFill>
                            <a:schemeClr val="tx1"/>
                          </a:solidFill>
                          <a:latin typeface="Times New Roman" panose="02020603050405020304" pitchFamily="18" charset="0"/>
                          <a:cs typeface="Times New Roman" panose="02020603050405020304" pitchFamily="18" charset="0"/>
                        </a:rPr>
                        <a:t>60 000</a:t>
                      </a:r>
                      <a:endParaRPr lang="en-US" sz="18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67320396"/>
                  </a:ext>
                </a:extLst>
              </a:tr>
            </a:tbl>
          </a:graphicData>
        </a:graphic>
      </p:graphicFrame>
      <p:sp>
        <p:nvSpPr>
          <p:cNvPr id="3" name="Прямоугольник 2"/>
          <p:cNvSpPr/>
          <p:nvPr/>
        </p:nvSpPr>
        <p:spPr>
          <a:xfrm>
            <a:off x="4975624" y="5024255"/>
            <a:ext cx="4153840" cy="1196441"/>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Отражение влияния изменения учетной политики в 2024 г.</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Дт Нераспределенная прибыль  16 000</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754"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Кт</a:t>
            </a:r>
            <a:r>
              <a:rPr kumimoji="0" lang="ru-RU"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Запасы		              16 000</a:t>
            </a:r>
            <a:endParaRPr kumimoji="0" lang="en-US" sz="175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Прямоугольник 4">
            <a:extLst>
              <a:ext uri="{FF2B5EF4-FFF2-40B4-BE49-F238E27FC236}">
                <a16:creationId xmlns:a16="http://schemas.microsoft.com/office/drawing/2014/main" id="{892397BB-A9E5-4D9A-80E7-EDB4FCF738FA}"/>
              </a:ext>
            </a:extLst>
          </p:cNvPr>
          <p:cNvSpPr/>
          <p:nvPr/>
        </p:nvSpPr>
        <p:spPr>
          <a:xfrm>
            <a:off x="594441" y="278727"/>
            <a:ext cx="8891788" cy="717376"/>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2031"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МСФО (</a:t>
            </a:r>
            <a:r>
              <a:rPr kumimoji="0" lang="en-US" sz="2031"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IAS</a:t>
            </a:r>
            <a:r>
              <a:rPr kumimoji="0" lang="ru-RU" sz="2031"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2031"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2031"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8: Учетная политика, изменения в учетных оценках и ошибки</a:t>
            </a:r>
            <a:endParaRPr kumimoji="0" lang="ru-RU" sz="1662"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391228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1"/>
          <p:cNvSpPr txBox="1">
            <a:spLocks/>
          </p:cNvSpPr>
          <p:nvPr/>
        </p:nvSpPr>
        <p:spPr>
          <a:xfrm>
            <a:off x="2144688" y="260648"/>
            <a:ext cx="7365567" cy="612068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685800">
              <a:buNone/>
              <a:defRPr/>
            </a:pPr>
            <a:r>
              <a:rPr lang="ru-RU" sz="1900" b="1" dirty="0">
                <a:solidFill>
                  <a:prstClr val="black"/>
                </a:solidFill>
                <a:latin typeface="Times New Roman" panose="02020603050405020304" pitchFamily="18" charset="0"/>
                <a:cs typeface="Times New Roman" panose="02020603050405020304" pitchFamily="18" charset="0"/>
              </a:rPr>
              <a:t>Финансовый анализ отчетности</a:t>
            </a:r>
          </a:p>
          <a:p>
            <a:pPr marL="0" indent="0" defTabSz="685800">
              <a:buNone/>
              <a:defRPr/>
            </a:pPr>
            <a:endParaRPr lang="ru-RU" sz="1900" b="1" dirty="0">
              <a:solidFill>
                <a:prstClr val="black"/>
              </a:solidFill>
              <a:latin typeface="Times New Roman" panose="02020603050405020304" pitchFamily="18" charset="0"/>
              <a:cs typeface="Times New Roman" panose="02020603050405020304" pitchFamily="18" charset="0"/>
            </a:endParaRPr>
          </a:p>
          <a:p>
            <a:pPr marL="0" indent="0" defTabSz="685800">
              <a:buNone/>
              <a:defRPr/>
            </a:pPr>
            <a:r>
              <a:rPr lang="ru-RU" sz="1900" b="1" dirty="0">
                <a:solidFill>
                  <a:srgbClr val="1E09B7"/>
                </a:solidFill>
                <a:latin typeface="Times New Roman" panose="02020603050405020304" pitchFamily="18" charset="0"/>
                <a:cs typeface="Times New Roman" panose="02020603050405020304" pitchFamily="18" charset="0"/>
              </a:rPr>
              <a:t>Золотое правило управленца</a:t>
            </a:r>
          </a:p>
          <a:p>
            <a:pPr defTabSz="685800">
              <a:buFont typeface="Wingdings" panose="05000000000000000000" pitchFamily="2" charset="2"/>
              <a:buChar char="ü"/>
              <a:defRPr/>
            </a:pPr>
            <a:r>
              <a:rPr lang="ru-RU" sz="1900" b="1" dirty="0">
                <a:solidFill>
                  <a:prstClr val="black"/>
                </a:solidFill>
                <a:latin typeface="Times New Roman" panose="02020603050405020304" pitchFamily="18" charset="0"/>
                <a:cs typeface="Times New Roman" panose="02020603050405020304" pitchFamily="18" charset="0"/>
              </a:rPr>
              <a:t>Активы </a:t>
            </a:r>
            <a:r>
              <a:rPr lang="ru-RU" sz="1900" b="1">
                <a:solidFill>
                  <a:prstClr val="black"/>
                </a:solidFill>
                <a:latin typeface="Times New Roman" panose="02020603050405020304" pitchFamily="18" charset="0"/>
                <a:cs typeface="Times New Roman" panose="02020603050405020304" pitchFamily="18" charset="0"/>
              </a:rPr>
              <a:t>должны приносить </a:t>
            </a:r>
            <a:r>
              <a:rPr lang="ru-RU" sz="1900" b="1" dirty="0">
                <a:solidFill>
                  <a:prstClr val="black"/>
                </a:solidFill>
                <a:latin typeface="Times New Roman" panose="02020603050405020304" pitchFamily="18" charset="0"/>
                <a:cs typeface="Times New Roman" panose="02020603050405020304" pitchFamily="18" charset="0"/>
              </a:rPr>
              <a:t>доход</a:t>
            </a:r>
          </a:p>
          <a:p>
            <a:pPr marL="0" indent="0" defTabSz="685800">
              <a:buNone/>
              <a:defRPr/>
            </a:pPr>
            <a:r>
              <a:rPr lang="ru-RU" sz="1900" dirty="0">
                <a:solidFill>
                  <a:prstClr val="black"/>
                </a:solidFill>
                <a:latin typeface="Times New Roman" panose="02020603050405020304" pitchFamily="18" charset="0"/>
                <a:cs typeface="Times New Roman" panose="02020603050405020304" pitchFamily="18" charset="0"/>
              </a:rPr>
              <a:t>	Только эффективно работающие активы!</a:t>
            </a:r>
          </a:p>
          <a:p>
            <a:pPr defTabSz="685800">
              <a:buFont typeface="Wingdings" panose="05000000000000000000" pitchFamily="2" charset="2"/>
              <a:buChar char="ü"/>
              <a:defRPr/>
            </a:pPr>
            <a:r>
              <a:rPr lang="ru-RU" sz="1900" b="1" dirty="0">
                <a:solidFill>
                  <a:prstClr val="black"/>
                </a:solidFill>
                <a:latin typeface="Times New Roman" panose="02020603050405020304" pitchFamily="18" charset="0"/>
                <a:cs typeface="Times New Roman" panose="02020603050405020304" pitchFamily="18" charset="0"/>
              </a:rPr>
              <a:t>Необходимо знать реальную стоимость активов</a:t>
            </a:r>
          </a:p>
          <a:p>
            <a:pPr defTabSz="685800">
              <a:buFont typeface="Wingdings" panose="05000000000000000000" pitchFamily="2" charset="2"/>
              <a:buChar char="ü"/>
              <a:defRPr/>
            </a:pPr>
            <a:r>
              <a:rPr lang="ru-RU" sz="1900" b="1" dirty="0">
                <a:solidFill>
                  <a:prstClr val="black"/>
                </a:solidFill>
                <a:latin typeface="Times New Roman" panose="02020603050405020304" pitchFamily="18" charset="0"/>
                <a:cs typeface="Times New Roman" panose="02020603050405020304" pitchFamily="18" charset="0"/>
              </a:rPr>
              <a:t>Дебиторскую задолженность  собирать надо как можно быстрее</a:t>
            </a:r>
          </a:p>
          <a:p>
            <a:pPr defTabSz="685800">
              <a:buFont typeface="Wingdings" panose="05000000000000000000" pitchFamily="2" charset="2"/>
              <a:buChar char="ü"/>
              <a:defRPr/>
            </a:pPr>
            <a:r>
              <a:rPr lang="ru-RU" sz="1900" b="1" dirty="0">
                <a:solidFill>
                  <a:prstClr val="black"/>
                </a:solidFill>
                <a:latin typeface="Times New Roman" panose="02020603050405020304" pitchFamily="18" charset="0"/>
                <a:cs typeface="Times New Roman" panose="02020603050405020304" pitchFamily="18" charset="0"/>
              </a:rPr>
              <a:t>Запасы должны оборачиваться быстрее, остатки запасов сведены к минимуму</a:t>
            </a:r>
          </a:p>
          <a:p>
            <a:pPr defTabSz="685800">
              <a:buFont typeface="Wingdings" panose="05000000000000000000" pitchFamily="2" charset="2"/>
              <a:buChar char="ü"/>
              <a:defRPr/>
            </a:pPr>
            <a:endParaRPr lang="ru-RU" sz="1900" b="1" dirty="0">
              <a:solidFill>
                <a:prstClr val="black"/>
              </a:solidFill>
              <a:latin typeface="Times New Roman" panose="02020603050405020304" pitchFamily="18" charset="0"/>
              <a:cs typeface="Times New Roman" panose="02020603050405020304" pitchFamily="18" charset="0"/>
            </a:endParaRPr>
          </a:p>
          <a:p>
            <a:pPr defTabSz="685800">
              <a:buFont typeface="Wingdings" panose="05000000000000000000" pitchFamily="2" charset="2"/>
              <a:buChar char="ü"/>
              <a:defRPr/>
            </a:pPr>
            <a:endParaRPr lang="ru-RU" sz="1900" b="1" dirty="0">
              <a:solidFill>
                <a:prstClr val="black"/>
              </a:solidFill>
              <a:latin typeface="Times New Roman" panose="02020603050405020304" pitchFamily="18" charset="0"/>
              <a:cs typeface="Times New Roman" panose="02020603050405020304" pitchFamily="18" charset="0"/>
            </a:endParaRPr>
          </a:p>
          <a:p>
            <a:pPr marL="0" indent="0" defTabSz="685800">
              <a:buNone/>
              <a:defRPr/>
            </a:pPr>
            <a:r>
              <a:rPr lang="ru-RU" sz="1900" b="1" dirty="0">
                <a:solidFill>
                  <a:prstClr val="black"/>
                </a:solidFill>
                <a:latin typeface="Times New Roman" panose="02020603050405020304" pitchFamily="18" charset="0"/>
                <a:cs typeface="Times New Roman" panose="02020603050405020304" pitchFamily="18" charset="0"/>
              </a:rPr>
              <a:t>Цель анализа финансового состояния</a:t>
            </a:r>
          </a:p>
          <a:p>
            <a:pPr marL="0" indent="0" defTabSz="685800">
              <a:buNone/>
              <a:defRPr/>
            </a:pPr>
            <a:r>
              <a:rPr lang="ru-RU" sz="1900" dirty="0">
                <a:solidFill>
                  <a:prstClr val="black"/>
                </a:solidFill>
                <a:latin typeface="Times New Roman" panose="02020603050405020304" pitchFamily="18" charset="0"/>
                <a:cs typeface="Times New Roman" panose="02020603050405020304" pitchFamily="18" charset="0"/>
              </a:rPr>
              <a:t>установление уровня целесообразности и эффективности использования основных и оборотных активов организации и расчетных отношений, </a:t>
            </a:r>
          </a:p>
          <a:p>
            <a:pPr marL="0" indent="0" defTabSz="685800">
              <a:buNone/>
              <a:defRPr/>
            </a:pPr>
            <a:r>
              <a:rPr lang="ru-RU" sz="1900" dirty="0">
                <a:solidFill>
                  <a:prstClr val="black"/>
                </a:solidFill>
                <a:latin typeface="Times New Roman" panose="02020603050405020304" pitchFamily="18" charset="0"/>
                <a:cs typeface="Times New Roman" panose="02020603050405020304" pitchFamily="18" charset="0"/>
              </a:rPr>
              <a:t>своевременное выявление и устранение недостатков в финансовой деятельности.</a:t>
            </a:r>
          </a:p>
          <a:p>
            <a:pPr marL="0" indent="0" defTabSz="685800">
              <a:buNone/>
              <a:defRPr/>
            </a:pPr>
            <a:endParaRPr lang="ru-RU" sz="1900" b="1" dirty="0">
              <a:solidFill>
                <a:prstClr val="black"/>
              </a:solidFill>
              <a:latin typeface="Times New Roman" panose="02020603050405020304" pitchFamily="18" charset="0"/>
              <a:cs typeface="Times New Roman" panose="02020603050405020304" pitchFamily="18" charset="0"/>
            </a:endParaRPr>
          </a:p>
        </p:txBody>
      </p:sp>
      <p:pic>
        <p:nvPicPr>
          <p:cNvPr id="4" name="Picture 5" descr="коллаж">
            <a:extLst>
              <a:ext uri="{FF2B5EF4-FFF2-40B4-BE49-F238E27FC236}">
                <a16:creationId xmlns:a16="http://schemas.microsoft.com/office/drawing/2014/main" id="{C5C0E6BF-8B5C-47FF-AF34-D0F209C9B0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746" y="0"/>
            <a:ext cx="1533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07670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895462" y="134459"/>
            <a:ext cx="1820038" cy="870628"/>
          </a:xfrm>
          <a:prstGeom prst="rect">
            <a:avLst/>
          </a:prstGeom>
        </p:spPr>
      </p:pic>
      <p:sp>
        <p:nvSpPr>
          <p:cNvPr id="5" name="object 5"/>
          <p:cNvSpPr txBox="1"/>
          <p:nvPr/>
        </p:nvSpPr>
        <p:spPr>
          <a:xfrm>
            <a:off x="9193404" y="6641179"/>
            <a:ext cx="189556" cy="255455"/>
          </a:xfrm>
          <a:prstGeom prst="rect">
            <a:avLst/>
          </a:prstGeom>
        </p:spPr>
        <p:txBody>
          <a:bodyPr vert="horz" wrap="square" lIns="0" tIns="0" rIns="0" bIns="0" rtlCol="0">
            <a:spAutoFit/>
          </a:bodyPr>
          <a:lstStyle/>
          <a:p>
            <a:pPr marL="38100" marR="0" lvl="0" indent="0" algn="l" defTabSz="914400" rtl="0" eaLnBrk="1" fontAlgn="auto" latinLnBrk="0" hangingPunct="1">
              <a:lnSpc>
                <a:spcPct val="100000"/>
              </a:lnSpc>
              <a:spcBef>
                <a:spcPts val="0"/>
              </a:spcBef>
              <a:spcAft>
                <a:spcPts val="0"/>
              </a:spcAft>
              <a:buClrTx/>
              <a:buSzTx/>
              <a:buFontTx/>
              <a:buNone/>
              <a:tabLst/>
              <a:defRPr/>
            </a:pPr>
            <a:fld id="{81D60167-4931-47E6-BA6A-407CBD079E47}" type="slidenum">
              <a:rPr kumimoji="0" sz="1660" b="0" i="0" u="none" strike="noStrike" kern="1200" cap="none" spc="-5" normalizeH="0" baseline="0" noProof="0" dirty="0">
                <a:ln>
                  <a:noFill/>
                </a:ln>
                <a:solidFill>
                  <a:srgbClr val="5B0917"/>
                </a:solidFill>
                <a:effectLst/>
                <a:uLnTx/>
                <a:uFillTx/>
                <a:latin typeface="Times New Roman" panose="02020603050405020304" pitchFamily="18" charset="0"/>
                <a:ea typeface="+mn-ea"/>
                <a:cs typeface="Times New Roman" panose="02020603050405020304" pitchFamily="18" charset="0"/>
              </a:rPr>
              <a:pPr marL="38100" marR="0" lvl="0" indent="0" algn="l" defTabSz="914400" rtl="0" eaLnBrk="1" fontAlgn="auto" latinLnBrk="0" hangingPunct="1">
                <a:lnSpc>
                  <a:spcPct val="100000"/>
                </a:lnSpc>
                <a:spcBef>
                  <a:spcPts val="0"/>
                </a:spcBef>
                <a:spcAft>
                  <a:spcPts val="0"/>
                </a:spcAft>
                <a:buClrTx/>
                <a:buSzTx/>
                <a:buFontTx/>
                <a:buNone/>
                <a:tabLst/>
                <a:defRPr/>
              </a:pPr>
              <a:t>157</a:t>
            </a:fld>
            <a:endParaRPr kumimoji="0"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 name="object 4"/>
          <p:cNvSpPr txBox="1"/>
          <p:nvPr/>
        </p:nvSpPr>
        <p:spPr>
          <a:xfrm>
            <a:off x="561239" y="1278128"/>
            <a:ext cx="8628481" cy="4051878"/>
          </a:xfrm>
          <a:prstGeom prst="rect">
            <a:avLst/>
          </a:prstGeom>
        </p:spPr>
        <p:txBody>
          <a:bodyPr vert="horz" wrap="square" lIns="0" tIns="12700" rIns="0" bIns="0" rtlCol="0">
            <a:spAutoFit/>
          </a:bodyPr>
          <a:lstStyle/>
          <a:p>
            <a:pPr marL="12700" marR="5080" lvl="0" indent="0" algn="l" defTabSz="914400" rtl="0" eaLnBrk="1" fontAlgn="auto" latinLnBrk="0" hangingPunct="1">
              <a:lnSpc>
                <a:spcPct val="100000"/>
              </a:lnSpc>
              <a:spcBef>
                <a:spcPts val="100"/>
              </a:spcBef>
              <a:spcAft>
                <a:spcPts val="0"/>
              </a:spcAft>
              <a:buClrTx/>
              <a:buSzTx/>
              <a:buFontTx/>
              <a:buNone/>
              <a:tabLst/>
              <a:defRPr/>
            </a:pPr>
            <a:r>
              <a:rPr kumimoji="0" lang="ru-RU" sz="1660" b="1"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Что</a:t>
            </a:r>
            <a:r>
              <a:rPr kumimoji="0" lang="ru-RU" sz="1660" b="1"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дает</a:t>
            </a:r>
            <a:r>
              <a:rPr kumimoji="0" lang="ru-RU" sz="1660" b="1"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10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660" b="1"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вт</a:t>
            </a:r>
            <a:r>
              <a:rPr kumimoji="0" lang="ru-RU" sz="1660" b="1" i="0" u="none" strike="noStrike" kern="1200" cap="none" spc="-11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660" b="1"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a:t>
            </a:r>
            <a:r>
              <a:rPr kumimoji="0" lang="ru-RU" sz="1660" b="1"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660"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иза</a:t>
            </a:r>
            <a:r>
              <a:rPr kumimoji="0" lang="ru-RU" sz="1660" b="1"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ция</a:t>
            </a:r>
          </a:p>
          <a:p>
            <a:pPr marL="12700" marR="5080" lvl="0" indent="0" algn="l" defTabSz="914400" rtl="0" eaLnBrk="1" fontAlgn="auto" latinLnBrk="0" hangingPunct="1">
              <a:lnSpc>
                <a:spcPct val="100000"/>
              </a:lnSpc>
              <a:spcBef>
                <a:spcPts val="100"/>
              </a:spcBef>
              <a:spcAft>
                <a:spcPts val="0"/>
              </a:spcAft>
              <a:buClrTx/>
              <a:buSzTx/>
              <a:buFontTx/>
              <a:buNone/>
              <a:tabLst/>
              <a:defRPr/>
            </a:pPr>
            <a:endParaRPr kumimoji="0" lang="ru-RU" sz="1660" b="1"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5080" lvl="0" indent="0" algn="l" defTabSz="914400" rtl="0" eaLnBrk="1" fontAlgn="auto" latinLnBrk="0" hangingPunct="1">
              <a:lnSpc>
                <a:spcPct val="100000"/>
              </a:lnSpc>
              <a:spcBef>
                <a:spcPts val="100"/>
              </a:spcBef>
              <a:spcAft>
                <a:spcPts val="0"/>
              </a:spcAft>
              <a:buClrTx/>
              <a:buSzTx/>
              <a:buFontTx/>
              <a:buNone/>
              <a:tabLst/>
              <a:defRPr/>
            </a:pPr>
            <a:r>
              <a:rPr kumimoji="0" sz="1660" b="0" i="0" u="none" strike="noStrike" kern="1200" cap="none" spc="-50"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60"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10"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ед</a:t>
            </a:r>
            <a:r>
              <a:rPr kumimoji="0" sz="1660" b="0" i="0" u="none" strike="noStrike" kern="1200" cap="none" spc="-20"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р</a:t>
            </a:r>
            <a:r>
              <a:rPr kumimoji="0" sz="1660" b="0" i="0" u="none" strike="noStrike" kern="1200" cap="none" spc="-25"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ение</a:t>
            </a:r>
            <a:r>
              <a:rPr kumimoji="0" sz="1660" b="0" i="0" u="none" strike="noStrike" kern="1200" cap="none" spc="-12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0"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повы</a:t>
            </a:r>
            <a:r>
              <a:rPr kumimoji="0" sz="1660" b="0" i="0" u="none" strike="noStrike" kern="1200" cap="none" spc="-75"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ш</a:t>
            </a:r>
            <a:r>
              <a:rPr kumimoji="0" sz="1660" b="0" i="0" u="none" strike="noStrike" kern="1200" cap="none" spc="-35"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ает</a:t>
            </a:r>
            <a:r>
              <a:rPr kumimoji="0" sz="1660" b="0" i="0" u="none" strike="noStrike" kern="1200" cap="none" spc="-1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6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ин</a:t>
            </a:r>
            <a:r>
              <a:rPr kumimoji="0" sz="1660" b="0" i="0" u="none" strike="noStrike" kern="1200" cap="none" spc="-7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3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естиционную</a:t>
            </a:r>
            <a:r>
              <a:rPr kumimoji="0" sz="1660" b="0" i="0" u="none" strike="noStrike" kern="1200" cap="none" spc="-11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привлекател</a:t>
            </a:r>
            <a:r>
              <a:rPr kumimoji="0" sz="1660" b="0" i="0" u="none" strike="noStrike" kern="1200" cap="none" spc="-5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ь</a:t>
            </a:r>
            <a:r>
              <a:rPr kumimoji="0" sz="1660" b="0" i="0" u="none" strike="noStrike" kern="1200" cap="none" spc="-6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ность  </a:t>
            </a:r>
            <a:r>
              <a:rPr kumimoji="0" sz="1660" b="0" i="0" u="none" strike="noStrike" kern="1200" cap="none" spc="-1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и</a:t>
            </a:r>
            <a:r>
              <a:rPr kumimoji="0" sz="1660" b="0" i="0" u="none" strike="noStrike" kern="1200" cap="none" spc="-13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капитализацию</a:t>
            </a:r>
            <a:r>
              <a:rPr kumimoji="0" sz="1660" b="0" i="0" u="none" strike="noStrike" kern="1200" cap="none" spc="-11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компании</a:t>
            </a:r>
            <a:r>
              <a:rPr kumimoji="0" sz="1660" b="0" i="0" u="none" strike="noStrike" kern="1200" cap="none" spc="-15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за</a:t>
            </a:r>
            <a:r>
              <a:rPr kumimoji="0" sz="1660" b="0" i="0" u="none" strike="noStrike" kern="1200" cap="none" spc="-14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1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счет:</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0" lvl="0" indent="-343535" algn="l" defTabSz="914400" rtl="0" eaLnBrk="1" fontAlgn="auto" latinLnBrk="0" hangingPunct="1">
              <a:lnSpc>
                <a:spcPct val="100000"/>
              </a:lnSpc>
              <a:spcBef>
                <a:spcPts val="0"/>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построения</a:t>
            </a:r>
            <a:r>
              <a:rPr kumimoji="0" sz="1660"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качественной</a:t>
            </a:r>
            <a:r>
              <a:rPr kumimoji="0" sz="1660" b="0" i="0" u="none" strike="noStrike" kern="1200" cap="none" spc="-10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системы</a:t>
            </a:r>
            <a:r>
              <a:rPr kumimoji="0" sz="1660" b="0" i="0" u="none" strike="noStrike" kern="1200" cap="none" spc="-1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управления</a:t>
            </a:r>
            <a:r>
              <a:rPr kumimoji="0" sz="1660" b="0" i="0" u="none" strike="noStrike" kern="1200" cap="none" spc="-11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бизнесом</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0" lvl="0" indent="-343535" algn="l" defTabSz="914400" rtl="0" eaLnBrk="1" fontAlgn="auto" latinLnBrk="0" hangingPunct="1">
              <a:lnSpc>
                <a:spcPct val="100000"/>
              </a:lnSpc>
              <a:spcBef>
                <a:spcPts val="600"/>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обеспеч</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ения</a:t>
            </a:r>
            <a:r>
              <a:rPr kumimoji="0" sz="1660" b="0" i="0" u="none" strike="noStrike" kern="1200" cap="none" spc="-1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прозр</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чности</a:t>
            </a:r>
            <a:r>
              <a:rPr kumimoji="0" sz="1660"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a:t>
            </a:r>
            <a:r>
              <a:rPr kumimoji="0" sz="1660" b="0" i="0" u="none" strike="noStrike" kern="1200" cap="none" spc="-1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есторов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0" lvl="0" indent="-343535" algn="l" defTabSz="914400" rtl="0" eaLnBrk="1" fontAlgn="auto" latinLnBrk="0" hangingPunct="1">
              <a:lnSpc>
                <a:spcPct val="100000"/>
              </a:lnSpc>
              <a:spcBef>
                <a:spcPts val="600"/>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обеспеч</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ения</a:t>
            </a:r>
            <a:r>
              <a:rPr kumimoji="0" sz="1660" b="0" i="0" u="none" strike="noStrike" kern="1200" cap="none" spc="-1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ости</a:t>
            </a:r>
            <a:r>
              <a:rPr kumimoji="0" sz="1660"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конфи</a:t>
            </a:r>
            <a:r>
              <a:rPr kumimoji="0" sz="166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иаль</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ых</a:t>
            </a:r>
            <a:r>
              <a:rPr kumimoji="0" sz="166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ых</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0" lvl="0" indent="-343535" algn="l" defTabSz="914400" rtl="0" eaLnBrk="1" fontAlgn="auto" latinLnBrk="0" hangingPunct="1">
              <a:lnSpc>
                <a:spcPct val="100000"/>
              </a:lnSpc>
              <a:spcBef>
                <a:spcPts val="600"/>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подде</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жки</a:t>
            </a:r>
            <a:r>
              <a:rPr kumimoji="0" sz="1660"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стра</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егии</a:t>
            </a:r>
            <a:r>
              <a:rPr kumimoji="0" sz="1660"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звития</a:t>
            </a:r>
            <a:r>
              <a:rPr kumimoji="0" sz="1660" b="0"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бизнеса</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0" lvl="0" indent="-343535" algn="l" defTabSz="914400" rtl="0" eaLnBrk="1" fontAlgn="auto" latinLnBrk="0" hangingPunct="1">
              <a:lnSpc>
                <a:spcPct val="100000"/>
              </a:lnSpc>
              <a:spcBef>
                <a:spcPts val="600"/>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низкой</a:t>
            </a:r>
            <a:r>
              <a:rPr kumimoji="0" sz="1660" b="0" i="0" u="none" strike="noStrike" kern="1200" cap="none" spc="-1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совок</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пной</a:t>
            </a:r>
            <a:r>
              <a:rPr kumimoji="0" sz="1660"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стои</a:t>
            </a:r>
            <a:r>
              <a:rPr kumimoji="0" sz="166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ости</a:t>
            </a:r>
            <a:r>
              <a:rPr kumimoji="0" sz="1660" b="0" i="0" u="none" strike="noStrike" kern="1200" cap="none" spc="-1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вл</a:t>
            </a:r>
            <a:r>
              <a:rPr kumimoji="0" sz="166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ия</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0" lvl="0" indent="-343535" algn="l" defTabSz="914400" rtl="0" eaLnBrk="1" fontAlgn="auto" latinLnBrk="0" hangingPunct="1">
              <a:lnSpc>
                <a:spcPct val="100000"/>
              </a:lnSpc>
              <a:spcBef>
                <a:spcPts val="605"/>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1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ысоких</a:t>
            </a:r>
            <a:r>
              <a:rPr kumimoji="0" sz="1660" b="0"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фин</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сов</a:t>
            </a:r>
            <a:r>
              <a:rPr kumimoji="0" sz="166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660" b="0" i="0" u="none" strike="noStrike" kern="1200" cap="none" spc="1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sz="1660" b="0"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660" b="0" i="0" u="none" strike="noStrike" kern="1200" cap="none" spc="-1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эко</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омическ</a:t>
            </a:r>
            <a:r>
              <a:rPr kumimoji="0" sz="166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их</a:t>
            </a:r>
            <a:r>
              <a:rPr kumimoji="0" sz="1660"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зульт</a:t>
            </a:r>
            <a:r>
              <a:rPr kumimoji="0" sz="166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203835" lvl="0" indent="-343535" algn="l" defTabSz="914400" rtl="0" eaLnBrk="1" fontAlgn="auto" latinLnBrk="0" hangingPunct="1">
              <a:lnSpc>
                <a:spcPct val="100000"/>
              </a:lnSpc>
              <a:spcBef>
                <a:spcPts val="600"/>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снижение</a:t>
            </a:r>
            <a:r>
              <a:rPr kumimoji="0" sz="1660" b="0" i="0" u="none" strike="noStrike" kern="1200" cap="none" spc="-1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объема</a:t>
            </a:r>
            <a:r>
              <a:rPr kumimoji="0" sz="1660"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привлечения</a:t>
            </a:r>
            <a:r>
              <a:rPr kumimoji="0" sz="1660" b="0" i="0" u="none" strike="noStrike" kern="1200" cap="none" spc="-11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краткосрочных</a:t>
            </a:r>
            <a:r>
              <a:rPr kumimoji="0" sz="1660" b="0"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финансовых </a:t>
            </a:r>
            <a:r>
              <a:rPr kumimoji="0" sz="1660" b="0" i="0" u="none" strike="noStrike" kern="1200" cap="none" spc="-5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ресурсов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0" lvl="0" indent="-343535" algn="l" defTabSz="914400" rtl="0" eaLnBrk="1" fontAlgn="auto" latinLnBrk="0" hangingPunct="1">
              <a:lnSpc>
                <a:spcPct val="100000"/>
              </a:lnSpc>
              <a:spcBef>
                <a:spcPts val="600"/>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660" b="0"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ли</a:t>
            </a:r>
            <a:r>
              <a:rPr kumimoji="0" sz="166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ение</a:t>
            </a:r>
            <a:r>
              <a:rPr kumimoji="0" sz="1660" b="0" i="0" u="none" strike="noStrike" kern="1200" cap="none" spc="-1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обо</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ачива</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мос</a:t>
            </a:r>
            <a:r>
              <a:rPr kumimoji="0" sz="1660" b="0"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ти</a:t>
            </a:r>
            <a:r>
              <a:rPr kumimoji="0" sz="1660" b="0" i="0" u="none" strike="noStrike" kern="1200" cap="none" spc="-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ежн</a:t>
            </a:r>
            <a:r>
              <a:rPr kumimoji="0" sz="166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660" b="0" i="0" u="none" strike="noStrike" kern="1200" cap="none" spc="1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sz="1660"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средств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0" lvl="0" indent="-343535" algn="l" defTabSz="914400" rtl="0" eaLnBrk="1" fontAlgn="auto" latinLnBrk="0" hangingPunct="1">
              <a:lnSpc>
                <a:spcPct val="100000"/>
              </a:lnSpc>
              <a:spcBef>
                <a:spcPts val="600"/>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сокращение</a:t>
            </a:r>
            <a:r>
              <a:rPr kumimoji="0" sz="1660" b="0"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затрат</a:t>
            </a:r>
            <a:r>
              <a:rPr kumimoji="0" sz="1660" b="0" i="0" u="none" strike="noStrike" kern="1200" cap="none" spc="-1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sz="1660" b="0" i="0" u="none" strike="noStrike" kern="1200" cap="none" spc="-1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приобретение</a:t>
            </a:r>
            <a:r>
              <a:rPr kumimoji="0" sz="1660" b="0" i="0" u="none" strike="noStrike" kern="1200" cap="none" spc="-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660" b="0" i="0" u="none" strike="noStrike" kern="1200" cap="none" spc="-1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хранение</a:t>
            </a:r>
            <a:r>
              <a:rPr kumimoji="0" sz="1660" b="0"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сырья</a:t>
            </a:r>
            <a:r>
              <a:rPr kumimoji="0" sz="1660" b="0" i="0" u="none" strike="noStrike" kern="1200" cap="none" spc="-1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материалов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5600" marR="0" lvl="0" indent="-343535" algn="l" defTabSz="914400" rtl="0" eaLnBrk="1" fontAlgn="auto" latinLnBrk="0" hangingPunct="1">
              <a:lnSpc>
                <a:spcPct val="100000"/>
              </a:lnSpc>
              <a:spcBef>
                <a:spcPts val="600"/>
              </a:spcBef>
              <a:spcAft>
                <a:spcPts val="0"/>
              </a:spcAft>
              <a:buClr>
                <a:srgbClr val="CC3300"/>
              </a:buClr>
              <a:buSzTx/>
              <a:buFont typeface="Wingdings" panose="05000000000000000000" pitchFamily="2" charset="2"/>
              <a:buChar char="ü"/>
              <a:tabLst>
                <a:tab pos="356235" algn="l"/>
              </a:tabLst>
              <a:defRPr/>
            </a:pPr>
            <a:r>
              <a:rPr kumimoji="0" sz="1660" b="0" i="0" u="none" strike="noStrike" kern="1200" cap="none" spc="-4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снижение</a:t>
            </a:r>
            <a:r>
              <a:rPr kumimoji="0" sz="1660" b="0" i="0" u="none" strike="noStrike" kern="1200" cap="none" spc="-13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объема</a:t>
            </a:r>
            <a:r>
              <a:rPr kumimoji="0" sz="1660" b="0" i="0" u="none" strike="noStrike" kern="1200" cap="none" spc="-1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незавершенного</a:t>
            </a:r>
            <a:r>
              <a:rPr kumimoji="0" sz="1660" b="0" i="0" u="none" strike="noStrike" kern="1200" cap="none" spc="-9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производства</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06839379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213360" y="405655"/>
            <a:ext cx="9479280" cy="6386364"/>
          </a:xfrm>
          <a:prstGeom prst="rect">
            <a:avLst/>
          </a:prstGeom>
        </p:spPr>
        <p:txBody>
          <a:bodyPr vert="horz" wrap="square" lIns="0" tIns="0" rIns="0" bIns="0" rtlCol="0">
            <a:spAutoFit/>
          </a:bodyPr>
          <a:lstStyle/>
          <a:p>
            <a:pPr marL="0" marR="0" lvl="0" indent="254000" algn="just" defTabSz="914400" rtl="0" eaLnBrk="1" fontAlgn="base"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изменения в п 2 ст. 166 - </a:t>
            </a:r>
            <a:r>
              <a:rPr kumimoji="0" lang="ru-RU" sz="1660" b="0" i="1" u="sng" strike="noStrike" kern="1200" cap="none" spc="0" normalizeH="0" baseline="0" noProof="0" dirty="0">
                <a:ln>
                  <a:noFill/>
                </a:ln>
                <a:solidFill>
                  <a:prstClr val="black"/>
                </a:solidFill>
                <a:effectLst/>
                <a:uLnTx/>
                <a:uFillTx/>
                <a:latin typeface="Times New Roman" panose="02020603050405020304" pitchFamily="18" charset="0"/>
                <a:ea typeface="+mn-ea"/>
                <a:cs typeface="+mn-cs"/>
                <a:hlinkClick r:id="rId2" tooltip="Закон Республики Казахстан от 24 июня 2021 года № 53-VII «О внесении изменений и дополнений в Кодекс Республики Казахстан «О налогах и других обязательных платежах в бюджет» (Налоговый кодекс) и Закон Республики Казахстан «О введении в действие Кодекса Республики Казахстан «О налогах и других обязательных платежах в бюджет» (Налоговый кодекс)»">
                  <a:extLst>
                    <a:ext uri="{A12FA001-AC4F-418D-AE19-62706E023703}">
                      <ahyp:hlinkClr xmlns:ahyp="http://schemas.microsoft.com/office/drawing/2018/hyperlinkcolor" val="tx"/>
                    </a:ext>
                  </a:extLst>
                </a:hlinkClick>
              </a:rPr>
              <a:t>Закон</a:t>
            </a: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РК от 24.06.21 г. № 53-VII (вводятся в действие с 01.01.2022 г.)</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p>
            <a:pPr marL="0" marR="0" lvl="0" indent="2540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часть первую п 2 дополнить пп 9) следующего содержания:</a:t>
            </a:r>
          </a:p>
          <a:p>
            <a:pPr marL="0" marR="0" lvl="0" indent="2540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«+9) </a:t>
            </a:r>
            <a:r>
              <a:rPr kumimoji="0" lang="ru-RU" sz="1660"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mn-cs"/>
              </a:rPr>
              <a:t>производимые посредством специального мобильного приложения.»;</a:t>
            </a:r>
          </a:p>
          <a:p>
            <a:pPr marL="0" marR="0" lvl="0" indent="2540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п 7 дополнить частью второй следующего содержания:</a:t>
            </a:r>
          </a:p>
          <a:p>
            <a:pPr marL="0" marR="0" lvl="0" indent="2540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«+Чек ККМ с функцией фиксации и (или) передачи данных также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по требованию покупателя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(клиента), получателя товаров, работ, услуг должен содержать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ИИН (клиента), получателя.»;</a:t>
            </a:r>
          </a:p>
          <a:p>
            <a:pPr marL="10319" marR="0" lvl="0" indent="0" algn="just" defTabSz="914400" rtl="0" eaLnBrk="1" fontAlgn="auto" latinLnBrk="0" hangingPunct="1">
              <a:lnSpc>
                <a:spcPct val="100000"/>
              </a:lnSpc>
              <a:spcBef>
                <a:spcPts val="0"/>
              </a:spcBef>
              <a:spcAft>
                <a:spcPts val="0"/>
              </a:spcAft>
              <a:buClrTx/>
              <a:buSzTx/>
              <a:buFontTx/>
              <a:buNone/>
              <a:tabLst>
                <a:tab pos="215146" algn="l"/>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2022 года в чеки ККМ вводятся новые данные – ИИН/БИН покупателя. </a:t>
            </a:r>
          </a:p>
          <a:p>
            <a:pPr marL="10319" marR="0" lvl="0" indent="0" algn="just" defTabSz="914400" rtl="0" eaLnBrk="1" fontAlgn="auto" latinLnBrk="0" hangingPunct="1">
              <a:lnSpc>
                <a:spcPct val="100000"/>
              </a:lnSpc>
              <a:spcBef>
                <a:spcPts val="0"/>
              </a:spcBef>
              <a:spcAft>
                <a:spcPts val="0"/>
              </a:spcAft>
              <a:buClrTx/>
              <a:buSzTx/>
              <a:buFontTx/>
              <a:buNone/>
              <a:tabLst>
                <a:tab pos="215146" algn="l"/>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Это дополнительный реквизит и он отражается в чеке только по просьбе покупателя. </a:t>
            </a:r>
          </a:p>
          <a:p>
            <a:pPr marL="10319" marR="0" lvl="0" indent="0" algn="just" defTabSz="914400" rtl="0" eaLnBrk="1" fontAlgn="auto" latinLnBrk="0" hangingPunct="1">
              <a:lnSpc>
                <a:spcPct val="100000"/>
              </a:lnSpc>
              <a:spcBef>
                <a:spcPts val="0"/>
              </a:spcBef>
              <a:spcAft>
                <a:spcPts val="0"/>
              </a:spcAft>
              <a:buClrTx/>
              <a:buSzTx/>
              <a:buFontTx/>
              <a:buNone/>
              <a:tabLst>
                <a:tab pos="215146" algn="l"/>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покупатель не требует такие данные, они могут не содержаться в чеке. </a:t>
            </a:r>
          </a:p>
          <a:p>
            <a:pPr marL="10319" marR="0" lvl="0" indent="0" algn="just" defTabSz="914400" rtl="0" eaLnBrk="1" fontAlgn="auto" latinLnBrk="0" hangingPunct="1">
              <a:lnSpc>
                <a:spcPct val="100000"/>
              </a:lnSpc>
              <a:spcBef>
                <a:spcPts val="0"/>
              </a:spcBef>
              <a:spcAft>
                <a:spcPts val="0"/>
              </a:spcAft>
              <a:buClrTx/>
              <a:buSzTx/>
              <a:buFontTx/>
              <a:buNone/>
              <a:tabLst>
                <a:tab pos="215146" algn="l"/>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Наличие чека ККМ с ИИН/БИН покупателя позволяет покупателям </a:t>
            </a:r>
            <a:r>
              <a:rPr kumimoji="0" lang="ru-RU" sz="1660"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относить расходы на вычеты по КПН без ЭСФ от неплательщиков НДС. </a:t>
            </a:r>
          </a:p>
          <a:p>
            <a:pPr marL="10319" marR="0" lvl="0" indent="0" algn="just" defTabSz="914400" rtl="0" eaLnBrk="1" fontAlgn="auto" latinLnBrk="0" hangingPunct="1">
              <a:lnSpc>
                <a:spcPct val="100000"/>
              </a:lnSpc>
              <a:spcBef>
                <a:spcPts val="0"/>
              </a:spcBef>
              <a:spcAft>
                <a:spcPts val="0"/>
              </a:spcAft>
              <a:buClrTx/>
              <a:buSzTx/>
              <a:buFontTx/>
              <a:buNone/>
              <a:tabLst>
                <a:tab pos="215146" algn="l"/>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выполнении взаиморасчетов по мобильным платежам, продавец с 2022 года обязан выдать покупателю чек ККМ (мобильные платежи приравниваются к денежным расчетам). </a:t>
            </a:r>
          </a:p>
          <a:p>
            <a:pPr marL="10319" marR="0" lvl="0" indent="0" algn="just" defTabSz="914400" rtl="0" eaLnBrk="1" fontAlgn="auto" latinLnBrk="0" hangingPunct="1">
              <a:lnSpc>
                <a:spcPct val="100000"/>
              </a:lnSpc>
              <a:spcBef>
                <a:spcPts val="0"/>
              </a:spcBef>
              <a:spcAft>
                <a:spcPts val="0"/>
              </a:spcAft>
              <a:buClrTx/>
              <a:buSzTx/>
              <a:buFontTx/>
              <a:buNone/>
              <a:tabLst>
                <a:tab pos="215146" algn="l"/>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0319" marR="0" lvl="0" indent="0" algn="just" defTabSz="914400" rtl="0" eaLnBrk="1" fontAlgn="auto" latinLnBrk="0" hangingPunct="1">
              <a:lnSpc>
                <a:spcPct val="100000"/>
              </a:lnSpc>
              <a:spcBef>
                <a:spcPts val="0"/>
              </a:spcBef>
              <a:spcAft>
                <a:spcPts val="0"/>
              </a:spcAft>
              <a:buClrTx/>
              <a:buSzTx/>
              <a:buFontTx/>
              <a:buNone/>
              <a:tabLst>
                <a:tab pos="215146" algn="l"/>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2022 года вводится альтернатива и предоставляется возможность отнесения расходов на вычеты либо по ЭСФ, либо по чему ККМ, при условии что в таком чеке указаны ИИН/БИН покупателя.</a:t>
            </a:r>
          </a:p>
          <a:p>
            <a:pPr marL="10319" marR="0" lvl="0" indent="0" algn="l" defTabSz="914400" rtl="0" eaLnBrk="1" fontAlgn="auto" latinLnBrk="0" hangingPunct="1">
              <a:lnSpc>
                <a:spcPct val="100000"/>
              </a:lnSpc>
              <a:spcBef>
                <a:spcPts val="0"/>
              </a:spcBef>
              <a:spcAft>
                <a:spcPts val="0"/>
              </a:spcAft>
              <a:buClrTx/>
              <a:buSzTx/>
              <a:buFontTx/>
              <a:buNone/>
              <a:tabLst>
                <a:tab pos="215146" algn="l"/>
              </a:tabLst>
              <a:defRPr/>
            </a:pP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Статья 242. </a:t>
            </a:r>
          </a:p>
          <a:p>
            <a:pPr marL="10319" marR="0" lvl="0" indent="0" algn="l" defTabSz="914400" rtl="0" eaLnBrk="1" fontAlgn="auto" latinLnBrk="0" hangingPunct="1">
              <a:lnSpc>
                <a:spcPct val="100000"/>
              </a:lnSpc>
              <a:spcBef>
                <a:spcPts val="0"/>
              </a:spcBef>
              <a:spcAft>
                <a:spcPts val="0"/>
              </a:spcAft>
              <a:buClrTx/>
              <a:buSzTx/>
              <a:buFontTx/>
              <a:buNone/>
              <a:tabLst>
                <a:tab pos="215146" algn="l"/>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Общие положения 3-1. Вычеты по расходам по ТРУ при их приобретении у лиц, указанных в пп 8) п 1 ст. 412, по ГПХ, стоимость которой превышает 1 000 МРП..., производятся при соблюдении положений п 3 настоящей статьи и наличия счета-фактуры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электронной форме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или чека ККМ с функцией фиксации и (или) передачи данных, содержащего ИИН (клиента), получателя товаров, работ, услуг, за исключением:»:</a:t>
            </a:r>
            <a:b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2021 год Пилотом установлено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освобождение неплательщиков НДС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 оформлению ЭСФ по следкам свыше 1 000 МРП. В свою очередь в целях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отнесения расходов на вычеты по КПН</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также отменено требование о наличии ЭСФ от поставщика.</a:t>
            </a:r>
          </a:p>
        </p:txBody>
      </p:sp>
    </p:spTree>
    <p:extLst>
      <p:ext uri="{BB962C8B-B14F-4D97-AF65-F5344CB8AC3E}">
        <p14:creationId xmlns:p14="http://schemas.microsoft.com/office/powerpoint/2010/main" val="389266433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Изображение выглядит как текст, квитанция&#10;&#10;Автоматически созданное описание">
            <a:extLst>
              <a:ext uri="{FF2B5EF4-FFF2-40B4-BE49-F238E27FC236}">
                <a16:creationId xmlns:a16="http://schemas.microsoft.com/office/drawing/2014/main" id="{2B724060-4071-448D-A7FC-4ED52671155F}"/>
              </a:ext>
            </a:extLst>
          </p:cNvPr>
          <p:cNvPicPr>
            <a:picLocks noChangeAspect="1"/>
          </p:cNvPicPr>
          <p:nvPr/>
        </p:nvPicPr>
        <p:blipFill rotWithShape="1">
          <a:blip r:embed="rId2"/>
          <a:srcRect l="15821" t="1079" r="50170" b="1"/>
          <a:stretch/>
        </p:blipFill>
        <p:spPr bwMode="auto">
          <a:xfrm>
            <a:off x="811925" y="184880"/>
            <a:ext cx="4141075" cy="6488240"/>
          </a:xfrm>
          <a:prstGeom prst="rect">
            <a:avLst/>
          </a:prstGeom>
          <a:ln>
            <a:noFill/>
          </a:ln>
          <a:extLst>
            <a:ext uri="{53640926-AAD7-44D8-BBD7-CCE9431645EC}">
              <a14:shadowObscured xmlns:a14="http://schemas.microsoft.com/office/drawing/2010/main"/>
            </a:ext>
          </a:extLst>
        </p:spPr>
      </p:pic>
      <p:pic>
        <p:nvPicPr>
          <p:cNvPr id="3" name="Рисунок 2">
            <a:extLst>
              <a:ext uri="{FF2B5EF4-FFF2-40B4-BE49-F238E27FC236}">
                <a16:creationId xmlns:a16="http://schemas.microsoft.com/office/drawing/2014/main" id="{56F10C65-21AC-4713-B29D-808DC02566C9}"/>
              </a:ext>
            </a:extLst>
          </p:cNvPr>
          <p:cNvPicPr>
            <a:picLocks noChangeAspect="1"/>
          </p:cNvPicPr>
          <p:nvPr/>
        </p:nvPicPr>
        <p:blipFill>
          <a:blip r:embed="rId3"/>
          <a:stretch>
            <a:fillRect/>
          </a:stretch>
        </p:blipFill>
        <p:spPr>
          <a:xfrm>
            <a:off x="5799667" y="184880"/>
            <a:ext cx="3666066" cy="6393140"/>
          </a:xfrm>
          <a:prstGeom prst="rect">
            <a:avLst/>
          </a:prstGeom>
        </p:spPr>
      </p:pic>
      <p:pic>
        <p:nvPicPr>
          <p:cNvPr id="5" name="Рисунок 4">
            <a:extLst>
              <a:ext uri="{FF2B5EF4-FFF2-40B4-BE49-F238E27FC236}">
                <a16:creationId xmlns:a16="http://schemas.microsoft.com/office/drawing/2014/main" id="{6184D747-5509-2980-BF2E-28C4B2CCD0DE}"/>
              </a:ext>
            </a:extLst>
          </p:cNvPr>
          <p:cNvPicPr>
            <a:picLocks noChangeAspect="1"/>
          </p:cNvPicPr>
          <p:nvPr/>
        </p:nvPicPr>
        <p:blipFill>
          <a:blip r:embed="rId4"/>
          <a:stretch>
            <a:fillRect/>
          </a:stretch>
        </p:blipFill>
        <p:spPr>
          <a:xfrm>
            <a:off x="965200" y="2252133"/>
            <a:ext cx="2937933" cy="897467"/>
          </a:xfrm>
          <a:prstGeom prst="rect">
            <a:avLst/>
          </a:prstGeom>
          <a:ln>
            <a:solidFill>
              <a:srgbClr val="0000CC"/>
            </a:solidFill>
          </a:ln>
        </p:spPr>
      </p:pic>
      <p:pic>
        <p:nvPicPr>
          <p:cNvPr id="6" name="Рисунок 5">
            <a:extLst>
              <a:ext uri="{FF2B5EF4-FFF2-40B4-BE49-F238E27FC236}">
                <a16:creationId xmlns:a16="http://schemas.microsoft.com/office/drawing/2014/main" id="{B340E40B-5C6C-F094-32B3-8779E05E1F47}"/>
              </a:ext>
            </a:extLst>
          </p:cNvPr>
          <p:cNvPicPr>
            <a:picLocks noChangeAspect="1"/>
          </p:cNvPicPr>
          <p:nvPr/>
        </p:nvPicPr>
        <p:blipFill>
          <a:blip r:embed="rId4"/>
          <a:stretch>
            <a:fillRect/>
          </a:stretch>
        </p:blipFill>
        <p:spPr>
          <a:xfrm>
            <a:off x="5799667" y="3010981"/>
            <a:ext cx="1727200" cy="487753"/>
          </a:xfrm>
          <a:prstGeom prst="rect">
            <a:avLst/>
          </a:prstGeom>
          <a:ln>
            <a:solidFill>
              <a:srgbClr val="0000CC"/>
            </a:solidFill>
          </a:ln>
        </p:spPr>
      </p:pic>
      <p:pic>
        <p:nvPicPr>
          <p:cNvPr id="7" name="Рисунок 6">
            <a:extLst>
              <a:ext uri="{FF2B5EF4-FFF2-40B4-BE49-F238E27FC236}">
                <a16:creationId xmlns:a16="http://schemas.microsoft.com/office/drawing/2014/main" id="{C8AA7D91-0CD7-809D-8F18-A75E3276DD68}"/>
              </a:ext>
            </a:extLst>
          </p:cNvPr>
          <p:cNvPicPr>
            <a:picLocks noChangeAspect="1"/>
          </p:cNvPicPr>
          <p:nvPr/>
        </p:nvPicPr>
        <p:blipFill>
          <a:blip r:embed="rId4"/>
          <a:stretch>
            <a:fillRect/>
          </a:stretch>
        </p:blipFill>
        <p:spPr>
          <a:xfrm>
            <a:off x="5741493" y="4772060"/>
            <a:ext cx="3724239" cy="487753"/>
          </a:xfrm>
          <a:prstGeom prst="rect">
            <a:avLst/>
          </a:prstGeom>
          <a:ln>
            <a:solidFill>
              <a:srgbClr val="0000CC"/>
            </a:solidFill>
          </a:ln>
        </p:spPr>
      </p:pic>
    </p:spTree>
    <p:extLst>
      <p:ext uri="{BB962C8B-B14F-4D97-AF65-F5344CB8AC3E}">
        <p14:creationId xmlns:p14="http://schemas.microsoft.com/office/powerpoint/2010/main" val="2395908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104756" y="1600200"/>
            <a:ext cx="7810644" cy="4442246"/>
          </a:xfrm>
          <a:prstGeom prst="rect">
            <a:avLst/>
          </a:prstGeom>
        </p:spPr>
      </p:pic>
      <p:sp>
        <p:nvSpPr>
          <p:cNvPr id="4" name="TextBox 3">
            <a:extLst>
              <a:ext uri="{FF2B5EF4-FFF2-40B4-BE49-F238E27FC236}">
                <a16:creationId xmlns:a16="http://schemas.microsoft.com/office/drawing/2014/main" id="{1341545F-30D5-F49E-0029-19EF116FE525}"/>
              </a:ext>
            </a:extLst>
          </p:cNvPr>
          <p:cNvSpPr txBox="1"/>
          <p:nvPr/>
        </p:nvSpPr>
        <p:spPr>
          <a:xfrm>
            <a:off x="990600" y="609600"/>
            <a:ext cx="7924800" cy="563872"/>
          </a:xfrm>
          <a:prstGeom prst="rect">
            <a:avLst/>
          </a:prstGeom>
          <a:noFill/>
        </p:spPr>
        <p:txBody>
          <a:bodyPr wrap="square">
            <a:spAutoFit/>
          </a:bodyPr>
          <a:lstStyle/>
          <a:p>
            <a:pPr>
              <a:defRPr/>
            </a:pPr>
            <a:r>
              <a:rPr lang="ru-RU" sz="1532" b="1" dirty="0">
                <a:solidFill>
                  <a:srgbClr val="000000"/>
                </a:solidFill>
                <a:latin typeface="Times New Roman" panose="02020603050405020304" pitchFamily="18" charset="0"/>
              </a:rPr>
              <a:t>Более правильнее использовать потенциал в ИС 1 С. </a:t>
            </a:r>
            <a:r>
              <a:rPr lang="ru-RU" sz="1532" dirty="0">
                <a:solidFill>
                  <a:srgbClr val="000000"/>
                </a:solidFill>
                <a:latin typeface="Times New Roman" panose="02020603050405020304" pitchFamily="18" charset="0"/>
              </a:rPr>
              <a:t>Из общего потока данных выбрать нужную, актуальную информацию. Настройки для получения ….</a:t>
            </a:r>
            <a:endParaRPr lang="ru-RU" dirty="0">
              <a:solidFill>
                <a:prstClr val="black"/>
              </a:solidFill>
              <a:latin typeface="Calibri"/>
            </a:endParaRPr>
          </a:p>
        </p:txBody>
      </p:sp>
    </p:spTree>
    <p:extLst>
      <p:ext uri="{BB962C8B-B14F-4D97-AF65-F5344CB8AC3E}">
        <p14:creationId xmlns:p14="http://schemas.microsoft.com/office/powerpoint/2010/main" val="192116493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2C736-CBD2-9A9F-5A6E-28ADA6C768E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DA97232-9C83-718C-CCF1-FBB38341F23E}"/>
              </a:ext>
            </a:extLst>
          </p:cNvPr>
          <p:cNvSpPr txBox="1"/>
          <p:nvPr/>
        </p:nvSpPr>
        <p:spPr>
          <a:xfrm>
            <a:off x="943708" y="545124"/>
            <a:ext cx="7659858" cy="2348272"/>
          </a:xfrm>
          <a:prstGeom prst="rect">
            <a:avLst/>
          </a:prstGeom>
          <a:noFill/>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366" b="0" i="0" u="none" strike="noStrike" kern="100" cap="none" spc="0" normalizeH="0" baseline="0" noProof="0" dirty="0">
              <a:ln>
                <a:noFill/>
              </a:ln>
              <a:solidFill>
                <a:srgbClr val="0000FF"/>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477" b="0" i="0" u="none" strike="noStrike" kern="1200" cap="none" spc="0" normalizeH="0" baseline="0" noProof="0" dirty="0">
                <a:ln>
                  <a:noFill/>
                </a:ln>
                <a:solidFill>
                  <a:srgbClr val="000000"/>
                </a:solidFill>
                <a:effectLst/>
                <a:uLnTx/>
                <a:uFillTx/>
                <a:latin typeface="Lora" pitchFamily="2" charset="0"/>
                <a:ea typeface="+mn-ea"/>
                <a:cs typeface="+mn-cs"/>
              </a:rPr>
              <a:t>Есть негласное правило : </a:t>
            </a:r>
            <a:r>
              <a:rPr kumimoji="0" lang="ru-RU" sz="1477" b="1" i="0" u="none" strike="noStrike" kern="1200" cap="none" spc="0" normalizeH="0" baseline="0" noProof="0" dirty="0">
                <a:ln>
                  <a:noFill/>
                </a:ln>
                <a:solidFill>
                  <a:srgbClr val="000000"/>
                </a:solidFill>
                <a:effectLst/>
                <a:uLnTx/>
                <a:uFillTx/>
                <a:latin typeface="Lora" pitchFamily="2" charset="0"/>
                <a:ea typeface="+mn-ea"/>
                <a:cs typeface="+mn-cs"/>
              </a:rPr>
              <a:t>«Не раскачивай лодку!» </a:t>
            </a:r>
            <a:r>
              <a:rPr kumimoji="0" lang="ru-RU" sz="1477" b="0" i="0" u="none" strike="noStrike" kern="1200" cap="none" spc="0" normalizeH="0" baseline="0" noProof="0" dirty="0">
                <a:ln>
                  <a:noFill/>
                </a:ln>
                <a:solidFill>
                  <a:srgbClr val="000000"/>
                </a:solidFill>
                <a:effectLst/>
                <a:uLnTx/>
                <a:uFillTx/>
                <a:latin typeface="Lora" pitchFamily="2" charset="0"/>
                <a:ea typeface="+mn-ea"/>
                <a:cs typeface="+mn-cs"/>
              </a:rPr>
              <a:t>(“</a:t>
            </a:r>
            <a:r>
              <a:rPr kumimoji="0" lang="ru-RU" sz="1477" b="0" i="0" u="none" strike="noStrike" kern="1200" cap="none" spc="0" normalizeH="0" baseline="0" noProof="0" dirty="0" err="1">
                <a:ln>
                  <a:noFill/>
                </a:ln>
                <a:solidFill>
                  <a:srgbClr val="000000"/>
                </a:solidFill>
                <a:effectLst/>
                <a:uLnTx/>
                <a:uFillTx/>
                <a:latin typeface="Lora" pitchFamily="2" charset="0"/>
                <a:ea typeface="+mn-ea"/>
                <a:cs typeface="+mn-cs"/>
              </a:rPr>
              <a:t>Don’t</a:t>
            </a:r>
            <a:r>
              <a:rPr kumimoji="0" lang="ru-RU" sz="1477" b="0" i="0" u="none" strike="noStrike" kern="1200" cap="none" spc="0" normalizeH="0" baseline="0" noProof="0" dirty="0">
                <a:ln>
                  <a:noFill/>
                </a:ln>
                <a:solidFill>
                  <a:srgbClr val="000000"/>
                </a:solidFill>
                <a:effectLst/>
                <a:uLnTx/>
                <a:uFillTx/>
                <a:latin typeface="Lora" pitchFamily="2" charset="0"/>
                <a:ea typeface="+mn-ea"/>
                <a:cs typeface="+mn-cs"/>
              </a:rPr>
              <a:t> Rock </a:t>
            </a:r>
            <a:r>
              <a:rPr kumimoji="0" lang="ru-RU" sz="1477" b="0" i="0" u="none" strike="noStrike" kern="1200" cap="none" spc="0" normalizeH="0" baseline="0" noProof="0" dirty="0" err="1">
                <a:ln>
                  <a:noFill/>
                </a:ln>
                <a:solidFill>
                  <a:srgbClr val="000000"/>
                </a:solidFill>
                <a:effectLst/>
                <a:uLnTx/>
                <a:uFillTx/>
                <a:latin typeface="Lora" pitchFamily="2" charset="0"/>
                <a:ea typeface="+mn-ea"/>
                <a:cs typeface="+mn-cs"/>
              </a:rPr>
              <a:t>the</a:t>
            </a:r>
            <a:r>
              <a:rPr kumimoji="0" lang="ru-RU" sz="1477" b="0" i="0" u="none" strike="noStrike" kern="1200" cap="none" spc="0" normalizeH="0" baseline="0" noProof="0" dirty="0">
                <a:ln>
                  <a:noFill/>
                </a:ln>
                <a:solidFill>
                  <a:srgbClr val="000000"/>
                </a:solidFill>
                <a:effectLst/>
                <a:uLnTx/>
                <a:uFillTx/>
                <a:latin typeface="Lora" pitchFamily="2" charset="0"/>
                <a:ea typeface="+mn-ea"/>
                <a:cs typeface="+mn-cs"/>
              </a:rPr>
              <a:t> </a:t>
            </a:r>
            <a:r>
              <a:rPr kumimoji="0" lang="ru-RU" sz="1477" b="0" i="0" u="none" strike="noStrike" kern="1200" cap="none" spc="0" normalizeH="0" baseline="0" noProof="0" dirty="0" err="1">
                <a:ln>
                  <a:noFill/>
                </a:ln>
                <a:solidFill>
                  <a:srgbClr val="000000"/>
                </a:solidFill>
                <a:effectLst/>
                <a:uLnTx/>
                <a:uFillTx/>
                <a:latin typeface="Lora" pitchFamily="2" charset="0"/>
                <a:ea typeface="+mn-ea"/>
                <a:cs typeface="+mn-cs"/>
              </a:rPr>
              <a:t>Boat</a:t>
            </a:r>
            <a:r>
              <a:rPr kumimoji="0" lang="ru-RU" sz="1477" b="0" i="0" u="none" strike="noStrike" kern="1200" cap="none" spc="0" normalizeH="0" baseline="0" noProof="0" dirty="0">
                <a:ln>
                  <a:noFill/>
                </a:ln>
                <a:solidFill>
                  <a:srgbClr val="000000"/>
                </a:solidFill>
                <a:effectLst/>
                <a:uLnTx/>
                <a:uFillTx/>
                <a:latin typeface="Lora" pitchFamily="2" charset="0"/>
                <a:ea typeface="+mn-ea"/>
                <a:cs typeface="+mn-cs"/>
              </a:rPr>
              <a:t>!”).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477" b="0" i="0" u="none" strike="noStrike" kern="1200" cap="none" spc="0" normalizeH="0" baseline="0" noProof="0" dirty="0">
                <a:ln>
                  <a:noFill/>
                </a:ln>
                <a:solidFill>
                  <a:srgbClr val="000000"/>
                </a:solidFill>
                <a:effectLst/>
                <a:uLnTx/>
                <a:uFillTx/>
                <a:latin typeface="Lora" pitchFamily="2" charset="0"/>
                <a:ea typeface="+mn-ea"/>
                <a:cs typeface="+mn-cs"/>
              </a:rPr>
              <a:t>То есть сиди тихо, не высовывайся со своим мнением, не будь активным, проявляй лояльность.</a:t>
            </a: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477" b="0" i="0" u="none" strike="noStrike" kern="100" cap="none" spc="0" normalizeH="0" baseline="0" noProof="0" dirty="0">
              <a:ln>
                <a:noFill/>
              </a:ln>
              <a:solidFill>
                <a:srgbClr val="000000"/>
              </a:solidFill>
              <a:effectLst/>
              <a:uLnTx/>
              <a:uFillTx/>
              <a:latin typeface="Lora" pitchFamily="2"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477" b="0" i="0" u="none" strike="noStrike" kern="100" cap="none" spc="0" normalizeH="0" baseline="0" noProof="0" dirty="0">
              <a:ln>
                <a:noFill/>
              </a:ln>
              <a:solidFill>
                <a:srgbClr val="000000"/>
              </a:solidFill>
              <a:effectLst/>
              <a:uLnTx/>
              <a:uFillTx/>
              <a:latin typeface="Lora" pitchFamily="2"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477" b="0" i="0" u="none" strike="noStrike" kern="100" cap="none" spc="0" normalizeH="0" baseline="0" noProof="0" dirty="0">
              <a:ln>
                <a:noFill/>
              </a:ln>
              <a:solidFill>
                <a:srgbClr val="000000"/>
              </a:solidFill>
              <a:effectLst/>
              <a:uLnTx/>
              <a:uFillTx/>
              <a:latin typeface="Lora" pitchFamily="2"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477" b="0" i="0" u="none" strike="noStrike" kern="1200" cap="none" spc="0" normalizeH="0" baseline="0" noProof="0" dirty="0">
                <a:ln>
                  <a:noFill/>
                </a:ln>
                <a:solidFill>
                  <a:srgbClr val="000000"/>
                </a:solidFill>
                <a:effectLst/>
                <a:uLnTx/>
                <a:uFillTx/>
                <a:latin typeface="Lora" pitchFamily="2" charset="0"/>
                <a:ea typeface="+mn-ea"/>
                <a:cs typeface="+mn-cs"/>
              </a:rPr>
              <a:t>«Двуликий бог Януса», показывает спереди ясный лик молодого амбициозного … Его настоящая природа скрыта сзади, где доминируют личные финансовые интересы, а не интересы казахстанского общества.</a:t>
            </a:r>
            <a:endParaRPr kumimoji="0" lang="ru-RU" sz="1366" b="0" i="0" u="none" strike="noStrike" kern="100" cap="none" spc="0" normalizeH="0" baseline="0" noProof="0" dirty="0">
              <a:ln>
                <a:noFill/>
              </a:ln>
              <a:solidFill>
                <a:srgbClr val="0000FF"/>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descr="Изображение выглядит как плавсредство, лодка, транспорт, Катание на лодке&#10;&#10;Автоматически созданное описание">
            <a:extLst>
              <a:ext uri="{FF2B5EF4-FFF2-40B4-BE49-F238E27FC236}">
                <a16:creationId xmlns:a16="http://schemas.microsoft.com/office/drawing/2014/main" id="{2F7C5070-F334-5CCE-E817-A9D5362330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63679" y="1201527"/>
            <a:ext cx="2160789" cy="816758"/>
          </a:xfrm>
          <a:prstGeom prst="rect">
            <a:avLst/>
          </a:prstGeom>
        </p:spPr>
      </p:pic>
      <p:pic>
        <p:nvPicPr>
          <p:cNvPr id="6" name="Рисунок 5" descr="Изображение выглядит как статуя, Артефакт, Бюст, Резьба по камню&#10;&#10;Автоматически созданное описание">
            <a:extLst>
              <a:ext uri="{FF2B5EF4-FFF2-40B4-BE49-F238E27FC236}">
                <a16:creationId xmlns:a16="http://schemas.microsoft.com/office/drawing/2014/main" id="{E81F049A-3818-C78D-EC2B-65CC5AD07B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6584" y="1609907"/>
            <a:ext cx="1230259" cy="1439267"/>
          </a:xfrm>
          <a:prstGeom prst="rect">
            <a:avLst/>
          </a:prstGeom>
        </p:spPr>
      </p:pic>
    </p:spTree>
    <p:extLst>
      <p:ext uri="{BB962C8B-B14F-4D97-AF65-F5344CB8AC3E}">
        <p14:creationId xmlns:p14="http://schemas.microsoft.com/office/powerpoint/2010/main" val="59836618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4698" y="1256556"/>
            <a:ext cx="4845996" cy="4578362"/>
          </a:xfrm>
          <a:prstGeom prst="rect">
            <a:avLst/>
          </a:prstGeom>
        </p:spPr>
      </p:pic>
      <p:pic>
        <p:nvPicPr>
          <p:cNvPr id="6" name="Рисунок 5">
            <a:extLst>
              <a:ext uri="{FF2B5EF4-FFF2-40B4-BE49-F238E27FC236}">
                <a16:creationId xmlns:a16="http://schemas.microsoft.com/office/drawing/2014/main" id="{39206136-0D29-49B7-AFEC-EC7243310F9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0657">
            <a:off x="7741662" y="688712"/>
            <a:ext cx="863540" cy="1135696"/>
          </a:xfrm>
          <a:prstGeom prst="rect">
            <a:avLst/>
          </a:prstGeom>
          <a:noFill/>
          <a:ln>
            <a:noFill/>
          </a:ln>
        </p:spPr>
      </p:pic>
      <p:pic>
        <p:nvPicPr>
          <p:cNvPr id="7" name="Рисунок 6">
            <a:extLst>
              <a:ext uri="{FF2B5EF4-FFF2-40B4-BE49-F238E27FC236}">
                <a16:creationId xmlns:a16="http://schemas.microsoft.com/office/drawing/2014/main" id="{95028053-5CC9-46A0-B5F6-4C106BAF400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57827">
            <a:off x="7003970" y="1875888"/>
            <a:ext cx="863540" cy="1135696"/>
          </a:xfrm>
          <a:prstGeom prst="rect">
            <a:avLst/>
          </a:prstGeom>
          <a:noFill/>
          <a:ln>
            <a:noFill/>
          </a:ln>
        </p:spPr>
      </p:pic>
      <p:pic>
        <p:nvPicPr>
          <p:cNvPr id="8" name="Picture 13" descr="J0254500">
            <a:extLst>
              <a:ext uri="{FF2B5EF4-FFF2-40B4-BE49-F238E27FC236}">
                <a16:creationId xmlns:a16="http://schemas.microsoft.com/office/drawing/2014/main" id="{62D27549-B116-4CA8-8B97-870F6BC94338}"/>
              </a:ext>
            </a:extLst>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977221">
            <a:off x="4351704" y="2664430"/>
            <a:ext cx="1901844" cy="1901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703358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defTabSz="844083">
              <a:defRPr/>
            </a:pPr>
            <a:fld id="{7A0BEA15-F758-41F5-B141-CA220363A380}" type="slidenum">
              <a:rPr lang="ru-RU">
                <a:solidFill>
                  <a:prstClr val="black">
                    <a:tint val="75000"/>
                  </a:prstClr>
                </a:solidFill>
                <a:latin typeface="Calibri"/>
              </a:rPr>
              <a:pPr defTabSz="844083">
                <a:defRPr/>
              </a:pPr>
              <a:t>162</a:t>
            </a:fld>
            <a:endParaRPr lang="ru-RU" dirty="0">
              <a:solidFill>
                <a:prstClr val="black">
                  <a:tint val="75000"/>
                </a:prstClr>
              </a:solidFill>
              <a:latin typeface="Calibri"/>
            </a:endParaRPr>
          </a:p>
        </p:txBody>
      </p:sp>
      <p:pic>
        <p:nvPicPr>
          <p:cNvPr id="1186818" name="Picture 2" descr="http://maxsolis.ru/wp-content/uploads/2012/08/sh.jpg"/>
          <p:cNvPicPr preferRelativeResize="0">
            <a:picLocks noChangeAspect="1" noChangeArrowheads="1"/>
          </p:cNvPicPr>
          <p:nvPr/>
        </p:nvPicPr>
        <p:blipFill>
          <a:blip r:embed="rId2" cstate="print"/>
          <a:srcRect/>
          <a:stretch>
            <a:fillRect/>
          </a:stretch>
        </p:blipFill>
        <p:spPr bwMode="auto">
          <a:xfrm>
            <a:off x="732694" y="263769"/>
            <a:ext cx="8440615" cy="6330462"/>
          </a:xfrm>
          <a:prstGeom prst="rect">
            <a:avLst/>
          </a:prstGeom>
          <a:noFill/>
        </p:spPr>
      </p:pic>
      <p:sp>
        <p:nvSpPr>
          <p:cNvPr id="6" name="Заголовок 1"/>
          <p:cNvSpPr txBox="1">
            <a:spLocks/>
          </p:cNvSpPr>
          <p:nvPr/>
        </p:nvSpPr>
        <p:spPr>
          <a:xfrm>
            <a:off x="3557154" y="1716974"/>
            <a:ext cx="3124039" cy="714993"/>
          </a:xfrm>
          <a:prstGeom prst="rect">
            <a:avLst/>
          </a:prstGeom>
        </p:spPr>
        <p:txBody>
          <a:bodyPr vert="horz" anchor="b" anchorCtr="0">
            <a:normAutofit/>
          </a:bodyPr>
          <a:lstStyle/>
          <a:p>
            <a:pPr algn="ctr" defTabSz="844083">
              <a:spcBef>
                <a:spcPct val="0"/>
              </a:spcBef>
              <a:defRPr/>
            </a:pPr>
            <a:r>
              <a:rPr lang="ru-RU" sz="2954" dirty="0">
                <a:solidFill>
                  <a:srgbClr val="000066"/>
                </a:solidFill>
                <a:latin typeface="Times New Roman" pitchFamily="18" charset="0"/>
                <a:cs typeface="Times New Roman" pitchFamily="18" charset="0"/>
              </a:rPr>
              <a:t> </a:t>
            </a:r>
            <a:r>
              <a:rPr lang="ru-RU" sz="2215" dirty="0">
                <a:solidFill>
                  <a:srgbClr val="000066"/>
                </a:solidFill>
                <a:latin typeface="Times New Roman" pitchFamily="18" charset="0"/>
                <a:cs typeface="Times New Roman" pitchFamily="18" charset="0"/>
              </a:rPr>
              <a:t>Спасибо за внимание</a:t>
            </a:r>
            <a:endParaRPr lang="ru-RU" sz="2215"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8386128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1">
            <a:extLst>
              <a:ext uri="{FF2B5EF4-FFF2-40B4-BE49-F238E27FC236}">
                <a16:creationId xmlns:a16="http://schemas.microsoft.com/office/drawing/2014/main" id="{68B8140F-C870-446C-B0C9-418E398DC40E}"/>
              </a:ext>
            </a:extLst>
          </p:cNvPr>
          <p:cNvSpPr>
            <a:spLocks noChangeArrowheads="1"/>
          </p:cNvSpPr>
          <p:nvPr/>
        </p:nvSpPr>
        <p:spPr bwMode="auto">
          <a:xfrm>
            <a:off x="1295401" y="1457331"/>
            <a:ext cx="7814622" cy="3340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0787" tIns="36810" rIns="70787" bIns="36810" anchor="ctr" anchorCtr="1"/>
          <a:lstStyle>
            <a:lvl1pPr>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9pPr>
          </a:lstStyle>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r>
              <a:rPr lang="ru-RU" altLang="ru-RU" sz="2031" dirty="0">
                <a:solidFill>
                  <a:prstClr val="black"/>
                </a:solidFill>
                <a:latin typeface="Times New Roman" panose="02020603050405020304" pitchFamily="18" charset="0"/>
                <a:cs typeface="Times New Roman" panose="02020603050405020304" pitchFamily="18" charset="0"/>
              </a:rPr>
              <a:t>Но знай. Золушка, ровно в 12 ночи твоя карета превратится в тыкву, а в 00:01 – обратно в карету, чтобы на конец квартала у тебя на балансе стояла тыква, и налог на имущество ты платила с тыквы. </a:t>
            </a:r>
          </a:p>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endParaRPr lang="ru-RU" altLang="ru-RU" sz="2031" dirty="0">
              <a:solidFill>
                <a:prstClr val="black"/>
              </a:solidFill>
              <a:latin typeface="Times New Roman" panose="02020603050405020304" pitchFamily="18" charset="0"/>
              <a:cs typeface="Times New Roman" panose="02020603050405020304" pitchFamily="18" charset="0"/>
            </a:endParaRPr>
          </a:p>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r>
              <a:rPr lang="ru-RU" altLang="ru-RU" sz="2031" dirty="0">
                <a:solidFill>
                  <a:prstClr val="black"/>
                </a:solidFill>
                <a:latin typeface="Times New Roman" panose="02020603050405020304" pitchFamily="18" charset="0"/>
                <a:cs typeface="Times New Roman" panose="02020603050405020304" pitchFamily="18" charset="0"/>
              </a:rPr>
              <a:t>Кучер, опят же, станет мышью, так как официально у тебя в штате никого не числится</a:t>
            </a:r>
          </a:p>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endParaRPr lang="ru-RU" altLang="ru-RU" sz="2031" dirty="0">
              <a:solidFill>
                <a:prstClr val="black"/>
              </a:solidFill>
              <a:latin typeface="Times New Roman" panose="02020603050405020304" pitchFamily="18" charset="0"/>
              <a:cs typeface="Times New Roman" panose="02020603050405020304" pitchFamily="18" charset="0"/>
            </a:endParaRPr>
          </a:p>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r>
              <a:rPr lang="ru-RU" altLang="ru-RU" sz="2031" b="1" dirty="0">
                <a:solidFill>
                  <a:prstClr val="black"/>
                </a:solidFill>
                <a:latin typeface="Times New Roman" panose="02020603050405020304" pitchFamily="18" charset="0"/>
                <a:cs typeface="Times New Roman" panose="02020603050405020304" pitchFamily="18" charset="0"/>
              </a:rPr>
              <a:t>До новых встреч!!!</a:t>
            </a:r>
          </a:p>
        </p:txBody>
      </p:sp>
      <p:pic>
        <p:nvPicPr>
          <p:cNvPr id="5" name="Рисунок 4" descr="Изображение выглядит как лампа&#10;&#10;Автоматически созданное описание">
            <a:extLst>
              <a:ext uri="{FF2B5EF4-FFF2-40B4-BE49-F238E27FC236}">
                <a16:creationId xmlns:a16="http://schemas.microsoft.com/office/drawing/2014/main" id="{E57D83B2-2C10-4898-A6AE-5FEEA5CC4C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6190" y="3413391"/>
            <a:ext cx="4313833" cy="3050185"/>
          </a:xfrm>
          <a:prstGeom prst="rect">
            <a:avLst/>
          </a:prstGeom>
        </p:spPr>
      </p:pic>
      <p:pic>
        <p:nvPicPr>
          <p:cNvPr id="4" name="object 27">
            <a:extLst>
              <a:ext uri="{FF2B5EF4-FFF2-40B4-BE49-F238E27FC236}">
                <a16:creationId xmlns:a16="http://schemas.microsoft.com/office/drawing/2014/main" id="{DA2C2600-97E6-409F-B84F-886869B7F889}"/>
              </a:ext>
            </a:extLst>
          </p:cNvPr>
          <p:cNvPicPr/>
          <p:nvPr/>
        </p:nvPicPr>
        <p:blipFill>
          <a:blip r:embed="rId4" cstate="print"/>
          <a:stretch>
            <a:fillRect/>
          </a:stretch>
        </p:blipFill>
        <p:spPr>
          <a:xfrm>
            <a:off x="7630551" y="270803"/>
            <a:ext cx="1852714" cy="1195754"/>
          </a:xfrm>
          <a:prstGeom prst="rect">
            <a:avLst/>
          </a:prstGeom>
        </p:spPr>
      </p:pic>
    </p:spTree>
    <p:extLst>
      <p:ext uri="{BB962C8B-B14F-4D97-AF65-F5344CB8AC3E}">
        <p14:creationId xmlns:p14="http://schemas.microsoft.com/office/powerpoint/2010/main" val="3736639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1018374" y="1384958"/>
            <a:ext cx="7912536" cy="4191500"/>
          </a:xfrm>
        </p:spPr>
        <p:txBody>
          <a:bodyPr>
            <a:normAutofit/>
          </a:bodyPr>
          <a:lstStyle/>
          <a:p>
            <a:pPr marL="0" indent="0">
              <a:buNone/>
            </a:pPr>
            <a:r>
              <a:rPr lang="ru-RU" sz="1660" dirty="0">
                <a:latin typeface="Times New Roman" panose="02020603050405020304" pitchFamily="18" charset="0"/>
                <a:cs typeface="Times New Roman" panose="02020603050405020304" pitchFamily="18" charset="0"/>
              </a:rPr>
              <a:t>Ар </a:t>
            </a:r>
            <a:r>
              <a:rPr lang="ru-RU" sz="1660" dirty="0" err="1">
                <a:latin typeface="Times New Roman" panose="02020603050405020304" pitchFamily="18" charset="0"/>
                <a:cs typeface="Times New Roman" panose="02020603050405020304" pitchFamily="18" charset="0"/>
              </a:rPr>
              <a:t>бір</a:t>
            </a:r>
            <a:r>
              <a:rPr lang="ru-RU" sz="1660" dirty="0">
                <a:latin typeface="Times New Roman" panose="02020603050405020304" pitchFamily="18" charset="0"/>
                <a:cs typeface="Times New Roman" panose="02020603050405020304" pitchFamily="18" charset="0"/>
              </a:rPr>
              <a:t> Жаңа </a:t>
            </a:r>
            <a:r>
              <a:rPr lang="ru-RU" sz="1660" dirty="0" err="1">
                <a:latin typeface="Times New Roman" panose="02020603050405020304" pitchFamily="18" charset="0"/>
                <a:cs typeface="Times New Roman" panose="02020603050405020304" pitchFamily="18" charset="0"/>
              </a:rPr>
              <a:t>апта</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ақша</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деген</a:t>
            </a:r>
            <a:r>
              <a:rPr lang="ru-RU" sz="1660" dirty="0">
                <a:latin typeface="Times New Roman" panose="02020603050405020304" pitchFamily="18" charset="0"/>
                <a:cs typeface="Times New Roman" panose="02020603050405020304" pitchFamily="18" charset="0"/>
              </a:rPr>
              <a:t> лап </a:t>
            </a:r>
            <a:r>
              <a:rPr lang="ru-RU" sz="1660" dirty="0" err="1">
                <a:latin typeface="Times New Roman" panose="02020603050405020304" pitchFamily="18" charset="0"/>
                <a:cs typeface="Times New Roman" panose="02020603050405020304" pitchFamily="18" charset="0"/>
              </a:rPr>
              <a:t>берсін</a:t>
            </a:r>
            <a:endParaRPr lang="ru-RU" sz="1660" dirty="0">
              <a:latin typeface="Times New Roman" panose="02020603050405020304" pitchFamily="18" charset="0"/>
              <a:cs typeface="Times New Roman" panose="02020603050405020304" pitchFamily="18" charset="0"/>
            </a:endParaRPr>
          </a:p>
          <a:p>
            <a:pPr marL="0" indent="0">
              <a:buNone/>
            </a:pPr>
            <a:r>
              <a:rPr lang="ru-RU" sz="1660" dirty="0">
                <a:latin typeface="Times New Roman" panose="02020603050405020304" pitchFamily="18" charset="0"/>
                <a:cs typeface="Times New Roman" panose="02020603050405020304" pitchFamily="18" charset="0"/>
              </a:rPr>
              <a:t>Соны </a:t>
            </a:r>
            <a:r>
              <a:rPr lang="ru-RU" sz="1660" dirty="0" err="1">
                <a:latin typeface="Times New Roman" panose="02020603050405020304" pitchFamily="18" charset="0"/>
                <a:cs typeface="Times New Roman" panose="02020603050405020304" pitchFamily="18" charset="0"/>
              </a:rPr>
              <a:t>салатын</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қап</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a:t>
            </a:r>
          </a:p>
          <a:p>
            <a:pPr marL="0" indent="0">
              <a:buNone/>
            </a:pPr>
            <a:r>
              <a:rPr lang="ru-RU" sz="1660" dirty="0" err="1">
                <a:latin typeface="Times New Roman" panose="02020603050405020304" pitchFamily="18" charset="0"/>
                <a:cs typeface="Times New Roman" panose="02020603050405020304" pitchFamily="18" charset="0"/>
              </a:rPr>
              <a:t>Ақша</a:t>
            </a:r>
            <a:r>
              <a:rPr lang="ru-RU" sz="1660" dirty="0">
                <a:latin typeface="Times New Roman" panose="02020603050405020304" pitchFamily="18" charset="0"/>
                <a:cs typeface="Times New Roman" panose="02020603050405020304" pitchFamily="18" charset="0"/>
              </a:rPr>
              <a:t> толы </a:t>
            </a:r>
            <a:r>
              <a:rPr lang="ru-RU" sz="1660" dirty="0" err="1">
                <a:latin typeface="Times New Roman" panose="02020603050405020304" pitchFamily="18" charset="0"/>
                <a:cs typeface="Times New Roman" panose="02020603050405020304" pitchFamily="18" charset="0"/>
              </a:rPr>
              <a:t>арбаны</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сүйретуге</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ат</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endParaRPr lang="ru-RU" sz="1660" dirty="0">
              <a:latin typeface="Times New Roman" panose="02020603050405020304" pitchFamily="18" charset="0"/>
              <a:cs typeface="Times New Roman" panose="02020603050405020304" pitchFamily="18" charset="0"/>
            </a:endParaRPr>
          </a:p>
          <a:p>
            <a:pPr marL="0" indent="0">
              <a:buNone/>
            </a:pPr>
            <a:r>
              <a:rPr lang="ru-RU" sz="1660" dirty="0" err="1">
                <a:latin typeface="Times New Roman" panose="02020603050405020304" pitchFamily="18" charset="0"/>
                <a:cs typeface="Times New Roman" panose="02020603050405020304" pitchFamily="18" charset="0"/>
              </a:rPr>
              <a:t>Бақыт</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байлық</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денсаулық</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Өздері</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кеп</a:t>
            </a:r>
            <a:r>
              <a:rPr lang="ru-RU" sz="1660" dirty="0">
                <a:latin typeface="Times New Roman" panose="02020603050405020304" pitchFamily="18" charset="0"/>
                <a:cs typeface="Times New Roman" panose="02020603050405020304" pitchFamily="18" charset="0"/>
              </a:rPr>
              <a:t> тап </a:t>
            </a:r>
            <a:r>
              <a:rPr lang="ru-RU" sz="1660" dirty="0" err="1">
                <a:latin typeface="Times New Roman" panose="02020603050405020304" pitchFamily="18" charset="0"/>
                <a:cs typeface="Times New Roman" panose="02020603050405020304" pitchFamily="18" charset="0"/>
              </a:rPr>
              <a:t>берсін</a:t>
            </a:r>
            <a:endParaRPr lang="ru-RU" sz="1660" dirty="0">
              <a:latin typeface="Times New Roman" panose="02020603050405020304" pitchFamily="18" charset="0"/>
              <a:cs typeface="Times New Roman" panose="02020603050405020304" pitchFamily="18" charset="0"/>
            </a:endParaRPr>
          </a:p>
          <a:p>
            <a:pPr marL="0" indent="0">
              <a:buNone/>
            </a:pPr>
            <a:r>
              <a:rPr lang="ru-RU" sz="1660" dirty="0" err="1">
                <a:latin typeface="Times New Roman" panose="02020603050405020304" pitchFamily="18" charset="0"/>
                <a:cs typeface="Times New Roman" panose="02020603050405020304" pitchFamily="18" charset="0"/>
              </a:rPr>
              <a:t>Қайырлы</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қылып</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таң</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Жұғымды</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қылып</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нан</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Жанашыр</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қылып</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жан</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Күндеріңе</a:t>
            </a:r>
            <a:r>
              <a:rPr lang="ru-RU" sz="1660" dirty="0">
                <a:latin typeface="Times New Roman" panose="02020603050405020304" pitchFamily="18" charset="0"/>
                <a:cs typeface="Times New Roman" panose="02020603050405020304" pitchFamily="18" charset="0"/>
              </a:rPr>
              <a:t> с</a:t>
            </a:r>
            <a:r>
              <a:rPr lang="en-US" sz="1660" dirty="0">
                <a:latin typeface="Times New Roman" panose="02020603050405020304" pitchFamily="18" charset="0"/>
                <a:cs typeface="Times New Roman" panose="02020603050405020304" pitchFamily="18" charset="0"/>
              </a:rPr>
              <a:t>ə</a:t>
            </a:r>
            <a:r>
              <a:rPr lang="ru-RU" sz="1660" dirty="0">
                <a:latin typeface="Times New Roman" panose="02020603050405020304" pitchFamily="18" charset="0"/>
                <a:cs typeface="Times New Roman" panose="02020603050405020304" pitchFamily="18" charset="0"/>
              </a:rPr>
              <a:t>н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a:t>
            </a:r>
          </a:p>
          <a:p>
            <a:pPr marL="0" indent="0">
              <a:buNone/>
            </a:pPr>
            <a:r>
              <a:rPr lang="ru-RU" sz="1660" dirty="0" err="1">
                <a:latin typeface="Times New Roman" panose="02020603050405020304" pitchFamily="18" charset="0"/>
                <a:cs typeface="Times New Roman" panose="02020603050405020304" pitchFamily="18" charset="0"/>
              </a:rPr>
              <a:t>Жолдарыңа</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ақ</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Істеріңе</a:t>
            </a:r>
            <a:r>
              <a:rPr lang="ru-RU" sz="1660" dirty="0">
                <a:latin typeface="Times New Roman" panose="02020603050405020304" pitchFamily="18" charset="0"/>
                <a:cs typeface="Times New Roman" panose="02020603050405020304" pitchFamily="18" charset="0"/>
              </a:rPr>
              <a:t> с</a:t>
            </a:r>
            <a:r>
              <a:rPr lang="en-US" sz="1660" dirty="0">
                <a:latin typeface="Times New Roman" panose="02020603050405020304" pitchFamily="18" charset="0"/>
                <a:cs typeface="Times New Roman" panose="02020603050405020304" pitchFamily="18" charset="0"/>
              </a:rPr>
              <a:t>ə</a:t>
            </a:r>
            <a:r>
              <a:rPr lang="ru-RU" sz="1660" dirty="0">
                <a:latin typeface="Times New Roman" panose="02020603050405020304" pitchFamily="18" charset="0"/>
                <a:cs typeface="Times New Roman" panose="02020603050405020304" pitchFamily="18" charset="0"/>
              </a:rPr>
              <a:t>т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Бастарыңа</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бақ</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Әумин</a:t>
            </a:r>
            <a:r>
              <a:rPr lang="ru-RU" sz="166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268068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41545F-30D5-F49E-0029-19EF116FE525}"/>
              </a:ext>
            </a:extLst>
          </p:cNvPr>
          <p:cNvSpPr txBox="1"/>
          <p:nvPr/>
        </p:nvSpPr>
        <p:spPr>
          <a:xfrm>
            <a:off x="990600" y="304801"/>
            <a:ext cx="7924800" cy="858697"/>
          </a:xfrm>
          <a:prstGeom prst="rect">
            <a:avLst/>
          </a:prstGeom>
          <a:noFill/>
        </p:spPr>
        <p:txBody>
          <a:bodyPr wrap="square">
            <a:spAutoFit/>
          </a:bodyPr>
          <a:lstStyle/>
          <a:p>
            <a:pPr>
              <a:defRPr/>
            </a:pPr>
            <a:r>
              <a:rPr lang="ru-RU" sz="1660" dirty="0">
                <a:solidFill>
                  <a:srgbClr val="000000"/>
                </a:solidFill>
                <a:latin typeface="Times New Roman" panose="02020603050405020304" pitchFamily="18" charset="0"/>
              </a:rPr>
              <a:t>Использовать потенциал в ИС 1 С. Из общего потока данных выбрать нужную, актуальную информацию. Убрать лишнее с целью концентрации через  настройки для быстроты принятия решения. Контроль за проведенными операциями.</a:t>
            </a:r>
            <a:endParaRPr lang="ru-RU" sz="1660" dirty="0">
              <a:solidFill>
                <a:prstClr val="black"/>
              </a:solidFill>
              <a:latin typeface="Calibri"/>
            </a:endParaRPr>
          </a:p>
        </p:txBody>
      </p:sp>
      <p:pic>
        <p:nvPicPr>
          <p:cNvPr id="3" name="Рисунок 2"/>
          <p:cNvPicPr>
            <a:picLocks noChangeAspect="1"/>
          </p:cNvPicPr>
          <p:nvPr/>
        </p:nvPicPr>
        <p:blipFill>
          <a:blip r:embed="rId2"/>
          <a:stretch>
            <a:fillRect/>
          </a:stretch>
        </p:blipFill>
        <p:spPr>
          <a:xfrm>
            <a:off x="982980" y="1447800"/>
            <a:ext cx="7908074" cy="4648200"/>
          </a:xfrm>
          <a:prstGeom prst="rect">
            <a:avLst/>
          </a:prstGeom>
        </p:spPr>
      </p:pic>
    </p:spTree>
    <p:extLst>
      <p:ext uri="{BB962C8B-B14F-4D97-AF65-F5344CB8AC3E}">
        <p14:creationId xmlns:p14="http://schemas.microsoft.com/office/powerpoint/2010/main" val="988136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41545F-30D5-F49E-0029-19EF116FE525}"/>
              </a:ext>
            </a:extLst>
          </p:cNvPr>
          <p:cNvSpPr txBox="1"/>
          <p:nvPr/>
        </p:nvSpPr>
        <p:spPr>
          <a:xfrm>
            <a:off x="6179820" y="144781"/>
            <a:ext cx="3566160" cy="2646878"/>
          </a:xfrm>
          <a:prstGeom prst="rect">
            <a:avLst/>
          </a:prstGeom>
          <a:noFill/>
        </p:spPr>
        <p:txBody>
          <a:bodyPr wrap="square">
            <a:spAutoFit/>
          </a:bodyPr>
          <a:lstStyle/>
          <a:p>
            <a:pPr>
              <a:defRPr/>
            </a:pPr>
            <a:r>
              <a:rPr lang="ru-RU" sz="1660" dirty="0">
                <a:solidFill>
                  <a:srgbClr val="000000"/>
                </a:solidFill>
                <a:latin typeface="Times New Roman" panose="02020603050405020304" pitchFamily="18" charset="0"/>
              </a:rPr>
              <a:t>Использовать потенциал в ИС 1 С. </a:t>
            </a:r>
          </a:p>
          <a:p>
            <a:pPr>
              <a:defRPr/>
            </a:pPr>
            <a:endParaRPr lang="ru-RU" sz="1660" dirty="0">
              <a:solidFill>
                <a:srgbClr val="000000"/>
              </a:solidFill>
              <a:latin typeface="Times New Roman" panose="02020603050405020304" pitchFamily="18" charset="0"/>
            </a:endParaRPr>
          </a:p>
          <a:p>
            <a:pPr>
              <a:defRPr/>
            </a:pPr>
            <a:r>
              <a:rPr lang="ru-RU" sz="1660" dirty="0">
                <a:solidFill>
                  <a:srgbClr val="000000"/>
                </a:solidFill>
                <a:latin typeface="Times New Roman" panose="02020603050405020304" pitchFamily="18" charset="0"/>
              </a:rPr>
              <a:t>Из общего потока данных выбрать нужную, актуальную информацию. </a:t>
            </a:r>
          </a:p>
          <a:p>
            <a:pPr>
              <a:defRPr/>
            </a:pPr>
            <a:endParaRPr lang="ru-RU" sz="1660" dirty="0">
              <a:solidFill>
                <a:srgbClr val="000000"/>
              </a:solidFill>
              <a:latin typeface="Times New Roman" panose="02020603050405020304" pitchFamily="18" charset="0"/>
            </a:endParaRPr>
          </a:p>
          <a:p>
            <a:pPr>
              <a:defRPr/>
            </a:pPr>
            <a:r>
              <a:rPr lang="ru-RU" sz="1660" dirty="0">
                <a:solidFill>
                  <a:srgbClr val="000000"/>
                </a:solidFill>
                <a:latin typeface="Times New Roman" panose="02020603050405020304" pitchFamily="18" charset="0"/>
              </a:rPr>
              <a:t>Убрать лишнее с целью концентрации через  настройки для быстроты принятия решения. Контроль за проведенными операциями.</a:t>
            </a:r>
            <a:endParaRPr lang="ru-RU" sz="1660" dirty="0">
              <a:solidFill>
                <a:prstClr val="black"/>
              </a:solidFill>
              <a:latin typeface="Calibri"/>
            </a:endParaRPr>
          </a:p>
        </p:txBody>
      </p:sp>
      <p:pic>
        <p:nvPicPr>
          <p:cNvPr id="5" name="Рисунок 4" descr="Изображение выглядит как текст, снимок экрана, число, Шрифт&#10;&#10;Автоматически созданное описание">
            <a:extLst>
              <a:ext uri="{FF2B5EF4-FFF2-40B4-BE49-F238E27FC236}">
                <a16:creationId xmlns:a16="http://schemas.microsoft.com/office/drawing/2014/main" id="{40F9B61C-35D8-B8F5-9282-A4A01057DD02}"/>
              </a:ext>
            </a:extLst>
          </p:cNvPr>
          <p:cNvPicPr>
            <a:picLocks noChangeAspect="1"/>
          </p:cNvPicPr>
          <p:nvPr/>
        </p:nvPicPr>
        <p:blipFill rotWithShape="1">
          <a:blip r:embed="rId2">
            <a:extLst>
              <a:ext uri="{28A0092B-C50C-407E-A947-70E740481C1C}">
                <a14:useLocalDpi xmlns:a14="http://schemas.microsoft.com/office/drawing/2010/main" val="0"/>
              </a:ext>
            </a:extLst>
          </a:blip>
          <a:srcRect t="3785" b="8329"/>
          <a:stretch/>
        </p:blipFill>
        <p:spPr>
          <a:xfrm>
            <a:off x="251460" y="243840"/>
            <a:ext cx="5696136" cy="3084987"/>
          </a:xfrm>
          <a:prstGeom prst="rect">
            <a:avLst/>
          </a:prstGeom>
        </p:spPr>
      </p:pic>
      <p:pic>
        <p:nvPicPr>
          <p:cNvPr id="7" name="Рисунок 6" descr="Изображение выглядит как текст, снимок экрана, число, Шрифт&#10;&#10;Автоматически созданное описание">
            <a:extLst>
              <a:ext uri="{FF2B5EF4-FFF2-40B4-BE49-F238E27FC236}">
                <a16:creationId xmlns:a16="http://schemas.microsoft.com/office/drawing/2014/main" id="{ADDB3D0A-FF34-1326-F396-E69C61D6560A}"/>
              </a:ext>
            </a:extLst>
          </p:cNvPr>
          <p:cNvPicPr>
            <a:picLocks noChangeAspect="1"/>
          </p:cNvPicPr>
          <p:nvPr/>
        </p:nvPicPr>
        <p:blipFill rotWithShape="1">
          <a:blip r:embed="rId3">
            <a:extLst>
              <a:ext uri="{28A0092B-C50C-407E-A947-70E740481C1C}">
                <a14:useLocalDpi xmlns:a14="http://schemas.microsoft.com/office/drawing/2010/main" val="0"/>
              </a:ext>
            </a:extLst>
          </a:blip>
          <a:srcRect r="12182"/>
          <a:stretch/>
        </p:blipFill>
        <p:spPr>
          <a:xfrm>
            <a:off x="2343499" y="3477569"/>
            <a:ext cx="7120268" cy="3136591"/>
          </a:xfrm>
          <a:prstGeom prst="rect">
            <a:avLst/>
          </a:prstGeom>
        </p:spPr>
      </p:pic>
    </p:spTree>
    <p:extLst>
      <p:ext uri="{BB962C8B-B14F-4D97-AF65-F5344CB8AC3E}">
        <p14:creationId xmlns:p14="http://schemas.microsoft.com/office/powerpoint/2010/main" val="38913711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5EB7F-C940-DF61-79A2-8FD707A0F2EF}"/>
            </a:ext>
          </a:extLst>
        </p:cNvPr>
        <p:cNvGrpSpPr/>
        <p:nvPr/>
      </p:nvGrpSpPr>
      <p:grpSpPr>
        <a:xfrm>
          <a:off x="0" y="0"/>
          <a:ext cx="0" cy="0"/>
          <a:chOff x="0" y="0"/>
          <a:chExt cx="0" cy="0"/>
        </a:xfrm>
      </p:grpSpPr>
      <p:pic>
        <p:nvPicPr>
          <p:cNvPr id="2" name="Рисунок 1">
            <a:extLst>
              <a:ext uri="{FF2B5EF4-FFF2-40B4-BE49-F238E27FC236}">
                <a16:creationId xmlns:a16="http://schemas.microsoft.com/office/drawing/2014/main" id="{E20FEDC6-8799-B1F6-6D14-78CE743D2DE1}"/>
              </a:ext>
            </a:extLst>
          </p:cNvPr>
          <p:cNvPicPr>
            <a:picLocks noChangeAspect="1"/>
          </p:cNvPicPr>
          <p:nvPr/>
        </p:nvPicPr>
        <p:blipFill>
          <a:blip r:embed="rId2"/>
          <a:stretch>
            <a:fillRect/>
          </a:stretch>
        </p:blipFill>
        <p:spPr>
          <a:xfrm>
            <a:off x="398748" y="1101808"/>
            <a:ext cx="9108504" cy="5440461"/>
          </a:xfrm>
          <a:prstGeom prst="rect">
            <a:avLst/>
          </a:prstGeom>
        </p:spPr>
      </p:pic>
      <p:sp>
        <p:nvSpPr>
          <p:cNvPr id="4" name="TextBox 3">
            <a:extLst>
              <a:ext uri="{FF2B5EF4-FFF2-40B4-BE49-F238E27FC236}">
                <a16:creationId xmlns:a16="http://schemas.microsoft.com/office/drawing/2014/main" id="{795FB998-1454-622F-646F-E2AE7003CE3A}"/>
              </a:ext>
            </a:extLst>
          </p:cNvPr>
          <p:cNvSpPr txBox="1"/>
          <p:nvPr/>
        </p:nvSpPr>
        <p:spPr>
          <a:xfrm>
            <a:off x="398748" y="338459"/>
            <a:ext cx="9194832" cy="60324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Предопределенные счета.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Если открыли то тогда надо прописать и налоговый учет и отражение в регламентных и … </a:t>
            </a:r>
          </a:p>
        </p:txBody>
      </p:sp>
    </p:spTree>
    <p:extLst>
      <p:ext uri="{BB962C8B-B14F-4D97-AF65-F5344CB8AC3E}">
        <p14:creationId xmlns:p14="http://schemas.microsoft.com/office/powerpoint/2010/main" val="2225589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a:extLst>
              <a:ext uri="{FF2B5EF4-FFF2-40B4-BE49-F238E27FC236}">
                <a16:creationId xmlns:a16="http://schemas.microsoft.com/office/drawing/2014/main" id="{BCFDEFEB-993F-E396-3618-D8C6ACC3112D}"/>
              </a:ext>
            </a:extLst>
          </p:cNvPr>
          <p:cNvGraphicFramePr>
            <a:graphicFrameLocks noGrp="1"/>
          </p:cNvGraphicFramePr>
          <p:nvPr/>
        </p:nvGraphicFramePr>
        <p:xfrm>
          <a:off x="920552" y="375712"/>
          <a:ext cx="8802568" cy="5453588"/>
        </p:xfrm>
        <a:graphic>
          <a:graphicData uri="http://schemas.openxmlformats.org/drawingml/2006/table">
            <a:tbl>
              <a:tblPr/>
              <a:tblGrid>
                <a:gridCol w="8802568">
                  <a:extLst>
                    <a:ext uri="{9D8B030D-6E8A-4147-A177-3AD203B41FA5}">
                      <a16:colId xmlns:a16="http://schemas.microsoft.com/office/drawing/2014/main" val="2436093116"/>
                    </a:ext>
                  </a:extLst>
                </a:gridCol>
              </a:tblGrid>
              <a:tr h="5453588">
                <a:tc>
                  <a:txBody>
                    <a:bodyPr/>
                    <a:lstStyle/>
                    <a:p>
                      <a:r>
                        <a:rPr lang="ru-RU" sz="1660" b="1" dirty="0">
                          <a:solidFill>
                            <a:schemeClr val="tx1"/>
                          </a:solidFill>
                          <a:effectLst/>
                          <a:latin typeface="Times New Roman" panose="02020603050405020304" pitchFamily="18" charset="0"/>
                          <a:cs typeface="Times New Roman" panose="02020603050405020304" pitchFamily="18" charset="0"/>
                        </a:rPr>
                        <a:t>12 заповедей оптимиста</a:t>
                      </a:r>
                    </a:p>
                    <a:p>
                      <a:endParaRPr lang="ru-RU" sz="1660" b="1" dirty="0">
                        <a:solidFill>
                          <a:schemeClr val="tx1"/>
                        </a:solidFill>
                        <a:effectLst/>
                        <a:latin typeface="Times New Roman" panose="02020603050405020304" pitchFamily="18" charset="0"/>
                        <a:cs typeface="Times New Roman" panose="02020603050405020304" pitchFamily="18" charset="0"/>
                      </a:endParaRPr>
                    </a:p>
                    <a:p>
                      <a:r>
                        <a:rPr lang="ru-RU" sz="1660" dirty="0">
                          <a:solidFill>
                            <a:schemeClr val="tx1"/>
                          </a:solidFill>
                          <a:effectLst/>
                          <a:latin typeface="Times New Roman" panose="02020603050405020304" pitchFamily="18" charset="0"/>
                          <a:cs typeface="Times New Roman" panose="02020603050405020304" pitchFamily="18" charset="0"/>
                        </a:rPr>
                        <a:t>Главный закон оптимизма: все что происходит, происходит  к лучшему!</a:t>
                      </a:r>
                    </a:p>
                    <a:p>
                      <a:endParaRPr lang="ru-RU" sz="1660" dirty="0">
                        <a:solidFill>
                          <a:schemeClr val="tx1"/>
                        </a:solidFill>
                        <a:effectLst/>
                        <a:latin typeface="Times New Roman" panose="02020603050405020304" pitchFamily="18" charset="0"/>
                        <a:cs typeface="Times New Roman" panose="02020603050405020304" pitchFamily="18" charset="0"/>
                      </a:endParaRPr>
                    </a:p>
                    <a:p>
                      <a:r>
                        <a:rPr lang="ru-RU" sz="1660" dirty="0">
                          <a:solidFill>
                            <a:schemeClr val="tx1"/>
                          </a:solidFill>
                          <a:effectLst/>
                          <a:latin typeface="Times New Roman" panose="02020603050405020304" pitchFamily="18" charset="0"/>
                          <a:cs typeface="Times New Roman" panose="02020603050405020304" pitchFamily="18" charset="0"/>
                        </a:rPr>
                        <a:t>1. Не забывайте выбрасывать мусор… из ведра… из головы… из жизни!</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2. Когда ваши дела идут плохо — просто не ходите с ними.</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3. Самый хороший учитель в жизни — опыт. Берет, правда, дорого, но объясняет доходчиво.</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4. Если ошибку можно исправить — значит, ты ещё не ошибся.</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5. Спасибо тем людям, которые вошли в мою жизнь и сделали её прекрасной. И ещё спасибо тем людям, которые вышли из неё и сделали её ещё лучше.</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6. Всегда найдется кто-то, кому не нравится то, что ты делаешь. Это нормально. Всем подряд нравятся только котята.</a:t>
                      </a:r>
                    </a:p>
                    <a:p>
                      <a:r>
                        <a:rPr lang="ru-RU" sz="1660" dirty="0">
                          <a:solidFill>
                            <a:schemeClr val="tx1"/>
                          </a:solidFill>
                          <a:effectLst/>
                          <a:latin typeface="Times New Roman" panose="02020603050405020304" pitchFamily="18" charset="0"/>
                          <a:cs typeface="Times New Roman" panose="02020603050405020304" pitchFamily="18" charset="0"/>
                        </a:rPr>
                        <a:t>7. Если кто-то на вас ругается, злится или обижается — задавите его своим позитивом.</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8. Свою жизнь надо устраивать до тех пор, пока жизнь не начнет устраивать тебя.</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9. Не хочу вас расстраивать, но у меня всё хорошо!</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10. На грабли не наступаю. Я уже по ним танцую!</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11. Рецепт молодости: радуйтесь каждой мелочи и не нервничайте из-за каждой сволочи.</a:t>
                      </a:r>
                      <a:br>
                        <a:rPr lang="ru-RU" sz="1660" dirty="0">
                          <a:solidFill>
                            <a:schemeClr val="tx1"/>
                          </a:solidFill>
                          <a:effectLst/>
                          <a:latin typeface="Times New Roman" panose="02020603050405020304" pitchFamily="18" charset="0"/>
                          <a:cs typeface="Times New Roman" panose="02020603050405020304" pitchFamily="18" charset="0"/>
                        </a:rPr>
                      </a:br>
                      <a:r>
                        <a:rPr lang="ru-RU" sz="1660" dirty="0">
                          <a:solidFill>
                            <a:schemeClr val="tx1"/>
                          </a:solidFill>
                          <a:effectLst/>
                          <a:latin typeface="Times New Roman" panose="02020603050405020304" pitchFamily="18" charset="0"/>
                          <a:cs typeface="Times New Roman" panose="02020603050405020304" pitchFamily="18" charset="0"/>
                        </a:rPr>
                        <a:t>12. Самый лучший день — это сегодня!</a:t>
                      </a:r>
                      <a:br>
                        <a:rPr lang="ru-RU" sz="1660" dirty="0">
                          <a:solidFill>
                            <a:schemeClr val="tx1"/>
                          </a:solidFill>
                          <a:effectLst/>
                          <a:latin typeface="Times New Roman" panose="02020603050405020304" pitchFamily="18" charset="0"/>
                          <a:cs typeface="Times New Roman" panose="02020603050405020304" pitchFamily="18" charset="0"/>
                        </a:rPr>
                      </a:br>
                      <a:endParaRPr lang="ru-RU" sz="1660" dirty="0">
                        <a:solidFill>
                          <a:schemeClr val="tx1"/>
                        </a:solidFill>
                        <a:effectLst/>
                        <a:latin typeface="Times New Roman" panose="02020603050405020304" pitchFamily="18" charset="0"/>
                        <a:cs typeface="Times New Roman" panose="02020603050405020304" pitchFamily="18" charset="0"/>
                      </a:endParaRPr>
                    </a:p>
                    <a:p>
                      <a:r>
                        <a:rPr lang="ru-RU" sz="1660" dirty="0">
                          <a:solidFill>
                            <a:schemeClr val="tx1"/>
                          </a:solidFill>
                          <a:effectLst/>
                          <a:latin typeface="Times New Roman" panose="02020603050405020304" pitchFamily="18" charset="0"/>
                          <a:cs typeface="Times New Roman" panose="02020603050405020304" pitchFamily="18" charset="0"/>
                        </a:rPr>
                        <a:t>P.S. И помните: злость разрушает нашу печень, обида - сердце, а зависть - ум!</a:t>
                      </a:r>
                    </a:p>
                    <a:p>
                      <a:r>
                        <a:rPr lang="ru-RU" sz="1660" dirty="0">
                          <a:solidFill>
                            <a:schemeClr val="tx1"/>
                          </a:solidFill>
                          <a:effectLst/>
                          <a:latin typeface="Times New Roman" panose="02020603050405020304" pitchFamily="18" charset="0"/>
                          <a:cs typeface="Times New Roman" panose="02020603050405020304" pitchFamily="18" charset="0"/>
                        </a:rPr>
                        <a:t> Не злитесь, не обижайтесь, не завидуйте и будьте здоровы!</a:t>
                      </a:r>
                    </a:p>
                  </a:txBody>
                  <a:tcPr marL="0" marR="0" marT="0" marB="0">
                    <a:lnL>
                      <a:noFill/>
                    </a:lnL>
                    <a:lnR>
                      <a:noFill/>
                    </a:lnR>
                    <a:lnT>
                      <a:noFill/>
                    </a:lnT>
                    <a:lnB>
                      <a:noFill/>
                    </a:lnB>
                  </a:tcPr>
                </a:tc>
                <a:extLst>
                  <a:ext uri="{0D108BD9-81ED-4DB2-BD59-A6C34878D82A}">
                    <a16:rowId xmlns:a16="http://schemas.microsoft.com/office/drawing/2014/main" val="3423769529"/>
                  </a:ext>
                </a:extLst>
              </a:tr>
            </a:tbl>
          </a:graphicData>
        </a:graphic>
      </p:graphicFrame>
    </p:spTree>
    <p:extLst>
      <p:ext uri="{BB962C8B-B14F-4D97-AF65-F5344CB8AC3E}">
        <p14:creationId xmlns:p14="http://schemas.microsoft.com/office/powerpoint/2010/main" val="13225663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 Шрифт, число, линия&#10;&#10;Автоматически созданное описание">
            <a:extLst>
              <a:ext uri="{FF2B5EF4-FFF2-40B4-BE49-F238E27FC236}">
                <a16:creationId xmlns:a16="http://schemas.microsoft.com/office/drawing/2014/main" id="{77A0A0BE-8355-4DF6-3AB5-66FF7275397B}"/>
              </a:ext>
            </a:extLst>
          </p:cNvPr>
          <p:cNvPicPr>
            <a:picLocks noChangeAspect="1"/>
          </p:cNvPicPr>
          <p:nvPr/>
        </p:nvPicPr>
        <p:blipFill rotWithShape="1">
          <a:blip r:embed="rId2">
            <a:extLst>
              <a:ext uri="{28A0092B-C50C-407E-A947-70E740481C1C}">
                <a14:useLocalDpi xmlns:a14="http://schemas.microsoft.com/office/drawing/2010/main" val="0"/>
              </a:ext>
            </a:extLst>
          </a:blip>
          <a:srcRect r="35252"/>
          <a:stretch/>
        </p:blipFill>
        <p:spPr>
          <a:xfrm>
            <a:off x="385931" y="2247900"/>
            <a:ext cx="7640673" cy="3156529"/>
          </a:xfrm>
          <a:prstGeom prst="rect">
            <a:avLst/>
          </a:prstGeom>
        </p:spPr>
      </p:pic>
      <p:sp>
        <p:nvSpPr>
          <p:cNvPr id="7" name="TextBox 6">
            <a:extLst>
              <a:ext uri="{FF2B5EF4-FFF2-40B4-BE49-F238E27FC236}">
                <a16:creationId xmlns:a16="http://schemas.microsoft.com/office/drawing/2014/main" id="{6A57F2FF-F233-A373-A3EB-2A0D6B3ED299}"/>
              </a:ext>
            </a:extLst>
          </p:cNvPr>
          <p:cNvSpPr txBox="1"/>
          <p:nvPr/>
        </p:nvSpPr>
        <p:spPr>
          <a:xfrm>
            <a:off x="617220" y="235036"/>
            <a:ext cx="8976360" cy="18805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Если оприходуем ТМЗ полученное через ИС 1С, то актив должен поступить через контрагента и это не счета 3310/1710.  Это счета расчетов с поставщиками.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Поступления по безвозмездно полученным активам через счета 1274/3387. С закрываем их на счета 6220 от третьих лиц не ГУ/6230 из бюджета через ГУ.</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60" dirty="0">
              <a:solidFill>
                <a:srgbClr val="000000"/>
              </a:solidFill>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После оформления документа.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Обязательно Дт Кт.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endParaRPr kumimoji="0" lang="ru-RU" sz="166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Прямоугольник 7">
            <a:extLst>
              <a:ext uri="{FF2B5EF4-FFF2-40B4-BE49-F238E27FC236}">
                <a16:creationId xmlns:a16="http://schemas.microsoft.com/office/drawing/2014/main" id="{440ECA7E-C7AA-6870-7B61-CC3CFE8EA722}"/>
              </a:ext>
            </a:extLst>
          </p:cNvPr>
          <p:cNvSpPr/>
          <p:nvPr/>
        </p:nvSpPr>
        <p:spPr>
          <a:xfrm>
            <a:off x="4671060" y="3032760"/>
            <a:ext cx="1234440" cy="2667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0" name="Прямая соединительная линия 9">
            <a:extLst>
              <a:ext uri="{FF2B5EF4-FFF2-40B4-BE49-F238E27FC236}">
                <a16:creationId xmlns:a16="http://schemas.microsoft.com/office/drawing/2014/main" id="{E35D9036-EB88-68C1-D70E-27C8DC1B73EB}"/>
              </a:ext>
            </a:extLst>
          </p:cNvPr>
          <p:cNvCxnSpPr/>
          <p:nvPr/>
        </p:nvCxnSpPr>
        <p:spPr>
          <a:xfrm>
            <a:off x="4800600" y="3169920"/>
            <a:ext cx="122682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Прямоугольник 10">
            <a:extLst>
              <a:ext uri="{FF2B5EF4-FFF2-40B4-BE49-F238E27FC236}">
                <a16:creationId xmlns:a16="http://schemas.microsoft.com/office/drawing/2014/main" id="{274215DE-5A46-4EDE-89E9-D34AB24780C0}"/>
              </a:ext>
            </a:extLst>
          </p:cNvPr>
          <p:cNvSpPr/>
          <p:nvPr/>
        </p:nvSpPr>
        <p:spPr>
          <a:xfrm>
            <a:off x="3131820" y="2697480"/>
            <a:ext cx="541020" cy="33528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a:extLst>
              <a:ext uri="{FF2B5EF4-FFF2-40B4-BE49-F238E27FC236}">
                <a16:creationId xmlns:a16="http://schemas.microsoft.com/office/drawing/2014/main" id="{AB29E14D-CDBC-9907-EE3E-D4B3ED3F87D7}"/>
              </a:ext>
            </a:extLst>
          </p:cNvPr>
          <p:cNvSpPr/>
          <p:nvPr/>
        </p:nvSpPr>
        <p:spPr>
          <a:xfrm>
            <a:off x="4754880" y="1516380"/>
            <a:ext cx="792480" cy="38862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165430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B4B49D-28BA-41B3-AADE-1B8EE0EDD7C4}"/>
              </a:ext>
            </a:extLst>
          </p:cNvPr>
          <p:cNvSpPr txBox="1"/>
          <p:nvPr/>
        </p:nvSpPr>
        <p:spPr>
          <a:xfrm>
            <a:off x="685800" y="183343"/>
            <a:ext cx="8610600" cy="5456878"/>
          </a:xfrm>
          <a:prstGeom prst="rect">
            <a:avLst/>
          </a:prstGeom>
          <a:noFill/>
        </p:spPr>
        <p:txBody>
          <a:bodyPr wrap="square">
            <a:spAutoFit/>
          </a:bodyPr>
          <a:lstStyle/>
          <a:p>
            <a:r>
              <a:rPr lang="ru-RU" sz="166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Обмен на текущую дату.</a:t>
            </a:r>
          </a:p>
          <a:p>
            <a:r>
              <a:rPr lang="ru-RU" sz="166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166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Мы отдали в долг, </a:t>
            </a:r>
            <a:r>
              <a:rPr lang="ru-RU" sz="166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нам</a:t>
            </a:r>
            <a:r>
              <a:rPr lang="ru-RU" sz="166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должны</a:t>
            </a:r>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счет 1274</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 документ списание, но вместо счета </a:t>
            </a:r>
            <a:r>
              <a:rPr lang="ru-RU" sz="1660" strike="sngStrike"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7010 </a:t>
            </a:r>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будет 1274</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Дт 1274 Кт 13…   </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 они возвращают нам: документ поступление, но вместо счета </a:t>
            </a:r>
            <a:r>
              <a:rPr lang="ru-RU" sz="1660" strike="sngStrike"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3310</a:t>
            </a:r>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будет 1274</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в результате обмена может быть разница-суммовая +/ -</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Или Дт 1274 Кт 6290 прочие «суммовая разница прочий доход обмен» строка 100.00.014</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Или Дт 7480 Кт 1274 прочие «суммовая разница прочий расход обмен» строка 100.00.039</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проверка и контроль через анализ субконто по контрагенту</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p>
          <a:p>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Мы взяли </a:t>
            </a:r>
            <a:r>
              <a:rPr lang="ru-RU" sz="166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мы</a:t>
            </a:r>
            <a:r>
              <a:rPr lang="ru-RU" sz="166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должны </a:t>
            </a:r>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3387 </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 документ поступление «поступление ТМЗ» но вместо </a:t>
            </a:r>
            <a:r>
              <a:rPr lang="ru-RU" sz="1660" strike="sngStrike"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3310</a:t>
            </a:r>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будет 3387</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Дт 13… Кт 3387</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 мы возвращаем долг документ списание, но вместо счета </a:t>
            </a:r>
            <a:r>
              <a:rPr lang="ru-RU" sz="1660" strike="sngStrike"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7010</a:t>
            </a:r>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будет 3387</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Дт 3387 Кт 13…</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может быть суммовая разница </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Или Дт 3387 Кт 6290 прочие «суммовая разница прочий доход обмен» строка 100.00.014</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Или Дт 7480 Кт 3387 прочие «суммовая разница прочий расход обмен» строка 100.00.039</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r>
              <a:rPr lang="ru-RU" sz="166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проверка и контроль через анализ субконто по контрагенту</a:t>
            </a:r>
            <a:endParaRPr lang="ru-RU" sz="166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0486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F8002A5-F2F5-4D53-8F99-59A4CEB3EB2A}"/>
              </a:ext>
            </a:extLst>
          </p:cNvPr>
          <p:cNvSpPr txBox="1"/>
          <p:nvPr/>
        </p:nvSpPr>
        <p:spPr>
          <a:xfrm>
            <a:off x="533400" y="152400"/>
            <a:ext cx="8956104" cy="5281446"/>
          </a:xfrm>
          <a:prstGeom prst="rect">
            <a:avLst/>
          </a:prstGeom>
          <a:noFill/>
        </p:spPr>
        <p:txBody>
          <a:bodyPr wrap="square" rtlCol="0">
            <a:spAutoFit/>
          </a:bodyPr>
          <a:lstStyle/>
          <a:p>
            <a:pPr algn="ctr">
              <a:defRPr/>
            </a:pPr>
            <a:r>
              <a:rPr lang="ru-RU" sz="1660" i="1" dirty="0">
                <a:solidFill>
                  <a:prstClr val="black"/>
                </a:solidFill>
                <a:latin typeface="Times New Roman" panose="02020603050405020304" pitchFamily="18" charset="0"/>
                <a:ea typeface="Calibri" panose="020F0502020204030204" pitchFamily="34" charset="0"/>
                <a:cs typeface="Arial" panose="020B0604020202020204" pitchFamily="34" charset="0"/>
              </a:rPr>
              <a:t>Разумно было бы почаще говорить себе: </a:t>
            </a:r>
            <a:r>
              <a:rPr lang="ru-RU" sz="1660" b="1" i="1" dirty="0">
                <a:solidFill>
                  <a:prstClr val="black"/>
                </a:solidFill>
                <a:latin typeface="Times New Roman" panose="02020603050405020304" pitchFamily="18" charset="0"/>
                <a:ea typeface="Calibri" panose="020F0502020204030204" pitchFamily="34" charset="0"/>
                <a:cs typeface="Arial" panose="020B0604020202020204" pitchFamily="34" charset="0"/>
              </a:rPr>
              <a:t>«Изменить я этого не могу, остается извлекать из этого пользу».</a:t>
            </a:r>
            <a:r>
              <a:rPr lang="ru-RU" sz="1660" i="1" dirty="0">
                <a:solidFill>
                  <a:prstClr val="black"/>
                </a:solidFill>
                <a:latin typeface="Times New Roman" panose="02020603050405020304" pitchFamily="18" charset="0"/>
                <a:ea typeface="Calibri" panose="020F0502020204030204" pitchFamily="34" charset="0"/>
                <a:cs typeface="Arial" panose="020B0604020202020204" pitchFamily="34" charset="0"/>
              </a:rPr>
              <a:t> Цитата «философа пессимизма» Артура Шопенгауэра</a:t>
            </a:r>
            <a:endParaRPr lang="ru-RU" sz="1660" b="1" dirty="0">
              <a:solidFill>
                <a:prstClr val="black"/>
              </a:solidFill>
              <a:latin typeface="Times New Roman"/>
            </a:endParaRPr>
          </a:p>
          <a:p>
            <a:pPr algn="ctr">
              <a:defRPr/>
            </a:pPr>
            <a:endParaRPr lang="ru-RU" sz="1900" b="1" dirty="0">
              <a:solidFill>
                <a:prstClr val="black"/>
              </a:solidFill>
              <a:latin typeface="Times New Roman"/>
            </a:endParaRPr>
          </a:p>
          <a:p>
            <a:pPr algn="ctr">
              <a:defRPr/>
            </a:pPr>
            <a:endParaRPr lang="ru-RU" sz="1900" b="1" dirty="0">
              <a:solidFill>
                <a:prstClr val="black"/>
              </a:solidFill>
              <a:latin typeface="Times New Roman"/>
            </a:endParaRPr>
          </a:p>
          <a:p>
            <a:pPr algn="ctr">
              <a:defRPr/>
            </a:pPr>
            <a:r>
              <a:rPr lang="ru-RU" sz="1900" b="1" dirty="0">
                <a:solidFill>
                  <a:prstClr val="black"/>
                </a:solidFill>
                <a:latin typeface="Times New Roman"/>
              </a:rPr>
              <a:t>Данные и информация. Управленческий учет.</a:t>
            </a:r>
          </a:p>
          <a:p>
            <a:pPr>
              <a:defRPr/>
            </a:pPr>
            <a:r>
              <a:rPr lang="ru-RU" sz="1900" dirty="0">
                <a:solidFill>
                  <a:prstClr val="black"/>
                </a:solidFill>
                <a:latin typeface="Times New Roman"/>
              </a:rPr>
              <a:t>В повседневной жизни термины «данные» и «информация» часто взаимозаменяемы.</a:t>
            </a:r>
          </a:p>
          <a:p>
            <a:pPr algn="ctr">
              <a:defRPr/>
            </a:pPr>
            <a:endParaRPr lang="ru-RU" sz="1900" b="1" dirty="0">
              <a:solidFill>
                <a:prstClr val="black"/>
              </a:solidFill>
              <a:latin typeface="Times New Roman"/>
            </a:endParaRPr>
          </a:p>
          <a:p>
            <a:pPr>
              <a:defRPr/>
            </a:pPr>
            <a:r>
              <a:rPr lang="ru-RU" sz="1900" dirty="0">
                <a:solidFill>
                  <a:prstClr val="black"/>
                </a:solidFill>
                <a:latin typeface="Times New Roman"/>
              </a:rPr>
              <a:t>«</a:t>
            </a:r>
            <a:r>
              <a:rPr lang="ru-RU" sz="1900" b="1" dirty="0">
                <a:solidFill>
                  <a:prstClr val="black"/>
                </a:solidFill>
                <a:latin typeface="Times New Roman"/>
              </a:rPr>
              <a:t>Данные» - это факты</a:t>
            </a:r>
            <a:r>
              <a:rPr lang="ru-RU" sz="1900" dirty="0">
                <a:solidFill>
                  <a:prstClr val="black"/>
                </a:solidFill>
                <a:latin typeface="Times New Roman"/>
              </a:rPr>
              <a:t>. Данные включают цифры, буквы, символы, простые факты, события и транзакции, которые были зафиксированы, но не представлены в подходящей для использования форме.</a:t>
            </a:r>
          </a:p>
          <a:p>
            <a:pPr>
              <a:defRPr/>
            </a:pPr>
            <a:endParaRPr lang="ru-RU" sz="1900" dirty="0">
              <a:solidFill>
                <a:prstClr val="black"/>
              </a:solidFill>
              <a:latin typeface="Times New Roman"/>
            </a:endParaRPr>
          </a:p>
          <a:p>
            <a:pPr>
              <a:defRPr/>
            </a:pPr>
            <a:r>
              <a:rPr lang="ru-RU" sz="1900" b="1" dirty="0">
                <a:solidFill>
                  <a:prstClr val="black"/>
                </a:solidFill>
                <a:latin typeface="Times New Roman"/>
              </a:rPr>
              <a:t>Информация - это данные, </a:t>
            </a:r>
            <a:r>
              <a:rPr lang="ru-RU" sz="1900" dirty="0">
                <a:solidFill>
                  <a:prstClr val="black"/>
                </a:solidFill>
                <a:latin typeface="Times New Roman"/>
              </a:rPr>
              <a:t>которые были обработаны таким образом, чтобы быть полезными для человека, специалиста, который их получает </a:t>
            </a:r>
            <a:r>
              <a:rPr lang="ru-RU" sz="1900" b="1" dirty="0">
                <a:solidFill>
                  <a:prstClr val="black"/>
                </a:solidFill>
                <a:latin typeface="Times New Roman"/>
              </a:rPr>
              <a:t>(для принятия решений).</a:t>
            </a:r>
          </a:p>
          <a:p>
            <a:pPr>
              <a:defRPr/>
            </a:pPr>
            <a:endParaRPr lang="ru-RU" sz="1900" dirty="0">
              <a:solidFill>
                <a:prstClr val="black"/>
              </a:solidFill>
              <a:latin typeface="Times New Roman"/>
            </a:endParaRPr>
          </a:p>
          <a:p>
            <a:pPr>
              <a:defRPr/>
            </a:pPr>
            <a:r>
              <a:rPr lang="ru-RU" sz="1900" dirty="0">
                <a:solidFill>
                  <a:prstClr val="black"/>
                </a:solidFill>
                <a:latin typeface="Times New Roman"/>
              </a:rPr>
              <a:t>Данные преобразуются в информацию, при этом некоторые элементы данных убираются и заменяются итоговыми данными, которые проще понять.</a:t>
            </a:r>
          </a:p>
          <a:p>
            <a:pPr algn="ctr">
              <a:defRPr/>
            </a:pPr>
            <a:endParaRPr lang="ru-RU" sz="1900" dirty="0">
              <a:solidFill>
                <a:prstClr val="black"/>
              </a:solidFill>
              <a:latin typeface="Times New Roman"/>
            </a:endParaRPr>
          </a:p>
        </p:txBody>
      </p:sp>
    </p:spTree>
    <p:extLst>
      <p:ext uri="{BB962C8B-B14F-4D97-AF65-F5344CB8AC3E}">
        <p14:creationId xmlns:p14="http://schemas.microsoft.com/office/powerpoint/2010/main" val="6468461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60512" y="4149080"/>
            <a:ext cx="8856984" cy="2646878"/>
          </a:xfrm>
          <a:prstGeom prst="rect">
            <a:avLst/>
          </a:prstGeom>
        </p:spPr>
        <p:txBody>
          <a:bodyPr wrap="square">
            <a:spAutoFit/>
          </a:bodyPr>
          <a:lstStyle/>
          <a:p>
            <a:pPr>
              <a:defRPr/>
            </a:pPr>
            <a:r>
              <a:rPr lang="ru-RU" sz="1660" dirty="0">
                <a:solidFill>
                  <a:prstClr val="black"/>
                </a:solidFill>
                <a:latin typeface="Times New Roman" panose="02020603050405020304" pitchFamily="18" charset="0"/>
                <a:cs typeface="Times New Roman" panose="02020603050405020304" pitchFamily="18" charset="0"/>
              </a:rPr>
              <a:t>Данный процесс является циклическим. Принятие решений требует </a:t>
            </a:r>
            <a:r>
              <a:rPr lang="ru-RU" sz="1660" i="1" dirty="0">
                <a:solidFill>
                  <a:prstClr val="black"/>
                </a:solidFill>
                <a:latin typeface="Times New Roman" panose="02020603050405020304" pitchFamily="18" charset="0"/>
                <a:cs typeface="Times New Roman" panose="02020603050405020304" pitchFamily="18" charset="0"/>
              </a:rPr>
              <a:t>информации</a:t>
            </a:r>
            <a:r>
              <a:rPr lang="ru-RU" sz="1660" dirty="0">
                <a:solidFill>
                  <a:prstClr val="black"/>
                </a:solidFill>
                <a:latin typeface="Times New Roman" panose="02020603050405020304" pitchFamily="18" charset="0"/>
                <a:cs typeface="Times New Roman" panose="02020603050405020304" pitchFamily="18" charset="0"/>
              </a:rPr>
              <a:t>, которая основана на данных. Данные обеспечивают информацию, которая поддерживает решения, и т.д.</a:t>
            </a:r>
          </a:p>
          <a:p>
            <a:pPr>
              <a:defRPr/>
            </a:pPr>
            <a:endParaRPr lang="ru-RU" sz="1660" dirty="0">
              <a:solidFill>
                <a:prstClr val="black"/>
              </a:solidFill>
              <a:latin typeface="Times New Roman" panose="02020603050405020304" pitchFamily="18" charset="0"/>
              <a:cs typeface="Times New Roman" panose="02020603050405020304" pitchFamily="18" charset="0"/>
            </a:endParaRPr>
          </a:p>
          <a:p>
            <a:pPr>
              <a:defRPr/>
            </a:pPr>
            <a:r>
              <a:rPr lang="ru-RU" sz="1660" dirty="0">
                <a:solidFill>
                  <a:prstClr val="black"/>
                </a:solidFill>
                <a:latin typeface="Times New Roman" panose="02020603050405020304" pitchFamily="18" charset="0"/>
                <a:cs typeface="Times New Roman" panose="02020603050405020304" pitchFamily="18" charset="0"/>
              </a:rPr>
              <a:t>Рассмотренные понятия являются составной частью так называемой </a:t>
            </a:r>
            <a:r>
              <a:rPr lang="ru-RU" sz="1660" b="1" i="1" dirty="0">
                <a:solidFill>
                  <a:prstClr val="black"/>
                </a:solidFill>
                <a:latin typeface="Times New Roman" panose="02020603050405020304" pitchFamily="18" charset="0"/>
                <a:cs typeface="Times New Roman" panose="02020603050405020304" pitchFamily="18" charset="0"/>
              </a:rPr>
              <a:t>информационной пирамиды</a:t>
            </a:r>
            <a:r>
              <a:rPr lang="ru-RU" sz="1660" dirty="0">
                <a:solidFill>
                  <a:prstClr val="black"/>
                </a:solidFill>
                <a:latin typeface="Times New Roman" panose="02020603050405020304" pitchFamily="18" charset="0"/>
                <a:cs typeface="Times New Roman" panose="02020603050405020304" pitchFamily="18" charset="0"/>
              </a:rPr>
              <a:t>, в основании которой находятся данные, следующий уровень - это </a:t>
            </a:r>
            <a:r>
              <a:rPr lang="ru-RU" sz="1660" i="1" dirty="0">
                <a:solidFill>
                  <a:prstClr val="black"/>
                </a:solidFill>
                <a:latin typeface="Times New Roman" panose="02020603050405020304" pitchFamily="18" charset="0"/>
                <a:cs typeface="Times New Roman" panose="02020603050405020304" pitchFamily="18" charset="0"/>
              </a:rPr>
              <a:t>информация</a:t>
            </a:r>
            <a:r>
              <a:rPr lang="ru-RU" sz="1660" dirty="0">
                <a:solidFill>
                  <a:prstClr val="black"/>
                </a:solidFill>
                <a:latin typeface="Times New Roman" panose="02020603050405020304" pitchFamily="18" charset="0"/>
                <a:cs typeface="Times New Roman" panose="02020603050405020304" pitchFamily="18" charset="0"/>
              </a:rPr>
              <a:t>, затем идет решение, завершает пирамиду уровень знания. </a:t>
            </a:r>
          </a:p>
          <a:p>
            <a:pPr>
              <a:defRPr/>
            </a:pPr>
            <a:endParaRPr lang="ru-RU" sz="1660" i="1" dirty="0">
              <a:solidFill>
                <a:prstClr val="black"/>
              </a:solidFill>
              <a:latin typeface="Times New Roman" panose="02020603050405020304" pitchFamily="18" charset="0"/>
              <a:cs typeface="Times New Roman" panose="02020603050405020304" pitchFamily="18" charset="0"/>
            </a:endParaRPr>
          </a:p>
          <a:p>
            <a:pPr>
              <a:defRPr/>
            </a:pPr>
            <a:r>
              <a:rPr lang="ru-RU" sz="1660" i="1" dirty="0">
                <a:solidFill>
                  <a:prstClr val="black"/>
                </a:solidFill>
                <a:latin typeface="Times New Roman" panose="02020603050405020304" pitchFamily="18" charset="0"/>
                <a:cs typeface="Times New Roman" panose="02020603050405020304" pitchFamily="18" charset="0"/>
              </a:rPr>
              <a:t>По</a:t>
            </a:r>
            <a:r>
              <a:rPr lang="ru-RU" sz="1660" dirty="0">
                <a:solidFill>
                  <a:prstClr val="black"/>
                </a:solidFill>
                <a:latin typeface="Times New Roman" panose="02020603050405020304" pitchFamily="18" charset="0"/>
                <a:cs typeface="Times New Roman" panose="02020603050405020304" pitchFamily="18" charset="0"/>
              </a:rPr>
              <a:t> мере продвижения вверх </a:t>
            </a:r>
            <a:r>
              <a:rPr lang="ru-RU" sz="1660" i="1" dirty="0">
                <a:solidFill>
                  <a:prstClr val="black"/>
                </a:solidFill>
                <a:latin typeface="Times New Roman" panose="02020603050405020304" pitchFamily="18" charset="0"/>
                <a:cs typeface="Times New Roman" panose="02020603050405020304" pitchFamily="18" charset="0"/>
              </a:rPr>
              <a:t>по</a:t>
            </a:r>
            <a:r>
              <a:rPr lang="ru-RU" sz="1660" dirty="0">
                <a:solidFill>
                  <a:prstClr val="black"/>
                </a:solidFill>
                <a:latin typeface="Times New Roman" panose="02020603050405020304" pitchFamily="18" charset="0"/>
                <a:cs typeface="Times New Roman" panose="02020603050405020304" pitchFamily="18" charset="0"/>
              </a:rPr>
              <a:t> </a:t>
            </a:r>
            <a:r>
              <a:rPr lang="ru-RU" sz="1660" i="1" dirty="0">
                <a:solidFill>
                  <a:prstClr val="black"/>
                </a:solidFill>
                <a:latin typeface="Times New Roman" panose="02020603050405020304" pitchFamily="18" charset="0"/>
                <a:cs typeface="Times New Roman" panose="02020603050405020304" pitchFamily="18" charset="0"/>
              </a:rPr>
              <a:t>информационной пирамиде</a:t>
            </a:r>
            <a:r>
              <a:rPr lang="ru-RU" sz="1660" dirty="0">
                <a:solidFill>
                  <a:prstClr val="black"/>
                </a:solidFill>
                <a:latin typeface="Times New Roman" panose="02020603050405020304" pitchFamily="18" charset="0"/>
                <a:cs typeface="Times New Roman" panose="02020603050405020304" pitchFamily="18" charset="0"/>
              </a:rPr>
              <a:t> объемы данных переходят в ценность решений, т.е. ценность для бизнеса. </a:t>
            </a:r>
          </a:p>
          <a:p>
            <a:pPr>
              <a:defRPr/>
            </a:pPr>
            <a:r>
              <a:rPr lang="ru-RU" sz="1660" dirty="0">
                <a:solidFill>
                  <a:prstClr val="black"/>
                </a:solidFill>
                <a:latin typeface="Times New Roman" panose="02020603050405020304" pitchFamily="18" charset="0"/>
                <a:cs typeface="Times New Roman" panose="02020603050405020304" pitchFamily="18" charset="0"/>
              </a:rPr>
              <a:t>Цель  преобразование данных в ценность бизнеса.</a:t>
            </a:r>
          </a:p>
        </p:txBody>
      </p:sp>
      <p:sp>
        <p:nvSpPr>
          <p:cNvPr id="8" name="TextBox 7">
            <a:extLst>
              <a:ext uri="{FF2B5EF4-FFF2-40B4-BE49-F238E27FC236}">
                <a16:creationId xmlns:a16="http://schemas.microsoft.com/office/drawing/2014/main" id="{A65C6FAA-416D-0E35-A019-15DA9A2F273A}"/>
              </a:ext>
            </a:extLst>
          </p:cNvPr>
          <p:cNvSpPr txBox="1"/>
          <p:nvPr/>
        </p:nvSpPr>
        <p:spPr>
          <a:xfrm>
            <a:off x="632520" y="116633"/>
            <a:ext cx="8535322" cy="430887"/>
          </a:xfrm>
          <a:prstGeom prst="rect">
            <a:avLst/>
          </a:prstGeom>
          <a:noFill/>
        </p:spPr>
        <p:txBody>
          <a:bodyPr wrap="square">
            <a:spAutoFit/>
          </a:bodyPr>
          <a:lstStyle/>
          <a:p>
            <a:pPr algn="ctr">
              <a:defRPr/>
            </a:pPr>
            <a:r>
              <a:rPr lang="ru-RU" sz="2200" b="1" dirty="0">
                <a:solidFill>
                  <a:prstClr val="black"/>
                </a:solidFill>
                <a:latin typeface="Times New Roman"/>
              </a:rPr>
              <a:t>П</a:t>
            </a:r>
            <a:r>
              <a:rPr lang="ru-RU" sz="2200" b="1" dirty="0" err="1">
                <a:solidFill>
                  <a:prstClr val="black"/>
                </a:solidFill>
                <a:latin typeface="Times New Roman"/>
              </a:rPr>
              <a:t>роцесс</a:t>
            </a:r>
            <a:r>
              <a:rPr lang="ru-RU" sz="2200" b="1" dirty="0">
                <a:solidFill>
                  <a:prstClr val="black"/>
                </a:solidFill>
                <a:latin typeface="Times New Roman"/>
              </a:rPr>
              <a:t> принятия решений: данные, информация, знания</a:t>
            </a:r>
            <a:endParaRPr lang="ru-RU" sz="2200" b="1" dirty="0">
              <a:solidFill>
                <a:prstClr val="black"/>
              </a:solidFill>
              <a:latin typeface="Corbel"/>
            </a:endParaRPr>
          </a:p>
        </p:txBody>
      </p:sp>
      <p:grpSp>
        <p:nvGrpSpPr>
          <p:cNvPr id="31" name="Группа 30">
            <a:extLst>
              <a:ext uri="{FF2B5EF4-FFF2-40B4-BE49-F238E27FC236}">
                <a16:creationId xmlns:a16="http://schemas.microsoft.com/office/drawing/2014/main" id="{5A9CF3AF-FD49-9930-F848-FE9F647B5A65}"/>
              </a:ext>
            </a:extLst>
          </p:cNvPr>
          <p:cNvGrpSpPr/>
          <p:nvPr/>
        </p:nvGrpSpPr>
        <p:grpSpPr>
          <a:xfrm>
            <a:off x="2000672" y="669625"/>
            <a:ext cx="6192688" cy="3461977"/>
            <a:chOff x="1070261" y="604549"/>
            <a:chExt cx="6192688" cy="3461977"/>
          </a:xfrm>
        </p:grpSpPr>
        <p:sp>
          <p:nvSpPr>
            <p:cNvPr id="9" name="Прямоугольник 8">
              <a:extLst>
                <a:ext uri="{FF2B5EF4-FFF2-40B4-BE49-F238E27FC236}">
                  <a16:creationId xmlns:a16="http://schemas.microsoft.com/office/drawing/2014/main" id="{4CCF0E54-8909-E1E3-1649-7E31BB72D628}"/>
                </a:ext>
              </a:extLst>
            </p:cNvPr>
            <p:cNvSpPr/>
            <p:nvPr/>
          </p:nvSpPr>
          <p:spPr>
            <a:xfrm>
              <a:off x="2078373" y="604549"/>
              <a:ext cx="3744416" cy="430887"/>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900" dirty="0">
                  <a:solidFill>
                    <a:prstClr val="black"/>
                  </a:solidFill>
                  <a:latin typeface="Times New Roman"/>
                </a:rPr>
                <a:t>Решение</a:t>
              </a:r>
            </a:p>
          </p:txBody>
        </p:sp>
        <p:sp>
          <p:nvSpPr>
            <p:cNvPr id="10" name="Прямоугольник 9">
              <a:extLst>
                <a:ext uri="{FF2B5EF4-FFF2-40B4-BE49-F238E27FC236}">
                  <a16:creationId xmlns:a16="http://schemas.microsoft.com/office/drawing/2014/main" id="{998D3F47-0CA8-1CF4-4FD4-11145FB480E5}"/>
                </a:ext>
              </a:extLst>
            </p:cNvPr>
            <p:cNvSpPr/>
            <p:nvPr/>
          </p:nvSpPr>
          <p:spPr>
            <a:xfrm>
              <a:off x="1790341" y="2161370"/>
              <a:ext cx="4536504" cy="430887"/>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900" dirty="0">
                  <a:solidFill>
                    <a:prstClr val="black"/>
                  </a:solidFill>
                  <a:latin typeface="Times New Roman"/>
                </a:rPr>
                <a:t>Информация</a:t>
              </a:r>
            </a:p>
          </p:txBody>
        </p:sp>
        <p:sp>
          <p:nvSpPr>
            <p:cNvPr id="11" name="Прямоугольник 10">
              <a:extLst>
                <a:ext uri="{FF2B5EF4-FFF2-40B4-BE49-F238E27FC236}">
                  <a16:creationId xmlns:a16="http://schemas.microsoft.com/office/drawing/2014/main" id="{AA7571F3-083B-409E-4175-1D8B97372535}"/>
                </a:ext>
              </a:extLst>
            </p:cNvPr>
            <p:cNvSpPr/>
            <p:nvPr/>
          </p:nvSpPr>
          <p:spPr>
            <a:xfrm>
              <a:off x="1070261" y="3635639"/>
              <a:ext cx="6192688" cy="430887"/>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900" dirty="0">
                  <a:solidFill>
                    <a:prstClr val="black"/>
                  </a:solidFill>
                  <a:latin typeface="Times New Roman"/>
                </a:rPr>
                <a:t>Данные</a:t>
              </a:r>
            </a:p>
          </p:txBody>
        </p:sp>
        <p:grpSp>
          <p:nvGrpSpPr>
            <p:cNvPr id="16" name="Группа 15">
              <a:extLst>
                <a:ext uri="{FF2B5EF4-FFF2-40B4-BE49-F238E27FC236}">
                  <a16:creationId xmlns:a16="http://schemas.microsoft.com/office/drawing/2014/main" id="{1EC62E2C-7FD4-F310-4FBC-4569CD044A89}"/>
                </a:ext>
              </a:extLst>
            </p:cNvPr>
            <p:cNvGrpSpPr/>
            <p:nvPr/>
          </p:nvGrpSpPr>
          <p:grpSpPr>
            <a:xfrm>
              <a:off x="1332781" y="1124744"/>
              <a:ext cx="1581894" cy="900097"/>
              <a:chOff x="1332781" y="1124744"/>
              <a:chExt cx="1581894" cy="900097"/>
            </a:xfrm>
          </p:grpSpPr>
          <p:sp>
            <p:nvSpPr>
              <p:cNvPr id="12" name="Стрелка: вниз 11">
                <a:extLst>
                  <a:ext uri="{FF2B5EF4-FFF2-40B4-BE49-F238E27FC236}">
                    <a16:creationId xmlns:a16="http://schemas.microsoft.com/office/drawing/2014/main" id="{5AB5685B-2411-E44A-AF40-6E462910EB82}"/>
                  </a:ext>
                </a:extLst>
              </p:cNvPr>
              <p:cNvSpPr/>
              <p:nvPr/>
            </p:nvSpPr>
            <p:spPr>
              <a:xfrm>
                <a:off x="1835696" y="1604686"/>
                <a:ext cx="576064" cy="420155"/>
              </a:xfrm>
              <a:prstGeom prst="down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orbel"/>
                </a:endParaRPr>
              </a:p>
            </p:txBody>
          </p:sp>
          <p:sp>
            <p:nvSpPr>
              <p:cNvPr id="14" name="Прямоугольник 13">
                <a:extLst>
                  <a:ext uri="{FF2B5EF4-FFF2-40B4-BE49-F238E27FC236}">
                    <a16:creationId xmlns:a16="http://schemas.microsoft.com/office/drawing/2014/main" id="{23297704-F9C1-9367-146B-EB0E1F53E464}"/>
                  </a:ext>
                </a:extLst>
              </p:cNvPr>
              <p:cNvSpPr/>
              <p:nvPr/>
            </p:nvSpPr>
            <p:spPr>
              <a:xfrm>
                <a:off x="1332781" y="1279616"/>
                <a:ext cx="1581894" cy="312504"/>
              </a:xfrm>
              <a:prstGeom prst="rect">
                <a:avLst/>
              </a:prstGeom>
              <a:no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660" dirty="0">
                    <a:solidFill>
                      <a:prstClr val="black"/>
                    </a:solidFill>
                    <a:latin typeface="Times New Roman"/>
                  </a:rPr>
                  <a:t>нуждаются</a:t>
                </a:r>
              </a:p>
            </p:txBody>
          </p:sp>
          <p:sp>
            <p:nvSpPr>
              <p:cNvPr id="15" name="Прямоугольник 14">
                <a:extLst>
                  <a:ext uri="{FF2B5EF4-FFF2-40B4-BE49-F238E27FC236}">
                    <a16:creationId xmlns:a16="http://schemas.microsoft.com/office/drawing/2014/main" id="{A92F877A-988A-C871-C101-8940EC652F45}"/>
                  </a:ext>
                </a:extLst>
              </p:cNvPr>
              <p:cNvSpPr/>
              <p:nvPr/>
            </p:nvSpPr>
            <p:spPr>
              <a:xfrm>
                <a:off x="1979712" y="1124744"/>
                <a:ext cx="288032" cy="216024"/>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orbel"/>
                </a:endParaRPr>
              </a:p>
            </p:txBody>
          </p:sp>
        </p:grpSp>
        <p:grpSp>
          <p:nvGrpSpPr>
            <p:cNvPr id="17" name="Группа 16">
              <a:extLst>
                <a:ext uri="{FF2B5EF4-FFF2-40B4-BE49-F238E27FC236}">
                  <a16:creationId xmlns:a16="http://schemas.microsoft.com/office/drawing/2014/main" id="{9774FEF1-5638-7162-B889-47A2ECC5B143}"/>
                </a:ext>
              </a:extLst>
            </p:cNvPr>
            <p:cNvGrpSpPr/>
            <p:nvPr/>
          </p:nvGrpSpPr>
          <p:grpSpPr>
            <a:xfrm>
              <a:off x="1332781" y="2655904"/>
              <a:ext cx="1581894" cy="900097"/>
              <a:chOff x="1332781" y="1124744"/>
              <a:chExt cx="1581894" cy="900097"/>
            </a:xfrm>
          </p:grpSpPr>
          <p:sp>
            <p:nvSpPr>
              <p:cNvPr id="18" name="Стрелка: вниз 17">
                <a:extLst>
                  <a:ext uri="{FF2B5EF4-FFF2-40B4-BE49-F238E27FC236}">
                    <a16:creationId xmlns:a16="http://schemas.microsoft.com/office/drawing/2014/main" id="{3F73D9E6-FE46-419B-37A6-42E018398513}"/>
                  </a:ext>
                </a:extLst>
              </p:cNvPr>
              <p:cNvSpPr/>
              <p:nvPr/>
            </p:nvSpPr>
            <p:spPr>
              <a:xfrm>
                <a:off x="1835696" y="1604686"/>
                <a:ext cx="576064" cy="420155"/>
              </a:xfrm>
              <a:prstGeom prst="down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orbel"/>
                </a:endParaRPr>
              </a:p>
            </p:txBody>
          </p:sp>
          <p:sp>
            <p:nvSpPr>
              <p:cNvPr id="19" name="Прямоугольник 18">
                <a:extLst>
                  <a:ext uri="{FF2B5EF4-FFF2-40B4-BE49-F238E27FC236}">
                    <a16:creationId xmlns:a16="http://schemas.microsoft.com/office/drawing/2014/main" id="{71578F88-AEF7-DF5E-1528-2EA4385B9FD8}"/>
                  </a:ext>
                </a:extLst>
              </p:cNvPr>
              <p:cNvSpPr/>
              <p:nvPr/>
            </p:nvSpPr>
            <p:spPr>
              <a:xfrm>
                <a:off x="1332781" y="1279616"/>
                <a:ext cx="1581894" cy="312504"/>
              </a:xfrm>
              <a:prstGeom prst="rect">
                <a:avLst/>
              </a:prstGeom>
              <a:no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660" dirty="0">
                    <a:solidFill>
                      <a:prstClr val="black"/>
                    </a:solidFill>
                    <a:latin typeface="Times New Roman"/>
                  </a:rPr>
                  <a:t>основана на</a:t>
                </a:r>
              </a:p>
            </p:txBody>
          </p:sp>
          <p:sp>
            <p:nvSpPr>
              <p:cNvPr id="20" name="Прямоугольник 19">
                <a:extLst>
                  <a:ext uri="{FF2B5EF4-FFF2-40B4-BE49-F238E27FC236}">
                    <a16:creationId xmlns:a16="http://schemas.microsoft.com/office/drawing/2014/main" id="{DEB1C0EC-FBC9-99D1-B497-5EDE39CB7AFA}"/>
                  </a:ext>
                </a:extLst>
              </p:cNvPr>
              <p:cNvSpPr/>
              <p:nvPr/>
            </p:nvSpPr>
            <p:spPr>
              <a:xfrm>
                <a:off x="1979712" y="1124744"/>
                <a:ext cx="288032" cy="216024"/>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orbel"/>
                </a:endParaRPr>
              </a:p>
            </p:txBody>
          </p:sp>
        </p:grpSp>
        <p:grpSp>
          <p:nvGrpSpPr>
            <p:cNvPr id="21" name="Группа 20">
              <a:extLst>
                <a:ext uri="{FF2B5EF4-FFF2-40B4-BE49-F238E27FC236}">
                  <a16:creationId xmlns:a16="http://schemas.microsoft.com/office/drawing/2014/main" id="{CDCB53B1-07AA-DAD9-233E-AD0091171CE4}"/>
                </a:ext>
              </a:extLst>
            </p:cNvPr>
            <p:cNvGrpSpPr/>
            <p:nvPr/>
          </p:nvGrpSpPr>
          <p:grpSpPr>
            <a:xfrm>
              <a:off x="5004048" y="1098046"/>
              <a:ext cx="1581894" cy="926795"/>
              <a:chOff x="1332781" y="948580"/>
              <a:chExt cx="1581894" cy="926795"/>
            </a:xfrm>
          </p:grpSpPr>
          <p:sp>
            <p:nvSpPr>
              <p:cNvPr id="22" name="Стрелка: вниз 21">
                <a:extLst>
                  <a:ext uri="{FF2B5EF4-FFF2-40B4-BE49-F238E27FC236}">
                    <a16:creationId xmlns:a16="http://schemas.microsoft.com/office/drawing/2014/main" id="{0C67828C-8DFE-73B4-228A-7AE426229446}"/>
                  </a:ext>
                </a:extLst>
              </p:cNvPr>
              <p:cNvSpPr/>
              <p:nvPr/>
            </p:nvSpPr>
            <p:spPr>
              <a:xfrm rot="10800000">
                <a:off x="1835696" y="948580"/>
                <a:ext cx="576064" cy="420155"/>
              </a:xfrm>
              <a:prstGeom prst="down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orbel"/>
                </a:endParaRPr>
              </a:p>
            </p:txBody>
          </p:sp>
          <p:sp>
            <p:nvSpPr>
              <p:cNvPr id="23" name="Прямоугольник 22">
                <a:extLst>
                  <a:ext uri="{FF2B5EF4-FFF2-40B4-BE49-F238E27FC236}">
                    <a16:creationId xmlns:a16="http://schemas.microsoft.com/office/drawing/2014/main" id="{97BCF5E9-E331-3ED1-8622-480DDAF2D6D5}"/>
                  </a:ext>
                </a:extLst>
              </p:cNvPr>
              <p:cNvSpPr/>
              <p:nvPr/>
            </p:nvSpPr>
            <p:spPr>
              <a:xfrm>
                <a:off x="1332781" y="1310846"/>
                <a:ext cx="1581894" cy="312504"/>
              </a:xfrm>
              <a:prstGeom prst="rect">
                <a:avLst/>
              </a:prstGeom>
              <a:no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660" dirty="0">
                    <a:solidFill>
                      <a:prstClr val="black"/>
                    </a:solidFill>
                    <a:latin typeface="Times New Roman"/>
                  </a:rPr>
                  <a:t>поддерживает</a:t>
                </a:r>
              </a:p>
            </p:txBody>
          </p:sp>
          <p:sp>
            <p:nvSpPr>
              <p:cNvPr id="24" name="Прямоугольник 23">
                <a:extLst>
                  <a:ext uri="{FF2B5EF4-FFF2-40B4-BE49-F238E27FC236}">
                    <a16:creationId xmlns:a16="http://schemas.microsoft.com/office/drawing/2014/main" id="{17A72BDA-9685-7B3E-CDD4-01EA8DD4786D}"/>
                  </a:ext>
                </a:extLst>
              </p:cNvPr>
              <p:cNvSpPr/>
              <p:nvPr/>
            </p:nvSpPr>
            <p:spPr>
              <a:xfrm>
                <a:off x="1979712" y="1659351"/>
                <a:ext cx="288032" cy="216024"/>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orbel"/>
                </a:endParaRPr>
              </a:p>
            </p:txBody>
          </p:sp>
        </p:grpSp>
        <p:grpSp>
          <p:nvGrpSpPr>
            <p:cNvPr id="25" name="Группа 24">
              <a:extLst>
                <a:ext uri="{FF2B5EF4-FFF2-40B4-BE49-F238E27FC236}">
                  <a16:creationId xmlns:a16="http://schemas.microsoft.com/office/drawing/2014/main" id="{5C8598C0-6817-B698-C758-4AE9A7C2ED68}"/>
                </a:ext>
              </a:extLst>
            </p:cNvPr>
            <p:cNvGrpSpPr/>
            <p:nvPr/>
          </p:nvGrpSpPr>
          <p:grpSpPr>
            <a:xfrm>
              <a:off x="5004048" y="2678375"/>
              <a:ext cx="1581894" cy="926795"/>
              <a:chOff x="1332781" y="948580"/>
              <a:chExt cx="1581894" cy="926795"/>
            </a:xfrm>
          </p:grpSpPr>
          <p:sp>
            <p:nvSpPr>
              <p:cNvPr id="26" name="Стрелка: вниз 25">
                <a:extLst>
                  <a:ext uri="{FF2B5EF4-FFF2-40B4-BE49-F238E27FC236}">
                    <a16:creationId xmlns:a16="http://schemas.microsoft.com/office/drawing/2014/main" id="{6B921D91-70DE-9087-4774-523E55E8F8BE}"/>
                  </a:ext>
                </a:extLst>
              </p:cNvPr>
              <p:cNvSpPr/>
              <p:nvPr/>
            </p:nvSpPr>
            <p:spPr>
              <a:xfrm rot="10800000">
                <a:off x="1835696" y="948580"/>
                <a:ext cx="576064" cy="420155"/>
              </a:xfrm>
              <a:prstGeom prst="down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orbel"/>
                </a:endParaRPr>
              </a:p>
            </p:txBody>
          </p:sp>
          <p:sp>
            <p:nvSpPr>
              <p:cNvPr id="27" name="Прямоугольник 26">
                <a:extLst>
                  <a:ext uri="{FF2B5EF4-FFF2-40B4-BE49-F238E27FC236}">
                    <a16:creationId xmlns:a16="http://schemas.microsoft.com/office/drawing/2014/main" id="{E0715ABB-6BF0-B209-B967-B327805937DC}"/>
                  </a:ext>
                </a:extLst>
              </p:cNvPr>
              <p:cNvSpPr/>
              <p:nvPr/>
            </p:nvSpPr>
            <p:spPr>
              <a:xfrm>
                <a:off x="1332781" y="1310846"/>
                <a:ext cx="1581894" cy="312504"/>
              </a:xfrm>
              <a:prstGeom prst="rect">
                <a:avLst/>
              </a:prstGeom>
              <a:no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660" dirty="0">
                    <a:solidFill>
                      <a:prstClr val="black"/>
                    </a:solidFill>
                    <a:latin typeface="Times New Roman"/>
                  </a:rPr>
                  <a:t>обеспечивает</a:t>
                </a:r>
              </a:p>
            </p:txBody>
          </p:sp>
          <p:sp>
            <p:nvSpPr>
              <p:cNvPr id="28" name="Прямоугольник 27">
                <a:extLst>
                  <a:ext uri="{FF2B5EF4-FFF2-40B4-BE49-F238E27FC236}">
                    <a16:creationId xmlns:a16="http://schemas.microsoft.com/office/drawing/2014/main" id="{7B338D05-DDDD-934F-C0CF-79498DF4EE9F}"/>
                  </a:ext>
                </a:extLst>
              </p:cNvPr>
              <p:cNvSpPr/>
              <p:nvPr/>
            </p:nvSpPr>
            <p:spPr>
              <a:xfrm>
                <a:off x="1979712" y="1659351"/>
                <a:ext cx="288032" cy="216024"/>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orbel"/>
                </a:endParaRPr>
              </a:p>
            </p:txBody>
          </p:sp>
        </p:grpSp>
        <p:sp>
          <p:nvSpPr>
            <p:cNvPr id="29" name="Стрелка: изогнутая вверх 28">
              <a:extLst>
                <a:ext uri="{FF2B5EF4-FFF2-40B4-BE49-F238E27FC236}">
                  <a16:creationId xmlns:a16="http://schemas.microsoft.com/office/drawing/2014/main" id="{05AAC311-7FAD-A407-945B-4BA6C0E5F55A}"/>
                </a:ext>
              </a:extLst>
            </p:cNvPr>
            <p:cNvSpPr/>
            <p:nvPr/>
          </p:nvSpPr>
          <p:spPr>
            <a:xfrm>
              <a:off x="2949910" y="2718054"/>
              <a:ext cx="2376264" cy="781620"/>
            </a:xfrm>
            <a:prstGeom prst="curvedUp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black"/>
                </a:solidFill>
                <a:latin typeface="Corbel"/>
              </a:endParaRPr>
            </a:p>
          </p:txBody>
        </p:sp>
        <p:sp>
          <p:nvSpPr>
            <p:cNvPr id="30" name="Стрелка: изогнутая вниз 29">
              <a:extLst>
                <a:ext uri="{FF2B5EF4-FFF2-40B4-BE49-F238E27FC236}">
                  <a16:creationId xmlns:a16="http://schemas.microsoft.com/office/drawing/2014/main" id="{92DD360B-2B52-30D1-53CB-3548771EA3A3}"/>
                </a:ext>
              </a:extLst>
            </p:cNvPr>
            <p:cNvSpPr/>
            <p:nvPr/>
          </p:nvSpPr>
          <p:spPr>
            <a:xfrm flipH="1">
              <a:off x="2843807" y="1156737"/>
              <a:ext cx="2375123" cy="859926"/>
            </a:xfrm>
            <a:prstGeom prst="curved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black"/>
                </a:solidFill>
                <a:latin typeface="Corbel"/>
              </a:endParaRPr>
            </a:p>
          </p:txBody>
        </p:sp>
      </p:grpSp>
    </p:spTree>
    <p:extLst>
      <p:ext uri="{BB962C8B-B14F-4D97-AF65-F5344CB8AC3E}">
        <p14:creationId xmlns:p14="http://schemas.microsoft.com/office/powerpoint/2010/main" val="9453323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9793E8F-3681-9000-B687-183FAF3E9B8C}"/>
              </a:ext>
            </a:extLst>
          </p:cNvPr>
          <p:cNvSpPr txBox="1"/>
          <p:nvPr/>
        </p:nvSpPr>
        <p:spPr>
          <a:xfrm>
            <a:off x="776536" y="188641"/>
            <a:ext cx="8640960" cy="6952673"/>
          </a:xfrm>
          <a:prstGeom prst="rect">
            <a:avLst/>
          </a:prstGeom>
          <a:noFill/>
        </p:spPr>
        <p:txBody>
          <a:bodyPr wrap="square">
            <a:spAutoFit/>
          </a:bodyPr>
          <a:lstStyle/>
          <a:p>
            <a:pPr>
              <a:defRPr/>
            </a:pPr>
            <a:r>
              <a:rPr lang="ru-RU" sz="166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Признаки </a:t>
            </a:r>
            <a:r>
              <a:rPr lang="ru-RU" sz="166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качественной информации </a:t>
            </a:r>
            <a:r>
              <a:rPr lang="ru-RU" sz="166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можно описать акронимом </a:t>
            </a:r>
            <a:r>
              <a:rPr lang="ru-RU" sz="1660" b="1" dirty="0">
                <a:solidFill>
                  <a:srgbClr val="0000CC"/>
                </a:solidFill>
                <a:latin typeface="Times New Roman" panose="02020603050405020304" pitchFamily="18" charset="0"/>
                <a:ea typeface="Arial" panose="020B0604020202020204" pitchFamily="34" charset="0"/>
                <a:cs typeface="Times New Roman" panose="02020603050405020304" pitchFamily="18" charset="0"/>
              </a:rPr>
              <a:t>ACCERATE:</a:t>
            </a:r>
          </a:p>
          <a:p>
            <a:pPr>
              <a:defRPr/>
            </a:pPr>
            <a:endParaRPr lang="ru-RU" sz="1660" b="1" dirty="0">
              <a:solidFill>
                <a:srgbClr val="0000CC"/>
              </a:solidFill>
              <a:latin typeface="Times New Roman" panose="02020603050405020304" pitchFamily="18" charset="0"/>
              <a:ea typeface="Arial" panose="020B0604020202020204" pitchFamily="34" charset="0"/>
              <a:cs typeface="Times New Roman" panose="02020603050405020304" pitchFamily="18" charset="0"/>
            </a:endParaRPr>
          </a:p>
          <a:p>
            <a:pPr>
              <a:defRPr/>
            </a:pPr>
            <a:r>
              <a:rPr lang="ru-RU" sz="1660" b="1" dirty="0" err="1">
                <a:solidFill>
                  <a:srgbClr val="0000CC"/>
                </a:solidFill>
                <a:latin typeface="Times New Roman" panose="02020603050405020304" pitchFamily="18" charset="0"/>
                <a:ea typeface="Arial" panose="020B0604020202020204" pitchFamily="34" charset="0"/>
                <a:cs typeface="Times New Roman" panose="02020603050405020304" pitchFamily="18" charset="0"/>
              </a:rPr>
              <a:t>A</a:t>
            </a:r>
            <a:r>
              <a:rPr lang="ru-RU" sz="1660" b="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ccurate</a:t>
            </a:r>
            <a:r>
              <a:rPr lang="ru-RU" sz="1660" b="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a:t>
            </a:r>
            <a:r>
              <a:rPr lang="ru-RU" sz="1660" b="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Tочность</a:t>
            </a:r>
            <a:endParaRPr lang="ru-RU" sz="1660" b="1" dirty="0">
              <a:solidFill>
                <a:prstClr val="black"/>
              </a:solidFill>
              <a:latin typeface="Times New Roman" panose="02020603050405020304" pitchFamily="18" charset="0"/>
              <a:ea typeface="Arial" panose="020B0604020202020204" pitchFamily="34" charset="0"/>
              <a:cs typeface="Times New Roman" panose="02020603050405020304" pitchFamily="18" charset="0"/>
            </a:endParaRPr>
          </a:p>
          <a:p>
            <a:pPr>
              <a:defRPr/>
            </a:pPr>
            <a:r>
              <a:rPr lang="ru-RU" sz="1660"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Степень точности зависит от того, для чего нужна информация.</a:t>
            </a:r>
          </a:p>
          <a:p>
            <a:pPr>
              <a:defRPr/>
            </a:pPr>
            <a:r>
              <a:rPr lang="ru-RU" sz="1660" b="1" dirty="0" err="1">
                <a:solidFill>
                  <a:srgbClr val="0000CC"/>
                </a:solidFill>
                <a:latin typeface="Times New Roman" panose="02020603050405020304" pitchFamily="18" charset="0"/>
                <a:ea typeface="Arial" panose="020B0604020202020204" pitchFamily="34" charset="0"/>
                <a:cs typeface="Times New Roman" panose="02020603050405020304" pitchFamily="18" charset="0"/>
              </a:rPr>
              <a:t>C</a:t>
            </a:r>
            <a:r>
              <a:rPr lang="ru-RU" sz="1660" b="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omplete</a:t>
            </a:r>
            <a:r>
              <a:rPr lang="ru-RU" sz="1660" b="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/Полнота</a:t>
            </a:r>
          </a:p>
          <a:p>
            <a:pPr>
              <a:defRPr/>
            </a:pPr>
            <a:r>
              <a:rPr lang="ru-RU" sz="1660"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Менеджеры должны получать всю необходимую информацию, но она не должна быть избыточной. </a:t>
            </a:r>
          </a:p>
          <a:p>
            <a:pPr>
              <a:defRPr/>
            </a:pPr>
            <a:r>
              <a:rPr lang="ru-RU" sz="1660" b="1" dirty="0">
                <a:solidFill>
                  <a:srgbClr val="0000CC"/>
                </a:solidFill>
                <a:latin typeface="Times New Roman" panose="02020603050405020304" pitchFamily="18" charset="0"/>
                <a:ea typeface="Arial" panose="020B0604020202020204" pitchFamily="34" charset="0"/>
                <a:cs typeface="Times New Roman" panose="02020603050405020304" pitchFamily="18" charset="0"/>
              </a:rPr>
              <a:t>C</a:t>
            </a:r>
            <a:r>
              <a:rPr lang="ru-RU" sz="1660" b="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ost-</a:t>
            </a:r>
            <a:r>
              <a:rPr lang="ru-RU" sz="1660" b="1" dirty="0" err="1">
                <a:solidFill>
                  <a:srgbClr val="0000CC"/>
                </a:solidFill>
                <a:latin typeface="Times New Roman" panose="02020603050405020304" pitchFamily="18" charset="0"/>
                <a:ea typeface="Arial" panose="020B0604020202020204" pitchFamily="34" charset="0"/>
                <a:cs typeface="Times New Roman" panose="02020603050405020304" pitchFamily="18" charset="0"/>
              </a:rPr>
              <a:t>e</a:t>
            </a:r>
            <a:r>
              <a:rPr lang="ru-RU" sz="1660" b="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ffective</a:t>
            </a:r>
            <a:r>
              <a:rPr lang="ru-RU" sz="1660" b="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/Экономичность</a:t>
            </a:r>
          </a:p>
          <a:p>
            <a:pPr>
              <a:defRPr/>
            </a:pPr>
            <a:r>
              <a:rPr lang="ru-RU" sz="1660"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Стоимость информации не должна превышать затраты на ее получение. Ценность управленческой информации заключается в том, что она помогает в принятии решений. </a:t>
            </a:r>
          </a:p>
          <a:p>
            <a:pPr>
              <a:defRPr/>
            </a:pPr>
            <a:r>
              <a:rPr lang="ru-RU" sz="1660" b="1" dirty="0" err="1">
                <a:solidFill>
                  <a:srgbClr val="0000CC"/>
                </a:solidFill>
                <a:latin typeface="Times New Roman" panose="02020603050405020304" pitchFamily="18" charset="0"/>
                <a:ea typeface="Arial" panose="020B0604020202020204" pitchFamily="34" charset="0"/>
                <a:cs typeface="Times New Roman" panose="02020603050405020304" pitchFamily="18" charset="0"/>
              </a:rPr>
              <a:t>R</a:t>
            </a:r>
            <a:r>
              <a:rPr lang="ru-RU" sz="1660" b="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elevant</a:t>
            </a:r>
            <a:r>
              <a:rPr lang="ru-RU" sz="1660" b="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/Релевантность</a:t>
            </a:r>
          </a:p>
          <a:p>
            <a:pPr>
              <a:defRPr/>
            </a:pPr>
            <a:r>
              <a:rPr lang="ru-RU" sz="1660"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Информация, содержащаяся в отчете, должна быть релевантна его цели. Лишняя информация должна быть удалена. </a:t>
            </a:r>
          </a:p>
          <a:p>
            <a:pPr>
              <a:defRPr/>
            </a:pPr>
            <a:r>
              <a:rPr lang="ru-RU" sz="1660" b="1" dirty="0" err="1">
                <a:solidFill>
                  <a:srgbClr val="0000CC"/>
                </a:solidFill>
                <a:latin typeface="Times New Roman" panose="02020603050405020304" pitchFamily="18" charset="0"/>
                <a:ea typeface="Arial" panose="020B0604020202020204" pitchFamily="34" charset="0"/>
                <a:cs typeface="Times New Roman" panose="02020603050405020304" pitchFamily="18" charset="0"/>
              </a:rPr>
              <a:t>A</a:t>
            </a:r>
            <a:r>
              <a:rPr lang="ru-RU" sz="166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uthoritative</a:t>
            </a:r>
            <a:r>
              <a:rPr lang="ru-RU" sz="166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/Достоверность</a:t>
            </a:r>
            <a:endParaRPr lang="ru-RU" sz="1660" b="1" dirty="0">
              <a:solidFill>
                <a:prstClr val="black"/>
              </a:solidFill>
              <a:latin typeface="Times New Roman" panose="02020603050405020304" pitchFamily="18" charset="0"/>
              <a:ea typeface="Arial" panose="020B0604020202020204" pitchFamily="34" charset="0"/>
              <a:cs typeface="Times New Roman" panose="02020603050405020304" pitchFamily="18" charset="0"/>
            </a:endParaRPr>
          </a:p>
          <a:p>
            <a:pPr>
              <a:defRPr/>
            </a:pPr>
            <a:r>
              <a:rPr lang="ru-RU" sz="166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Информация должна быть достоверной и исходить из надежных источников, чтобы пользователи, принимающие решения, были в ней уверены.</a:t>
            </a:r>
            <a:endParaRPr lang="ru-RU" sz="1660" dirty="0">
              <a:solidFill>
                <a:prstClr val="black"/>
              </a:solidFill>
              <a:latin typeface="Times New Roman" panose="02020603050405020304" pitchFamily="18" charset="0"/>
              <a:ea typeface="Arial" panose="020B0604020202020204" pitchFamily="34" charset="0"/>
              <a:cs typeface="Times New Roman" panose="02020603050405020304" pitchFamily="18" charset="0"/>
            </a:endParaRPr>
          </a:p>
          <a:p>
            <a:pPr>
              <a:defRPr/>
            </a:pPr>
            <a:r>
              <a:rPr lang="ru-RU" sz="1660" b="1" dirty="0" err="1">
                <a:solidFill>
                  <a:srgbClr val="0000CC"/>
                </a:solidFill>
                <a:latin typeface="Times New Roman" panose="02020603050405020304" pitchFamily="18" charset="0"/>
                <a:ea typeface="Arial" panose="020B0604020202020204" pitchFamily="34" charset="0"/>
                <a:cs typeface="Times New Roman" panose="02020603050405020304" pitchFamily="18" charset="0"/>
              </a:rPr>
              <a:t>T</a:t>
            </a:r>
            <a:r>
              <a:rPr lang="ru-RU" sz="166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imely</a:t>
            </a:r>
            <a:r>
              <a:rPr lang="ru-RU" sz="166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/Своевременность</a:t>
            </a:r>
            <a:endParaRPr lang="ru-RU" sz="1660" b="1" dirty="0">
              <a:solidFill>
                <a:prstClr val="black"/>
              </a:solidFill>
              <a:latin typeface="Times New Roman" panose="02020603050405020304" pitchFamily="18" charset="0"/>
              <a:ea typeface="Arial" panose="020B0604020202020204" pitchFamily="34" charset="0"/>
              <a:cs typeface="Times New Roman" panose="02020603050405020304" pitchFamily="18" charset="0"/>
            </a:endParaRPr>
          </a:p>
          <a:p>
            <a:pPr>
              <a:defRPr/>
            </a:pPr>
            <a:r>
              <a:rPr lang="ru-RU" sz="166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Информация должна поступать к менеджеру тогда, когда она необходима для принятия решений.</a:t>
            </a:r>
            <a:endParaRPr lang="ru-RU" sz="1660" dirty="0">
              <a:solidFill>
                <a:prstClr val="black"/>
              </a:solidFill>
              <a:latin typeface="Times New Roman" panose="02020603050405020304" pitchFamily="18" charset="0"/>
              <a:ea typeface="Arial" panose="020B0604020202020204" pitchFamily="34" charset="0"/>
              <a:cs typeface="Times New Roman" panose="02020603050405020304" pitchFamily="18" charset="0"/>
            </a:endParaRPr>
          </a:p>
          <a:p>
            <a:pPr>
              <a:defRPr/>
            </a:pPr>
            <a:r>
              <a:rPr lang="ru-RU" sz="1660" b="1" dirty="0">
                <a:solidFill>
                  <a:srgbClr val="0000CC"/>
                </a:solidFill>
                <a:latin typeface="Times New Roman" panose="02020603050405020304" pitchFamily="18" charset="0"/>
                <a:ea typeface="Arial" panose="020B0604020202020204" pitchFamily="34" charset="0"/>
                <a:cs typeface="Times New Roman" panose="02020603050405020304" pitchFamily="18" charset="0"/>
              </a:rPr>
              <a:t>E</a:t>
            </a:r>
            <a:r>
              <a:rPr lang="ru-RU" sz="166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asy to </a:t>
            </a:r>
            <a:r>
              <a:rPr lang="ru-RU" sz="166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use</a:t>
            </a:r>
            <a:r>
              <a:rPr lang="ru-RU" sz="166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/Легкость в использовании</a:t>
            </a:r>
            <a:endParaRPr lang="ru-RU" sz="1660" b="1" dirty="0">
              <a:solidFill>
                <a:prstClr val="black"/>
              </a:solidFill>
              <a:latin typeface="Times New Roman" panose="02020603050405020304" pitchFamily="18" charset="0"/>
              <a:ea typeface="Arial" panose="020B0604020202020204" pitchFamily="34" charset="0"/>
              <a:cs typeface="Times New Roman" panose="02020603050405020304" pitchFamily="18" charset="0"/>
            </a:endParaRPr>
          </a:p>
          <a:p>
            <a:pPr>
              <a:defRPr/>
            </a:pPr>
            <a:r>
              <a:rPr lang="ru-RU" sz="166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Следует всегда помнить о том, кто будет использовать информацию: она должна точно соответствовать его потребностям </a:t>
            </a:r>
          </a:p>
          <a:p>
            <a:pPr>
              <a:defRPr/>
            </a:pPr>
            <a:endParaRPr lang="ru-RU" sz="1660" dirty="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a:defRPr/>
            </a:pPr>
            <a:r>
              <a:rPr lang="ru-RU" sz="1600" i="1" dirty="0" err="1">
                <a:solidFill>
                  <a:srgbClr val="000000"/>
                </a:solidFill>
                <a:latin typeface="Times New Roman" panose="02020603050405020304" pitchFamily="18" charset="0"/>
                <a:cs typeface="Times New Roman" panose="02020603050405020304" pitchFamily="18" charset="0"/>
              </a:rPr>
              <a:t>Акро́ним</a:t>
            </a:r>
            <a:r>
              <a:rPr lang="ru-RU" sz="1600" i="1" dirty="0">
                <a:solidFill>
                  <a:srgbClr val="000000"/>
                </a:solidFill>
                <a:latin typeface="Times New Roman" panose="02020603050405020304" pitchFamily="18" charset="0"/>
                <a:cs typeface="Times New Roman" panose="02020603050405020304" pitchFamily="18" charset="0"/>
              </a:rPr>
              <a:t>— аббревиатура, образованная из начальных букв, частей слов или словосочетаний, произносимая как единое слово, например слово «ВУЗ», которое составлено из первых букв фразы «высшее учебное заведение». КНБ, США, </a:t>
            </a:r>
            <a:r>
              <a:rPr lang="en-US" sz="1600" i="1" dirty="0">
                <a:solidFill>
                  <a:srgbClr val="000000"/>
                </a:solidFill>
                <a:latin typeface="Times New Roman" panose="02020603050405020304" pitchFamily="18" charset="0"/>
                <a:cs typeface="Times New Roman" panose="02020603050405020304" pitchFamily="18" charset="0"/>
              </a:rPr>
              <a:t>NATO, NASA,</a:t>
            </a:r>
            <a:r>
              <a:rPr lang="ru-RU" sz="1600" i="1" dirty="0">
                <a:solidFill>
                  <a:srgbClr val="000000"/>
                </a:solidFill>
                <a:latin typeface="Times New Roman" panose="02020603050405020304" pitchFamily="18" charset="0"/>
                <a:cs typeface="Times New Roman" panose="02020603050405020304" pitchFamily="18" charset="0"/>
              </a:rPr>
              <a:t> ЗАГС, ГАИ, БАМ, СИМА, ЦУМ, </a:t>
            </a:r>
            <a:endParaRPr lang="ru-RU" sz="1660" i="1" dirty="0">
              <a:solidFill>
                <a:prstClr val="black"/>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8449868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8398128" y="62933"/>
            <a:ext cx="1450340" cy="1493773"/>
          </a:xfrm>
          <a:prstGeom prst="rect">
            <a:avLst/>
          </a:prstGeom>
        </p:spPr>
      </p:pic>
      <p:sp>
        <p:nvSpPr>
          <p:cNvPr id="5" name="object 5"/>
          <p:cNvSpPr txBox="1"/>
          <p:nvPr/>
        </p:nvSpPr>
        <p:spPr>
          <a:xfrm>
            <a:off x="9123298" y="6641179"/>
            <a:ext cx="217170" cy="153888"/>
          </a:xfrm>
          <a:prstGeom prst="rect">
            <a:avLst/>
          </a:prstGeom>
        </p:spPr>
        <p:txBody>
          <a:bodyPr vert="horz" wrap="square" lIns="0" tIns="0" rIns="0" bIns="0" rtlCol="0">
            <a:spAutoFit/>
          </a:bodyPr>
          <a:lstStyle/>
          <a:p>
            <a:pPr marL="38100" marR="0" lvl="0" indent="0" algn="l" defTabSz="914400" rtl="0" eaLnBrk="1" fontAlgn="auto" latinLnBrk="0" hangingPunct="1">
              <a:lnSpc>
                <a:spcPct val="100000"/>
              </a:lnSpc>
              <a:spcBef>
                <a:spcPts val="0"/>
              </a:spcBef>
              <a:spcAft>
                <a:spcPts val="0"/>
              </a:spcAft>
              <a:buClrTx/>
              <a:buSzTx/>
              <a:buFontTx/>
              <a:buNone/>
              <a:tabLst/>
              <a:defRPr/>
            </a:pPr>
            <a:fld id="{81D60167-4931-47E6-BA6A-407CBD079E47}" type="slidenum">
              <a:rPr kumimoji="0" sz="1000" b="0" i="0" u="none" strike="noStrike" kern="1200" cap="none" spc="-5" normalizeH="0" baseline="0" noProof="0" dirty="0">
                <a:ln>
                  <a:noFill/>
                </a:ln>
                <a:solidFill>
                  <a:srgbClr val="5B0917"/>
                </a:solidFill>
                <a:effectLst/>
                <a:uLnTx/>
                <a:uFillTx/>
                <a:latin typeface="Microsoft Sans Serif"/>
                <a:ea typeface="+mn-ea"/>
                <a:cs typeface="Microsoft Sans Serif"/>
              </a:rPr>
              <a:pPr marL="38100" marR="0" lvl="0" indent="0" algn="l" defTabSz="914400" rtl="0" eaLnBrk="1" fontAlgn="auto" latinLnBrk="0" hangingPunct="1">
                <a:lnSpc>
                  <a:spcPct val="100000"/>
                </a:lnSpc>
                <a:spcBef>
                  <a:spcPts val="0"/>
                </a:spcBef>
                <a:spcAft>
                  <a:spcPts val="0"/>
                </a:spcAft>
                <a:buClrTx/>
                <a:buSzTx/>
                <a:buFontTx/>
                <a:buNone/>
                <a:tabLst/>
                <a:defRPr/>
              </a:pPr>
              <a:t>25</a:t>
            </a:fld>
            <a:endParaRPr kumimoji="0" sz="1000" b="0" i="0" u="none" strike="noStrike" kern="1200" cap="none" spc="0" normalizeH="0" baseline="0" noProof="0">
              <a:ln>
                <a:noFill/>
              </a:ln>
              <a:solidFill>
                <a:prstClr val="black"/>
              </a:solidFill>
              <a:effectLst/>
              <a:uLnTx/>
              <a:uFillTx/>
              <a:latin typeface="Microsoft Sans Serif"/>
              <a:ea typeface="+mn-ea"/>
              <a:cs typeface="Microsoft Sans Serif"/>
            </a:endParaRPr>
          </a:p>
        </p:txBody>
      </p:sp>
      <p:sp>
        <p:nvSpPr>
          <p:cNvPr id="4" name="object 4"/>
          <p:cNvSpPr txBox="1"/>
          <p:nvPr/>
        </p:nvSpPr>
        <p:spPr>
          <a:xfrm>
            <a:off x="561238" y="1013207"/>
            <a:ext cx="9009482" cy="2927083"/>
          </a:xfrm>
          <a:prstGeom prst="rect">
            <a:avLst/>
          </a:prstGeom>
        </p:spPr>
        <p:txBody>
          <a:bodyPr vert="horz" wrap="square" lIns="0" tIns="13335" rIns="0" bIns="0" rtlCol="0">
            <a:spAutoFit/>
          </a:bodyPr>
          <a:lstStyle/>
          <a:p>
            <a:pPr marL="12700" marR="8890" lvl="0" indent="0" algn="l" defTabSz="914400" rtl="0" eaLnBrk="1" fontAlgn="auto" latinLnBrk="0" hangingPunct="1">
              <a:lnSpc>
                <a:spcPct val="100000"/>
              </a:lnSpc>
              <a:spcBef>
                <a:spcPts val="105"/>
              </a:spcBef>
              <a:spcAft>
                <a:spcPts val="0"/>
              </a:spcAft>
              <a:buClrTx/>
              <a:buSzTx/>
              <a:buFontTx/>
              <a:buNone/>
              <a:tabLst/>
              <a:defRPr/>
            </a:pPr>
            <a:r>
              <a:rPr kumimoji="0" lang="ru-RU" sz="190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Инф</a:t>
            </a:r>
            <a:r>
              <a:rPr kumimoji="0" lang="ru-RU" sz="1900" b="1"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900"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рма</a:t>
            </a:r>
            <a:r>
              <a:rPr kumimoji="0" lang="ru-RU" sz="190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ция,</a:t>
            </a:r>
            <a:r>
              <a:rPr kumimoji="0" lang="ru-RU" sz="1900" b="1" i="0" u="none" strike="noStrike" kern="1200" cap="none" spc="-20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1"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a:t>
            </a:r>
            <a:r>
              <a:rPr kumimoji="0" lang="ru-RU" sz="1900" b="1" i="0" u="none" strike="noStrike" kern="1200" cap="none" spc="-1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1"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90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нан</a:t>
            </a:r>
            <a:r>
              <a:rPr kumimoji="0" lang="ru-RU" sz="1900" b="1"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ия</a:t>
            </a:r>
            <a:r>
              <a:rPr kumimoji="0" lang="ru-RU" sz="1900" b="1" i="0" u="none" strike="noStrike" kern="1200" cap="none" spc="-1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1"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a:t>
            </a:r>
            <a:r>
              <a:rPr kumimoji="0" lang="ru-RU" sz="1900" b="1"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предприятии</a:t>
            </a:r>
          </a:p>
          <a:p>
            <a:pPr marL="12700" marR="8890" lvl="0" indent="0" algn="l" defTabSz="914400" rtl="0" eaLnBrk="1" fontAlgn="auto" latinLnBrk="0" hangingPunct="1">
              <a:lnSpc>
                <a:spcPct val="100000"/>
              </a:lnSpc>
              <a:spcBef>
                <a:spcPts val="105"/>
              </a:spcBef>
              <a:spcAft>
                <a:spcPts val="0"/>
              </a:spcAft>
              <a:buClrTx/>
              <a:buSzTx/>
              <a:buFontTx/>
              <a:buNone/>
              <a:tabLst/>
              <a:defRPr/>
            </a:pPr>
            <a:endParaRPr kumimoji="0" lang="ru-RU" sz="1900" b="1"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8890" lvl="0" indent="0" algn="l" defTabSz="914400" rtl="0" eaLnBrk="1" fontAlgn="auto" latinLnBrk="0" hangingPunct="1">
              <a:lnSpc>
                <a:spcPct val="100000"/>
              </a:lnSpc>
              <a:spcBef>
                <a:spcPts val="105"/>
              </a:spcBef>
              <a:spcAft>
                <a:spcPts val="0"/>
              </a:spcAft>
              <a:buClrTx/>
              <a:buSzTx/>
              <a:buFontTx/>
              <a:buNone/>
              <a:tabLst/>
              <a:defRPr/>
            </a:pPr>
            <a:r>
              <a:rPr kumimoji="0" sz="1900" b="1" i="0" u="none" strike="noStrike" kern="1200" cap="none" spc="145" normalizeH="0" baseline="0" noProof="0" dirty="0" err="1">
                <a:ln>
                  <a:noFill/>
                </a:ln>
                <a:solidFill>
                  <a:srgbClr val="0000CC"/>
                </a:solidFill>
                <a:effectLst/>
                <a:uLnTx/>
                <a:uFillTx/>
                <a:latin typeface="Times New Roman" panose="02020603050405020304" pitchFamily="18" charset="0"/>
                <a:ea typeface="+mn-ea"/>
                <a:cs typeface="Times New Roman" panose="02020603050405020304" pitchFamily="18" charset="0"/>
              </a:rPr>
              <a:t>И</a:t>
            </a:r>
            <a:r>
              <a:rPr kumimoji="0" sz="1900" b="1" i="0" u="none" strike="noStrike" kern="1200" cap="none" spc="-60" normalizeH="0" baseline="0" noProof="0" dirty="0" err="1">
                <a:ln>
                  <a:noFill/>
                </a:ln>
                <a:solidFill>
                  <a:srgbClr val="0000CC"/>
                </a:solidFill>
                <a:effectLst/>
                <a:uLnTx/>
                <a:uFillTx/>
                <a:latin typeface="Times New Roman" panose="02020603050405020304" pitchFamily="18" charset="0"/>
                <a:ea typeface="+mn-ea"/>
                <a:cs typeface="Times New Roman" panose="02020603050405020304" pitchFamily="18" charset="0"/>
              </a:rPr>
              <a:t>н</a:t>
            </a:r>
            <a:r>
              <a:rPr kumimoji="0" sz="1900" b="1" i="0" u="none" strike="noStrike" kern="1200" cap="none" spc="-15" normalizeH="0" baseline="0" noProof="0" dirty="0" err="1">
                <a:ln>
                  <a:noFill/>
                </a:ln>
                <a:solidFill>
                  <a:srgbClr val="0000CC"/>
                </a:solidFill>
                <a:effectLst/>
                <a:uLnTx/>
                <a:uFillTx/>
                <a:latin typeface="Times New Roman" panose="02020603050405020304" pitchFamily="18" charset="0"/>
                <a:ea typeface="+mn-ea"/>
                <a:cs typeface="Times New Roman" panose="02020603050405020304" pitchFamily="18" charset="0"/>
              </a:rPr>
              <a:t>форма</a:t>
            </a:r>
            <a:r>
              <a:rPr kumimoji="0" sz="1900" b="1" i="0" u="none" strike="noStrike" kern="1200" cap="none" spc="-5" normalizeH="0" baseline="0" noProof="0" dirty="0" err="1">
                <a:ln>
                  <a:noFill/>
                </a:ln>
                <a:solidFill>
                  <a:srgbClr val="0000CC"/>
                </a:solidFill>
                <a:effectLst/>
                <a:uLnTx/>
                <a:uFillTx/>
                <a:latin typeface="Times New Roman" panose="02020603050405020304" pitchFamily="18" charset="0"/>
                <a:ea typeface="+mn-ea"/>
                <a:cs typeface="Times New Roman" panose="02020603050405020304" pitchFamily="18" charset="0"/>
              </a:rPr>
              <a:t>ц</a:t>
            </a:r>
            <a:r>
              <a:rPr kumimoji="0" sz="1900" b="1" i="0" u="none" strike="noStrike" kern="1200" cap="none" spc="0" normalizeH="0" baseline="0" noProof="0" dirty="0" err="1">
                <a:ln>
                  <a:noFill/>
                </a:ln>
                <a:solidFill>
                  <a:srgbClr val="0000CC"/>
                </a:solidFill>
                <a:effectLst/>
                <a:uLnTx/>
                <a:uFillTx/>
                <a:latin typeface="Times New Roman" panose="02020603050405020304" pitchFamily="18" charset="0"/>
                <a:ea typeface="+mn-ea"/>
                <a:cs typeface="Times New Roman" panose="02020603050405020304" pitchFamily="18" charset="0"/>
              </a:rPr>
              <a:t>и</a:t>
            </a:r>
            <a:r>
              <a:rPr kumimoji="0" sz="1900" b="1" i="0" u="none" strike="noStrike" kern="1200" cap="none" spc="-135" normalizeH="0" baseline="0" noProof="0" dirty="0" err="1">
                <a:ln>
                  <a:noFill/>
                </a:ln>
                <a:solidFill>
                  <a:srgbClr val="0000CC"/>
                </a:solidFill>
                <a:effectLst/>
                <a:uLnTx/>
                <a:uFillTx/>
                <a:latin typeface="Times New Roman" panose="02020603050405020304" pitchFamily="18" charset="0"/>
                <a:ea typeface="+mn-ea"/>
                <a:cs typeface="Times New Roman" panose="02020603050405020304" pitchFamily="18" charset="0"/>
              </a:rPr>
              <a:t>я</a:t>
            </a:r>
            <a:r>
              <a:rPr kumimoji="0" sz="1900" b="1" i="0" u="none" strike="noStrike" kern="1200" cap="none" spc="-21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a:t>
            </a:r>
            <a:r>
              <a:rPr kumimoji="0" sz="1900" b="0" i="0" u="none" strike="noStrike" kern="1200" cap="none" spc="-16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3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э</a:t>
            </a:r>
            <a:r>
              <a:rPr kumimoji="0" sz="1900" b="0" i="0" u="none" strike="noStrike" kern="1200" cap="none" spc="-14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т</a:t>
            </a:r>
            <a:r>
              <a:rPr kumimoji="0" sz="1900" b="0" i="0" u="none" strike="noStrike" kern="1200" cap="none" spc="5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о</a:t>
            </a:r>
            <a:r>
              <a:rPr kumimoji="0" sz="1900" b="0" i="0" u="none" strike="noStrike" kern="1200" cap="none" spc="-16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5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абор</a:t>
            </a:r>
            <a:r>
              <a:rPr kumimoji="0" sz="1900" b="0" i="0" u="none" strike="noStrike" kern="1200" cap="none" spc="-18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1" i="0" u="none" strike="noStrike" kern="1200" cap="none" spc="-2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форма</a:t>
            </a:r>
            <a:r>
              <a:rPr kumimoji="0" sz="1900" b="1" i="0" u="none" strike="noStrike" kern="1200" cap="none" spc="-1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л</a:t>
            </a:r>
            <a:r>
              <a:rPr kumimoji="0" sz="1900" b="1" i="0" u="none" strike="noStrike" kern="1200" cap="none" spc="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и</a:t>
            </a:r>
            <a:r>
              <a:rPr kumimoji="0" sz="1900" b="1" i="0" u="none" strike="noStrike" kern="1200" cap="none" spc="-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зова</a:t>
            </a:r>
            <a:r>
              <a:rPr kumimoji="0" sz="1900" b="1" i="0" u="none" strike="noStrike" kern="1200" cap="none" spc="-1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н</a:t>
            </a:r>
            <a:r>
              <a:rPr kumimoji="0" sz="1900" b="1" i="0" u="none" strike="noStrike" kern="1200" cap="none" spc="-6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н</a:t>
            </a:r>
            <a:r>
              <a:rPr kumimoji="0" sz="1900" b="1" i="0" u="none" strike="noStrike" kern="1200" cap="none" spc="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ых </a:t>
            </a:r>
            <a:r>
              <a:rPr kumimoji="0" sz="1900" b="0" i="0" u="none" strike="noStrike" kern="1200" cap="none" spc="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(структурированных, </a:t>
            </a:r>
            <a:r>
              <a:rPr kumimoji="0" sz="1900" b="0" i="0" u="none" strike="noStrike" kern="1200" cap="none" spc="-1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разложенных по </a:t>
            </a:r>
            <a:r>
              <a:rPr kumimoji="0" sz="1900" b="0" i="0" u="none" strike="noStrike" kern="1200" cap="none" spc="-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полочкам </a:t>
            </a:r>
            <a:r>
              <a:rPr kumimoji="0" sz="1900" b="0" i="0" u="none" strike="noStrike" kern="1200" cap="none" spc="-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и </a:t>
            </a:r>
            <a:r>
              <a:rPr kumimoji="0" sz="1900" b="0" i="0" u="none" strike="noStrike" kern="1200" cap="none" spc="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имеющих </a:t>
            </a:r>
            <a:r>
              <a:rPr kumimoji="0" sz="1900" b="0" i="0" u="none" strike="noStrike" kern="1200" cap="none" spc="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средства</a:t>
            </a:r>
            <a:r>
              <a:rPr kumimoji="0" sz="1900" b="0" i="0" u="none" strike="noStrike" kern="1200" cap="none" spc="-17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0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для</a:t>
            </a:r>
            <a:r>
              <a:rPr kumimoji="0" sz="1900" b="0" i="0" u="none" strike="noStrike" kern="1200" cap="none" spc="-15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поиска</a:t>
            </a:r>
            <a:r>
              <a:rPr kumimoji="0" sz="1900" b="0" i="0" u="none" strike="noStrike" kern="1200" cap="none" spc="-20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и</a:t>
            </a:r>
            <a:r>
              <a:rPr kumimoji="0" sz="1900" b="0" i="0" u="none" strike="noStrike" kern="1200" cap="none" spc="-14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6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представления)</a:t>
            </a:r>
            <a:r>
              <a:rPr kumimoji="0" sz="1900" b="0" i="0" u="none" strike="noStrike" kern="1200" cap="none" spc="-18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знаний</a:t>
            </a:r>
            <a:r>
              <a:rPr kumimoji="0" sz="1900" b="0" i="0" u="none" strike="noStrike" kern="1200" cap="none" spc="-16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бизнеса</a:t>
            </a:r>
            <a:r>
              <a:rPr kumimoji="0" sz="1900" b="0" i="0" u="none" strike="noStrike" kern="1200" cap="none" spc="-17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о</a:t>
            </a:r>
            <a:r>
              <a:rPr kumimoji="0" sz="1900" b="0" i="0" u="none" strike="noStrike" kern="1200" cap="none" spc="-15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самом </a:t>
            </a:r>
            <a:r>
              <a:rPr kumimoji="0" sz="1900" b="0" i="0" u="none" strike="noStrike" kern="1200" cap="none" spc="-61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себе:</a:t>
            </a:r>
            <a:endPar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4965" marR="0" lvl="0" indent="-342900" algn="l" defTabSz="914400" rtl="0" eaLnBrk="1" fontAlgn="auto" latinLnBrk="0" hangingPunct="1">
              <a:lnSpc>
                <a:spcPct val="100000"/>
              </a:lnSpc>
              <a:spcBef>
                <a:spcPts val="480"/>
              </a:spcBef>
              <a:spcAft>
                <a:spcPts val="0"/>
              </a:spcAft>
              <a:buClrTx/>
              <a:buSzTx/>
              <a:buFont typeface="Wingdings" panose="05000000000000000000" pitchFamily="2" charset="2"/>
              <a:buChar char="ü"/>
              <a:tabLst>
                <a:tab pos="356235" algn="l"/>
              </a:tabLst>
              <a:defRPr/>
            </a:pPr>
            <a:r>
              <a:rPr kumimoji="0" sz="1900" b="0" i="0" u="none" strike="noStrike" kern="1200" cap="none" spc="-8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все</a:t>
            </a:r>
            <a:r>
              <a:rPr kumimoji="0" sz="1900" b="0" i="0" u="none" strike="noStrike" kern="1200" cap="none" spc="-15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3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данные</a:t>
            </a:r>
            <a:r>
              <a:rPr kumimoji="0" sz="1900" b="0" i="0" u="none" strike="noStrike" kern="1200" cap="none" spc="-17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2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являются</a:t>
            </a:r>
            <a:r>
              <a:rPr kumimoji="0" sz="1900" b="0" i="0" u="none" strike="noStrike" kern="1200" cap="none" spc="-15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6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собственностью</a:t>
            </a:r>
            <a:r>
              <a:rPr kumimoji="0" sz="1900" b="0" i="0" u="none" strike="noStrike" kern="1200" cap="none" spc="-16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компании</a:t>
            </a:r>
            <a:r>
              <a:rPr kumimoji="0" sz="1900" b="0" i="0" u="none" strike="noStrike" kern="1200" cap="none" spc="-18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и</a:t>
            </a:r>
            <a:r>
              <a:rPr kumimoji="0" sz="1900" b="0" i="0" u="none" strike="noStrike" kern="1200" cap="none" spc="-15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40"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хранятся</a:t>
            </a:r>
            <a:r>
              <a:rPr kumimoji="0" sz="1900" b="0" i="0" u="none" strike="noStrike" kern="1200" cap="none" spc="-20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13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в</a:t>
            </a:r>
            <a:r>
              <a:rPr kumimoji="0" lang="ru-RU" sz="1900" b="0" i="0" u="none" strike="noStrike" kern="1200" cap="none" spc="-13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и</a:t>
            </a:r>
            <a:r>
              <a:rPr kumimoji="0" sz="1900" b="0" i="0" u="none" strike="noStrike" kern="1200" cap="none" spc="-65"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15"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формац</a:t>
            </a:r>
            <a:r>
              <a:rPr kumimoji="0" sz="1900" b="0" i="0" u="none" strike="noStrike" kern="1200" cap="none" spc="-10"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и</a:t>
            </a:r>
            <a:r>
              <a:rPr kumimoji="0" sz="1900" b="0" i="0" u="none" strike="noStrike" kern="1200" cap="none" spc="-5"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о</a:t>
            </a:r>
            <a:r>
              <a:rPr kumimoji="0" sz="1900" b="0" i="0" u="none" strike="noStrike" kern="1200" cap="none" spc="0"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65"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40"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о</a:t>
            </a:r>
            <a:r>
              <a:rPr kumimoji="0" sz="1900" b="0" i="0" u="none" strike="noStrike" kern="1200" cap="none" spc="-5" normalizeH="0" baseline="0" noProof="0" dirty="0" err="1">
                <a:ln>
                  <a:noFill/>
                </a:ln>
                <a:solidFill>
                  <a:srgbClr val="292929"/>
                </a:solidFill>
                <a:effectLst/>
                <a:uLnTx/>
                <a:uFillTx/>
                <a:latin typeface="Times New Roman" panose="02020603050405020304" pitchFamily="18" charset="0"/>
                <a:ea typeface="+mn-ea"/>
                <a:cs typeface="Times New Roman" panose="02020603050405020304" pitchFamily="18" charset="0"/>
              </a:rPr>
              <a:t>й</a:t>
            </a:r>
            <a:r>
              <a:rPr kumimoji="0" sz="1900" b="0" i="0" u="none" strike="noStrike" kern="1200" cap="none" spc="-19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4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ба</a:t>
            </a:r>
            <a:r>
              <a:rPr kumimoji="0" sz="1900" b="0" i="0" u="none" strike="noStrike" kern="1200" cap="none" spc="25"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з</a:t>
            </a:r>
            <a:r>
              <a:rPr kumimoji="0" sz="1900" b="0" i="0" u="none" strike="noStrike" kern="1200" cap="none" spc="-10" normalizeH="0" baseline="0" noProof="0" dirty="0">
                <a:ln>
                  <a:noFill/>
                </a:ln>
                <a:solidFill>
                  <a:srgbClr val="292929"/>
                </a:solidFill>
                <a:effectLst/>
                <a:uLnTx/>
                <a:uFillTx/>
                <a:latin typeface="Times New Roman" panose="02020603050405020304" pitchFamily="18" charset="0"/>
                <a:ea typeface="+mn-ea"/>
                <a:cs typeface="Times New Roman" panose="02020603050405020304" pitchFamily="18" charset="0"/>
              </a:rPr>
              <a:t>е</a:t>
            </a:r>
            <a:endPar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4965" marR="0" lvl="0" indent="-342900" algn="l" defTabSz="914400" rtl="0" eaLnBrk="1" fontAlgn="auto" latinLnBrk="0" hangingPunct="1">
              <a:lnSpc>
                <a:spcPct val="100000"/>
              </a:lnSpc>
              <a:spcBef>
                <a:spcPts val="475"/>
              </a:spcBef>
              <a:spcAft>
                <a:spcPts val="0"/>
              </a:spcAft>
              <a:buClrTx/>
              <a:buSzTx/>
              <a:buFont typeface="Wingdings" panose="05000000000000000000" pitchFamily="2" charset="2"/>
              <a:buChar char="ü"/>
              <a:tabLst>
                <a:tab pos="356235" algn="l"/>
              </a:tabLst>
              <a:defRPr/>
            </a:pPr>
            <a:r>
              <a:rPr kumimoji="0" sz="190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развитые</a:t>
            </a:r>
            <a:r>
              <a:rPr kumimoji="0" sz="1900" b="0" i="0" u="none" strike="noStrike" kern="1200" cap="none" spc="-1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a:t>
            </a:r>
            <a:r>
              <a:rPr kumimoji="0" sz="190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90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тва</a:t>
            </a:r>
            <a:r>
              <a:rPr kumimoji="0" sz="1900" b="0" i="0" u="none" strike="noStrike" kern="1200" cap="none" spc="-1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ви</a:t>
            </a:r>
            <a:r>
              <a:rPr kumimoji="0" sz="190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зуал</a:t>
            </a:r>
            <a:r>
              <a:rPr kumimoji="0" sz="190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r>
              <a:rPr kumimoji="0" sz="190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ог</a:t>
            </a:r>
            <a:r>
              <a:rPr kumimoji="0" sz="190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900" b="0" i="0" u="none" strike="noStrike" kern="1200" cap="none" spc="-1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a:t>
            </a:r>
            <a:r>
              <a:rPr kumimoji="0" sz="190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900" b="0"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ставле</a:t>
            </a:r>
            <a:r>
              <a:rPr kumimoji="0" sz="190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900" b="0" i="0" u="none" strike="noStrike" kern="1200" cap="none" spc="-1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sz="1900" b="0"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90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90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900" b="0" i="0" u="none" strike="noStrike" kern="1200" cap="none" spc="1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endPar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4965" marR="55880" lvl="0" indent="-342900" algn="l" defTabSz="914400" rtl="0" eaLnBrk="1" fontAlgn="auto" latinLnBrk="0" hangingPunct="1">
              <a:lnSpc>
                <a:spcPct val="100000"/>
              </a:lnSpc>
              <a:spcBef>
                <a:spcPts val="480"/>
              </a:spcBef>
              <a:spcAft>
                <a:spcPts val="0"/>
              </a:spcAft>
              <a:buClrTx/>
              <a:buSzTx/>
              <a:buFont typeface="Wingdings" panose="05000000000000000000" pitchFamily="2" charset="2"/>
              <a:buChar char="ü"/>
              <a:tabLst>
                <a:tab pos="356235" algn="l"/>
              </a:tabLst>
              <a:defRPr/>
            </a:pPr>
            <a:r>
              <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реализована</a:t>
            </a:r>
            <a:r>
              <a:rPr kumimoji="0" sz="190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многоуровневая</a:t>
            </a:r>
            <a:r>
              <a:rPr kumimoji="0" sz="190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система</a:t>
            </a:r>
            <a:r>
              <a:rPr kumimoji="0" sz="1900" b="0" i="0" u="none" strike="noStrike" kern="1200" cap="none" spc="-1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разграничения</a:t>
            </a:r>
            <a:r>
              <a:rPr kumimoji="0" sz="190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 </a:t>
            </a:r>
            <a:r>
              <a:rPr kumimoji="0" sz="1900" b="0" i="0" u="none" strike="noStrike" kern="1200" cap="none" spc="-6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90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sz="190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тупа</a:t>
            </a:r>
            <a:r>
              <a:rPr kumimoji="0" sz="1900" b="0"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900" b="0" i="0" u="none" strike="noStrike" kern="1200" cap="none" spc="-1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90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форма</a:t>
            </a:r>
            <a:r>
              <a:rPr kumimoji="0" sz="190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90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endPar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54965" marR="1247140" lvl="0" indent="-342900" algn="l" defTabSz="914400" rtl="0" eaLnBrk="1" fontAlgn="auto" latinLnBrk="0" hangingPunct="1">
              <a:lnSpc>
                <a:spcPct val="100000"/>
              </a:lnSpc>
              <a:spcBef>
                <a:spcPts val="484"/>
              </a:spcBef>
              <a:spcAft>
                <a:spcPts val="0"/>
              </a:spcAft>
              <a:buClrTx/>
              <a:buSzTx/>
              <a:buFont typeface="Wingdings" panose="05000000000000000000" pitchFamily="2" charset="2"/>
              <a:buChar char="ü"/>
              <a:tabLst>
                <a:tab pos="356235" algn="l"/>
              </a:tabLst>
              <a:defRPr/>
            </a:pPr>
            <a:r>
              <a:rPr kumimoji="0" sz="190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a:t>
            </a:r>
            <a:r>
              <a:rPr kumimoji="0" sz="190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ран</a:t>
            </a:r>
            <a:r>
              <a:rPr kumimoji="0" sz="190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ость</a:t>
            </a:r>
            <a:r>
              <a:rPr kumimoji="0" sz="190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90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a:t>
            </a:r>
            <a:r>
              <a:rPr kumimoji="0" sz="190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900" b="0" i="0" u="none" strike="noStrike" kern="1200" cap="none" spc="1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sz="1900" b="0" i="0" u="none" strike="noStrike" kern="1200" cap="none" spc="-1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обеспеч</a:t>
            </a:r>
            <a:r>
              <a:rPr kumimoji="0" sz="190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a:t>
            </a:r>
            <a:r>
              <a:rPr kumimoji="0" sz="1900" b="0"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900" b="0" i="0" u="none" strike="noStrike" kern="1200" cap="none" spc="-1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4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современ</a:t>
            </a:r>
            <a:r>
              <a:rPr kumimoji="0" sz="1900" b="0" i="0" u="none" strike="noStrike" kern="1200" cap="none" spc="-3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900" b="0" i="0" u="none" strike="noStrike" kern="1200" cap="none" spc="1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sz="190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информационной </a:t>
            </a:r>
            <a:r>
              <a:rPr kumimoji="0" lang="ru-RU" sz="190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технологической платформой </a:t>
            </a:r>
            <a:r>
              <a:rPr kumimoji="0" sz="1900" b="0" i="0" u="none" strike="noStrike" kern="1200" cap="none" spc="-1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90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1С:</a:t>
            </a:r>
            <a:endParaRPr kumimoji="0"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6" name="object 4">
            <a:extLst>
              <a:ext uri="{FF2B5EF4-FFF2-40B4-BE49-F238E27FC236}">
                <a16:creationId xmlns:a16="http://schemas.microsoft.com/office/drawing/2014/main" id="{C2E18C79-23DD-25D2-311E-B69BBD61A03C}"/>
              </a:ext>
            </a:extLst>
          </p:cNvPr>
          <p:cNvPicPr/>
          <p:nvPr/>
        </p:nvPicPr>
        <p:blipFill>
          <a:blip r:embed="rId3" cstate="print"/>
          <a:stretch>
            <a:fillRect/>
          </a:stretch>
        </p:blipFill>
        <p:spPr>
          <a:xfrm>
            <a:off x="8138160" y="5364190"/>
            <a:ext cx="1630680" cy="1392286"/>
          </a:xfrm>
          <a:prstGeom prst="rect">
            <a:avLst/>
          </a:prstGeom>
        </p:spPr>
      </p:pic>
    </p:spTree>
    <p:extLst>
      <p:ext uri="{BB962C8B-B14F-4D97-AF65-F5344CB8AC3E}">
        <p14:creationId xmlns:p14="http://schemas.microsoft.com/office/powerpoint/2010/main" val="11580742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Изображение выглядит как кухонные принадлежности, мясорубка, в помещении, красный&#10;&#10;Автоматически созданное описание">
            <a:extLst>
              <a:ext uri="{FF2B5EF4-FFF2-40B4-BE49-F238E27FC236}">
                <a16:creationId xmlns:a16="http://schemas.microsoft.com/office/drawing/2014/main" id="{5946884B-DB16-3F03-02D9-4182B2839B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9967" y="2007236"/>
            <a:ext cx="2971567" cy="2971567"/>
          </a:xfrm>
          <a:prstGeom prst="rect">
            <a:avLst/>
          </a:prstGeom>
        </p:spPr>
      </p:pic>
      <p:sp>
        <p:nvSpPr>
          <p:cNvPr id="1463301" name="AutoShape 5">
            <a:extLst>
              <a:ext uri="{FF2B5EF4-FFF2-40B4-BE49-F238E27FC236}">
                <a16:creationId xmlns:a16="http://schemas.microsoft.com/office/drawing/2014/main" id="{6E1C1993-F600-647E-9E79-54D896249ED9}"/>
              </a:ext>
            </a:extLst>
          </p:cNvPr>
          <p:cNvSpPr>
            <a:spLocks noChangeArrowheads="1"/>
          </p:cNvSpPr>
          <p:nvPr/>
        </p:nvSpPr>
        <p:spPr bwMode="auto">
          <a:xfrm>
            <a:off x="572135" y="1401744"/>
            <a:ext cx="2171066" cy="780098"/>
          </a:xfrm>
          <a:prstGeom prst="wedgeRoundRectCallout">
            <a:avLst>
              <a:gd name="adj1" fmla="val 79452"/>
              <a:gd name="adj2" fmla="val 20689"/>
              <a:gd name="adj3" fmla="val 16667"/>
            </a:avLst>
          </a:prstGeom>
          <a:solidFill>
            <a:schemeClr val="accent3">
              <a:lumMod val="20000"/>
              <a:lumOff val="80000"/>
            </a:schemeClr>
          </a:solidFill>
          <a:ln w="44450" algn="ctr">
            <a:solidFill>
              <a:schemeClr val="accent3">
                <a:lumMod val="50000"/>
              </a:schemeClr>
            </a:solidFill>
            <a:miter lim="800000"/>
            <a:headEnd/>
            <a:tailE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Исходные данные</a:t>
            </a:r>
          </a:p>
        </p:txBody>
      </p:sp>
      <p:sp>
        <p:nvSpPr>
          <p:cNvPr id="1463302" name="AutoShape 6">
            <a:extLst>
              <a:ext uri="{FF2B5EF4-FFF2-40B4-BE49-F238E27FC236}">
                <a16:creationId xmlns:a16="http://schemas.microsoft.com/office/drawing/2014/main" id="{31A60BCE-2D0C-C0B1-4717-743639FB252A}"/>
              </a:ext>
            </a:extLst>
          </p:cNvPr>
          <p:cNvSpPr>
            <a:spLocks noChangeArrowheads="1"/>
          </p:cNvSpPr>
          <p:nvPr/>
        </p:nvSpPr>
        <p:spPr bwMode="auto">
          <a:xfrm>
            <a:off x="6278245" y="2654937"/>
            <a:ext cx="2171066" cy="780098"/>
          </a:xfrm>
          <a:prstGeom prst="wedgeRoundRectCallout">
            <a:avLst>
              <a:gd name="adj1" fmla="val -91657"/>
              <a:gd name="adj2" fmla="val 120949"/>
              <a:gd name="adj3" fmla="val 16667"/>
            </a:avLst>
          </a:prstGeom>
          <a:solidFill>
            <a:schemeClr val="accent3">
              <a:lumMod val="20000"/>
              <a:lumOff val="80000"/>
            </a:schemeClr>
          </a:solidFill>
          <a:ln w="44450" algn="ctr">
            <a:solidFill>
              <a:schemeClr val="accent3">
                <a:lumMod val="50000"/>
              </a:schemeClr>
            </a:solidFill>
            <a:miter lim="800000"/>
            <a:headEnd/>
            <a:tailE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ru-RU"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2. Правила</a:t>
            </a:r>
            <a:br>
              <a:rPr kumimoji="0" lang="ru-RU" altLang="ru-RU"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altLang="ru-RU"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распределения</a:t>
            </a:r>
          </a:p>
        </p:txBody>
      </p:sp>
      <p:sp>
        <p:nvSpPr>
          <p:cNvPr id="1463303" name="AutoShape 7">
            <a:extLst>
              <a:ext uri="{FF2B5EF4-FFF2-40B4-BE49-F238E27FC236}">
                <a16:creationId xmlns:a16="http://schemas.microsoft.com/office/drawing/2014/main" id="{78373DA7-5A5D-1872-BFF1-74A1D2CBDF35}"/>
              </a:ext>
            </a:extLst>
          </p:cNvPr>
          <p:cNvSpPr>
            <a:spLocks noChangeArrowheads="1"/>
          </p:cNvSpPr>
          <p:nvPr/>
        </p:nvSpPr>
        <p:spPr bwMode="auto">
          <a:xfrm>
            <a:off x="891540" y="4995863"/>
            <a:ext cx="2171066" cy="780097"/>
          </a:xfrm>
          <a:prstGeom prst="wedgeRoundRectCallout">
            <a:avLst>
              <a:gd name="adj1" fmla="val 61848"/>
              <a:gd name="adj2" fmla="val -143592"/>
              <a:gd name="adj3" fmla="val 16667"/>
            </a:avLst>
          </a:prstGeom>
          <a:solidFill>
            <a:schemeClr val="accent3">
              <a:lumMod val="20000"/>
              <a:lumOff val="80000"/>
            </a:schemeClr>
          </a:solidFill>
          <a:ln w="44450" algn="ctr">
            <a:solidFill>
              <a:schemeClr val="accent3">
                <a:lumMod val="50000"/>
              </a:schemeClr>
            </a:solidFill>
            <a:miter lim="800000"/>
            <a:headEnd/>
            <a:tailE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Проводки, показатели</a:t>
            </a:r>
          </a:p>
        </p:txBody>
      </p:sp>
      <p:sp>
        <p:nvSpPr>
          <p:cNvPr id="1463305" name="AutoShape 9">
            <a:extLst>
              <a:ext uri="{FF2B5EF4-FFF2-40B4-BE49-F238E27FC236}">
                <a16:creationId xmlns:a16="http://schemas.microsoft.com/office/drawing/2014/main" id="{26E2ACA7-B552-6D1A-37AD-E7BCC72B6E82}"/>
              </a:ext>
            </a:extLst>
          </p:cNvPr>
          <p:cNvSpPr>
            <a:spLocks noChangeArrowheads="1"/>
          </p:cNvSpPr>
          <p:nvPr/>
        </p:nvSpPr>
        <p:spPr bwMode="auto">
          <a:xfrm>
            <a:off x="5353368" y="4855847"/>
            <a:ext cx="2171066" cy="780098"/>
          </a:xfrm>
          <a:prstGeom prst="wedgeRoundRectCallout">
            <a:avLst>
              <a:gd name="adj1" fmla="val -72230"/>
              <a:gd name="adj2" fmla="val -94253"/>
              <a:gd name="adj3" fmla="val 16667"/>
            </a:avLst>
          </a:prstGeom>
          <a:solidFill>
            <a:schemeClr val="accent3">
              <a:lumMod val="20000"/>
              <a:lumOff val="80000"/>
            </a:schemeClr>
          </a:solidFill>
          <a:ln w="44450" algn="ctr">
            <a:solidFill>
              <a:schemeClr val="accent3">
                <a:lumMod val="50000"/>
              </a:schemeClr>
            </a:solidFill>
            <a:miter lim="800000"/>
            <a:headEnd/>
            <a:tailE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Механизм оценки</a:t>
            </a:r>
          </a:p>
        </p:txBody>
      </p:sp>
      <p:sp>
        <p:nvSpPr>
          <p:cNvPr id="4" name="TextBox 3">
            <a:extLst>
              <a:ext uri="{FF2B5EF4-FFF2-40B4-BE49-F238E27FC236}">
                <a16:creationId xmlns:a16="http://schemas.microsoft.com/office/drawing/2014/main" id="{2AF4997A-38EC-30DE-DA03-8C1A839A8F4D}"/>
              </a:ext>
            </a:extLst>
          </p:cNvPr>
          <p:cNvSpPr txBox="1"/>
          <p:nvPr/>
        </p:nvSpPr>
        <p:spPr>
          <a:xfrm>
            <a:off x="5353369" y="116726"/>
            <a:ext cx="4689792" cy="1369606"/>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0"/>
              </a:spcBef>
              <a:spcAft>
                <a:spcPts val="0"/>
              </a:spcAft>
              <a:buClr>
                <a:srgbClr val="CC0000"/>
              </a:buClr>
              <a:buSzPct val="60000"/>
              <a:buFont typeface="Wingdings" panose="05000000000000000000" pitchFamily="2" charset="2"/>
              <a:buChar char="n"/>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Распределить</a:t>
            </a:r>
          </a:p>
          <a:p>
            <a:pPr marL="742950" marR="0" lvl="1" indent="-285750" algn="l" defTabSz="914400" rtl="0" eaLnBrk="1" fontAlgn="base" latinLnBrk="0" hangingPunct="1">
              <a:lnSpc>
                <a:spcPct val="100000"/>
              </a:lnSpc>
              <a:spcBef>
                <a:spcPts val="0"/>
              </a:spcBef>
              <a:spcAft>
                <a:spcPts val="0"/>
              </a:spcAft>
              <a:buClr>
                <a:srgbClr val="CC0000"/>
              </a:buClr>
              <a:buSzTx/>
              <a:buFont typeface="Wingdings" panose="05000000000000000000" pitchFamily="2" charset="2"/>
              <a:buChar char="§"/>
              <a:tabLst/>
              <a:defRPr/>
            </a:pPr>
            <a:r>
              <a:rPr kumimoji="0" lang="ru-RU" alt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что</a:t>
            </a: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какие затраты</a:t>
            </a:r>
            <a:endParaRPr kumimoji="0" lang="ru-RU" alt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42950" marR="0" lvl="1" indent="-285750" algn="l" defTabSz="914400" rtl="0" eaLnBrk="1" fontAlgn="base" latinLnBrk="0" hangingPunct="1">
              <a:lnSpc>
                <a:spcPct val="100000"/>
              </a:lnSpc>
              <a:spcBef>
                <a:spcPts val="0"/>
              </a:spcBef>
              <a:spcAft>
                <a:spcPts val="0"/>
              </a:spcAft>
              <a:buClr>
                <a:srgbClr val="CC0000"/>
              </a:buClr>
              <a:buSzTx/>
              <a:buFont typeface="Wingdings" panose="05000000000000000000" pitchFamily="2" charset="2"/>
              <a:buChar char="§"/>
              <a:tabLst/>
              <a:defRPr/>
            </a:pPr>
            <a:r>
              <a:rPr kumimoji="0" lang="ru-RU" alt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куда, по какой базе</a:t>
            </a:r>
          </a:p>
          <a:p>
            <a:pPr marL="742950" marR="0" lvl="1" indent="-285750" algn="l" defTabSz="914400" rtl="0" eaLnBrk="1" fontAlgn="base" latinLnBrk="0" hangingPunct="1">
              <a:lnSpc>
                <a:spcPct val="100000"/>
              </a:lnSpc>
              <a:spcBef>
                <a:spcPts val="0"/>
              </a:spcBef>
              <a:spcAft>
                <a:spcPts val="0"/>
              </a:spcAft>
              <a:buClr>
                <a:srgbClr val="CC0000"/>
              </a:buClr>
              <a:buSzTx/>
              <a:buFont typeface="Wingdings" panose="05000000000000000000" pitchFamily="2" charset="2"/>
              <a:buChar char="§"/>
              <a:tabLst/>
              <a:defRPr/>
            </a:pPr>
            <a:r>
              <a:rPr kumimoji="0" lang="ru-RU" alt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каких разрезах</a:t>
            </a:r>
            <a:endPar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1" indent="0" algn="l" defTabSz="914400" rtl="0" eaLnBrk="1" fontAlgn="base" latinLnBrk="0" hangingPunct="1">
              <a:lnSpc>
                <a:spcPct val="100000"/>
              </a:lnSpc>
              <a:spcBef>
                <a:spcPts val="0"/>
              </a:spcBef>
              <a:spcAft>
                <a:spcPts val="0"/>
              </a:spcAft>
              <a:buClr>
                <a:srgbClr val="CC0000"/>
              </a:buClr>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Соответствует формулировкам учетной политики</a:t>
            </a:r>
          </a:p>
        </p:txBody>
      </p:sp>
    </p:spTree>
    <p:extLst>
      <p:ext uri="{BB962C8B-B14F-4D97-AF65-F5344CB8AC3E}">
        <p14:creationId xmlns:p14="http://schemas.microsoft.com/office/powerpoint/2010/main" val="2404711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32520" y="232858"/>
            <a:ext cx="8892480" cy="504403"/>
          </a:xfrm>
        </p:spPr>
        <p:txBody>
          <a:bodyPr/>
          <a:lstStyle/>
          <a:p>
            <a:pPr marL="0" indent="0">
              <a:buNone/>
              <a:defRPr/>
            </a:pPr>
            <a:r>
              <a:rPr sz="1900" b="1" dirty="0" err="1">
                <a:latin typeface="Times New Roman" panose="02020603050405020304" pitchFamily="18" charset="0"/>
                <a:cs typeface="Times New Roman" panose="02020603050405020304" pitchFamily="18" charset="0"/>
              </a:rPr>
              <a:t>Поступление</a:t>
            </a:r>
            <a:r>
              <a:rPr sz="1900" b="1" dirty="0">
                <a:latin typeface="Times New Roman" panose="02020603050405020304" pitchFamily="18" charset="0"/>
                <a:cs typeface="Times New Roman" panose="02020603050405020304" pitchFamily="18" charset="0"/>
              </a:rPr>
              <a:t> </a:t>
            </a:r>
            <a:r>
              <a:rPr sz="1900" b="1" dirty="0" err="1">
                <a:latin typeface="Times New Roman" panose="02020603050405020304" pitchFamily="18" charset="0"/>
                <a:cs typeface="Times New Roman" panose="02020603050405020304" pitchFamily="18" charset="0"/>
              </a:rPr>
              <a:t>активов</a:t>
            </a:r>
            <a:r>
              <a:rPr sz="1900" b="1" dirty="0">
                <a:latin typeface="Times New Roman" panose="02020603050405020304" pitchFamily="18" charset="0"/>
                <a:cs typeface="Times New Roman" panose="02020603050405020304" pitchFamily="18" charset="0"/>
              </a:rPr>
              <a:t> </a:t>
            </a:r>
            <a:r>
              <a:rPr lang="ru-RU" sz="1900" b="1" dirty="0">
                <a:latin typeface="Times New Roman" panose="02020603050405020304" pitchFamily="18" charset="0"/>
                <a:cs typeface="Times New Roman" panose="02020603050405020304" pitchFamily="18" charset="0"/>
              </a:rPr>
              <a:t>в ИС 1 С</a:t>
            </a:r>
            <a:endParaRPr sz="1900" b="1" dirty="0">
              <a:latin typeface="Times New Roman" panose="02020603050405020304" pitchFamily="18" charset="0"/>
              <a:cs typeface="Times New Roman" panose="02020603050405020304" pitchFamily="18" charset="0"/>
            </a:endParaRPr>
          </a:p>
        </p:txBody>
      </p:sp>
      <p:graphicFrame>
        <p:nvGraphicFramePr>
          <p:cNvPr id="10" name="Схема 9"/>
          <p:cNvGraphicFramePr/>
          <p:nvPr/>
        </p:nvGraphicFramePr>
        <p:xfrm>
          <a:off x="3429000" y="1278280"/>
          <a:ext cx="6096000" cy="428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Box 12"/>
          <p:cNvSpPr txBox="1">
            <a:spLocks noChangeArrowheads="1"/>
          </p:cNvSpPr>
          <p:nvPr/>
        </p:nvSpPr>
        <p:spPr bwMode="auto">
          <a:xfrm>
            <a:off x="381000" y="1081760"/>
            <a:ext cx="4076699" cy="3093154"/>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Автоматизированы операции по поступлению запасов (в т. ч. по импорту), учету дополнительных расходов на приобретение, реализации, возврату поставщику и от покупателя, перемещению между местами хранения и ответственными лицами, комплектации и списанию, оформлению доверенностей.</a:t>
            </a:r>
          </a:p>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ru-RU" sz="1600" b="0" i="0" u="none" strike="noStrike" kern="1200" cap="none" spc="0" normalizeH="0" baseline="0" noProof="0" dirty="0">
              <a:ln>
                <a:noFill/>
              </a:ln>
              <a:solidFill>
                <a:srgbClr val="794427"/>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2974248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4900" y="534577"/>
            <a:ext cx="8892480" cy="504403"/>
          </a:xfrm>
        </p:spPr>
        <p:txBody>
          <a:bodyPr/>
          <a:lstStyle/>
          <a:p>
            <a:pPr marL="0" indent="0">
              <a:buNone/>
              <a:defRPr/>
            </a:pPr>
            <a:r>
              <a:rPr lang="ru-RU" sz="1900" b="1" dirty="0">
                <a:latin typeface="Times New Roman" panose="02020603050405020304" pitchFamily="18" charset="0"/>
                <a:cs typeface="Times New Roman" panose="02020603050405020304" pitchFamily="18" charset="0"/>
              </a:rPr>
              <a:t>Складские операции по учету ТМЗ</a:t>
            </a:r>
          </a:p>
          <a:p>
            <a:pPr marL="0" indent="0">
              <a:buNone/>
              <a:defRPr/>
            </a:pPr>
            <a:endParaRPr sz="1900" b="1" dirty="0">
              <a:latin typeface="Times New Roman" panose="02020603050405020304" pitchFamily="18" charset="0"/>
              <a:cs typeface="Times New Roman" panose="02020603050405020304" pitchFamily="18" charset="0"/>
            </a:endParaRPr>
          </a:p>
        </p:txBody>
      </p:sp>
      <p:grpSp>
        <p:nvGrpSpPr>
          <p:cNvPr id="4" name="Группа 3">
            <a:extLst>
              <a:ext uri="{FF2B5EF4-FFF2-40B4-BE49-F238E27FC236}">
                <a16:creationId xmlns:a16="http://schemas.microsoft.com/office/drawing/2014/main" id="{CEABD784-8CB9-1318-81E5-B04AE58AF5B5}"/>
              </a:ext>
            </a:extLst>
          </p:cNvPr>
          <p:cNvGrpSpPr/>
          <p:nvPr/>
        </p:nvGrpSpPr>
        <p:grpSpPr>
          <a:xfrm>
            <a:off x="277888" y="1348739"/>
            <a:ext cx="9407132" cy="4328160"/>
            <a:chOff x="277888" y="1348739"/>
            <a:chExt cx="9137804" cy="4328160"/>
          </a:xfrm>
        </p:grpSpPr>
        <p:sp>
          <p:nvSpPr>
            <p:cNvPr id="7" name="Полилиния: фигура 6">
              <a:extLst>
                <a:ext uri="{FF2B5EF4-FFF2-40B4-BE49-F238E27FC236}">
                  <a16:creationId xmlns:a16="http://schemas.microsoft.com/office/drawing/2014/main" id="{90DE4EF9-1B8E-18BD-AE09-693BBD455117}"/>
                </a:ext>
              </a:extLst>
            </p:cNvPr>
            <p:cNvSpPr/>
            <p:nvPr/>
          </p:nvSpPr>
          <p:spPr>
            <a:xfrm>
              <a:off x="2051735" y="1348739"/>
              <a:ext cx="1700960" cy="432816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accent3">
                <a:lumMod val="40000"/>
                <a:lumOff val="60000"/>
              </a:schemeClr>
            </a:solidFill>
            <a:scene3d>
              <a:camera prst="orthographicFront">
                <a:rot lat="0" lon="0" rev="0"/>
              </a:camera>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spcFirstLastPara="0" vert="horz" wrap="square" lIns="107950" tIns="865632" rIns="105410" bIns="865632" numCol="1" spcCol="1270" anchor="ctr" anchorCtr="0">
              <a:noAutofit/>
            </a:bodyPr>
            <a:lstStyle/>
            <a:p>
              <a:pPr marL="0" marR="0" lvl="0" indent="0" algn="ctr" defTabSz="737870" rtl="0" eaLnBrk="1" fontAlgn="auto" latinLnBrk="0" hangingPunct="1">
                <a:lnSpc>
                  <a:spcPct val="90000"/>
                </a:lnSpc>
                <a:spcBef>
                  <a:spcPct val="0"/>
                </a:spcBef>
                <a:spcAft>
                  <a:spcPct val="3500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Перемещение ТМЗ</a:t>
              </a:r>
            </a:p>
          </p:txBody>
        </p:sp>
        <p:sp>
          <p:nvSpPr>
            <p:cNvPr id="8" name="Полилиния: фигура 7">
              <a:extLst>
                <a:ext uri="{FF2B5EF4-FFF2-40B4-BE49-F238E27FC236}">
                  <a16:creationId xmlns:a16="http://schemas.microsoft.com/office/drawing/2014/main" id="{72B36A75-067E-3913-2C8D-4280960866FE}"/>
                </a:ext>
              </a:extLst>
            </p:cNvPr>
            <p:cNvSpPr/>
            <p:nvPr/>
          </p:nvSpPr>
          <p:spPr>
            <a:xfrm>
              <a:off x="5762257" y="1348739"/>
              <a:ext cx="1824309" cy="432816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accent3">
                <a:lumMod val="40000"/>
                <a:lumOff val="60000"/>
              </a:schemeClr>
            </a:solidFill>
            <a:scene3d>
              <a:camera prst="orthographicFront">
                <a:rot lat="0" lon="0" rev="0"/>
              </a:camera>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spcFirstLastPara="0" vert="horz" wrap="square" lIns="107950" tIns="865632" rIns="105411" bIns="865632" numCol="1" spcCol="1270" anchor="ctr" anchorCtr="0">
              <a:noAutofit/>
            </a:bodyPr>
            <a:lstStyle/>
            <a:p>
              <a:pPr marL="0" marR="0" lvl="0" indent="0" algn="ctr" defTabSz="737870" rtl="0" eaLnBrk="1" fontAlgn="auto" latinLnBrk="0" hangingPunct="1">
                <a:lnSpc>
                  <a:spcPct val="90000"/>
                </a:lnSpc>
                <a:spcBef>
                  <a:spcPct val="0"/>
                </a:spcBef>
                <a:spcAft>
                  <a:spcPct val="3500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Инвентаризация ТМЗ на складе</a:t>
              </a:r>
            </a:p>
          </p:txBody>
        </p:sp>
        <p:sp>
          <p:nvSpPr>
            <p:cNvPr id="9" name="Полилиния: фигура 8">
              <a:extLst>
                <a:ext uri="{FF2B5EF4-FFF2-40B4-BE49-F238E27FC236}">
                  <a16:creationId xmlns:a16="http://schemas.microsoft.com/office/drawing/2014/main" id="{7BC0447A-FC05-0D46-37C6-F0B434B7732B}"/>
                </a:ext>
              </a:extLst>
            </p:cNvPr>
            <p:cNvSpPr/>
            <p:nvPr/>
          </p:nvSpPr>
          <p:spPr>
            <a:xfrm>
              <a:off x="3906961" y="1348739"/>
              <a:ext cx="1783622" cy="432816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accent3">
                <a:lumMod val="40000"/>
                <a:lumOff val="60000"/>
              </a:schemeClr>
            </a:solidFill>
            <a:scene3d>
              <a:camera prst="orthographicFront">
                <a:rot lat="0" lon="0" rev="0"/>
              </a:camera>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spcFirstLastPara="0" vert="horz" wrap="square" lIns="107950" tIns="865632" rIns="105410" bIns="865632" numCol="1" spcCol="1270" anchor="ctr" anchorCtr="0">
              <a:noAutofit/>
            </a:bodyPr>
            <a:lstStyle/>
            <a:p>
              <a:pPr marL="0" marR="0" lvl="0" indent="0" algn="ctr" defTabSz="737870" rtl="0" eaLnBrk="1" fontAlgn="auto" latinLnBrk="0" hangingPunct="1">
                <a:lnSpc>
                  <a:spcPct val="90000"/>
                </a:lnSpc>
                <a:spcBef>
                  <a:spcPct val="0"/>
                </a:spcBef>
                <a:spcAft>
                  <a:spcPct val="3500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Комплектация ТМЗ</a:t>
              </a:r>
            </a:p>
          </p:txBody>
        </p:sp>
        <p:sp>
          <p:nvSpPr>
            <p:cNvPr id="10" name="Полилиния: фигура 9">
              <a:extLst>
                <a:ext uri="{FF2B5EF4-FFF2-40B4-BE49-F238E27FC236}">
                  <a16:creationId xmlns:a16="http://schemas.microsoft.com/office/drawing/2014/main" id="{3D10F3BF-6833-BB34-68A9-B2AEB08890D6}"/>
                </a:ext>
              </a:extLst>
            </p:cNvPr>
            <p:cNvSpPr/>
            <p:nvPr/>
          </p:nvSpPr>
          <p:spPr>
            <a:xfrm>
              <a:off x="277888" y="1348739"/>
              <a:ext cx="1700960" cy="432816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accent3">
                <a:lumMod val="40000"/>
                <a:lumOff val="60000"/>
              </a:schemeClr>
            </a:solidFill>
            <a:scene3d>
              <a:camera prst="orthographicFront">
                <a:rot lat="0" lon="0" rev="0"/>
              </a:camera>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spcFirstLastPara="0" vert="horz" wrap="square" lIns="107950" tIns="865632" rIns="105410" bIns="865632" numCol="1" spcCol="1270" anchor="ctr" anchorCtr="0">
              <a:noAutofit/>
            </a:bodyPr>
            <a:lstStyle/>
            <a:p>
              <a:pPr marL="0" marR="0" lvl="0" indent="0" algn="ctr" defTabSz="737870" rtl="0" eaLnBrk="1" fontAlgn="auto" latinLnBrk="0" hangingPunct="1">
                <a:lnSpc>
                  <a:spcPct val="90000"/>
                </a:lnSpc>
                <a:spcBef>
                  <a:spcPct val="0"/>
                </a:spcBef>
                <a:spcAft>
                  <a:spcPct val="3500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Оприходование ТМЗ</a:t>
              </a:r>
            </a:p>
          </p:txBody>
        </p:sp>
        <p:sp>
          <p:nvSpPr>
            <p:cNvPr id="11" name="Полилиния: фигура 10">
              <a:extLst>
                <a:ext uri="{FF2B5EF4-FFF2-40B4-BE49-F238E27FC236}">
                  <a16:creationId xmlns:a16="http://schemas.microsoft.com/office/drawing/2014/main" id="{6F5B8904-9DE1-4EBC-511C-6F7A664FF05A}"/>
                </a:ext>
              </a:extLst>
            </p:cNvPr>
            <p:cNvSpPr/>
            <p:nvPr/>
          </p:nvSpPr>
          <p:spPr>
            <a:xfrm rot="21600000">
              <a:off x="7742046" y="1348739"/>
              <a:ext cx="1673646" cy="432816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accent3">
                <a:lumMod val="40000"/>
                <a:lumOff val="60000"/>
              </a:schemeClr>
            </a:solidFill>
            <a:scene3d>
              <a:camera prst="orthographicFront">
                <a:rot lat="0" lon="0" rev="0"/>
              </a:camera>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spcFirstLastPara="0" vert="horz" wrap="square" lIns="107950" tIns="865632" rIns="105410" bIns="865632" numCol="1" spcCol="1270" anchor="ctr" anchorCtr="0">
              <a:noAutofit/>
            </a:bodyPr>
            <a:lstStyle/>
            <a:p>
              <a:pPr marL="0" marR="0" lvl="0" indent="0" algn="ctr" defTabSz="737870" rtl="0" eaLnBrk="1" fontAlgn="auto" latinLnBrk="0" hangingPunct="1">
                <a:lnSpc>
                  <a:spcPct val="90000"/>
                </a:lnSpc>
                <a:spcBef>
                  <a:spcPct val="0"/>
                </a:spcBef>
                <a:spcAft>
                  <a:spcPct val="3500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Списание ТМЗ</a:t>
              </a:r>
            </a:p>
          </p:txBody>
        </p:sp>
      </p:grpSp>
    </p:spTree>
    <p:extLst>
      <p:ext uri="{BB962C8B-B14F-4D97-AF65-F5344CB8AC3E}">
        <p14:creationId xmlns:p14="http://schemas.microsoft.com/office/powerpoint/2010/main" val="20074407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Изображение выглядит как текст, программное обеспечение, число, веб-страница&#10;&#10;Автоматически созданное описание">
            <a:extLst>
              <a:ext uri="{FF2B5EF4-FFF2-40B4-BE49-F238E27FC236}">
                <a16:creationId xmlns:a16="http://schemas.microsoft.com/office/drawing/2014/main" id="{94D7533C-4CE0-E6FF-0B93-77DD8A8002EC}"/>
              </a:ext>
            </a:extLst>
          </p:cNvPr>
          <p:cNvPicPr>
            <a:picLocks noChangeAspect="1"/>
          </p:cNvPicPr>
          <p:nvPr/>
        </p:nvPicPr>
        <p:blipFill rotWithShape="1">
          <a:blip r:embed="rId2">
            <a:extLst>
              <a:ext uri="{28A0092B-C50C-407E-A947-70E740481C1C}">
                <a14:useLocalDpi xmlns:a14="http://schemas.microsoft.com/office/drawing/2010/main" val="0"/>
              </a:ext>
            </a:extLst>
          </a:blip>
          <a:srcRect t="3220"/>
          <a:stretch/>
        </p:blipFill>
        <p:spPr>
          <a:xfrm>
            <a:off x="99060" y="648099"/>
            <a:ext cx="7421880" cy="3866752"/>
          </a:xfrm>
          <a:prstGeom prst="rect">
            <a:avLst/>
          </a:prstGeom>
        </p:spPr>
      </p:pic>
      <p:sp>
        <p:nvSpPr>
          <p:cNvPr id="2" name="TextBox 1">
            <a:extLst>
              <a:ext uri="{FF2B5EF4-FFF2-40B4-BE49-F238E27FC236}">
                <a16:creationId xmlns:a16="http://schemas.microsoft.com/office/drawing/2014/main" id="{1A1B7074-D486-848A-4EEF-2381D331BAEF}"/>
              </a:ext>
            </a:extLst>
          </p:cNvPr>
          <p:cNvSpPr txBox="1"/>
          <p:nvPr/>
        </p:nvSpPr>
        <p:spPr>
          <a:xfrm>
            <a:off x="0" y="216133"/>
            <a:ext cx="9669780" cy="3847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поступление ТМЗ и услуг  выбрать только то что нужно например, ОС</a:t>
            </a:r>
          </a:p>
        </p:txBody>
      </p:sp>
      <p:sp>
        <p:nvSpPr>
          <p:cNvPr id="17" name="Прямоугольник 16">
            <a:extLst>
              <a:ext uri="{FF2B5EF4-FFF2-40B4-BE49-F238E27FC236}">
                <a16:creationId xmlns:a16="http://schemas.microsoft.com/office/drawing/2014/main" id="{C072B824-15EF-B5E4-B4D2-EE930F2FF06F}"/>
              </a:ext>
            </a:extLst>
          </p:cNvPr>
          <p:cNvSpPr/>
          <p:nvPr/>
        </p:nvSpPr>
        <p:spPr>
          <a:xfrm>
            <a:off x="2270759" y="1249680"/>
            <a:ext cx="563881" cy="281939"/>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Рисунок 4" descr="Изображение выглядит как текст, число, Шрифт, линия&#10;&#10;Автоматически созданное описание">
            <a:extLst>
              <a:ext uri="{FF2B5EF4-FFF2-40B4-BE49-F238E27FC236}">
                <a16:creationId xmlns:a16="http://schemas.microsoft.com/office/drawing/2014/main" id="{EB3F2D0C-8E23-98F9-5CFD-E8E77B9C61CC}"/>
              </a:ext>
            </a:extLst>
          </p:cNvPr>
          <p:cNvPicPr>
            <a:picLocks noChangeAspect="1"/>
          </p:cNvPicPr>
          <p:nvPr/>
        </p:nvPicPr>
        <p:blipFill rotWithShape="1">
          <a:blip r:embed="rId3">
            <a:extLst>
              <a:ext uri="{28A0092B-C50C-407E-A947-70E740481C1C}">
                <a14:useLocalDpi xmlns:a14="http://schemas.microsoft.com/office/drawing/2010/main" val="0"/>
              </a:ext>
            </a:extLst>
          </a:blip>
          <a:srcRect t="4114" r="31836"/>
          <a:stretch/>
        </p:blipFill>
        <p:spPr>
          <a:xfrm>
            <a:off x="4046220" y="4728211"/>
            <a:ext cx="5684520" cy="2074093"/>
          </a:xfrm>
          <a:prstGeom prst="rect">
            <a:avLst/>
          </a:prstGeom>
        </p:spPr>
      </p:pic>
    </p:spTree>
    <p:extLst>
      <p:ext uri="{BB962C8B-B14F-4D97-AF65-F5344CB8AC3E}">
        <p14:creationId xmlns:p14="http://schemas.microsoft.com/office/powerpoint/2010/main" val="1750216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E7F698-6925-283D-B378-760F78569A09}"/>
              </a:ext>
            </a:extLst>
          </p:cNvPr>
          <p:cNvSpPr txBox="1"/>
          <p:nvPr/>
        </p:nvSpPr>
        <p:spPr>
          <a:xfrm>
            <a:off x="940254" y="473249"/>
            <a:ext cx="8316506" cy="5147819"/>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Утренняя практика благодарности </a:t>
            </a:r>
            <a:r>
              <a:rPr lang="ru-RU" sz="1532" dirty="0">
                <a:solidFill>
                  <a:prstClr val="black"/>
                </a:solidFill>
                <a:latin typeface="Times New Roman" panose="02020603050405020304" pitchFamily="18" charset="0"/>
                <a:cs typeface="Times New Roman" panose="02020603050405020304" pitchFamily="18" charset="0"/>
              </a:rPr>
              <a:t>— способ начать день на позитивной ноте. Не менее важно закончить его в том же ключе, засыпая с мыслями обо всем хорошем, что было в прошедшем дне.</a:t>
            </a:r>
          </a:p>
          <a:p>
            <a:pPr defTabSz="844083"/>
            <a:r>
              <a:rPr lang="ru-RU" sz="1532" dirty="0">
                <a:solidFill>
                  <a:prstClr val="black"/>
                </a:solidFill>
                <a:latin typeface="Times New Roman" panose="02020603050405020304" pitchFamily="18" charset="0"/>
                <a:cs typeface="Times New Roman" panose="02020603050405020304" pitchFamily="18" charset="0"/>
              </a:rPr>
              <a:t> </a:t>
            </a:r>
          </a:p>
          <a:p>
            <a:pPr defTabSz="844083"/>
            <a:r>
              <a:rPr lang="ru-RU" sz="1662" b="1" dirty="0">
                <a:solidFill>
                  <a:prstClr val="black"/>
                </a:solidFill>
                <a:latin typeface="Times New Roman" panose="02020603050405020304" pitchFamily="18" charset="0"/>
                <a:cs typeface="Times New Roman" panose="02020603050405020304" pitchFamily="18" charset="0"/>
              </a:rPr>
              <a:t>В стрессовой ситуации сосредоточьтесь на благодарности</a:t>
            </a:r>
          </a:p>
          <a:p>
            <a:pPr defTabSz="844083"/>
            <a:r>
              <a:rPr lang="ru-RU" sz="1662" dirty="0">
                <a:solidFill>
                  <a:prstClr val="black"/>
                </a:solidFill>
                <a:latin typeface="Times New Roman" panose="02020603050405020304" pitchFamily="18" charset="0"/>
                <a:cs typeface="Times New Roman" panose="02020603050405020304" pitchFamily="18" charset="0"/>
              </a:rPr>
              <a:t>В состоянии стресса или переутомления улучите момент, чтобы взять паузу и поразмышлять о том, что с вами происходит. Попробуйте увидеть в текущей ситуации позитивные моменты, за которые вы можете быть благодарны. Это поможет справиться с негативными обстоятельствами</a:t>
            </a:r>
          </a:p>
          <a:p>
            <a:pPr defTabSz="844083"/>
            <a:endParaRPr lang="ru-RU" sz="1662" dirty="0">
              <a:solidFill>
                <a:prstClr val="black"/>
              </a:solidFill>
              <a:latin typeface="Times New Roman" panose="02020603050405020304" pitchFamily="18" charset="0"/>
              <a:cs typeface="Times New Roman" panose="02020603050405020304" pitchFamily="18" charset="0"/>
            </a:endParaRPr>
          </a:p>
          <a:p>
            <a:pPr defTabSz="844083"/>
            <a:r>
              <a:rPr lang="ru-RU" sz="1662" b="1" dirty="0">
                <a:solidFill>
                  <a:prstClr val="black"/>
                </a:solidFill>
                <a:latin typeface="Times New Roman" panose="02020603050405020304" pitchFamily="18" charset="0"/>
                <a:cs typeface="Times New Roman" panose="02020603050405020304" pitchFamily="18" charset="0"/>
              </a:rPr>
              <a:t>Говорите слова благодарности друзьям и родным и не только им</a:t>
            </a: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r>
              <a:rPr lang="ru-RU" sz="1662" b="1" dirty="0">
                <a:solidFill>
                  <a:prstClr val="black"/>
                </a:solidFill>
                <a:latin typeface="Times New Roman" panose="02020603050405020304" pitchFamily="18" charset="0"/>
                <a:cs typeface="Times New Roman" panose="02020603050405020304" pitchFamily="18" charset="0"/>
              </a:rPr>
              <a:t>Дневник благодарности</a:t>
            </a:r>
          </a:p>
          <a:p>
            <a:pPr defTabSz="844083"/>
            <a:r>
              <a:rPr lang="ru-RU" sz="1662" dirty="0">
                <a:solidFill>
                  <a:prstClr val="black"/>
                </a:solidFill>
                <a:latin typeface="Times New Roman" panose="02020603050405020304" pitchFamily="18" charset="0"/>
                <a:cs typeface="Times New Roman" panose="02020603050405020304" pitchFamily="18" charset="0"/>
              </a:rPr>
              <a:t>Записывайте в него все, за что вы благодарны жизни и людям. Ведение дневника дает возможность оглянуться и заметить то хорошее, что у нас есть и что стоит благодарности.</a:t>
            </a: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r>
              <a:rPr lang="ru-RU" sz="1662" dirty="0">
                <a:solidFill>
                  <a:prstClr val="black"/>
                </a:solidFill>
                <a:latin typeface="Times New Roman" panose="02020603050405020304" pitchFamily="18" charset="0"/>
                <a:cs typeface="Times New Roman" panose="02020603050405020304" pitchFamily="18" charset="0"/>
              </a:rPr>
              <a:t>Самый тупой карандаш, лучше самой острой памяти</a:t>
            </a:r>
          </a:p>
          <a:p>
            <a:pPr defTabSz="844083"/>
            <a:endParaRPr lang="ru-RU" sz="1662" dirty="0">
              <a:solidFill>
                <a:prstClr val="black"/>
              </a:solidFill>
              <a:latin typeface="Times New Roman" panose="02020603050405020304" pitchFamily="18" charset="0"/>
              <a:cs typeface="Times New Roman" panose="02020603050405020304" pitchFamily="18" charset="0"/>
            </a:endParaRPr>
          </a:p>
        </p:txBody>
      </p:sp>
      <p:pic>
        <p:nvPicPr>
          <p:cNvPr id="4" name="Рисунок 3" descr="Изображение выглядит как инструмент, офисные принадлежности&#10;&#10;Автоматически созданное описание">
            <a:extLst>
              <a:ext uri="{FF2B5EF4-FFF2-40B4-BE49-F238E27FC236}">
                <a16:creationId xmlns:a16="http://schemas.microsoft.com/office/drawing/2014/main" id="{BEA92BF1-2141-1D44-23FD-935D970A31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7133" y="4424940"/>
            <a:ext cx="2260023" cy="2260023"/>
          </a:xfrm>
          <a:prstGeom prst="rect">
            <a:avLst/>
          </a:prstGeom>
        </p:spPr>
      </p:pic>
      <p:pic>
        <p:nvPicPr>
          <p:cNvPr id="6" name="Рисунок 5" descr="Изображение выглядит как пишущий прибор, офисные принадлежности, Маркировочный инструмент, канцтовары&#10;&#10;Автоматически созданное описание">
            <a:extLst>
              <a:ext uri="{FF2B5EF4-FFF2-40B4-BE49-F238E27FC236}">
                <a16:creationId xmlns:a16="http://schemas.microsoft.com/office/drawing/2014/main" id="{C342D464-009A-348C-451E-3078E2B033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290" y="4333703"/>
            <a:ext cx="1268780" cy="1268780"/>
          </a:xfrm>
          <a:prstGeom prst="rect">
            <a:avLst/>
          </a:prstGeom>
        </p:spPr>
      </p:pic>
    </p:spTree>
    <p:extLst>
      <p:ext uri="{BB962C8B-B14F-4D97-AF65-F5344CB8AC3E}">
        <p14:creationId xmlns:p14="http://schemas.microsoft.com/office/powerpoint/2010/main" val="40540110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12930EE7-F1B5-30EB-C39A-2CF418EC9AB1}"/>
              </a:ext>
            </a:extLst>
          </p:cNvPr>
          <p:cNvSpPr txBox="1"/>
          <p:nvPr/>
        </p:nvSpPr>
        <p:spPr>
          <a:xfrm>
            <a:off x="55659" y="227447"/>
            <a:ext cx="9621741" cy="60324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Особое внимание на детали.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Так не плательщики НДС должны проставить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НДС включает в стоимость</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pic>
        <p:nvPicPr>
          <p:cNvPr id="3" name="Рисунок 2" descr="Изображение выглядит как текст, снимок экрана, дисплей, программное обеспечение&#10;&#10;Автоматически созданное описание">
            <a:extLst>
              <a:ext uri="{FF2B5EF4-FFF2-40B4-BE49-F238E27FC236}">
                <a16:creationId xmlns:a16="http://schemas.microsoft.com/office/drawing/2014/main" id="{8D7321A5-1AF0-1B16-7F89-DB2A28A04B41}"/>
              </a:ext>
            </a:extLst>
          </p:cNvPr>
          <p:cNvPicPr>
            <a:picLocks noChangeAspect="1"/>
          </p:cNvPicPr>
          <p:nvPr/>
        </p:nvPicPr>
        <p:blipFill rotWithShape="1">
          <a:blip r:embed="rId2">
            <a:extLst>
              <a:ext uri="{28A0092B-C50C-407E-A947-70E740481C1C}">
                <a14:useLocalDpi xmlns:a14="http://schemas.microsoft.com/office/drawing/2010/main" val="0"/>
              </a:ext>
            </a:extLst>
          </a:blip>
          <a:srcRect b="5685"/>
          <a:stretch/>
        </p:blipFill>
        <p:spPr>
          <a:xfrm>
            <a:off x="413467" y="976014"/>
            <a:ext cx="5588110" cy="3992112"/>
          </a:xfrm>
          <a:prstGeom prst="rect">
            <a:avLst/>
          </a:prstGeom>
        </p:spPr>
      </p:pic>
      <p:pic>
        <p:nvPicPr>
          <p:cNvPr id="5" name="Рисунок 4" descr="флажок установлен со сплошной заливкой">
            <a:extLst>
              <a:ext uri="{FF2B5EF4-FFF2-40B4-BE49-F238E27FC236}">
                <a16:creationId xmlns:a16="http://schemas.microsoft.com/office/drawing/2014/main" id="{5DB144BC-FBEA-B625-D5EC-4EE339A4B6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09544" y="227447"/>
            <a:ext cx="914400" cy="914400"/>
          </a:xfrm>
          <a:prstGeom prst="rect">
            <a:avLst/>
          </a:prstGeom>
        </p:spPr>
      </p:pic>
    </p:spTree>
    <p:extLst>
      <p:ext uri="{BB962C8B-B14F-4D97-AF65-F5344CB8AC3E}">
        <p14:creationId xmlns:p14="http://schemas.microsoft.com/office/powerpoint/2010/main" val="17814750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1512A230-9D92-CA8C-4332-FAE5EF5DCAEF}"/>
              </a:ext>
            </a:extLst>
          </p:cNvPr>
          <p:cNvPicPr>
            <a:picLocks noChangeAspect="1"/>
          </p:cNvPicPr>
          <p:nvPr/>
        </p:nvPicPr>
        <p:blipFill>
          <a:blip r:embed="rId2"/>
          <a:stretch>
            <a:fillRect/>
          </a:stretch>
        </p:blipFill>
        <p:spPr>
          <a:xfrm>
            <a:off x="767256" y="1030702"/>
            <a:ext cx="6859540" cy="4387118"/>
          </a:xfrm>
          <a:prstGeom prst="rect">
            <a:avLst/>
          </a:prstGeom>
        </p:spPr>
      </p:pic>
      <p:sp>
        <p:nvSpPr>
          <p:cNvPr id="4" name="TextBox 3">
            <a:extLst>
              <a:ext uri="{FF2B5EF4-FFF2-40B4-BE49-F238E27FC236}">
                <a16:creationId xmlns:a16="http://schemas.microsoft.com/office/drawing/2014/main" id="{03022371-7F91-2CB0-7278-E012F59A17EF}"/>
              </a:ext>
            </a:extLst>
          </p:cNvPr>
          <p:cNvSpPr txBox="1"/>
          <p:nvPr/>
        </p:nvSpPr>
        <p:spPr>
          <a:xfrm>
            <a:off x="358140" y="622757"/>
            <a:ext cx="7071360" cy="347788"/>
          </a:xfrm>
          <a:prstGeom prst="rect">
            <a:avLst/>
          </a:prstGeom>
          <a:noFill/>
        </p:spPr>
        <p:txBody>
          <a:bodyPr wrap="square">
            <a:spAutoFit/>
          </a:bodyPr>
          <a:lstStyle/>
          <a:p>
            <a:r>
              <a:rPr kumimoji="0" lang="ru-RU" sz="1660" b="1" i="0" u="none" strike="noStrike" kern="1200" cap="none" spc="-25"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Проверка </a:t>
            </a:r>
            <a:r>
              <a:rPr kumimoji="0" lang="ru-RU" sz="1660" b="1" i="0" u="none" strike="noStrike" kern="1200" cap="none" spc="-25" normalizeH="0" baseline="0" noProof="0" dirty="0" err="1">
                <a:ln>
                  <a:noFill/>
                </a:ln>
                <a:solidFill>
                  <a:prstClr val="black"/>
                </a:solidFill>
                <a:effectLst/>
                <a:uLnTx/>
                <a:uFillTx/>
                <a:latin typeface="Times New Roman" panose="02020603050405020304" pitchFamily="18" charset="0"/>
                <a:ea typeface="+mj-ea"/>
                <a:cs typeface="Times New Roman" panose="02020603050405020304" pitchFamily="18" charset="0"/>
              </a:rPr>
              <a:t>контагентов</a:t>
            </a:r>
            <a:r>
              <a:rPr kumimoji="0" lang="ru-RU" sz="1660" b="1" i="0" u="none" strike="noStrike" kern="1200" cap="none" spc="-25"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и физических лиц с одинаковыми БИН/ИИН</a:t>
            </a:r>
            <a:endParaRPr lang="ru-RU" sz="1660" dirty="0"/>
          </a:p>
        </p:txBody>
      </p:sp>
    </p:spTree>
    <p:extLst>
      <p:ext uri="{BB962C8B-B14F-4D97-AF65-F5344CB8AC3E}">
        <p14:creationId xmlns:p14="http://schemas.microsoft.com/office/powerpoint/2010/main" val="26319149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5EB7F-C940-DF61-79A2-8FD707A0F2E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54E8C10-F83D-D7B8-BAD1-64C95A1952A7}"/>
              </a:ext>
            </a:extLst>
          </p:cNvPr>
          <p:cNvSpPr txBox="1">
            <a:spLocks noGrp="1"/>
          </p:cNvSpPr>
          <p:nvPr>
            <p:ph type="title"/>
          </p:nvPr>
        </p:nvSpPr>
        <p:spPr>
          <a:xfrm>
            <a:off x="807720" y="775541"/>
            <a:ext cx="6596252" cy="351378"/>
          </a:xfrm>
          <a:prstGeom prst="rect">
            <a:avLst/>
          </a:prstGeom>
        </p:spPr>
        <p:txBody>
          <a:bodyPr vert="horz" wrap="square" lIns="0" tIns="12700" rIns="0" bIns="0" rtlCol="0" anchor="ctr">
            <a:spAutoFit/>
          </a:bodyPr>
          <a:lstStyle/>
          <a:p>
            <a:pPr marL="12700">
              <a:spcBef>
                <a:spcPts val="100"/>
              </a:spcBef>
            </a:pPr>
            <a:r>
              <a:rPr lang="ru-RU" sz="2200" spc="-25" dirty="0">
                <a:solidFill>
                  <a:schemeClr val="tx1"/>
                </a:solidFill>
                <a:latin typeface="Times New Roman" panose="02020603050405020304" pitchFamily="18" charset="0"/>
                <a:cs typeface="Times New Roman" panose="02020603050405020304" pitchFamily="18" charset="0"/>
              </a:rPr>
              <a:t>Экспресс- проверка ведения учета</a:t>
            </a:r>
            <a:endParaRPr sz="2200" spc="-15" dirty="0">
              <a:solidFill>
                <a:schemeClr val="tx1"/>
              </a:solidFill>
              <a:latin typeface="Times New Roman" panose="02020603050405020304" pitchFamily="18" charset="0"/>
              <a:cs typeface="Times New Roman" panose="02020603050405020304" pitchFamily="18" charset="0"/>
            </a:endParaRPr>
          </a:p>
        </p:txBody>
      </p:sp>
      <p:grpSp>
        <p:nvGrpSpPr>
          <p:cNvPr id="3" name="object 3">
            <a:extLst>
              <a:ext uri="{FF2B5EF4-FFF2-40B4-BE49-F238E27FC236}">
                <a16:creationId xmlns:a16="http://schemas.microsoft.com/office/drawing/2014/main" id="{8E852AD0-A546-FDA2-E4BF-959FDBA86588}"/>
              </a:ext>
            </a:extLst>
          </p:cNvPr>
          <p:cNvGrpSpPr/>
          <p:nvPr/>
        </p:nvGrpSpPr>
        <p:grpSpPr>
          <a:xfrm>
            <a:off x="920552" y="1484784"/>
            <a:ext cx="7992889" cy="3456384"/>
            <a:chOff x="42671" y="1328927"/>
            <a:chExt cx="9105900" cy="4200525"/>
          </a:xfrm>
        </p:grpSpPr>
        <p:pic>
          <p:nvPicPr>
            <p:cNvPr id="4" name="object 4">
              <a:extLst>
                <a:ext uri="{FF2B5EF4-FFF2-40B4-BE49-F238E27FC236}">
                  <a16:creationId xmlns:a16="http://schemas.microsoft.com/office/drawing/2014/main" id="{92B19587-A826-AAB3-8C8B-DF6972B4EEF8}"/>
                </a:ext>
              </a:extLst>
            </p:cNvPr>
            <p:cNvPicPr/>
            <p:nvPr/>
          </p:nvPicPr>
          <p:blipFill>
            <a:blip r:embed="rId2" cstate="print"/>
            <a:stretch>
              <a:fillRect/>
            </a:stretch>
          </p:blipFill>
          <p:spPr>
            <a:xfrm>
              <a:off x="67055" y="1338071"/>
              <a:ext cx="9009888" cy="4181855"/>
            </a:xfrm>
            <a:prstGeom prst="rect">
              <a:avLst/>
            </a:prstGeom>
          </p:spPr>
        </p:pic>
        <p:sp>
          <p:nvSpPr>
            <p:cNvPr id="5" name="object 5">
              <a:extLst>
                <a:ext uri="{FF2B5EF4-FFF2-40B4-BE49-F238E27FC236}">
                  <a16:creationId xmlns:a16="http://schemas.microsoft.com/office/drawing/2014/main" id="{36F24D3A-F98F-8F0F-AC9F-DE70799A6636}"/>
                </a:ext>
              </a:extLst>
            </p:cNvPr>
            <p:cNvSpPr/>
            <p:nvPr/>
          </p:nvSpPr>
          <p:spPr>
            <a:xfrm>
              <a:off x="62483" y="1333499"/>
              <a:ext cx="9019540" cy="4191000"/>
            </a:xfrm>
            <a:custGeom>
              <a:avLst/>
              <a:gdLst/>
              <a:ahLst/>
              <a:cxnLst/>
              <a:rect l="l" t="t" r="r" b="b"/>
              <a:pathLst>
                <a:path w="9019540" h="4191000">
                  <a:moveTo>
                    <a:pt x="0" y="4191000"/>
                  </a:moveTo>
                  <a:lnTo>
                    <a:pt x="9019032" y="4191000"/>
                  </a:lnTo>
                  <a:lnTo>
                    <a:pt x="9019032" y="0"/>
                  </a:lnTo>
                  <a:lnTo>
                    <a:pt x="0" y="0"/>
                  </a:lnTo>
                  <a:lnTo>
                    <a:pt x="0" y="4191000"/>
                  </a:lnTo>
                  <a:close/>
                </a:path>
              </a:pathLst>
            </a:custGeom>
            <a:ln w="9143">
              <a:solidFill>
                <a:srgbClr val="5F0000"/>
              </a:solidFill>
            </a:ln>
          </p:spPr>
          <p:txBody>
            <a:bodyPr wrap="square" lIns="0" tIns="0" rIns="0" bIns="0" rtlCol="0"/>
            <a:lstStyle/>
            <a:p>
              <a:pPr fontAlgn="base">
                <a:spcBef>
                  <a:spcPct val="0"/>
                </a:spcBef>
                <a:spcAft>
                  <a:spcPct val="0"/>
                </a:spcAft>
                <a:defRPr/>
              </a:pPr>
              <a:endParaRPr>
                <a:solidFill>
                  <a:prstClr val="black"/>
                </a:solidFill>
                <a:latin typeface="Gill Sans MT" pitchFamily="34" charset="0"/>
                <a:cs typeface="Arial" charset="0"/>
              </a:endParaRPr>
            </a:p>
          </p:txBody>
        </p:sp>
        <p:pic>
          <p:nvPicPr>
            <p:cNvPr id="6" name="object 6">
              <a:extLst>
                <a:ext uri="{FF2B5EF4-FFF2-40B4-BE49-F238E27FC236}">
                  <a16:creationId xmlns:a16="http://schemas.microsoft.com/office/drawing/2014/main" id="{45934958-74B9-7409-B33A-8C3B24C7DAC2}"/>
                </a:ext>
              </a:extLst>
            </p:cNvPr>
            <p:cNvPicPr/>
            <p:nvPr/>
          </p:nvPicPr>
          <p:blipFill>
            <a:blip r:embed="rId3" cstate="print"/>
            <a:stretch>
              <a:fillRect/>
            </a:stretch>
          </p:blipFill>
          <p:spPr>
            <a:xfrm>
              <a:off x="51815" y="2060447"/>
              <a:ext cx="9092183" cy="2773679"/>
            </a:xfrm>
            <a:prstGeom prst="rect">
              <a:avLst/>
            </a:prstGeom>
          </p:spPr>
        </p:pic>
        <p:sp>
          <p:nvSpPr>
            <p:cNvPr id="7" name="object 7">
              <a:extLst>
                <a:ext uri="{FF2B5EF4-FFF2-40B4-BE49-F238E27FC236}">
                  <a16:creationId xmlns:a16="http://schemas.microsoft.com/office/drawing/2014/main" id="{2C759A1C-FBD2-BC62-9375-275784896E92}"/>
                </a:ext>
              </a:extLst>
            </p:cNvPr>
            <p:cNvSpPr/>
            <p:nvPr/>
          </p:nvSpPr>
          <p:spPr>
            <a:xfrm>
              <a:off x="47243" y="2055876"/>
              <a:ext cx="9097010" cy="2783205"/>
            </a:xfrm>
            <a:custGeom>
              <a:avLst/>
              <a:gdLst/>
              <a:ahLst/>
              <a:cxnLst/>
              <a:rect l="l" t="t" r="r" b="b"/>
              <a:pathLst>
                <a:path w="9097010" h="2783204">
                  <a:moveTo>
                    <a:pt x="0" y="2782824"/>
                  </a:moveTo>
                  <a:lnTo>
                    <a:pt x="9096755" y="2782824"/>
                  </a:lnTo>
                </a:path>
                <a:path w="9097010" h="2783204">
                  <a:moveTo>
                    <a:pt x="9096756" y="0"/>
                  </a:moveTo>
                  <a:lnTo>
                    <a:pt x="0" y="0"/>
                  </a:lnTo>
                  <a:lnTo>
                    <a:pt x="0" y="2782824"/>
                  </a:lnTo>
                </a:path>
              </a:pathLst>
            </a:custGeom>
            <a:ln w="9144">
              <a:solidFill>
                <a:srgbClr val="5F0000"/>
              </a:solidFill>
            </a:ln>
          </p:spPr>
          <p:txBody>
            <a:bodyPr wrap="square" lIns="0" tIns="0" rIns="0" bIns="0" rtlCol="0"/>
            <a:lstStyle/>
            <a:p>
              <a:pPr fontAlgn="base">
                <a:spcBef>
                  <a:spcPct val="0"/>
                </a:spcBef>
                <a:spcAft>
                  <a:spcPct val="0"/>
                </a:spcAft>
                <a:defRPr/>
              </a:pPr>
              <a:endParaRPr>
                <a:solidFill>
                  <a:prstClr val="black"/>
                </a:solidFill>
                <a:latin typeface="Gill Sans MT" pitchFamily="34" charset="0"/>
                <a:cs typeface="Arial" charset="0"/>
              </a:endParaRPr>
            </a:p>
          </p:txBody>
        </p:sp>
      </p:grpSp>
    </p:spTree>
    <p:extLst>
      <p:ext uri="{BB962C8B-B14F-4D97-AF65-F5344CB8AC3E}">
        <p14:creationId xmlns:p14="http://schemas.microsoft.com/office/powerpoint/2010/main" val="2109841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2">
          <a:extLst>
            <a:ext uri="{FF2B5EF4-FFF2-40B4-BE49-F238E27FC236}">
              <a16:creationId xmlns:a16="http://schemas.microsoft.com/office/drawing/2014/main" id="{F9468CE0-B23D-1B46-1AFA-734C46610EB7}"/>
            </a:ext>
          </a:extLst>
        </p:cNvPr>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8D61CD7F-41C3-3B6F-BC86-32D10104FA83}"/>
              </a:ext>
            </a:extLst>
          </p:cNvPr>
          <p:cNvPicPr>
            <a:picLocks noChangeAspect="1"/>
          </p:cNvPicPr>
          <p:nvPr/>
        </p:nvPicPr>
        <p:blipFill rotWithShape="1">
          <a:blip r:embed="rId3"/>
          <a:srcRect l="12329" t="4053" r="39303" b="60778"/>
          <a:stretch/>
        </p:blipFill>
        <p:spPr bwMode="auto">
          <a:xfrm>
            <a:off x="2010781" y="116173"/>
            <a:ext cx="7560839" cy="2531591"/>
          </a:xfrm>
          <a:prstGeom prst="rect">
            <a:avLst/>
          </a:prstGeom>
          <a:ln>
            <a:noFill/>
          </a:ln>
          <a:extLst>
            <a:ext uri="{53640926-AAD7-44D8-BBD7-CCE9431645EC}">
              <a14:shadowObscured xmlns:a14="http://schemas.microsoft.com/office/drawing/2010/main"/>
            </a:ext>
          </a:extLst>
        </p:spPr>
      </p:pic>
      <p:pic>
        <p:nvPicPr>
          <p:cNvPr id="6" name="Рисунок 5" descr="Изображение выглядит как текст, внутренний, снимок экрана&#10;&#10;Автоматически созданное описание">
            <a:extLst>
              <a:ext uri="{FF2B5EF4-FFF2-40B4-BE49-F238E27FC236}">
                <a16:creationId xmlns:a16="http://schemas.microsoft.com/office/drawing/2014/main" id="{7FD04CD5-658A-9FB9-EB4D-A19C22ECDE94}"/>
              </a:ext>
            </a:extLst>
          </p:cNvPr>
          <p:cNvPicPr>
            <a:picLocks noChangeAspect="1"/>
          </p:cNvPicPr>
          <p:nvPr/>
        </p:nvPicPr>
        <p:blipFill rotWithShape="1">
          <a:blip r:embed="rId4"/>
          <a:srcRect l="12610" t="3546" r="22358" b="32996"/>
          <a:stretch/>
        </p:blipFill>
        <p:spPr bwMode="auto">
          <a:xfrm>
            <a:off x="2010781" y="2781387"/>
            <a:ext cx="7717684" cy="3960440"/>
          </a:xfrm>
          <a:prstGeom prst="rect">
            <a:avLst/>
          </a:prstGeom>
          <a:ln>
            <a:noFill/>
          </a:ln>
          <a:extLst>
            <a:ext uri="{53640926-AAD7-44D8-BBD7-CCE9431645EC}">
              <a14:shadowObscured xmlns:a14="http://schemas.microsoft.com/office/drawing/2010/main"/>
            </a:ext>
          </a:extLst>
        </p:spPr>
      </p:pic>
      <p:sp>
        <p:nvSpPr>
          <p:cNvPr id="2" name="Прямоугольник: скругленные углы 1">
            <a:extLst>
              <a:ext uri="{FF2B5EF4-FFF2-40B4-BE49-F238E27FC236}">
                <a16:creationId xmlns:a16="http://schemas.microsoft.com/office/drawing/2014/main" id="{36BBDE16-EFD6-D756-BA21-778D2A994AE1}"/>
              </a:ext>
            </a:extLst>
          </p:cNvPr>
          <p:cNvSpPr/>
          <p:nvPr/>
        </p:nvSpPr>
        <p:spPr>
          <a:xfrm>
            <a:off x="2346960" y="5257800"/>
            <a:ext cx="1676400" cy="76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alibri"/>
            </a:endParaRPr>
          </a:p>
        </p:txBody>
      </p:sp>
      <p:sp>
        <p:nvSpPr>
          <p:cNvPr id="7" name="Прямоугольник: скругленные углы 6">
            <a:extLst>
              <a:ext uri="{FF2B5EF4-FFF2-40B4-BE49-F238E27FC236}">
                <a16:creationId xmlns:a16="http://schemas.microsoft.com/office/drawing/2014/main" id="{8A3682B9-279D-59AB-0929-7300EE344335}"/>
              </a:ext>
            </a:extLst>
          </p:cNvPr>
          <p:cNvSpPr/>
          <p:nvPr/>
        </p:nvSpPr>
        <p:spPr>
          <a:xfrm>
            <a:off x="6926580" y="1828800"/>
            <a:ext cx="1676400" cy="685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alibri"/>
            </a:endParaRPr>
          </a:p>
        </p:txBody>
      </p:sp>
      <p:sp>
        <p:nvSpPr>
          <p:cNvPr id="4" name="TextBox 3">
            <a:extLst>
              <a:ext uri="{FF2B5EF4-FFF2-40B4-BE49-F238E27FC236}">
                <a16:creationId xmlns:a16="http://schemas.microsoft.com/office/drawing/2014/main" id="{5DC7996A-16D2-43C1-7D59-6A01EBB479A6}"/>
              </a:ext>
            </a:extLst>
          </p:cNvPr>
          <p:cNvSpPr txBox="1"/>
          <p:nvPr/>
        </p:nvSpPr>
        <p:spPr>
          <a:xfrm>
            <a:off x="114300" y="679546"/>
            <a:ext cx="1958340" cy="494596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Анализ субконто общий</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660" b="1" dirty="0">
                <a:solidFill>
                  <a:prstClr val="black"/>
                </a:solidFill>
                <a:latin typeface="Times New Roman" panose="02020603050405020304" pitchFamily="18" charset="0"/>
                <a:cs typeface="Times New Roman" panose="02020603050405020304" pitchFamily="18" charset="0"/>
              </a:rPr>
              <a:t>В целом по всем, </a:t>
            </a:r>
            <a:r>
              <a:rPr lang="ru-RU" sz="1660" dirty="0">
                <a:solidFill>
                  <a:prstClr val="black"/>
                </a:solidFill>
                <a:latin typeface="Times New Roman" panose="02020603050405020304" pitchFamily="18" charset="0"/>
                <a:cs typeface="Times New Roman" panose="02020603050405020304" pitchFamily="18" charset="0"/>
              </a:rPr>
              <a:t>не используем отбор</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60" dirty="0">
              <a:solidFill>
                <a:prstClr val="black"/>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60" dirty="0">
              <a:solidFill>
                <a:prstClr val="black"/>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60" dirty="0">
              <a:solidFill>
                <a:prstClr val="black"/>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Times New Roman" panose="02020603050405020304" pitchFamily="18" charset="0"/>
              </a:rPr>
              <a:t>Общая сводная информация по контрагентам по итогам месяца,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Times New Roman" panose="02020603050405020304" pitchFamily="18" charset="0"/>
              </a:rPr>
              <a:t>но надо работать </a:t>
            </a:r>
            <a:r>
              <a:rPr kumimoji="0" lang="ru-RU" sz="1660" b="1"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Times New Roman" panose="02020603050405020304" pitchFamily="18" charset="0"/>
              </a:rPr>
              <a:t>ежемесячно </a:t>
            </a:r>
            <a:r>
              <a:rPr kumimoji="0" lang="ru-RU" sz="1660" b="0"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Times New Roman" panose="02020603050405020304" pitchFamily="18" charset="0"/>
              </a:rPr>
              <a:t>с анализом субконто в разрезе каждого контрагента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374338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2">
          <a:extLst>
            <a:ext uri="{FF2B5EF4-FFF2-40B4-BE49-F238E27FC236}">
              <a16:creationId xmlns:a16="http://schemas.microsoft.com/office/drawing/2014/main" id="{F9468CE0-B23D-1B46-1AFA-734C46610EB7}"/>
            </a:ext>
          </a:extLst>
        </p:cNvPr>
        <p:cNvGrpSpPr/>
        <p:nvPr/>
      </p:nvGrpSpPr>
      <p:grpSpPr>
        <a:xfrm>
          <a:off x="0" y="0"/>
          <a:ext cx="0" cy="0"/>
          <a:chOff x="0" y="0"/>
          <a:chExt cx="0" cy="0"/>
        </a:xfrm>
      </p:grpSpPr>
      <p:sp>
        <p:nvSpPr>
          <p:cNvPr id="2" name="Прямоугольник: скругленные углы 1">
            <a:extLst>
              <a:ext uri="{FF2B5EF4-FFF2-40B4-BE49-F238E27FC236}">
                <a16:creationId xmlns:a16="http://schemas.microsoft.com/office/drawing/2014/main" id="{36BBDE16-EFD6-D756-BA21-778D2A994AE1}"/>
              </a:ext>
            </a:extLst>
          </p:cNvPr>
          <p:cNvSpPr/>
          <p:nvPr/>
        </p:nvSpPr>
        <p:spPr>
          <a:xfrm>
            <a:off x="1371600" y="5257800"/>
            <a:ext cx="1676400" cy="76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alibri"/>
            </a:endParaRPr>
          </a:p>
        </p:txBody>
      </p:sp>
      <p:sp>
        <p:nvSpPr>
          <p:cNvPr id="7" name="Прямоугольник: скругленные углы 6">
            <a:extLst>
              <a:ext uri="{FF2B5EF4-FFF2-40B4-BE49-F238E27FC236}">
                <a16:creationId xmlns:a16="http://schemas.microsoft.com/office/drawing/2014/main" id="{8A3682B9-279D-59AB-0929-7300EE344335}"/>
              </a:ext>
            </a:extLst>
          </p:cNvPr>
          <p:cNvSpPr/>
          <p:nvPr/>
        </p:nvSpPr>
        <p:spPr>
          <a:xfrm>
            <a:off x="6926580" y="1828800"/>
            <a:ext cx="1676400" cy="685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alibri"/>
            </a:endParaRPr>
          </a:p>
        </p:txBody>
      </p:sp>
      <p:sp>
        <p:nvSpPr>
          <p:cNvPr id="4" name="TextBox 3">
            <a:extLst>
              <a:ext uri="{FF2B5EF4-FFF2-40B4-BE49-F238E27FC236}">
                <a16:creationId xmlns:a16="http://schemas.microsoft.com/office/drawing/2014/main" id="{5DC7996A-16D2-43C1-7D59-6A01EBB479A6}"/>
              </a:ext>
            </a:extLst>
          </p:cNvPr>
          <p:cNvSpPr txBox="1"/>
          <p:nvPr/>
        </p:nvSpPr>
        <p:spPr>
          <a:xfrm>
            <a:off x="114300" y="146146"/>
            <a:ext cx="9311640" cy="34778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Анализ субконто общая настройка. </a:t>
            </a:r>
            <a:r>
              <a:rPr lang="ru-RU" sz="1660" b="1" dirty="0">
                <a:solidFill>
                  <a:prstClr val="black"/>
                </a:solidFill>
                <a:latin typeface="Times New Roman" panose="02020603050405020304" pitchFamily="18" charset="0"/>
                <a:cs typeface="Times New Roman" panose="02020603050405020304" pitchFamily="18" charset="0"/>
              </a:rPr>
              <a:t>В целом по всем, </a:t>
            </a:r>
            <a:r>
              <a:rPr lang="ru-RU" sz="1660" dirty="0">
                <a:solidFill>
                  <a:prstClr val="black"/>
                </a:solidFill>
                <a:latin typeface="Times New Roman" panose="02020603050405020304" pitchFamily="18" charset="0"/>
                <a:cs typeface="Times New Roman" panose="02020603050405020304" pitchFamily="18" charset="0"/>
              </a:rPr>
              <a:t>не используем отбор</a:t>
            </a:r>
            <a:endParaRPr kumimoji="0" lang="ru-RU" sz="166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3" name="Рисунок 2">
            <a:extLst>
              <a:ext uri="{FF2B5EF4-FFF2-40B4-BE49-F238E27FC236}">
                <a16:creationId xmlns:a16="http://schemas.microsoft.com/office/drawing/2014/main" id="{55698A71-128B-D52E-ABDE-26210BF99677}"/>
              </a:ext>
            </a:extLst>
          </p:cNvPr>
          <p:cNvPicPr>
            <a:picLocks noChangeAspect="1"/>
          </p:cNvPicPr>
          <p:nvPr/>
        </p:nvPicPr>
        <p:blipFill>
          <a:blip r:embed="rId3"/>
          <a:stretch>
            <a:fillRect/>
          </a:stretch>
        </p:blipFill>
        <p:spPr>
          <a:xfrm>
            <a:off x="576411" y="928389"/>
            <a:ext cx="9017169" cy="5389215"/>
          </a:xfrm>
          <a:prstGeom prst="rect">
            <a:avLst/>
          </a:prstGeom>
        </p:spPr>
      </p:pic>
    </p:spTree>
    <p:extLst>
      <p:ext uri="{BB962C8B-B14F-4D97-AF65-F5344CB8AC3E}">
        <p14:creationId xmlns:p14="http://schemas.microsoft.com/office/powerpoint/2010/main" val="11492596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2">
          <a:extLst>
            <a:ext uri="{FF2B5EF4-FFF2-40B4-BE49-F238E27FC236}">
              <a16:creationId xmlns:a16="http://schemas.microsoft.com/office/drawing/2014/main" id="{067A52C5-6476-EDDA-8514-D551350BD2CC}"/>
            </a:ext>
          </a:extLst>
        </p:cNvPr>
        <p:cNvGrpSpPr/>
        <p:nvPr/>
      </p:nvGrpSpPr>
      <p:grpSpPr>
        <a:xfrm>
          <a:off x="0" y="0"/>
          <a:ext cx="0" cy="0"/>
          <a:chOff x="0" y="0"/>
          <a:chExt cx="0" cy="0"/>
        </a:xfrm>
      </p:grpSpPr>
      <p:pic>
        <p:nvPicPr>
          <p:cNvPr id="9" name="Рисунок 8" descr="Изображение выглядит как стол&#10;&#10;Автоматически созданное описание">
            <a:extLst>
              <a:ext uri="{FF2B5EF4-FFF2-40B4-BE49-F238E27FC236}">
                <a16:creationId xmlns:a16="http://schemas.microsoft.com/office/drawing/2014/main" id="{8F30AAC4-EDF2-D603-1038-0024F50328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928" y="228601"/>
            <a:ext cx="8382145" cy="6494275"/>
          </a:xfrm>
          <a:prstGeom prst="rect">
            <a:avLst/>
          </a:prstGeom>
        </p:spPr>
      </p:pic>
      <p:sp>
        <p:nvSpPr>
          <p:cNvPr id="2" name="Прямоугольник 1">
            <a:extLst>
              <a:ext uri="{FF2B5EF4-FFF2-40B4-BE49-F238E27FC236}">
                <a16:creationId xmlns:a16="http://schemas.microsoft.com/office/drawing/2014/main" id="{C03DCF24-3F85-05F4-9C16-4FA75F4CBA91}"/>
              </a:ext>
            </a:extLst>
          </p:cNvPr>
          <p:cNvSpPr/>
          <p:nvPr/>
        </p:nvSpPr>
        <p:spPr>
          <a:xfrm>
            <a:off x="6934200" y="4724400"/>
            <a:ext cx="17526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alibri"/>
            </a:endParaRPr>
          </a:p>
        </p:txBody>
      </p:sp>
      <p:sp>
        <p:nvSpPr>
          <p:cNvPr id="7" name="Прямоугольник 6">
            <a:extLst>
              <a:ext uri="{FF2B5EF4-FFF2-40B4-BE49-F238E27FC236}">
                <a16:creationId xmlns:a16="http://schemas.microsoft.com/office/drawing/2014/main" id="{0B3E45EF-A3FF-8D9D-189A-67047452200F}"/>
              </a:ext>
            </a:extLst>
          </p:cNvPr>
          <p:cNvSpPr/>
          <p:nvPr/>
        </p:nvSpPr>
        <p:spPr>
          <a:xfrm>
            <a:off x="1523964" y="4800600"/>
            <a:ext cx="16002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alibri"/>
            </a:endParaRPr>
          </a:p>
        </p:txBody>
      </p:sp>
    </p:spTree>
    <p:extLst>
      <p:ext uri="{BB962C8B-B14F-4D97-AF65-F5344CB8AC3E}">
        <p14:creationId xmlns:p14="http://schemas.microsoft.com/office/powerpoint/2010/main" val="10688510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Изображение выглядит как текст, число, Шрифт, снимок экрана&#10;&#10;Автоматически созданное описание">
            <a:extLst>
              <a:ext uri="{FF2B5EF4-FFF2-40B4-BE49-F238E27FC236}">
                <a16:creationId xmlns:a16="http://schemas.microsoft.com/office/drawing/2014/main" id="{63B29680-2996-C216-5BF3-FFAD8836C4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8100" y="1503985"/>
            <a:ext cx="5829300" cy="2028849"/>
          </a:xfrm>
          <a:prstGeom prst="rect">
            <a:avLst/>
          </a:prstGeom>
        </p:spPr>
      </p:pic>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712913" y="44451"/>
            <a:ext cx="7345362"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42900" marR="0" lvl="0" indent="-341313" algn="ctr" defTabSz="914400" rtl="0" eaLnBrk="1" fontAlgn="base" latinLnBrk="0" hangingPunct="1">
              <a:lnSpc>
                <a:spcPct val="80000"/>
              </a:lnSpc>
              <a:spcBef>
                <a:spcPts val="500"/>
              </a:spcBef>
              <a:spcAft>
                <a:spcPct val="0"/>
              </a:spcAft>
              <a:buClrTx/>
              <a:buSzPct val="100000"/>
              <a:buFont typeface="Times New Roman" panose="02020603050405020304"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defRPr/>
            </a:pPr>
            <a:endParaRPr kumimoji="0" lang="ru-RU" altLang="ru-RU" sz="2000"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endParaRPr>
          </a:p>
        </p:txBody>
      </p:sp>
      <p:pic>
        <p:nvPicPr>
          <p:cNvPr id="3" name="Рисунок 2" descr="Изображение выглядит как текст, снимок экрана, число, Шрифт&#10;&#10;Автоматически созданное описание">
            <a:extLst>
              <a:ext uri="{FF2B5EF4-FFF2-40B4-BE49-F238E27FC236}">
                <a16:creationId xmlns:a16="http://schemas.microsoft.com/office/drawing/2014/main" id="{AA78C08B-881E-FE74-48B9-A96BD9DC0C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559" y="178025"/>
            <a:ext cx="6081201" cy="2146306"/>
          </a:xfrm>
          <a:prstGeom prst="rect">
            <a:avLst/>
          </a:prstGeom>
        </p:spPr>
      </p:pic>
      <p:sp>
        <p:nvSpPr>
          <p:cNvPr id="5" name="TextBox 4">
            <a:extLst>
              <a:ext uri="{FF2B5EF4-FFF2-40B4-BE49-F238E27FC236}">
                <a16:creationId xmlns:a16="http://schemas.microsoft.com/office/drawing/2014/main" id="{3B1766A1-8B04-B963-C60A-69973AA11587}"/>
              </a:ext>
            </a:extLst>
          </p:cNvPr>
          <p:cNvSpPr txBox="1"/>
          <p:nvPr/>
        </p:nvSpPr>
        <p:spPr>
          <a:xfrm>
            <a:off x="167640" y="6056040"/>
            <a:ext cx="9608820" cy="603242"/>
          </a:xfrm>
          <a:prstGeom prst="rect">
            <a:avLst/>
          </a:prstGeom>
          <a:noFill/>
        </p:spPr>
        <p:txBody>
          <a:bodyPr wrap="square">
            <a:spAutoFit/>
          </a:bodyPr>
          <a:lstStyle/>
          <a:p>
            <a:r>
              <a:rPr lang="ru-RU" sz="1660" dirty="0">
                <a:solidFill>
                  <a:prstClr val="black"/>
                </a:solidFill>
                <a:latin typeface="Times New Roman"/>
                <a:cs typeface="Arial" panose="020B0604020202020204" pitchFamily="34" charset="0"/>
              </a:rPr>
              <a:t>Только после наведения порядка с контрагентами.  Прежде чем провести документ поступления или оплаты необходимо открыть анализ субконто. Видит полную картину по расчетам.</a:t>
            </a:r>
            <a:endParaRPr lang="ru-RU" sz="1660" dirty="0"/>
          </a:p>
        </p:txBody>
      </p:sp>
      <p:pic>
        <p:nvPicPr>
          <p:cNvPr id="4" name="Рисунок 3" descr="Изображение выглядит как текст, число, Шрифт, снимок экрана&#10;&#10;Автоматически созданное описание">
            <a:extLst>
              <a:ext uri="{FF2B5EF4-FFF2-40B4-BE49-F238E27FC236}">
                <a16:creationId xmlns:a16="http://schemas.microsoft.com/office/drawing/2014/main" id="{0C154128-E260-FF35-67B8-07E405F843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3182774"/>
            <a:ext cx="8153436" cy="2787410"/>
          </a:xfrm>
          <a:prstGeom prst="rect">
            <a:avLst/>
          </a:prstGeom>
        </p:spPr>
      </p:pic>
      <p:sp>
        <p:nvSpPr>
          <p:cNvPr id="6" name="Прямоугольник 5">
            <a:extLst>
              <a:ext uri="{FF2B5EF4-FFF2-40B4-BE49-F238E27FC236}">
                <a16:creationId xmlns:a16="http://schemas.microsoft.com/office/drawing/2014/main" id="{987F3793-62B9-76E8-BB3F-131F3DFAE81B}"/>
              </a:ext>
            </a:extLst>
          </p:cNvPr>
          <p:cNvSpPr/>
          <p:nvPr/>
        </p:nvSpPr>
        <p:spPr>
          <a:xfrm>
            <a:off x="1440180" y="4899660"/>
            <a:ext cx="914400" cy="28956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extLst>
              <a:ext uri="{FF2B5EF4-FFF2-40B4-BE49-F238E27FC236}">
                <a16:creationId xmlns:a16="http://schemas.microsoft.com/office/drawing/2014/main" id="{F88C80AE-3162-286E-DD8D-8E78D8B9955A}"/>
              </a:ext>
            </a:extLst>
          </p:cNvPr>
          <p:cNvSpPr/>
          <p:nvPr/>
        </p:nvSpPr>
        <p:spPr>
          <a:xfrm>
            <a:off x="3893820" y="3863340"/>
            <a:ext cx="1478280" cy="28194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a:extLst>
              <a:ext uri="{FF2B5EF4-FFF2-40B4-BE49-F238E27FC236}">
                <a16:creationId xmlns:a16="http://schemas.microsoft.com/office/drawing/2014/main" id="{4B43FB0E-9CC7-6772-E122-7877CA7D0590}"/>
              </a:ext>
            </a:extLst>
          </p:cNvPr>
          <p:cNvSpPr/>
          <p:nvPr/>
        </p:nvSpPr>
        <p:spPr>
          <a:xfrm>
            <a:off x="7223760" y="1965960"/>
            <a:ext cx="1341120" cy="88630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61511815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712913" y="44451"/>
            <a:ext cx="7345362"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42900" marR="0" lvl="0" indent="-341313" algn="ctr" defTabSz="914400" rtl="0" eaLnBrk="1" fontAlgn="base" latinLnBrk="0" hangingPunct="1">
              <a:lnSpc>
                <a:spcPct val="80000"/>
              </a:lnSpc>
              <a:spcBef>
                <a:spcPts val="500"/>
              </a:spcBef>
              <a:spcAft>
                <a:spcPct val="0"/>
              </a:spcAft>
              <a:buClrTx/>
              <a:buSzPct val="100000"/>
              <a:buFont typeface="Times New Roman" panose="02020603050405020304"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defRPr/>
            </a:pPr>
            <a:endParaRPr kumimoji="0" lang="ru-RU" altLang="ru-RU" sz="2000"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endParaRPr>
          </a:p>
        </p:txBody>
      </p:sp>
      <p:sp>
        <p:nvSpPr>
          <p:cNvPr id="8" name="TextBox 7">
            <a:extLst>
              <a:ext uri="{FF2B5EF4-FFF2-40B4-BE49-F238E27FC236}">
                <a16:creationId xmlns:a16="http://schemas.microsoft.com/office/drawing/2014/main" id="{24B40D44-5076-8DD8-C567-F000D0966AA1}"/>
              </a:ext>
            </a:extLst>
          </p:cNvPr>
          <p:cNvSpPr txBox="1"/>
          <p:nvPr/>
        </p:nvSpPr>
        <p:spPr>
          <a:xfrm>
            <a:off x="518159" y="701469"/>
            <a:ext cx="8839201" cy="2391424"/>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Arial" panose="020B0604020202020204" pitchFamily="34" charset="0"/>
              </a:rPr>
              <a:t>Неисполнение договорных обязательств контрагентами – это то, с чем сталкиваются многие компании. Зачастую, в качестве средства защиты своих прав предприниматели видят только обращение в суд. Но судебная волокита отнимает много сил и времени и не всегда обращение в суд может быть оправдано. Должники часто исполняют свои обязательства уже на стадии претензионной работы.</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457200" algn="l"/>
              </a:tabLst>
              <a:defRPr/>
            </a:pPr>
            <a:r>
              <a:rPr kumimoji="0" lang="ru-RU" sz="1660" b="0" i="0" u="none" strike="noStrike" kern="1200" cap="none" spc="0" normalizeH="0" baseline="0" noProof="0" dirty="0">
                <a:ln>
                  <a:noFill/>
                </a:ln>
                <a:solidFill>
                  <a:prstClr val="black"/>
                </a:solidFill>
                <a:effectLst/>
                <a:uLnTx/>
                <a:uFillTx/>
                <a:latin typeface="Times New Roman"/>
                <a:ea typeface="Times New Roman" panose="02020603050405020304" pitchFamily="18" charset="0"/>
                <a:cs typeface="Arial" panose="020B0604020202020204" pitchFamily="34" charset="0"/>
              </a:rPr>
              <a:t>Подготовка официальных писем, обращений, запросов и уведомлений;</a:t>
            </a:r>
            <a:endParaRPr kumimoji="0" lang="ru-RU" sz="1660" b="0"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457200" algn="l"/>
              </a:tabLst>
              <a:defRPr/>
            </a:pPr>
            <a:r>
              <a:rPr kumimoji="0" lang="ru-RU" sz="1660" b="0" i="0" u="none" strike="noStrike" kern="1200" cap="none" spc="0" normalizeH="0" baseline="0" noProof="0" dirty="0">
                <a:ln>
                  <a:noFill/>
                </a:ln>
                <a:solidFill>
                  <a:prstClr val="black"/>
                </a:solidFill>
                <a:effectLst/>
                <a:uLnTx/>
                <a:uFillTx/>
                <a:latin typeface="Times New Roman"/>
                <a:ea typeface="Times New Roman" panose="02020603050405020304" pitchFamily="18" charset="0"/>
                <a:cs typeface="Arial" panose="020B0604020202020204" pitchFamily="34" charset="0"/>
              </a:rPr>
              <a:t>Подготовка мировых соглашений;</a:t>
            </a:r>
            <a:endParaRPr kumimoji="0" lang="ru-RU" sz="1660" b="0"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457200" algn="l"/>
              </a:tabLst>
              <a:defRPr/>
            </a:pPr>
            <a:r>
              <a:rPr kumimoji="0" lang="ru-RU" sz="1660" b="0" i="0" u="none" strike="noStrike" kern="1200" cap="none" spc="0" normalizeH="0" baseline="0" noProof="0" dirty="0">
                <a:ln>
                  <a:noFill/>
                </a:ln>
                <a:solidFill>
                  <a:prstClr val="black"/>
                </a:solidFill>
                <a:effectLst/>
                <a:uLnTx/>
                <a:uFillTx/>
                <a:latin typeface="Times New Roman"/>
                <a:ea typeface="Times New Roman" panose="02020603050405020304" pitchFamily="18" charset="0"/>
                <a:cs typeface="Arial" panose="020B0604020202020204" pitchFamily="34" charset="0"/>
              </a:rPr>
              <a:t>Досудебное урегулирование споров: участие в подготовке документов и переписке;</a:t>
            </a:r>
            <a:endParaRPr kumimoji="0" lang="ru-RU" sz="1660" b="0"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457200" algn="l"/>
              </a:tabLst>
              <a:defRPr/>
            </a:pPr>
            <a:r>
              <a:rPr kumimoji="0" lang="ru-RU" sz="1660" b="0" i="0" u="none" strike="noStrike" kern="1200" cap="none" spc="0" normalizeH="0" baseline="0" noProof="0" dirty="0">
                <a:ln>
                  <a:noFill/>
                </a:ln>
                <a:solidFill>
                  <a:prstClr val="black"/>
                </a:solidFill>
                <a:effectLst/>
                <a:uLnTx/>
                <a:uFillTx/>
                <a:latin typeface="Times New Roman"/>
                <a:ea typeface="Times New Roman" panose="02020603050405020304" pitchFamily="18" charset="0"/>
                <a:cs typeface="Arial" panose="020B0604020202020204" pitchFamily="34" charset="0"/>
              </a:rPr>
              <a:t>Подготовка претензий и исковых заявлений без представления интересов в суде.</a:t>
            </a:r>
            <a:endParaRPr kumimoji="0" lang="ru-RU" sz="1660" b="0" i="0" u="none" strike="noStrike" kern="1200" cap="none" spc="0" normalizeH="0" baseline="0" noProof="0" dirty="0">
              <a:ln>
                <a:noFill/>
              </a:ln>
              <a:solidFill>
                <a:prstClr val="black"/>
              </a:solidFill>
              <a:effectLst/>
              <a:uLnTx/>
              <a:uFillTx/>
              <a:latin typeface="Times New Roman"/>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3013743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712913" y="44451"/>
            <a:ext cx="7345362"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42900" marR="0" lvl="0" indent="-341313" algn="ctr" defTabSz="914400" rtl="0" eaLnBrk="1" fontAlgn="base" latinLnBrk="0" hangingPunct="1">
              <a:lnSpc>
                <a:spcPct val="80000"/>
              </a:lnSpc>
              <a:spcBef>
                <a:spcPts val="500"/>
              </a:spcBef>
              <a:spcAft>
                <a:spcPct val="0"/>
              </a:spcAft>
              <a:buClrTx/>
              <a:buSzPct val="100000"/>
              <a:buFont typeface="Times New Roman" panose="02020603050405020304"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defRPr/>
            </a:pPr>
            <a:endParaRPr kumimoji="0" lang="ru-RU" altLang="ru-RU" sz="2000"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endParaRPr>
          </a:p>
        </p:txBody>
      </p:sp>
      <p:pic>
        <p:nvPicPr>
          <p:cNvPr id="1026" name="Picture 2" descr="Похожее изображение">
            <a:extLst>
              <a:ext uri="{FF2B5EF4-FFF2-40B4-BE49-F238E27FC236}">
                <a16:creationId xmlns:a16="http://schemas.microsoft.com/office/drawing/2014/main" id="{530591CF-93D0-65FB-980A-0DD39A11C03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4800" y="5000978"/>
            <a:ext cx="2785533" cy="185702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4B40D44-5076-8DD8-C567-F000D0966AA1}"/>
              </a:ext>
            </a:extLst>
          </p:cNvPr>
          <p:cNvSpPr txBox="1"/>
          <p:nvPr/>
        </p:nvSpPr>
        <p:spPr>
          <a:xfrm>
            <a:off x="389466" y="58847"/>
            <a:ext cx="9478433" cy="506292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Стать должником и попасть под арест счетов и ограничение на выезд в Казахстане можно и без решения суда.</a:t>
            </a:r>
            <a:r>
              <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Нотариус выносит </a:t>
            </a:r>
            <a:r>
              <a:rPr kumimoji="0" lang="ru-RU" sz="1900" b="1"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особый документ </a:t>
            </a:r>
            <a:r>
              <a:rPr kumimoji="0" lang="ru-RU" sz="1900" b="1" i="0" u="none" strike="noStrike" kern="1200" cap="none" spc="0" normalizeH="0" baseline="0" noProof="0" dirty="0">
                <a:ln>
                  <a:noFill/>
                </a:ln>
                <a:solidFill>
                  <a:srgbClr val="0000CC"/>
                </a:solidFill>
                <a:effectLst/>
                <a:uLnTx/>
                <a:uFillTx/>
                <a:latin typeface="Times New Roman"/>
                <a:ea typeface="+mn-ea"/>
                <a:cs typeface="Heebo" panose="020B0604020202020204" pitchFamily="2" charset="-79"/>
              </a:rPr>
              <a:t>- исполнительную надпись </a:t>
            </a:r>
            <a:r>
              <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в отношении долга.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Затем по этому документу работает судоисполнитель.</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Норма действует с 1 января 2016 года.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0000CC"/>
                </a:solidFill>
                <a:effectLst/>
                <a:uLnTx/>
                <a:uFillTx/>
                <a:latin typeface="Times New Roman"/>
                <a:ea typeface="+mn-ea"/>
                <a:cs typeface="Heebo" panose="020B0604020202020204" pitchFamily="2" charset="-79"/>
              </a:rPr>
              <a:t>Исполнительная надпись </a:t>
            </a:r>
            <a:r>
              <a:rPr kumimoji="0" lang="ru-RU" sz="1900" b="1"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 это документ, составленный нотариусом, который позволяет кредитору или поставщику взыскать долги без обращения в суд.</a:t>
            </a:r>
            <a:endPar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Частные судоисполнители на основании этой нотариальной исполнительной надписи не только арестовывают должникам счета, но и перекрывают выезд за границу.</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Главное условие для таких нотариальных действий — </a:t>
            </a:r>
            <a:r>
              <a:rPr kumimoji="0" lang="ru-RU" sz="1900" b="1"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бесспорность требований </a:t>
            </a:r>
            <a:r>
              <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взыскателя. Для этого:</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должник должен признавать свой долг</a:t>
            </a:r>
            <a:r>
              <a:rPr kumimoji="0" lang="ru-RU" sz="1900" b="0"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Heebo" panose="020B0604020202020204" pitchFamily="2" charset="-79"/>
              </a:rPr>
              <a:t>спор между должником и взыскателем должен быть урегулирован в письменном виде.</a:t>
            </a:r>
          </a:p>
        </p:txBody>
      </p:sp>
      <p:sp>
        <p:nvSpPr>
          <p:cNvPr id="6" name="TextBox 5">
            <a:extLst>
              <a:ext uri="{FF2B5EF4-FFF2-40B4-BE49-F238E27FC236}">
                <a16:creationId xmlns:a16="http://schemas.microsoft.com/office/drawing/2014/main" id="{D41C2809-7FC1-2F02-3F8E-51AD737072F4}"/>
              </a:ext>
            </a:extLst>
          </p:cNvPr>
          <p:cNvSpPr txBox="1"/>
          <p:nvPr/>
        </p:nvSpPr>
        <p:spPr>
          <a:xfrm>
            <a:off x="4504262" y="5283549"/>
            <a:ext cx="5236632" cy="16250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Heebo" pitchFamily="2" charset="-79"/>
              </a:rPr>
              <a:t>!!!! Только если должник:</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Heebo" pitchFamily="2" charset="-79"/>
              </a:rPr>
              <a:t>признал свой долг, как того требует закон;</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Heebo" pitchFamily="2" charset="-79"/>
              </a:rPr>
              <a:t>Не готов оспорить этот долг и доказать свою невиновность с помощью платежных документов;</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Heebo" pitchFamily="2" charset="-79"/>
              </a:rPr>
              <a:t>подписал документов о досудебном урегулировании спора.</a:t>
            </a:r>
          </a:p>
        </p:txBody>
      </p:sp>
    </p:spTree>
    <p:extLst>
      <p:ext uri="{BB962C8B-B14F-4D97-AF65-F5344CB8AC3E}">
        <p14:creationId xmlns:p14="http://schemas.microsoft.com/office/powerpoint/2010/main" val="128247053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712913" y="44451"/>
            <a:ext cx="7345362"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42900" marR="0" lvl="0" indent="-341313" algn="ctr" defTabSz="914400" rtl="0" eaLnBrk="1" fontAlgn="base" latinLnBrk="0" hangingPunct="1">
              <a:lnSpc>
                <a:spcPct val="80000"/>
              </a:lnSpc>
              <a:spcBef>
                <a:spcPts val="500"/>
              </a:spcBef>
              <a:spcAft>
                <a:spcPct val="0"/>
              </a:spcAft>
              <a:buClrTx/>
              <a:buSzPct val="100000"/>
              <a:buFont typeface="Times New Roman" panose="02020603050405020304"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defRPr/>
            </a:pPr>
            <a:endParaRPr kumimoji="0" lang="ru-RU" altLang="ru-RU" sz="2000"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endParaRPr>
          </a:p>
        </p:txBody>
      </p:sp>
      <p:sp>
        <p:nvSpPr>
          <p:cNvPr id="9" name="TextBox 8">
            <a:extLst>
              <a:ext uri="{FF2B5EF4-FFF2-40B4-BE49-F238E27FC236}">
                <a16:creationId xmlns:a16="http://schemas.microsoft.com/office/drawing/2014/main" id="{A182390F-AFB7-2A77-EBDA-C91C50828492}"/>
              </a:ext>
            </a:extLst>
          </p:cNvPr>
          <p:cNvSpPr txBox="1"/>
          <p:nvPr/>
        </p:nvSpPr>
        <p:spPr>
          <a:xfrm>
            <a:off x="135467" y="205925"/>
            <a:ext cx="9584265" cy="67556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system-ui"/>
                <a:ea typeface="+mn-ea"/>
                <a:cs typeface="+mn-cs"/>
              </a:rPr>
              <a:t> </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 01.01.2016 г дополнен </a:t>
            </a:r>
            <a:r>
              <a:rPr kumimoji="0" lang="ru-RU" sz="1660" b="0" i="0" u="none" strike="noStrike" kern="1200" cap="none" spc="0" normalizeH="0" baseline="0" noProof="0" dirty="0">
                <a:ln>
                  <a:noFill/>
                </a:ln>
                <a:solidFill>
                  <a:prstClr val="black"/>
                </a:solidFill>
                <a:effectLst/>
                <a:uLnTx/>
                <a:uFillTx/>
                <a:latin typeface="Times New Roman"/>
                <a:ea typeface="+mn-ea"/>
                <a:cs typeface="+mn-cs"/>
                <a:hlinkClick r:id="rId3">
                  <a:extLst>
                    <a:ext uri="{A12FA001-AC4F-418D-AE19-62706E023703}">
                      <ahyp:hlinkClr xmlns:ahyp="http://schemas.microsoft.com/office/drawing/2018/hyperlinkcolor" val="tx"/>
                    </a:ext>
                  </a:extLst>
                </a:hlinkClick>
              </a:rPr>
              <a:t>главой 14-1</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 «Совершение исполнительных надписей»  ЗРК «О нотариате»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sng" strike="noStrike" kern="1200" cap="none" spc="0" normalizeH="0" baseline="0" noProof="0" dirty="0">
                <a:ln>
                  <a:noFill/>
                </a:ln>
                <a:solidFill>
                  <a:prstClr val="black"/>
                </a:solidFill>
                <a:effectLst/>
                <a:uLnTx/>
                <a:uFillTx/>
                <a:latin typeface="Times New Roman"/>
                <a:ea typeface="+mn-ea"/>
                <a:cs typeface="+mn-cs"/>
              </a:rPr>
              <a:t>Исполнительная надпись</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 - распоряжение нотариуса о взыскании с должника причитающейся взыскателю определенной денежной суммы или истребования движимого имущества.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sng" strike="noStrike" kern="1200" cap="none" spc="0" normalizeH="0" baseline="0" noProof="0" dirty="0">
                <a:ln>
                  <a:noFill/>
                </a:ln>
                <a:solidFill>
                  <a:prstClr val="black"/>
                </a:solidFill>
                <a:effectLst/>
                <a:uLnTx/>
                <a:uFillTx/>
                <a:latin typeface="Times New Roman"/>
                <a:ea typeface="+mn-ea"/>
                <a:cs typeface="+mn-cs"/>
              </a:rPr>
              <a:t>Взыскатель</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 - лицо, в интересах которого совершается исполнительная надпись.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sng" strike="noStrike" kern="1200" cap="none" spc="0" normalizeH="0" baseline="0" noProof="0" dirty="0">
                <a:ln>
                  <a:noFill/>
                </a:ln>
                <a:solidFill>
                  <a:prstClr val="black"/>
                </a:solidFill>
                <a:effectLst/>
                <a:uLnTx/>
                <a:uFillTx/>
                <a:latin typeface="Times New Roman"/>
                <a:ea typeface="+mn-ea"/>
                <a:cs typeface="+mn-cs"/>
              </a:rPr>
              <a:t>Должник</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 - лицо, с которого предлагается взыскать определенную сумму денег или истребовать иное движимое имущества на основании исполнительной надписи.</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Перечень требований, по которым взыскание задолженности производится в бесспорном порядке</a:t>
            </a: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предусмотренные</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  </a:t>
            </a:r>
            <a:r>
              <a:rPr kumimoji="0" lang="ru-RU" sz="1660" b="1" i="0" u="none" strike="noStrike" kern="1200" cap="none" spc="0" normalizeH="0" baseline="0" noProof="0" dirty="0">
                <a:ln>
                  <a:noFill/>
                </a:ln>
                <a:solidFill>
                  <a:prstClr val="black"/>
                </a:solidFill>
                <a:effectLst/>
                <a:uLnTx/>
                <a:uFillTx/>
                <a:latin typeface="Times New Roman"/>
                <a:ea typeface="+mn-ea"/>
                <a:cs typeface="+mn-cs"/>
                <a:hlinkClick r:id="rId4">
                  <a:extLst>
                    <a:ext uri="{A12FA001-AC4F-418D-AE19-62706E023703}">
                      <ahyp:hlinkClr xmlns:ahyp="http://schemas.microsoft.com/office/drawing/2018/hyperlinkcolor" val="tx"/>
                    </a:ext>
                  </a:extLst>
                </a:hlinkClick>
              </a:rPr>
              <a:t>пп 1), 2), 3), 4), 10), 11) и 17) ст. 135</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 </a:t>
            </a:r>
            <a:r>
              <a:rPr kumimoji="0" lang="ru-RU" sz="1660" b="1" i="0" u="none" strike="noStrike" kern="1200" cap="none" spc="0" normalizeH="0" baseline="0" noProof="0" dirty="0">
                <a:ln>
                  <a:noFill/>
                </a:ln>
                <a:solidFill>
                  <a:prstClr val="black"/>
                </a:solidFill>
                <a:effectLst/>
                <a:uLnTx/>
                <a:uFillTx/>
                <a:latin typeface="Times New Roman"/>
                <a:ea typeface="+mn-ea"/>
                <a:cs typeface="+mn-cs"/>
              </a:rPr>
              <a:t>Гражданского процессуального кодекса РК, в частности:</a:t>
            </a: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 об исполнении обязательства, основанного на нотариально удостоверенной сделке;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 об исполнении обязательства, основанного на письменной сделке, срок исполнения которой наступил и неисполнение обязательства признается должником, в т. ч., в ответе на претензию, направленную взыскателю в порядке досудебного урегулирования спора;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 об исполнении обязательства, основанного на протесте векселя в неплатеже, неакцепте и не датировании акцепта, совершенном нотариусом;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 о взыскании алиментов на содержание несовершеннолетних детей, не связанным с установлением отцовства (материнства) или необходимостью привлечения третьих лиц;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 о взыскании задолженности с собственников помещений (квартир), уклоняющихся от участия в обязательных расходах на содержание общего имущества объекта кондоминиума, утвержденных </a:t>
            </a:r>
            <a:r>
              <a:rPr kumimoji="0" lang="ru-RU" sz="1660" b="0" i="0" u="none" strike="noStrike" kern="1200" cap="none" spc="0" normalizeH="0" baseline="0" noProof="0" dirty="0">
                <a:ln>
                  <a:noFill/>
                </a:ln>
                <a:solidFill>
                  <a:prstClr val="black"/>
                </a:solidFill>
                <a:effectLst/>
                <a:uLnTx/>
                <a:uFillTx/>
                <a:latin typeface="Times New Roman"/>
                <a:ea typeface="+mn-ea"/>
                <a:cs typeface="+mn-cs"/>
                <a:hlinkClick r:id="rId5">
                  <a:extLst>
                    <a:ext uri="{A12FA001-AC4F-418D-AE19-62706E023703}">
                      <ahyp:hlinkClr xmlns:ahyp="http://schemas.microsoft.com/office/drawing/2018/hyperlinkcolor" val="tx"/>
                    </a:ext>
                  </a:extLst>
                </a:hlinkClick>
              </a:rPr>
              <a:t>Законом</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 РК«О жилищных отношениях», за исключением требований о взыскании дополнительных расходов;</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 о взыскании задолженности на основании публичных договоров за фактически потребленные услуги (электро-, газо-, тепло-, водоснабжение и другие), а также иных договоров за услуги согласно установленным тарифам, срок оплаты по которым наступил;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 о взыскании арендных платежей ввиду их неуплаты в сроки, установленные договором аренды.</a:t>
            </a:r>
          </a:p>
        </p:txBody>
      </p:sp>
    </p:spTree>
    <p:extLst>
      <p:ext uri="{BB962C8B-B14F-4D97-AF65-F5344CB8AC3E}">
        <p14:creationId xmlns:p14="http://schemas.microsoft.com/office/powerpoint/2010/main" val="109949872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4F299-5249-ABBC-1CE7-A44623B368E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95F66D2-1C73-4F2A-025C-3A1ECABA7874}"/>
              </a:ext>
            </a:extLst>
          </p:cNvPr>
          <p:cNvSpPr txBox="1"/>
          <p:nvPr/>
        </p:nvSpPr>
        <p:spPr>
          <a:xfrm>
            <a:off x="810065" y="452551"/>
            <a:ext cx="8567225" cy="6296404"/>
          </a:xfrm>
          <a:prstGeom prst="rect">
            <a:avLst/>
          </a:prstGeom>
          <a:noFill/>
        </p:spPr>
        <p:txBody>
          <a:bodyPr wrap="square">
            <a:spAutoFit/>
          </a:bodyPr>
          <a:lstStyle/>
          <a:p>
            <a:pPr defTabSz="779173">
              <a:defRPr/>
            </a:pPr>
            <a:endParaRPr lang="ru-RU" sz="1414" dirty="0">
              <a:solidFill>
                <a:prstClr val="black"/>
              </a:solidFill>
              <a:latin typeface="Times New Roman" panose="02020603050405020304" pitchFamily="18" charset="0"/>
              <a:cs typeface="Times New Roman" panose="02020603050405020304" pitchFamily="18" charset="0"/>
            </a:endParaRPr>
          </a:p>
          <a:p>
            <a:pPr defTabSz="779173">
              <a:defRPr/>
            </a:pPr>
            <a:r>
              <a:rPr lang="ru-RU" sz="1414" b="1" dirty="0">
                <a:solidFill>
                  <a:prstClr val="black"/>
                </a:solidFill>
                <a:latin typeface="Times New Roman" panose="02020603050405020304" pitchFamily="18" charset="0"/>
                <a:cs typeface="Times New Roman" panose="02020603050405020304" pitchFamily="18" charset="0"/>
              </a:rPr>
              <a:t>Не останавливайтесь ни на шаг. </a:t>
            </a:r>
          </a:p>
          <a:p>
            <a:pPr defTabSz="779173">
              <a:defRPr/>
            </a:pPr>
            <a:endParaRPr lang="ru-RU" sz="1414" b="1" dirty="0">
              <a:solidFill>
                <a:prstClr val="black"/>
              </a:solidFill>
              <a:latin typeface="Times New Roman" panose="02020603050405020304" pitchFamily="18" charset="0"/>
              <a:cs typeface="Times New Roman" panose="02020603050405020304" pitchFamily="18" charset="0"/>
            </a:endParaRPr>
          </a:p>
          <a:p>
            <a:pPr defTabSz="779173">
              <a:defRPr/>
            </a:pPr>
            <a:r>
              <a:rPr lang="ru-RU" sz="1414" b="1" dirty="0">
                <a:solidFill>
                  <a:prstClr val="black"/>
                </a:solidFill>
                <a:latin typeface="Times New Roman" panose="02020603050405020304" pitchFamily="18" charset="0"/>
                <a:cs typeface="Times New Roman" panose="02020603050405020304" pitchFamily="18" charset="0"/>
              </a:rPr>
              <a:t>Растите и развивайтесь. </a:t>
            </a:r>
          </a:p>
          <a:p>
            <a:pPr defTabSz="779173">
              <a:defRPr/>
            </a:pPr>
            <a:endParaRPr lang="ru-RU" sz="1414" b="1" dirty="0">
              <a:solidFill>
                <a:prstClr val="black"/>
              </a:solidFill>
              <a:latin typeface="Times New Roman" panose="02020603050405020304" pitchFamily="18" charset="0"/>
              <a:cs typeface="Times New Roman" panose="02020603050405020304" pitchFamily="18" charset="0"/>
            </a:endParaRPr>
          </a:p>
          <a:p>
            <a:pPr defTabSz="779173">
              <a:defRPr/>
            </a:pPr>
            <a:r>
              <a:rPr lang="ru-RU" sz="1414" b="1" dirty="0">
                <a:solidFill>
                  <a:prstClr val="black"/>
                </a:solidFill>
                <a:latin typeface="Times New Roman" panose="02020603050405020304" pitchFamily="18" charset="0"/>
                <a:cs typeface="Times New Roman" panose="02020603050405020304" pitchFamily="18" charset="0"/>
              </a:rPr>
              <a:t>Добивайтесь новых высот. </a:t>
            </a:r>
          </a:p>
          <a:p>
            <a:pPr defTabSz="779173">
              <a:defRPr/>
            </a:pPr>
            <a:endParaRPr lang="ru-RU" sz="1414" b="1" dirty="0">
              <a:solidFill>
                <a:prstClr val="black"/>
              </a:solidFill>
              <a:latin typeface="Times New Roman" panose="02020603050405020304" pitchFamily="18" charset="0"/>
              <a:cs typeface="Times New Roman" panose="02020603050405020304" pitchFamily="18" charset="0"/>
            </a:endParaRPr>
          </a:p>
          <a:p>
            <a:pPr defTabSz="779173">
              <a:defRPr/>
            </a:pPr>
            <a:r>
              <a:rPr lang="ru-RU" sz="1414" b="1" dirty="0">
                <a:solidFill>
                  <a:prstClr val="black"/>
                </a:solidFill>
                <a:latin typeface="Times New Roman" panose="02020603050405020304" pitchFamily="18" charset="0"/>
                <a:cs typeface="Times New Roman" panose="02020603050405020304" pitchFamily="18" charset="0"/>
              </a:rPr>
              <a:t>Достигайте намеченных целей, какими бы они ни были!</a:t>
            </a:r>
          </a:p>
          <a:p>
            <a:pPr defTabSz="779173">
              <a:defRPr/>
            </a:pPr>
            <a:endParaRPr lang="ru-RU" sz="1414" dirty="0">
              <a:solidFill>
                <a:prstClr val="black"/>
              </a:solidFill>
              <a:latin typeface="Times New Roman" panose="02020603050405020304" pitchFamily="18" charset="0"/>
              <a:cs typeface="Times New Roman" panose="02020603050405020304" pitchFamily="18" charset="0"/>
            </a:endParaRPr>
          </a:p>
          <a:p>
            <a:pPr defTabSz="779173">
              <a:defRPr/>
            </a:pPr>
            <a:endParaRPr lang="ru-RU" sz="1534" dirty="0">
              <a:solidFill>
                <a:prstClr val="black"/>
              </a:solidFill>
              <a:latin typeface="Times New Roman" panose="02020603050405020304" pitchFamily="18" charset="0"/>
              <a:cs typeface="Times New Roman" panose="02020603050405020304" pitchFamily="18" charset="0"/>
            </a:endParaRPr>
          </a:p>
          <a:p>
            <a:pPr defTabSz="779173">
              <a:defRPr/>
            </a:pPr>
            <a:endParaRPr lang="ru-RU" sz="1534">
              <a:solidFill>
                <a:prstClr val="black"/>
              </a:solidFill>
              <a:latin typeface="Times New Roman" panose="02020603050405020304" pitchFamily="18" charset="0"/>
              <a:cs typeface="Times New Roman" panose="02020603050405020304" pitchFamily="18" charset="0"/>
            </a:endParaRPr>
          </a:p>
          <a:p>
            <a:pPr defTabSz="779173">
              <a:defRPr/>
            </a:pPr>
            <a:endParaRPr lang="ru-RU" sz="1534" dirty="0">
              <a:solidFill>
                <a:prstClr val="black"/>
              </a:solidFill>
              <a:latin typeface="Times New Roman" panose="02020603050405020304" pitchFamily="18" charset="0"/>
              <a:cs typeface="Times New Roman" panose="02020603050405020304" pitchFamily="18" charset="0"/>
            </a:endParaRPr>
          </a:p>
          <a:p>
            <a:pPr defTabSz="779173">
              <a:defRPr/>
            </a:pPr>
            <a:endParaRPr lang="ru-RU" sz="1534"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Обучение делится на практическую и теоретическую часть. Вы получаете знания, а потом их прорабатываете. Вы должны не только услышать, а и сделать то, о чем говорит тренер. После выхода не оставлять полученные знания, а развивать их в дальнейшем.</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defTabSz="844083">
              <a:defRPr/>
            </a:pP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Профессионал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это тот, кто постоянно совершенствует свои знания, отслеживает тенденции, улучшает свои навыки работы и популяризирует </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Профессионал</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это про огромный спектр навыков, это комбинация из знаний, техники работы, сервиса.</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Учитесь и читайте, постоянно практикуйте свои навыки. Никто не придет и не сделает из вас профессионала, быть квалифицированным работником означает заниматься самообучением.</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Читайте специальную литературу, смотрите, ходите на тренинги и мероприятия, и все у вас будет хорошо!</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algn="just" defTabSz="779173">
              <a:defRPr/>
            </a:pPr>
            <a:endParaRPr lang="ru-RU" sz="1534" dirty="0">
              <a:solidFill>
                <a:prstClr val="black"/>
              </a:solidFill>
              <a:latin typeface="Times New Roman" panose="02020603050405020304" pitchFamily="18" charset="0"/>
              <a:cs typeface="Times New Roman" panose="02020603050405020304" pitchFamily="18" charset="0"/>
            </a:endParaRPr>
          </a:p>
        </p:txBody>
      </p:sp>
      <p:pic>
        <p:nvPicPr>
          <p:cNvPr id="2" name="Рисунок 1">
            <a:extLst>
              <a:ext uri="{FF2B5EF4-FFF2-40B4-BE49-F238E27FC236}">
                <a16:creationId xmlns:a16="http://schemas.microsoft.com/office/drawing/2014/main" id="{63E2E745-65D1-D59F-87E8-C3EC0318F9BF}"/>
              </a:ext>
            </a:extLst>
          </p:cNvPr>
          <p:cNvPicPr>
            <a:picLocks noChangeAspect="1"/>
          </p:cNvPicPr>
          <p:nvPr/>
        </p:nvPicPr>
        <p:blipFill>
          <a:blip r:embed="rId2"/>
          <a:stretch>
            <a:fillRect/>
          </a:stretch>
        </p:blipFill>
        <p:spPr>
          <a:xfrm>
            <a:off x="6362924" y="321931"/>
            <a:ext cx="3014366" cy="2966393"/>
          </a:xfrm>
          <a:prstGeom prst="rect">
            <a:avLst/>
          </a:prstGeom>
        </p:spPr>
      </p:pic>
    </p:spTree>
    <p:extLst>
      <p:ext uri="{BB962C8B-B14F-4D97-AF65-F5344CB8AC3E}">
        <p14:creationId xmlns:p14="http://schemas.microsoft.com/office/powerpoint/2010/main" val="2157933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EC6B104D-4E2D-F5F6-8C1F-C3C03A965134}"/>
              </a:ext>
            </a:extLst>
          </p:cNvPr>
          <p:cNvPicPr>
            <a:picLocks noChangeAspect="1"/>
          </p:cNvPicPr>
          <p:nvPr/>
        </p:nvPicPr>
        <p:blipFill rotWithShape="1">
          <a:blip r:embed="rId2"/>
          <a:srcRect l="10000" r="4167"/>
          <a:stretch/>
        </p:blipFill>
        <p:spPr>
          <a:xfrm>
            <a:off x="803031" y="896815"/>
            <a:ext cx="8262168" cy="4724358"/>
          </a:xfrm>
          <a:prstGeom prst="rect">
            <a:avLst/>
          </a:prstGeom>
        </p:spPr>
      </p:pic>
      <p:sp>
        <p:nvSpPr>
          <p:cNvPr id="4" name="TextBox 3">
            <a:extLst>
              <a:ext uri="{FF2B5EF4-FFF2-40B4-BE49-F238E27FC236}">
                <a16:creationId xmlns:a16="http://schemas.microsoft.com/office/drawing/2014/main" id="{E0C7C506-E29D-25B7-B473-34667DF3206E}"/>
              </a:ext>
            </a:extLst>
          </p:cNvPr>
          <p:cNvSpPr txBox="1"/>
          <p:nvPr/>
        </p:nvSpPr>
        <p:spPr>
          <a:xfrm>
            <a:off x="723900" y="191866"/>
            <a:ext cx="8702040" cy="347788"/>
          </a:xfrm>
          <a:prstGeom prst="rect">
            <a:avLst/>
          </a:prstGeom>
          <a:noFill/>
        </p:spPr>
        <p:txBody>
          <a:bodyPr wrap="square">
            <a:spAutoFit/>
          </a:bodyPr>
          <a:lstStyle/>
          <a:p>
            <a:pPr marL="0" marR="0" lvl="0" indent="0" algn="ctr" defTabSz="914400" rtl="0" eaLnBrk="0" fontAlgn="base" latinLnBrk="0" hangingPunct="0">
              <a:lnSpc>
                <a:spcPct val="100000"/>
              </a:lnSpc>
              <a:spcBef>
                <a:spcPts val="0"/>
              </a:spcBef>
              <a:spcAft>
                <a:spcPts val="0"/>
              </a:spcAft>
              <a:buClr>
                <a:prstClr val="black"/>
              </a:buClr>
              <a:buSzPts val="2000"/>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На одном листе два документа. Окно </a:t>
            </a:r>
            <a:r>
              <a:rPr kumimoji="0" lang="ru-RU" sz="166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или по горизонтали или по вертикали</a:t>
            </a:r>
          </a:p>
        </p:txBody>
      </p:sp>
    </p:spTree>
    <p:extLst>
      <p:ext uri="{BB962C8B-B14F-4D97-AF65-F5344CB8AC3E}">
        <p14:creationId xmlns:p14="http://schemas.microsoft.com/office/powerpoint/2010/main" val="2965150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FBF0DA09-BFF0-4873-8C85-E1E066509933}"/>
              </a:ext>
            </a:extLst>
          </p:cNvPr>
          <p:cNvPicPr>
            <a:picLocks noChangeAspect="1"/>
          </p:cNvPicPr>
          <p:nvPr/>
        </p:nvPicPr>
        <p:blipFill rotWithShape="1">
          <a:blip r:embed="rId3"/>
          <a:srcRect l="712" t="13874" r="25390" b="40148"/>
          <a:stretch/>
        </p:blipFill>
        <p:spPr bwMode="auto">
          <a:xfrm>
            <a:off x="1287449" y="510493"/>
            <a:ext cx="7704856" cy="2750808"/>
          </a:xfrm>
          <a:prstGeom prst="rect">
            <a:avLst/>
          </a:prstGeom>
          <a:ln>
            <a:noFill/>
          </a:ln>
          <a:extLst>
            <a:ext uri="{53640926-AAD7-44D8-BBD7-CCE9431645EC}">
              <a14:shadowObscured xmlns:a14="http://schemas.microsoft.com/office/drawing/2010/main"/>
            </a:ext>
          </a:extLst>
        </p:spPr>
      </p:pic>
      <p:pic>
        <p:nvPicPr>
          <p:cNvPr id="6" name="Рисунок 5" descr="Изображение выглядит как стол&#10;&#10;Автоматически созданное описание">
            <a:extLst>
              <a:ext uri="{FF2B5EF4-FFF2-40B4-BE49-F238E27FC236}">
                <a16:creationId xmlns:a16="http://schemas.microsoft.com/office/drawing/2014/main" id="{6F565EEC-4397-4504-9BE6-19EE6011A8D4}"/>
              </a:ext>
            </a:extLst>
          </p:cNvPr>
          <p:cNvPicPr>
            <a:picLocks noChangeAspect="1"/>
          </p:cNvPicPr>
          <p:nvPr/>
        </p:nvPicPr>
        <p:blipFill rotWithShape="1">
          <a:blip r:embed="rId4"/>
          <a:srcRect l="12822" t="17480" r="14030" b="37563"/>
          <a:stretch/>
        </p:blipFill>
        <p:spPr bwMode="auto">
          <a:xfrm>
            <a:off x="848545" y="3429001"/>
            <a:ext cx="8330809" cy="3092401"/>
          </a:xfrm>
          <a:prstGeom prst="rect">
            <a:avLst/>
          </a:prstGeom>
          <a:ln>
            <a:noFill/>
          </a:ln>
          <a:extLst>
            <a:ext uri="{53640926-AAD7-44D8-BBD7-CCE9431645EC}">
              <a14:shadowObscured xmlns:a14="http://schemas.microsoft.com/office/drawing/2010/main"/>
            </a:ext>
          </a:extLst>
        </p:spPr>
      </p:pic>
      <p:sp>
        <p:nvSpPr>
          <p:cNvPr id="3" name="Прямоугольник 2">
            <a:extLst>
              <a:ext uri="{FF2B5EF4-FFF2-40B4-BE49-F238E27FC236}">
                <a16:creationId xmlns:a16="http://schemas.microsoft.com/office/drawing/2014/main" id="{34A44873-067A-05EC-8629-07D66D00771E}"/>
              </a:ext>
            </a:extLst>
          </p:cNvPr>
          <p:cNvSpPr/>
          <p:nvPr/>
        </p:nvSpPr>
        <p:spPr>
          <a:xfrm>
            <a:off x="2552700" y="891540"/>
            <a:ext cx="3139440" cy="2209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solidFill>
                <a:prstClr val="white"/>
              </a:solidFill>
              <a:latin typeface="Calibri"/>
            </a:endParaRPr>
          </a:p>
        </p:txBody>
      </p:sp>
      <p:sp>
        <p:nvSpPr>
          <p:cNvPr id="7" name="TextBox 6">
            <a:extLst>
              <a:ext uri="{FF2B5EF4-FFF2-40B4-BE49-F238E27FC236}">
                <a16:creationId xmlns:a16="http://schemas.microsoft.com/office/drawing/2014/main" id="{5CB32680-3EA7-CF15-52F5-BC0876FB54E3}"/>
              </a:ext>
            </a:extLst>
          </p:cNvPr>
          <p:cNvSpPr txBox="1"/>
          <p:nvPr/>
        </p:nvSpPr>
        <p:spPr>
          <a:xfrm>
            <a:off x="289560" y="130906"/>
            <a:ext cx="8183880" cy="347788"/>
          </a:xfrm>
          <a:prstGeom prst="rect">
            <a:avLst/>
          </a:prstGeom>
          <a:noFill/>
        </p:spPr>
        <p:txBody>
          <a:bodyPr wrap="square">
            <a:spAutoFit/>
          </a:bodyPr>
          <a:lstStyle/>
          <a:p>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Контрольная ведомость данных бухгалтерского и налогового учета</a:t>
            </a:r>
            <a:endParaRPr lang="ru-RU" dirty="0"/>
          </a:p>
        </p:txBody>
      </p:sp>
    </p:spTree>
    <p:extLst>
      <p:ext uri="{BB962C8B-B14F-4D97-AF65-F5344CB8AC3E}">
        <p14:creationId xmlns:p14="http://schemas.microsoft.com/office/powerpoint/2010/main" val="42472042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CB69E702-4650-4DB5-988E-4B2AB2B87B02}"/>
              </a:ext>
            </a:extLst>
          </p:cNvPr>
          <p:cNvPicPr>
            <a:picLocks noChangeAspect="1"/>
          </p:cNvPicPr>
          <p:nvPr/>
        </p:nvPicPr>
        <p:blipFill rotWithShape="1">
          <a:blip r:embed="rId3"/>
          <a:srcRect l="12535" t="4053" r="29132" b="60480"/>
          <a:stretch/>
        </p:blipFill>
        <p:spPr bwMode="auto">
          <a:xfrm>
            <a:off x="1064568" y="260649"/>
            <a:ext cx="8352928" cy="2891658"/>
          </a:xfrm>
          <a:prstGeom prst="rect">
            <a:avLst/>
          </a:prstGeom>
          <a:ln>
            <a:noFill/>
          </a:ln>
          <a:extLst>
            <a:ext uri="{53640926-AAD7-44D8-BBD7-CCE9431645EC}">
              <a14:shadowObscured xmlns:a14="http://schemas.microsoft.com/office/drawing/2010/main"/>
            </a:ext>
          </a:extLst>
        </p:spPr>
      </p:pic>
      <p:pic>
        <p:nvPicPr>
          <p:cNvPr id="6" name="Рисунок 5" descr="Изображение выглядит как стол&#10;&#10;Автоматически созданное описание">
            <a:extLst>
              <a:ext uri="{FF2B5EF4-FFF2-40B4-BE49-F238E27FC236}">
                <a16:creationId xmlns:a16="http://schemas.microsoft.com/office/drawing/2014/main" id="{B40C21B3-451D-43B2-A0FE-E9C1EAAF7BD7}"/>
              </a:ext>
            </a:extLst>
          </p:cNvPr>
          <p:cNvPicPr>
            <a:picLocks noChangeAspect="1"/>
          </p:cNvPicPr>
          <p:nvPr/>
        </p:nvPicPr>
        <p:blipFill rotWithShape="1">
          <a:blip r:embed="rId4"/>
          <a:srcRect l="12750" t="3419" r="21439" b="54393"/>
          <a:stretch/>
        </p:blipFill>
        <p:spPr bwMode="auto">
          <a:xfrm>
            <a:off x="1064568" y="3429001"/>
            <a:ext cx="8168212" cy="310042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707465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84ADF4AB-5C13-6BB5-B811-BA804D06AFDF}"/>
              </a:ext>
            </a:extLst>
          </p:cNvPr>
          <p:cNvPicPr>
            <a:picLocks noChangeAspect="1"/>
          </p:cNvPicPr>
          <p:nvPr/>
        </p:nvPicPr>
        <p:blipFill>
          <a:blip r:embed="rId2"/>
          <a:stretch>
            <a:fillRect/>
          </a:stretch>
        </p:blipFill>
        <p:spPr>
          <a:xfrm>
            <a:off x="732694" y="663596"/>
            <a:ext cx="8440615" cy="5530810"/>
          </a:xfrm>
          <a:prstGeom prst="rect">
            <a:avLst/>
          </a:prstGeom>
        </p:spPr>
      </p:pic>
      <p:sp>
        <p:nvSpPr>
          <p:cNvPr id="4" name="TextBox 3">
            <a:extLst>
              <a:ext uri="{FF2B5EF4-FFF2-40B4-BE49-F238E27FC236}">
                <a16:creationId xmlns:a16="http://schemas.microsoft.com/office/drawing/2014/main" id="{06FCD902-699A-C798-DEAB-61BA1823DB5B}"/>
              </a:ext>
            </a:extLst>
          </p:cNvPr>
          <p:cNvSpPr txBox="1"/>
          <p:nvPr/>
        </p:nvSpPr>
        <p:spPr>
          <a:xfrm>
            <a:off x="0" y="268066"/>
            <a:ext cx="9768840" cy="347788"/>
          </a:xfrm>
          <a:prstGeom prst="rect">
            <a:avLst/>
          </a:prstGeom>
          <a:noFill/>
        </p:spPr>
        <p:txBody>
          <a:bodyPr wrap="square">
            <a:spAutoFit/>
          </a:bodyPr>
          <a:lstStyle/>
          <a:p>
            <a:pPr marL="0" marR="0" lvl="0" indent="0" algn="ctr" defTabSz="914400" rtl="0" eaLnBrk="0" fontAlgn="base" latinLnBrk="0" hangingPunct="0">
              <a:lnSpc>
                <a:spcPct val="100000"/>
              </a:lnSpc>
              <a:spcBef>
                <a:spcPts val="0"/>
              </a:spcBef>
              <a:spcAft>
                <a:spcPts val="0"/>
              </a:spcAft>
              <a:buClr>
                <a:prstClr val="black"/>
              </a:buClr>
              <a:buSzPts val="2000"/>
              <a:buFontTx/>
              <a:buNone/>
              <a:tabLst/>
              <a:defRPr/>
            </a:pPr>
            <a:r>
              <a:rPr kumimoji="0" lang="ru-RU" sz="166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Сверка бухгалтерского учета с налоговым учетом. Отчеты.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Контрольная ведомость </a:t>
            </a:r>
          </a:p>
        </p:txBody>
      </p:sp>
    </p:spTree>
    <p:extLst>
      <p:ext uri="{BB962C8B-B14F-4D97-AF65-F5344CB8AC3E}">
        <p14:creationId xmlns:p14="http://schemas.microsoft.com/office/powerpoint/2010/main" val="24802896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D07B6E12-C71F-9EC7-4DDA-FC2B754B123A}"/>
              </a:ext>
            </a:extLst>
          </p:cNvPr>
          <p:cNvPicPr>
            <a:picLocks noChangeAspect="1"/>
          </p:cNvPicPr>
          <p:nvPr/>
        </p:nvPicPr>
        <p:blipFill rotWithShape="1">
          <a:blip r:embed="rId2"/>
          <a:srcRect l="10001" r="18333" b="28742"/>
          <a:stretch/>
        </p:blipFill>
        <p:spPr>
          <a:xfrm>
            <a:off x="873371" y="896816"/>
            <a:ext cx="8051192" cy="4079631"/>
          </a:xfrm>
          <a:prstGeom prst="rect">
            <a:avLst/>
          </a:prstGeom>
        </p:spPr>
      </p:pic>
      <p:sp>
        <p:nvSpPr>
          <p:cNvPr id="4" name="TextBox 3">
            <a:extLst>
              <a:ext uri="{FF2B5EF4-FFF2-40B4-BE49-F238E27FC236}">
                <a16:creationId xmlns:a16="http://schemas.microsoft.com/office/drawing/2014/main" id="{7F40C84E-9D58-E8C4-C923-6248E9F126B2}"/>
              </a:ext>
            </a:extLst>
          </p:cNvPr>
          <p:cNvSpPr txBox="1"/>
          <p:nvPr/>
        </p:nvSpPr>
        <p:spPr>
          <a:xfrm>
            <a:off x="601980" y="268066"/>
            <a:ext cx="8793480" cy="347788"/>
          </a:xfrm>
          <a:prstGeom prst="rect">
            <a:avLst/>
          </a:prstGeom>
          <a:noFill/>
        </p:spPr>
        <p:txBody>
          <a:bodyPr wrap="square">
            <a:spAutoFit/>
          </a:bodyPr>
          <a:lstStyle/>
          <a:p>
            <a:pPr marL="0" marR="0" lvl="0" indent="0" algn="ctr" defTabSz="914400" rtl="0" eaLnBrk="0" fontAlgn="base" latinLnBrk="0" hangingPunct="0">
              <a:lnSpc>
                <a:spcPct val="100000"/>
              </a:lnSpc>
              <a:spcBef>
                <a:spcPts val="0"/>
              </a:spcBef>
              <a:spcAft>
                <a:spcPts val="0"/>
              </a:spcAft>
              <a:buClr>
                <a:prstClr val="black"/>
              </a:buClr>
              <a:buSzPts val="2000"/>
              <a:buFontTx/>
              <a:buNone/>
              <a:tabLst/>
              <a:defRPr/>
            </a:pPr>
            <a:r>
              <a:rPr kumimoji="0" lang="ru-RU" sz="166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Если через документ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«Операция» </a:t>
            </a:r>
            <a:r>
              <a:rPr kumimoji="0" lang="ru-RU" sz="166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дополнительно выбрать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регистр, </a:t>
            </a:r>
            <a:r>
              <a:rPr kumimoji="0" lang="ru-RU" sz="1660"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например по зарплате</a:t>
            </a:r>
          </a:p>
        </p:txBody>
      </p:sp>
    </p:spTree>
    <p:extLst>
      <p:ext uri="{BB962C8B-B14F-4D97-AF65-F5344CB8AC3E}">
        <p14:creationId xmlns:p14="http://schemas.microsoft.com/office/powerpoint/2010/main" val="8580356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01141" y="685800"/>
            <a:ext cx="8063656" cy="2685800"/>
          </a:xfrm>
          <a:prstGeom prst="rect">
            <a:avLst/>
          </a:prstGeom>
        </p:spPr>
        <p:txBody>
          <a:bodyPr wrap="square">
            <a:spAutoFit/>
          </a:bodyPr>
          <a:lstStyle/>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Ситуация</a:t>
            </a: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К школьнику пришло пятеро друзей, и его отец решил угостить всех шестерых мальчиков яблоками. Но яблок оказалось всего лишь пять штук. Как быть? Обидеть никого не хочется, нужно наделить всех. Придется, конечно, яблоки разрезать. Но разрезать их на очень мелкие кусочки не годится; отец не хотел ни одно яблоко резать больше, чем на три части. </a:t>
            </a: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И получилась задача: поделить пять яблок поровну между шестью ребятами так, чтобы ни одно яблоко не резать больше, чем на три части. </a:t>
            </a: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en-US"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Как справился с этой задачей?</a:t>
            </a:r>
            <a:endParaRPr kumimoji="0" lang="en-US"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p:txBody>
      </p:sp>
      <p:pic>
        <p:nvPicPr>
          <p:cNvPr id="2" name="Рисунок 1">
            <a:extLst>
              <a:ext uri="{FF2B5EF4-FFF2-40B4-BE49-F238E27FC236}">
                <a16:creationId xmlns:a16="http://schemas.microsoft.com/office/drawing/2014/main" id="{C0A9CA7A-B1C9-A275-39EC-DB359C401C73}"/>
              </a:ext>
            </a:extLst>
          </p:cNvPr>
          <p:cNvPicPr>
            <a:picLocks noChangeAspect="1"/>
          </p:cNvPicPr>
          <p:nvPr/>
        </p:nvPicPr>
        <p:blipFill>
          <a:blip r:embed="rId2"/>
          <a:stretch>
            <a:fillRect/>
          </a:stretch>
        </p:blipFill>
        <p:spPr>
          <a:xfrm>
            <a:off x="7947271" y="3097688"/>
            <a:ext cx="531885" cy="418171"/>
          </a:xfrm>
          <a:prstGeom prst="rect">
            <a:avLst/>
          </a:prstGeom>
        </p:spPr>
      </p:pic>
      <p:pic>
        <p:nvPicPr>
          <p:cNvPr id="4" name="Рисунок 3">
            <a:extLst>
              <a:ext uri="{FF2B5EF4-FFF2-40B4-BE49-F238E27FC236}">
                <a16:creationId xmlns:a16="http://schemas.microsoft.com/office/drawing/2014/main" id="{2B9E23A1-540A-0245-1253-CED1229BE212}"/>
              </a:ext>
            </a:extLst>
          </p:cNvPr>
          <p:cNvPicPr>
            <a:picLocks noChangeAspect="1"/>
          </p:cNvPicPr>
          <p:nvPr/>
        </p:nvPicPr>
        <p:blipFill>
          <a:blip r:embed="rId2"/>
          <a:stretch>
            <a:fillRect/>
          </a:stretch>
        </p:blipFill>
        <p:spPr>
          <a:xfrm>
            <a:off x="8101027" y="3200314"/>
            <a:ext cx="584309" cy="459387"/>
          </a:xfrm>
          <a:prstGeom prst="rect">
            <a:avLst/>
          </a:prstGeom>
        </p:spPr>
      </p:pic>
      <p:pic>
        <p:nvPicPr>
          <p:cNvPr id="5" name="Рисунок 4">
            <a:extLst>
              <a:ext uri="{FF2B5EF4-FFF2-40B4-BE49-F238E27FC236}">
                <a16:creationId xmlns:a16="http://schemas.microsoft.com/office/drawing/2014/main" id="{E0F6CDBD-645F-0AF5-22D1-0C7772334538}"/>
              </a:ext>
            </a:extLst>
          </p:cNvPr>
          <p:cNvPicPr>
            <a:picLocks noChangeAspect="1"/>
          </p:cNvPicPr>
          <p:nvPr/>
        </p:nvPicPr>
        <p:blipFill>
          <a:blip r:embed="rId2"/>
          <a:stretch>
            <a:fillRect/>
          </a:stretch>
        </p:blipFill>
        <p:spPr>
          <a:xfrm>
            <a:off x="8272976" y="2813578"/>
            <a:ext cx="531885" cy="418171"/>
          </a:xfrm>
          <a:prstGeom prst="rect">
            <a:avLst/>
          </a:prstGeom>
        </p:spPr>
      </p:pic>
      <p:pic>
        <p:nvPicPr>
          <p:cNvPr id="6" name="Рисунок 5">
            <a:extLst>
              <a:ext uri="{FF2B5EF4-FFF2-40B4-BE49-F238E27FC236}">
                <a16:creationId xmlns:a16="http://schemas.microsoft.com/office/drawing/2014/main" id="{C7F94EE2-C5E7-A33F-4A09-52B348F4F216}"/>
              </a:ext>
            </a:extLst>
          </p:cNvPr>
          <p:cNvPicPr>
            <a:picLocks noChangeAspect="1"/>
          </p:cNvPicPr>
          <p:nvPr/>
        </p:nvPicPr>
        <p:blipFill>
          <a:blip r:embed="rId3"/>
          <a:stretch>
            <a:fillRect/>
          </a:stretch>
        </p:blipFill>
        <p:spPr>
          <a:xfrm>
            <a:off x="8560532" y="2792655"/>
            <a:ext cx="832554" cy="648743"/>
          </a:xfrm>
          <a:prstGeom prst="rect">
            <a:avLst/>
          </a:prstGeom>
        </p:spPr>
      </p:pic>
    </p:spTree>
    <p:extLst>
      <p:ext uri="{BB962C8B-B14F-4D97-AF65-F5344CB8AC3E}">
        <p14:creationId xmlns:p14="http://schemas.microsoft.com/office/powerpoint/2010/main" val="30054254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01141" y="685800"/>
            <a:ext cx="8063656" cy="4807726"/>
          </a:xfrm>
          <a:prstGeom prst="rect">
            <a:avLst/>
          </a:prstGeom>
        </p:spPr>
        <p:txBody>
          <a:bodyPr wrap="square">
            <a:spAutoFit/>
          </a:bodyPr>
          <a:lstStyle/>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Ситуация</a:t>
            </a: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К школьнику пришло пятеро друзей, и его отец решил угостить всех шестерых мальчиков яблоками. Но яблок оказалось всего лишь пять штук. Как быть? Обидеть никого не хочется, нужно наделить всех. Придется, конечно, яблоки разрезать. Но разрезать их на очень мелкие кусочки не годится; отец не хотел ни одно яблоко резать больше, чем на три части. </a:t>
            </a: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И получилась задача: поделить пять яблок поровну между шестью ребятами так, чтобы ни одно яблоко не резать больше, чем на три части. </a:t>
            </a:r>
            <a:endParaRPr kumimoji="0" lang="en-US"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Как справился с этой задачей?</a:t>
            </a: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en-US"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Решение:</a:t>
            </a: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Яблоки были разделены таким образом. </a:t>
            </a: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Три яблока разрезаны были каждое пополам; получилось 6 половинок, 1/2</a:t>
            </a: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Два яблока разрезали каждое на три равные доли; получилось 6 третьих долей.1/3</a:t>
            </a: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Каждому было дано, по одной половине и по одной третьей доле яблока, т. е. все ребята получили поровну.</a:t>
            </a: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Вывод: Нет не решаемых вопросов. Нужна правильная постановка</a:t>
            </a: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300" b="0" i="1"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Ни одно яблоко не было разрезано больше, чем на три равные части</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a:t>
            </a:r>
          </a:p>
        </p:txBody>
      </p:sp>
      <p:pic>
        <p:nvPicPr>
          <p:cNvPr id="2" name="Рисунок 1">
            <a:extLst>
              <a:ext uri="{FF2B5EF4-FFF2-40B4-BE49-F238E27FC236}">
                <a16:creationId xmlns:a16="http://schemas.microsoft.com/office/drawing/2014/main" id="{02088725-4A61-7E5A-D5E1-3FC4E2F55371}"/>
              </a:ext>
            </a:extLst>
          </p:cNvPr>
          <p:cNvPicPr>
            <a:picLocks noChangeAspect="1"/>
          </p:cNvPicPr>
          <p:nvPr/>
        </p:nvPicPr>
        <p:blipFill>
          <a:blip r:embed="rId2"/>
          <a:stretch>
            <a:fillRect/>
          </a:stretch>
        </p:blipFill>
        <p:spPr>
          <a:xfrm>
            <a:off x="7914215" y="2531454"/>
            <a:ext cx="815997" cy="641542"/>
          </a:xfrm>
          <a:prstGeom prst="rect">
            <a:avLst/>
          </a:prstGeom>
        </p:spPr>
      </p:pic>
      <p:pic>
        <p:nvPicPr>
          <p:cNvPr id="4" name="Рисунок 3">
            <a:extLst>
              <a:ext uri="{FF2B5EF4-FFF2-40B4-BE49-F238E27FC236}">
                <a16:creationId xmlns:a16="http://schemas.microsoft.com/office/drawing/2014/main" id="{0BE6EC49-B5B0-5A98-A82D-8CEE2C649909}"/>
              </a:ext>
            </a:extLst>
          </p:cNvPr>
          <p:cNvPicPr>
            <a:picLocks noChangeAspect="1"/>
          </p:cNvPicPr>
          <p:nvPr/>
        </p:nvPicPr>
        <p:blipFill>
          <a:blip r:embed="rId3"/>
          <a:stretch>
            <a:fillRect/>
          </a:stretch>
        </p:blipFill>
        <p:spPr>
          <a:xfrm>
            <a:off x="8322213" y="2355607"/>
            <a:ext cx="815997" cy="641542"/>
          </a:xfrm>
          <a:prstGeom prst="rect">
            <a:avLst/>
          </a:prstGeom>
        </p:spPr>
      </p:pic>
      <p:pic>
        <p:nvPicPr>
          <p:cNvPr id="5" name="Рисунок 4">
            <a:extLst>
              <a:ext uri="{FF2B5EF4-FFF2-40B4-BE49-F238E27FC236}">
                <a16:creationId xmlns:a16="http://schemas.microsoft.com/office/drawing/2014/main" id="{4CE449BB-9C24-BBB9-153D-97C5B1B1F2EA}"/>
              </a:ext>
            </a:extLst>
          </p:cNvPr>
          <p:cNvPicPr>
            <a:picLocks noChangeAspect="1"/>
          </p:cNvPicPr>
          <p:nvPr/>
        </p:nvPicPr>
        <p:blipFill>
          <a:blip r:embed="rId3"/>
          <a:stretch>
            <a:fillRect/>
          </a:stretch>
        </p:blipFill>
        <p:spPr>
          <a:xfrm>
            <a:off x="8539506" y="2946451"/>
            <a:ext cx="815997" cy="641542"/>
          </a:xfrm>
          <a:prstGeom prst="rect">
            <a:avLst/>
          </a:prstGeom>
        </p:spPr>
      </p:pic>
      <p:pic>
        <p:nvPicPr>
          <p:cNvPr id="6" name="Рисунок 5">
            <a:extLst>
              <a:ext uri="{FF2B5EF4-FFF2-40B4-BE49-F238E27FC236}">
                <a16:creationId xmlns:a16="http://schemas.microsoft.com/office/drawing/2014/main" id="{0AE8DFEE-0673-6A4B-B622-636DD02E9B5B}"/>
              </a:ext>
            </a:extLst>
          </p:cNvPr>
          <p:cNvPicPr>
            <a:picLocks noChangeAspect="1"/>
          </p:cNvPicPr>
          <p:nvPr/>
        </p:nvPicPr>
        <p:blipFill>
          <a:blip r:embed="rId3"/>
          <a:stretch>
            <a:fillRect/>
          </a:stretch>
        </p:blipFill>
        <p:spPr>
          <a:xfrm>
            <a:off x="7800987" y="4178836"/>
            <a:ext cx="1019872" cy="801830"/>
          </a:xfrm>
          <a:prstGeom prst="rect">
            <a:avLst/>
          </a:prstGeom>
        </p:spPr>
      </p:pic>
      <p:pic>
        <p:nvPicPr>
          <p:cNvPr id="7" name="Рисунок 6">
            <a:extLst>
              <a:ext uri="{FF2B5EF4-FFF2-40B4-BE49-F238E27FC236}">
                <a16:creationId xmlns:a16="http://schemas.microsoft.com/office/drawing/2014/main" id="{AF418460-88CC-87C5-7D36-9F4E28226B2E}"/>
              </a:ext>
            </a:extLst>
          </p:cNvPr>
          <p:cNvPicPr>
            <a:picLocks noChangeAspect="1"/>
          </p:cNvPicPr>
          <p:nvPr/>
        </p:nvPicPr>
        <p:blipFill>
          <a:blip r:embed="rId3"/>
          <a:stretch>
            <a:fillRect/>
          </a:stretch>
        </p:blipFill>
        <p:spPr>
          <a:xfrm>
            <a:off x="7457050" y="4491869"/>
            <a:ext cx="1019872" cy="801830"/>
          </a:xfrm>
          <a:prstGeom prst="rect">
            <a:avLst/>
          </a:prstGeom>
        </p:spPr>
      </p:pic>
    </p:spTree>
    <p:extLst>
      <p:ext uri="{BB962C8B-B14F-4D97-AF65-F5344CB8AC3E}">
        <p14:creationId xmlns:p14="http://schemas.microsoft.com/office/powerpoint/2010/main" val="32021501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2994660" y="960319"/>
            <a:ext cx="6682740" cy="5119511"/>
          </a:xfrm>
          <a:prstGeom prst="rect">
            <a:avLst/>
          </a:prstGeom>
        </p:spPr>
        <p:txBody>
          <a:bodyPr vert="horz" wrap="square" lIns="0" tIns="10319" rIns="0" bIns="0" rtlCol="0">
            <a:spAutoFit/>
          </a:bodyPr>
          <a:lstStyle/>
          <a:p>
            <a:pPr marL="295553" indent="-285750">
              <a:buFont typeface="Wingdings" panose="05000000000000000000" pitchFamily="2" charset="2"/>
              <a:buChar char="ü"/>
              <a:tabLst>
                <a:tab pos="196056" algn="l"/>
                <a:tab pos="196572" algn="l"/>
              </a:tabLst>
            </a:pPr>
            <a:r>
              <a:rPr sz="1660" spc="-16" dirty="0">
                <a:latin typeface="Times New Roman" panose="02020603050405020304" pitchFamily="18" charset="0"/>
                <a:cs typeface="Times New Roman" panose="02020603050405020304" pitchFamily="18" charset="0"/>
              </a:rPr>
              <a:t>незавершенных</a:t>
            </a:r>
            <a:r>
              <a:rPr sz="1660" spc="73"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работ</a:t>
            </a:r>
            <a:r>
              <a:rPr sz="1660" spc="28" dirty="0">
                <a:latin typeface="Times New Roman" panose="02020603050405020304" pitchFamily="18" charset="0"/>
                <a:cs typeface="Times New Roman" panose="02020603050405020304" pitchFamily="18" charset="0"/>
              </a:rPr>
              <a:t> </a:t>
            </a:r>
            <a:r>
              <a:rPr sz="1660" spc="-16" dirty="0">
                <a:latin typeface="Times New Roman" panose="02020603050405020304" pitchFamily="18" charset="0"/>
                <a:cs typeface="Times New Roman" panose="02020603050405020304" pitchFamily="18" charset="0"/>
              </a:rPr>
              <a:t>(производства)</a:t>
            </a:r>
            <a:r>
              <a:rPr sz="1660" spc="33"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по</a:t>
            </a:r>
            <a:r>
              <a:rPr sz="1660" spc="37" dirty="0">
                <a:latin typeface="Times New Roman" panose="02020603050405020304" pitchFamily="18" charset="0"/>
                <a:cs typeface="Times New Roman" panose="02020603050405020304" pitchFamily="18" charset="0"/>
              </a:rPr>
              <a:t> </a:t>
            </a:r>
            <a:r>
              <a:rPr sz="1660" spc="-12" dirty="0" err="1">
                <a:latin typeface="Times New Roman" panose="02020603050405020304" pitchFamily="18" charset="0"/>
                <a:cs typeface="Times New Roman" panose="02020603050405020304" pitchFamily="18" charset="0"/>
              </a:rPr>
              <a:t>строительным</a:t>
            </a:r>
            <a:r>
              <a:rPr lang="en-US" sz="1660" spc="-12" dirty="0">
                <a:latin typeface="Times New Roman" panose="02020603050405020304" pitchFamily="18" charset="0"/>
                <a:cs typeface="Times New Roman" panose="02020603050405020304" pitchFamily="18" charset="0"/>
              </a:rPr>
              <a:t> </a:t>
            </a:r>
            <a:r>
              <a:rPr sz="1660" spc="-28" dirty="0" err="1">
                <a:latin typeface="Times New Roman" panose="02020603050405020304" pitchFamily="18" charset="0"/>
                <a:cs typeface="Times New Roman" panose="02020603050405020304" pitchFamily="18" charset="0"/>
              </a:rPr>
              <a:t>контактам</a:t>
            </a:r>
            <a:r>
              <a:rPr sz="1660" spc="12"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a:t>
            </a:r>
            <a:r>
              <a:rPr sz="1660" spc="8"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связанных</a:t>
            </a:r>
            <a:r>
              <a:rPr sz="1660" spc="24"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с</a:t>
            </a:r>
            <a:r>
              <a:rPr sz="1660" spc="12" dirty="0">
                <a:latin typeface="Times New Roman" panose="02020603050405020304" pitchFamily="18" charset="0"/>
                <a:cs typeface="Times New Roman" panose="02020603050405020304" pitchFamily="18" charset="0"/>
              </a:rPr>
              <a:t> </a:t>
            </a:r>
            <a:r>
              <a:rPr sz="1660" spc="-16" dirty="0">
                <a:latin typeface="Times New Roman" panose="02020603050405020304" pitchFamily="18" charset="0"/>
                <a:cs typeface="Times New Roman" panose="02020603050405020304" pitchFamily="18" charset="0"/>
              </a:rPr>
              <a:t>ними</a:t>
            </a:r>
            <a:r>
              <a:rPr sz="1660" spc="4"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работ</a:t>
            </a:r>
            <a:r>
              <a:rPr sz="1660" spc="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(IFRS</a:t>
            </a:r>
            <a:r>
              <a:rPr sz="1660" spc="16" dirty="0">
                <a:latin typeface="Times New Roman" panose="02020603050405020304" pitchFamily="18" charset="0"/>
                <a:cs typeface="Times New Roman" panose="02020603050405020304" pitchFamily="18" charset="0"/>
              </a:rPr>
              <a:t> </a:t>
            </a:r>
            <a:r>
              <a:rPr sz="1660" spc="-4" dirty="0">
                <a:latin typeface="Times New Roman" panose="02020603050405020304" pitchFamily="18" charset="0"/>
                <a:cs typeface="Times New Roman" panose="02020603050405020304" pitchFamily="18" charset="0"/>
              </a:rPr>
              <a:t>15);</a:t>
            </a:r>
            <a:endParaRPr sz="1660" dirty="0">
              <a:latin typeface="Times New Roman" panose="02020603050405020304" pitchFamily="18" charset="0"/>
              <a:cs typeface="Times New Roman" panose="02020603050405020304" pitchFamily="18" charset="0"/>
            </a:endParaRPr>
          </a:p>
          <a:p>
            <a:pPr marL="295553" indent="-285750">
              <a:buFont typeface="Wingdings" panose="05000000000000000000" pitchFamily="2" charset="2"/>
              <a:buChar char="ü"/>
              <a:tabLst>
                <a:tab pos="196056" algn="l"/>
                <a:tab pos="196572" algn="l"/>
              </a:tabLst>
            </a:pPr>
            <a:r>
              <a:rPr sz="1660" spc="-4" dirty="0">
                <a:latin typeface="Times New Roman" panose="02020603050405020304" pitchFamily="18" charset="0"/>
                <a:cs typeface="Times New Roman" panose="02020603050405020304" pitchFamily="18" charset="0"/>
              </a:rPr>
              <a:t>финансовых</a:t>
            </a:r>
            <a:r>
              <a:rPr sz="1660" spc="12"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инструментов</a:t>
            </a:r>
            <a:r>
              <a:rPr sz="1660" spc="49"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(IFRS </a:t>
            </a:r>
            <a:r>
              <a:rPr sz="1660" spc="-4" dirty="0">
                <a:latin typeface="Times New Roman" panose="02020603050405020304" pitchFamily="18" charset="0"/>
                <a:cs typeface="Times New Roman" panose="02020603050405020304" pitchFamily="18" charset="0"/>
              </a:rPr>
              <a:t>9);</a:t>
            </a:r>
            <a:endParaRPr sz="1660" dirty="0">
              <a:latin typeface="Times New Roman" panose="02020603050405020304" pitchFamily="18" charset="0"/>
              <a:cs typeface="Times New Roman" panose="02020603050405020304" pitchFamily="18" charset="0"/>
            </a:endParaRPr>
          </a:p>
          <a:p>
            <a:pPr marL="295553" indent="-285750">
              <a:buFont typeface="Wingdings" panose="05000000000000000000" pitchFamily="2" charset="2"/>
              <a:buChar char="ü"/>
              <a:tabLst>
                <a:tab pos="196056" algn="l"/>
                <a:tab pos="196572" algn="l"/>
              </a:tabLst>
            </a:pPr>
            <a:r>
              <a:rPr sz="1660" spc="-12" dirty="0">
                <a:latin typeface="Times New Roman" panose="02020603050405020304" pitchFamily="18" charset="0"/>
                <a:cs typeface="Times New Roman" panose="02020603050405020304" pitchFamily="18" charset="0"/>
              </a:rPr>
              <a:t>биологических</a:t>
            </a:r>
            <a:r>
              <a:rPr sz="1660" spc="-28" dirty="0">
                <a:latin typeface="Times New Roman" panose="02020603050405020304" pitchFamily="18" charset="0"/>
                <a:cs typeface="Times New Roman" panose="02020603050405020304" pitchFamily="18" charset="0"/>
              </a:rPr>
              <a:t> </a:t>
            </a:r>
            <a:r>
              <a:rPr sz="1660" spc="-16" dirty="0">
                <a:latin typeface="Times New Roman" panose="02020603050405020304" pitchFamily="18" charset="0"/>
                <a:cs typeface="Times New Roman" panose="02020603050405020304" pitchFamily="18" charset="0"/>
              </a:rPr>
              <a:t>активов</a:t>
            </a:r>
            <a:r>
              <a:rPr sz="1660" spc="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(IAS</a:t>
            </a:r>
            <a:r>
              <a:rPr sz="1660" spc="4" dirty="0">
                <a:latin typeface="Times New Roman" panose="02020603050405020304" pitchFamily="18" charset="0"/>
                <a:cs typeface="Times New Roman" panose="02020603050405020304" pitchFamily="18" charset="0"/>
              </a:rPr>
              <a:t> </a:t>
            </a:r>
            <a:r>
              <a:rPr sz="1660" spc="-4" dirty="0">
                <a:latin typeface="Times New Roman" panose="02020603050405020304" pitchFamily="18" charset="0"/>
                <a:cs typeface="Times New Roman" panose="02020603050405020304" pitchFamily="18" charset="0"/>
              </a:rPr>
              <a:t>41).</a:t>
            </a:r>
            <a:endParaRPr lang="ru-RU" sz="1660" spc="-4" dirty="0">
              <a:latin typeface="Times New Roman" panose="02020603050405020304" pitchFamily="18" charset="0"/>
              <a:cs typeface="Times New Roman" panose="02020603050405020304" pitchFamily="18" charset="0"/>
            </a:endParaRPr>
          </a:p>
          <a:p>
            <a:pPr marL="9803">
              <a:tabLst>
                <a:tab pos="196056" algn="l"/>
                <a:tab pos="196572" algn="l"/>
              </a:tabLst>
            </a:pPr>
            <a:r>
              <a:rPr lang="ru-RU" sz="1660" dirty="0">
                <a:latin typeface="Times New Roman" panose="02020603050405020304" pitchFamily="18" charset="0"/>
                <a:cs typeface="Times New Roman" panose="02020603050405020304" pitchFamily="18" charset="0"/>
              </a:rPr>
              <a:t>Стандарт не применяется к оценке запасов, которыми владеют:</a:t>
            </a:r>
          </a:p>
          <a:p>
            <a:pPr marL="9803">
              <a:tabLst>
                <a:tab pos="196056" algn="l"/>
                <a:tab pos="196572" algn="l"/>
              </a:tabLst>
            </a:pPr>
            <a:r>
              <a:rPr lang="ru-RU" sz="1660" dirty="0">
                <a:latin typeface="Times New Roman" panose="02020603050405020304" pitchFamily="18" charset="0"/>
                <a:cs typeface="Times New Roman" panose="02020603050405020304" pitchFamily="18" charset="0"/>
              </a:rPr>
              <a:t>(a) </a:t>
            </a:r>
            <a:r>
              <a:rPr lang="ru-RU" sz="1660" b="1" dirty="0">
                <a:latin typeface="Times New Roman" panose="02020603050405020304" pitchFamily="18" charset="0"/>
                <a:cs typeface="Times New Roman" panose="02020603050405020304" pitchFamily="18" charset="0"/>
              </a:rPr>
              <a:t>производители сельскохозяйственной продукции и продукции лесного хозяйства,</a:t>
            </a:r>
            <a:r>
              <a:rPr lang="ru-RU" sz="1660" dirty="0">
                <a:latin typeface="Times New Roman" panose="02020603050405020304" pitchFamily="18" charset="0"/>
                <a:cs typeface="Times New Roman" panose="02020603050405020304" pitchFamily="18" charset="0"/>
              </a:rPr>
              <a:t> сельскохозяйственной продукции после ее сбора, а также полезных ископаемых и продуктов переработки полезных ископаемых при условии, что они оцениваются по чистой возможной цене продажи в соответствии с принятой практикой учета в этих отраслях. Если такие запасы оцениваются по чистой возможной цене продажи, изменения в этой цене признаются в составе прибыли или убытка за период, когда эти изменения произошли;</a:t>
            </a:r>
          </a:p>
          <a:p>
            <a:pPr marL="9803">
              <a:tabLst>
                <a:tab pos="196056" algn="l"/>
                <a:tab pos="196572" algn="l"/>
              </a:tabLst>
            </a:pPr>
            <a:endParaRPr lang="ru-RU" sz="1660" dirty="0">
              <a:latin typeface="Times New Roman" panose="02020603050405020304" pitchFamily="18" charset="0"/>
              <a:cs typeface="Times New Roman" panose="02020603050405020304" pitchFamily="18" charset="0"/>
            </a:endParaRPr>
          </a:p>
          <a:p>
            <a:pPr marL="9803">
              <a:tabLst>
                <a:tab pos="196056" algn="l"/>
                <a:tab pos="196572" algn="l"/>
              </a:tabLst>
            </a:pPr>
            <a:r>
              <a:rPr lang="ru-RU" sz="1660" dirty="0">
                <a:latin typeface="Times New Roman" panose="02020603050405020304" pitchFamily="18" charset="0"/>
                <a:cs typeface="Times New Roman" panose="02020603050405020304" pitchFamily="18" charset="0"/>
              </a:rPr>
              <a:t>(b) </a:t>
            </a:r>
            <a:r>
              <a:rPr lang="ru-RU" sz="1660" b="1" dirty="0">
                <a:latin typeface="Times New Roman" panose="02020603050405020304" pitchFamily="18" charset="0"/>
                <a:cs typeface="Times New Roman" panose="02020603050405020304" pitchFamily="18" charset="0"/>
              </a:rPr>
              <a:t>товарные брокеры-трейдеры</a:t>
            </a:r>
            <a:r>
              <a:rPr lang="ru-RU" sz="1660" dirty="0">
                <a:latin typeface="Times New Roman" panose="02020603050405020304" pitchFamily="18" charset="0"/>
                <a:cs typeface="Times New Roman" panose="02020603050405020304" pitchFamily="18" charset="0"/>
              </a:rPr>
              <a:t>, которые оценивают свои запасы по справедливой стоимости за вычетом затрат на их продажу. Если такие запасы оцениваются по справедливой стоимости за вычетом затрат на их продажу, изменения справедливой стоимости за вычетом затрат на их продажу признаются в составе прибыли или убытка за период, когда эти изменения произошли.</a:t>
            </a:r>
          </a:p>
        </p:txBody>
      </p:sp>
      <p:sp>
        <p:nvSpPr>
          <p:cNvPr id="5" name="object 5"/>
          <p:cNvSpPr txBox="1"/>
          <p:nvPr/>
        </p:nvSpPr>
        <p:spPr>
          <a:xfrm>
            <a:off x="281940" y="419195"/>
            <a:ext cx="2522220" cy="2554545"/>
          </a:xfrm>
          <a:prstGeom prst="rect">
            <a:avLst/>
          </a:prstGeom>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rtlCol="0">
            <a:spAutoFit/>
          </a:bodyPr>
          <a:lstStyle/>
          <a:p>
            <a:pPr>
              <a:spcBef>
                <a:spcPts val="28"/>
              </a:spcBef>
            </a:pPr>
            <a:endParaRPr lang="ru-RU" sz="1660" dirty="0">
              <a:latin typeface="Times New Roman" panose="02020603050405020304" pitchFamily="18" charset="0"/>
              <a:cs typeface="Times New Roman" panose="02020603050405020304" pitchFamily="18" charset="0"/>
            </a:endParaRPr>
          </a:p>
          <a:p>
            <a:pPr marL="250825" marR="244554" indent="15875">
              <a:spcBef>
                <a:spcPts val="4"/>
              </a:spcBef>
            </a:pPr>
            <a:r>
              <a:rPr sz="1660" spc="-8" dirty="0" err="1">
                <a:latin typeface="Times New Roman" panose="02020603050405020304" pitchFamily="18" charset="0"/>
                <a:cs typeface="Times New Roman" panose="02020603050405020304" pitchFamily="18" charset="0"/>
              </a:rPr>
              <a:t>Стандарт</a:t>
            </a:r>
            <a:r>
              <a:rPr lang="ru-RU" sz="1660" spc="-8"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МСФО</a:t>
            </a:r>
            <a:r>
              <a:rPr lang="ru-RU" sz="1660" dirty="0">
                <a:latin typeface="Times New Roman" panose="02020603050405020304" pitchFamily="18" charset="0"/>
                <a:cs typeface="Times New Roman" panose="02020603050405020304" pitchFamily="18" charset="0"/>
              </a:rPr>
              <a:t> </a:t>
            </a:r>
            <a:r>
              <a:rPr lang="en-US" sz="1660" dirty="0">
                <a:latin typeface="Times New Roman" panose="02020603050405020304" pitchFamily="18" charset="0"/>
                <a:cs typeface="Times New Roman" panose="02020603050405020304" pitchFamily="18" charset="0"/>
              </a:rPr>
              <a:t>(IAS) </a:t>
            </a:r>
            <a:r>
              <a:rPr sz="1660" dirty="0">
                <a:latin typeface="Times New Roman" panose="02020603050405020304" pitchFamily="18" charset="0"/>
                <a:cs typeface="Times New Roman" panose="02020603050405020304" pitchFamily="18" charset="0"/>
              </a:rPr>
              <a:t>2 </a:t>
            </a:r>
            <a:r>
              <a:rPr sz="1660" spc="-4" dirty="0">
                <a:latin typeface="Times New Roman" panose="02020603050405020304" pitchFamily="18" charset="0"/>
                <a:cs typeface="Times New Roman" panose="02020603050405020304" pitchFamily="18" charset="0"/>
              </a:rPr>
              <a:t>«Запасы» </a:t>
            </a:r>
            <a:r>
              <a:rPr sz="1660" dirty="0">
                <a:latin typeface="Times New Roman" panose="02020603050405020304" pitchFamily="18" charset="0"/>
                <a:cs typeface="Times New Roman" panose="02020603050405020304" pitchFamily="18" charset="0"/>
              </a:rPr>
              <a:t> </a:t>
            </a:r>
            <a:r>
              <a:rPr sz="1660" spc="-8" dirty="0">
                <a:latin typeface="Times New Roman" panose="02020603050405020304" pitchFamily="18" charset="0"/>
                <a:cs typeface="Times New Roman" panose="02020603050405020304" pitchFamily="18" charset="0"/>
              </a:rPr>
              <a:t>применяется</a:t>
            </a:r>
            <a:r>
              <a:rPr sz="1660" spc="16" dirty="0">
                <a:latin typeface="Times New Roman" panose="02020603050405020304" pitchFamily="18" charset="0"/>
                <a:cs typeface="Times New Roman" panose="02020603050405020304" pitchFamily="18" charset="0"/>
              </a:rPr>
              <a:t> </a:t>
            </a:r>
            <a:r>
              <a:rPr sz="1660" spc="-4" dirty="0">
                <a:latin typeface="Times New Roman" panose="02020603050405020304" pitchFamily="18" charset="0"/>
                <a:cs typeface="Times New Roman" panose="02020603050405020304" pitchFamily="18" charset="0"/>
              </a:rPr>
              <a:t>для </a:t>
            </a:r>
            <a:r>
              <a:rPr sz="1660"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подготовки </a:t>
            </a:r>
            <a:r>
              <a:rPr sz="1660" spc="-8" dirty="0">
                <a:latin typeface="Times New Roman" panose="02020603050405020304" pitchFamily="18" charset="0"/>
                <a:cs typeface="Times New Roman" panose="02020603050405020304" pitchFamily="18" charset="0"/>
              </a:rPr>
              <a:t>ведения </a:t>
            </a:r>
            <a:r>
              <a:rPr sz="1660" spc="-398" dirty="0">
                <a:latin typeface="Times New Roman" panose="02020603050405020304" pitchFamily="18" charset="0"/>
                <a:cs typeface="Times New Roman" panose="02020603050405020304" pitchFamily="18" charset="0"/>
              </a:rPr>
              <a:t> </a:t>
            </a:r>
            <a:r>
              <a:rPr sz="1660" spc="-16" dirty="0">
                <a:latin typeface="Times New Roman" panose="02020603050405020304" pitchFamily="18" charset="0"/>
                <a:cs typeface="Times New Roman" panose="02020603050405020304" pitchFamily="18" charset="0"/>
              </a:rPr>
              <a:t>учета</a:t>
            </a:r>
            <a:r>
              <a:rPr sz="1660" spc="16"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и</a:t>
            </a:r>
            <a:r>
              <a:rPr sz="1660" spc="-12" dirty="0">
                <a:latin typeface="Times New Roman" panose="02020603050405020304" pitchFamily="18" charset="0"/>
                <a:cs typeface="Times New Roman" panose="02020603050405020304" pitchFamily="18" charset="0"/>
              </a:rPr>
              <a:t> составления</a:t>
            </a:r>
            <a:endParaRPr sz="1660" dirty="0">
              <a:latin typeface="Times New Roman" panose="02020603050405020304" pitchFamily="18" charset="0"/>
              <a:cs typeface="Times New Roman" panose="02020603050405020304" pitchFamily="18" charset="0"/>
            </a:endParaRPr>
          </a:p>
          <a:p>
            <a:pPr marL="79454" marR="73263" algn="ctr"/>
            <a:r>
              <a:rPr sz="1660" spc="-8" dirty="0">
                <a:latin typeface="Times New Roman" panose="02020603050405020304" pitchFamily="18" charset="0"/>
                <a:cs typeface="Times New Roman" panose="02020603050405020304" pitchFamily="18" charset="0"/>
              </a:rPr>
              <a:t>финансовой</a:t>
            </a:r>
            <a:r>
              <a:rPr sz="1660"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отчетности </a:t>
            </a:r>
            <a:r>
              <a:rPr sz="1660" spc="-39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по</a:t>
            </a:r>
            <a:r>
              <a:rPr sz="1660" spc="-8"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отношению</a:t>
            </a:r>
            <a:r>
              <a:rPr sz="1660" spc="41"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к </a:t>
            </a:r>
            <a:r>
              <a:rPr sz="1660" spc="4" dirty="0">
                <a:latin typeface="Times New Roman" panose="02020603050405020304" pitchFamily="18" charset="0"/>
                <a:cs typeface="Times New Roman" panose="02020603050405020304" pitchFamily="18" charset="0"/>
              </a:rPr>
              <a:t> </a:t>
            </a:r>
            <a:r>
              <a:rPr sz="1660" b="1" spc="-4" dirty="0">
                <a:solidFill>
                  <a:srgbClr val="0000FF"/>
                </a:solidFill>
                <a:latin typeface="Times New Roman" panose="02020603050405020304" pitchFamily="18" charset="0"/>
                <a:cs typeface="Times New Roman" panose="02020603050405020304" pitchFamily="18" charset="0"/>
              </a:rPr>
              <a:t>запасам,</a:t>
            </a:r>
            <a:r>
              <a:rPr sz="1660" b="1" spc="-8" dirty="0">
                <a:solidFill>
                  <a:srgbClr val="0000FF"/>
                </a:solidFill>
                <a:latin typeface="Times New Roman" panose="02020603050405020304" pitchFamily="18" charset="0"/>
                <a:cs typeface="Times New Roman" panose="02020603050405020304" pitchFamily="18" charset="0"/>
              </a:rPr>
              <a:t> </a:t>
            </a:r>
            <a:r>
              <a:rPr sz="1660" b="1" spc="-12" dirty="0">
                <a:latin typeface="Times New Roman" panose="02020603050405020304" pitchFamily="18" charset="0"/>
                <a:cs typeface="Times New Roman" panose="02020603050405020304" pitchFamily="18" charset="0"/>
              </a:rPr>
              <a:t>отличным</a:t>
            </a:r>
            <a:r>
              <a:rPr sz="1660" b="1" spc="16" dirty="0">
                <a:latin typeface="Times New Roman" panose="02020603050405020304" pitchFamily="18" charset="0"/>
                <a:cs typeface="Times New Roman" panose="02020603050405020304" pitchFamily="18" charset="0"/>
              </a:rPr>
              <a:t> </a:t>
            </a:r>
            <a:r>
              <a:rPr sz="1660" b="1" spc="-24" dirty="0" err="1">
                <a:latin typeface="Times New Roman" panose="02020603050405020304" pitchFamily="18" charset="0"/>
                <a:cs typeface="Times New Roman" panose="02020603050405020304" pitchFamily="18" charset="0"/>
              </a:rPr>
              <a:t>от</a:t>
            </a:r>
            <a:r>
              <a:rPr sz="1660" b="1" spc="-24" dirty="0">
                <a:latin typeface="Times New Roman" panose="02020603050405020304" pitchFamily="18" charset="0"/>
                <a:cs typeface="Times New Roman" panose="02020603050405020304" pitchFamily="18" charset="0"/>
              </a:rPr>
              <a:t>:</a:t>
            </a:r>
            <a:endParaRPr lang="ru-RU" sz="1660" b="1" spc="-24" dirty="0">
              <a:latin typeface="Times New Roman" panose="02020603050405020304" pitchFamily="18" charset="0"/>
              <a:cs typeface="Times New Roman" panose="02020603050405020304" pitchFamily="18" charset="0"/>
            </a:endParaRPr>
          </a:p>
          <a:p>
            <a:pPr marL="79454" marR="73263" algn="ctr"/>
            <a:endParaRPr sz="166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856702" y="434197"/>
            <a:ext cx="2625637" cy="265874"/>
          </a:xfrm>
          <a:prstGeom prst="rect">
            <a:avLst/>
          </a:prstGeom>
        </p:spPr>
        <p:txBody>
          <a:bodyPr vert="horz" wrap="square" lIns="0" tIns="10319" rIns="0" bIns="0" rtlCol="0">
            <a:spAutoFit/>
          </a:bodyPr>
          <a:lstStyle/>
          <a:p>
            <a:pPr marL="10319">
              <a:spcBef>
                <a:spcPts val="81"/>
              </a:spcBef>
            </a:pPr>
            <a:r>
              <a:rPr sz="1660" b="1" spc="-4" dirty="0">
                <a:latin typeface="Times New Roman" panose="02020603050405020304" pitchFamily="18" charset="0"/>
                <a:cs typeface="Times New Roman" panose="02020603050405020304" pitchFamily="18" charset="0"/>
              </a:rPr>
              <a:t>Запасы</a:t>
            </a:r>
            <a:r>
              <a:rPr sz="1660" b="1" spc="-28" dirty="0">
                <a:latin typeface="Times New Roman" panose="02020603050405020304" pitchFamily="18" charset="0"/>
                <a:cs typeface="Times New Roman" panose="02020603050405020304" pitchFamily="18" charset="0"/>
              </a:rPr>
              <a:t> </a:t>
            </a:r>
            <a:r>
              <a:rPr sz="1660" b="1" dirty="0">
                <a:latin typeface="Times New Roman" panose="02020603050405020304" pitchFamily="18" charset="0"/>
                <a:cs typeface="Times New Roman" panose="02020603050405020304" pitchFamily="18" charset="0"/>
              </a:rPr>
              <a:t>-</a:t>
            </a:r>
            <a:r>
              <a:rPr sz="1660" b="1" spc="-28" dirty="0">
                <a:latin typeface="Times New Roman" panose="02020603050405020304" pitchFamily="18" charset="0"/>
                <a:cs typeface="Times New Roman" panose="02020603050405020304" pitchFamily="18" charset="0"/>
              </a:rPr>
              <a:t> </a:t>
            </a:r>
            <a:r>
              <a:rPr sz="1660" b="1" spc="-8" dirty="0">
                <a:latin typeface="Times New Roman" panose="02020603050405020304" pitchFamily="18" charset="0"/>
                <a:cs typeface="Times New Roman" panose="02020603050405020304" pitchFamily="18" charset="0"/>
              </a:rPr>
              <a:t>активы:</a:t>
            </a:r>
            <a:endParaRPr sz="1660" dirty="0">
              <a:latin typeface="Times New Roman" panose="02020603050405020304" pitchFamily="18" charset="0"/>
              <a:cs typeface="Times New Roman" panose="02020603050405020304" pitchFamily="18" charset="0"/>
            </a:endParaRPr>
          </a:p>
        </p:txBody>
      </p:sp>
      <p:sp>
        <p:nvSpPr>
          <p:cNvPr id="4" name="object 4"/>
          <p:cNvSpPr txBox="1"/>
          <p:nvPr/>
        </p:nvSpPr>
        <p:spPr>
          <a:xfrm>
            <a:off x="793101" y="855582"/>
            <a:ext cx="7657480" cy="364860"/>
          </a:xfrm>
          <a:prstGeom prst="rect">
            <a:avLst/>
          </a:prstGeom>
          <a:solidFill>
            <a:schemeClr val="accent3">
              <a:lumMod val="40000"/>
              <a:lumOff val="60000"/>
            </a:schemeClr>
          </a:solidFill>
          <a:ln w="2895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08347" rIns="0" bIns="0" rtlCol="0">
            <a:spAutoFit/>
          </a:bodyPr>
          <a:lstStyle/>
          <a:p>
            <a:pPr marL="73779">
              <a:spcBef>
                <a:spcPts val="853"/>
              </a:spcBef>
            </a:pPr>
            <a:r>
              <a:rPr sz="1660" dirty="0">
                <a:latin typeface="Times New Roman" panose="02020603050405020304" pitchFamily="18" charset="0"/>
                <a:cs typeface="Times New Roman" panose="02020603050405020304" pitchFamily="18" charset="0"/>
              </a:rPr>
              <a:t>(a)</a:t>
            </a:r>
            <a:r>
              <a:rPr sz="1660" spc="20" dirty="0">
                <a:latin typeface="Times New Roman" panose="02020603050405020304" pitchFamily="18" charset="0"/>
                <a:cs typeface="Times New Roman" panose="02020603050405020304" pitchFamily="18" charset="0"/>
              </a:rPr>
              <a:t> </a:t>
            </a:r>
            <a:r>
              <a:rPr sz="1660" spc="-20" dirty="0">
                <a:latin typeface="Times New Roman" panose="02020603050405020304" pitchFamily="18" charset="0"/>
                <a:cs typeface="Times New Roman" panose="02020603050405020304" pitchFamily="18" charset="0"/>
              </a:rPr>
              <a:t>предназначенные</a:t>
            </a:r>
            <a:r>
              <a:rPr sz="1660" spc="45" dirty="0">
                <a:latin typeface="Times New Roman" panose="02020603050405020304" pitchFamily="18" charset="0"/>
                <a:cs typeface="Times New Roman" panose="02020603050405020304" pitchFamily="18" charset="0"/>
              </a:rPr>
              <a:t> </a:t>
            </a:r>
            <a:r>
              <a:rPr sz="1660" b="1" spc="4" dirty="0">
                <a:latin typeface="Times New Roman" panose="02020603050405020304" pitchFamily="18" charset="0"/>
                <a:cs typeface="Times New Roman" panose="02020603050405020304" pitchFamily="18" charset="0"/>
              </a:rPr>
              <a:t>для</a:t>
            </a:r>
            <a:r>
              <a:rPr sz="1660" b="1" spc="12" dirty="0">
                <a:latin typeface="Times New Roman" panose="02020603050405020304" pitchFamily="18" charset="0"/>
                <a:cs typeface="Times New Roman" panose="02020603050405020304" pitchFamily="18" charset="0"/>
              </a:rPr>
              <a:t> </a:t>
            </a:r>
            <a:r>
              <a:rPr sz="1660" b="1" spc="-20" dirty="0">
                <a:latin typeface="Times New Roman" panose="02020603050405020304" pitchFamily="18" charset="0"/>
                <a:cs typeface="Times New Roman" panose="02020603050405020304" pitchFamily="18" charset="0"/>
              </a:rPr>
              <a:t>продажи</a:t>
            </a:r>
            <a:r>
              <a:rPr sz="1660" b="1" spc="16"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в</a:t>
            </a:r>
            <a:r>
              <a:rPr sz="1660" spc="28" dirty="0">
                <a:latin typeface="Times New Roman" panose="02020603050405020304" pitchFamily="18" charset="0"/>
                <a:cs typeface="Times New Roman" panose="02020603050405020304" pitchFamily="18" charset="0"/>
              </a:rPr>
              <a:t> </a:t>
            </a:r>
            <a:r>
              <a:rPr sz="1660" spc="-20" dirty="0">
                <a:latin typeface="Times New Roman" panose="02020603050405020304" pitchFamily="18" charset="0"/>
                <a:cs typeface="Times New Roman" panose="02020603050405020304" pitchFamily="18" charset="0"/>
              </a:rPr>
              <a:t>ходе</a:t>
            </a:r>
            <a:r>
              <a:rPr sz="1660" spc="28" dirty="0">
                <a:latin typeface="Times New Roman" panose="02020603050405020304" pitchFamily="18" charset="0"/>
                <a:cs typeface="Times New Roman" panose="02020603050405020304" pitchFamily="18" charset="0"/>
              </a:rPr>
              <a:t> </a:t>
            </a:r>
            <a:r>
              <a:rPr sz="1660" spc="-8" dirty="0">
                <a:latin typeface="Times New Roman" panose="02020603050405020304" pitchFamily="18" charset="0"/>
                <a:cs typeface="Times New Roman" panose="02020603050405020304" pitchFamily="18" charset="0"/>
              </a:rPr>
              <a:t>обычной</a:t>
            </a:r>
            <a:r>
              <a:rPr sz="1660" spc="24" dirty="0">
                <a:latin typeface="Times New Roman" panose="02020603050405020304" pitchFamily="18" charset="0"/>
                <a:cs typeface="Times New Roman" panose="02020603050405020304" pitchFamily="18" charset="0"/>
              </a:rPr>
              <a:t> </a:t>
            </a:r>
            <a:r>
              <a:rPr sz="1660" spc="-8" dirty="0">
                <a:latin typeface="Times New Roman" panose="02020603050405020304" pitchFamily="18" charset="0"/>
                <a:cs typeface="Times New Roman" panose="02020603050405020304" pitchFamily="18" charset="0"/>
              </a:rPr>
              <a:t>деятельности;</a:t>
            </a:r>
            <a:endParaRPr sz="1660" dirty="0">
              <a:latin typeface="Times New Roman" panose="02020603050405020304" pitchFamily="18" charset="0"/>
              <a:cs typeface="Times New Roman" panose="02020603050405020304" pitchFamily="18" charset="0"/>
            </a:endParaRPr>
          </a:p>
        </p:txBody>
      </p:sp>
      <p:sp>
        <p:nvSpPr>
          <p:cNvPr id="5" name="object 5"/>
          <p:cNvSpPr txBox="1"/>
          <p:nvPr/>
        </p:nvSpPr>
        <p:spPr>
          <a:xfrm>
            <a:off x="793101" y="1593199"/>
            <a:ext cx="7657480" cy="317451"/>
          </a:xfrm>
          <a:prstGeom prst="rect">
            <a:avLst/>
          </a:prstGeom>
          <a:solidFill>
            <a:schemeClr val="accent3">
              <a:lumMod val="40000"/>
              <a:lumOff val="60000"/>
            </a:schemeClr>
          </a:solidFill>
          <a:ln w="2895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61397" rIns="0" bIns="0" rtlCol="0">
            <a:spAutoFit/>
          </a:bodyPr>
          <a:lstStyle/>
          <a:p>
            <a:pPr marL="73779">
              <a:spcBef>
                <a:spcPts val="483"/>
              </a:spcBef>
            </a:pPr>
            <a:r>
              <a:rPr sz="1660" spc="-4" dirty="0">
                <a:latin typeface="Times New Roman" panose="02020603050405020304" pitchFamily="18" charset="0"/>
                <a:cs typeface="Times New Roman" panose="02020603050405020304" pitchFamily="18" charset="0"/>
              </a:rPr>
              <a:t>(b)</a:t>
            </a:r>
            <a:r>
              <a:rPr sz="1660" spc="20"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находящиеся</a:t>
            </a:r>
            <a:r>
              <a:rPr sz="1660" spc="33"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в</a:t>
            </a:r>
            <a:r>
              <a:rPr sz="1660" spc="28" dirty="0">
                <a:latin typeface="Times New Roman" panose="02020603050405020304" pitchFamily="18" charset="0"/>
                <a:cs typeface="Times New Roman" panose="02020603050405020304" pitchFamily="18" charset="0"/>
              </a:rPr>
              <a:t> </a:t>
            </a:r>
            <a:r>
              <a:rPr sz="1660" b="1" spc="-8" dirty="0">
                <a:latin typeface="Times New Roman" panose="02020603050405020304" pitchFamily="18" charset="0"/>
                <a:cs typeface="Times New Roman" panose="02020603050405020304" pitchFamily="18" charset="0"/>
              </a:rPr>
              <a:t>процессе</a:t>
            </a:r>
            <a:r>
              <a:rPr sz="1660" b="1" spc="28" dirty="0">
                <a:latin typeface="Times New Roman" panose="02020603050405020304" pitchFamily="18" charset="0"/>
                <a:cs typeface="Times New Roman" panose="02020603050405020304" pitchFamily="18" charset="0"/>
              </a:rPr>
              <a:t> </a:t>
            </a:r>
            <a:r>
              <a:rPr sz="1660" b="1" spc="-16" dirty="0">
                <a:latin typeface="Times New Roman" panose="02020603050405020304" pitchFamily="18" charset="0"/>
                <a:cs typeface="Times New Roman" panose="02020603050405020304" pitchFamily="18" charset="0"/>
              </a:rPr>
              <a:t>производства</a:t>
            </a:r>
            <a:r>
              <a:rPr sz="1660" b="1" spc="28" dirty="0">
                <a:latin typeface="Times New Roman" panose="02020603050405020304" pitchFamily="18" charset="0"/>
                <a:cs typeface="Times New Roman" panose="02020603050405020304" pitchFamily="18" charset="0"/>
              </a:rPr>
              <a:t> </a:t>
            </a:r>
            <a:r>
              <a:rPr sz="1660" b="1" spc="4" dirty="0">
                <a:latin typeface="Times New Roman" panose="02020603050405020304" pitchFamily="18" charset="0"/>
                <a:cs typeface="Times New Roman" panose="02020603050405020304" pitchFamily="18" charset="0"/>
              </a:rPr>
              <a:t>для </a:t>
            </a:r>
            <a:r>
              <a:rPr sz="1660" b="1" spc="-24" dirty="0">
                <a:latin typeface="Times New Roman" panose="02020603050405020304" pitchFamily="18" charset="0"/>
                <a:cs typeface="Times New Roman" panose="02020603050405020304" pitchFamily="18" charset="0"/>
              </a:rPr>
              <a:t>такой</a:t>
            </a:r>
            <a:r>
              <a:rPr sz="1660" b="1" spc="24" dirty="0">
                <a:latin typeface="Times New Roman" panose="02020603050405020304" pitchFamily="18" charset="0"/>
                <a:cs typeface="Times New Roman" panose="02020603050405020304" pitchFamily="18" charset="0"/>
              </a:rPr>
              <a:t> </a:t>
            </a:r>
            <a:r>
              <a:rPr sz="1660" b="1" spc="-20" dirty="0">
                <a:latin typeface="Times New Roman" panose="02020603050405020304" pitchFamily="18" charset="0"/>
                <a:cs typeface="Times New Roman" panose="02020603050405020304" pitchFamily="18" charset="0"/>
              </a:rPr>
              <a:t>продажи</a:t>
            </a:r>
            <a:r>
              <a:rPr sz="1660" spc="-20" dirty="0">
                <a:latin typeface="Times New Roman" panose="02020603050405020304" pitchFamily="18" charset="0"/>
                <a:cs typeface="Times New Roman" panose="02020603050405020304" pitchFamily="18" charset="0"/>
              </a:rPr>
              <a:t>;</a:t>
            </a:r>
            <a:r>
              <a:rPr sz="1660" spc="20" dirty="0">
                <a:latin typeface="Times New Roman" panose="02020603050405020304" pitchFamily="18" charset="0"/>
                <a:cs typeface="Times New Roman" panose="02020603050405020304" pitchFamily="18" charset="0"/>
              </a:rPr>
              <a:t> </a:t>
            </a:r>
            <a:r>
              <a:rPr sz="1660" spc="4" dirty="0">
                <a:latin typeface="Times New Roman" panose="02020603050405020304" pitchFamily="18" charset="0"/>
                <a:cs typeface="Times New Roman" panose="02020603050405020304" pitchFamily="18" charset="0"/>
              </a:rPr>
              <a:t>или</a:t>
            </a:r>
            <a:endParaRPr sz="1660" dirty="0">
              <a:latin typeface="Times New Roman" panose="02020603050405020304" pitchFamily="18" charset="0"/>
              <a:cs typeface="Times New Roman" panose="02020603050405020304" pitchFamily="18" charset="0"/>
            </a:endParaRPr>
          </a:p>
        </p:txBody>
      </p:sp>
      <p:sp>
        <p:nvSpPr>
          <p:cNvPr id="6" name="object 6"/>
          <p:cNvSpPr txBox="1"/>
          <p:nvPr/>
        </p:nvSpPr>
        <p:spPr>
          <a:xfrm>
            <a:off x="793101" y="2425303"/>
            <a:ext cx="7657480" cy="473007"/>
          </a:xfrm>
          <a:prstGeom prst="rect">
            <a:avLst/>
          </a:prstGeom>
          <a:solidFill>
            <a:schemeClr val="accent3">
              <a:lumMod val="40000"/>
              <a:lumOff val="60000"/>
            </a:schemeClr>
          </a:solidFill>
          <a:ln w="2895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36632" rIns="0" bIns="0" rtlCol="0">
            <a:spAutoFit/>
          </a:bodyPr>
          <a:lstStyle/>
          <a:p>
            <a:pPr marL="73779">
              <a:lnSpc>
                <a:spcPts val="1666"/>
              </a:lnSpc>
              <a:spcBef>
                <a:spcPts val="288"/>
              </a:spcBef>
            </a:pPr>
            <a:r>
              <a:rPr sz="1660" dirty="0">
                <a:latin typeface="Times New Roman" panose="02020603050405020304" pitchFamily="18" charset="0"/>
                <a:cs typeface="Times New Roman" panose="02020603050405020304" pitchFamily="18" charset="0"/>
              </a:rPr>
              <a:t>(c)</a:t>
            </a:r>
            <a:r>
              <a:rPr sz="1660" spc="4" dirty="0">
                <a:latin typeface="Times New Roman" panose="02020603050405020304" pitchFamily="18" charset="0"/>
                <a:cs typeface="Times New Roman" panose="02020603050405020304" pitchFamily="18" charset="0"/>
              </a:rPr>
              <a:t> </a:t>
            </a:r>
            <a:r>
              <a:rPr sz="1660" spc="-8" dirty="0">
                <a:latin typeface="Times New Roman" panose="02020603050405020304" pitchFamily="18" charset="0"/>
                <a:cs typeface="Times New Roman" panose="02020603050405020304" pitchFamily="18" charset="0"/>
              </a:rPr>
              <a:t>находящиеся</a:t>
            </a:r>
            <a:r>
              <a:rPr sz="1660" spc="386" dirty="0">
                <a:latin typeface="Times New Roman" panose="02020603050405020304" pitchFamily="18" charset="0"/>
                <a:cs typeface="Times New Roman" panose="02020603050405020304" pitchFamily="18" charset="0"/>
              </a:rPr>
              <a:t> </a:t>
            </a:r>
            <a:r>
              <a:rPr sz="1660" b="1" dirty="0">
                <a:latin typeface="Times New Roman" panose="02020603050405020304" pitchFamily="18" charset="0"/>
                <a:cs typeface="Times New Roman" panose="02020603050405020304" pitchFamily="18" charset="0"/>
              </a:rPr>
              <a:t>в</a:t>
            </a:r>
            <a:r>
              <a:rPr sz="1660" b="1" spc="393" dirty="0">
                <a:latin typeface="Times New Roman" panose="02020603050405020304" pitchFamily="18" charset="0"/>
                <a:cs typeface="Times New Roman" panose="02020603050405020304" pitchFamily="18" charset="0"/>
              </a:rPr>
              <a:t> </a:t>
            </a:r>
            <a:r>
              <a:rPr sz="1660" b="1" dirty="0">
                <a:latin typeface="Times New Roman" panose="02020603050405020304" pitchFamily="18" charset="0"/>
                <a:cs typeface="Times New Roman" panose="02020603050405020304" pitchFamily="18" charset="0"/>
              </a:rPr>
              <a:t>виде  </a:t>
            </a:r>
            <a:r>
              <a:rPr sz="1660" b="1" spc="-4" dirty="0">
                <a:latin typeface="Times New Roman" panose="02020603050405020304" pitchFamily="18" charset="0"/>
                <a:cs typeface="Times New Roman" panose="02020603050405020304" pitchFamily="18" charset="0"/>
              </a:rPr>
              <a:t>сырья</a:t>
            </a:r>
            <a:r>
              <a:rPr sz="1660" b="1" spc="386" dirty="0">
                <a:latin typeface="Times New Roman" panose="02020603050405020304" pitchFamily="18" charset="0"/>
                <a:cs typeface="Times New Roman" panose="02020603050405020304" pitchFamily="18" charset="0"/>
              </a:rPr>
              <a:t> </a:t>
            </a:r>
            <a:r>
              <a:rPr sz="1660" b="1" spc="4" dirty="0">
                <a:latin typeface="Times New Roman" panose="02020603050405020304" pitchFamily="18" charset="0"/>
                <a:cs typeface="Times New Roman" panose="02020603050405020304" pitchFamily="18" charset="0"/>
              </a:rPr>
              <a:t>или</a:t>
            </a:r>
            <a:r>
              <a:rPr sz="1660" b="1" spc="390" dirty="0">
                <a:latin typeface="Times New Roman" panose="02020603050405020304" pitchFamily="18" charset="0"/>
                <a:cs typeface="Times New Roman" panose="02020603050405020304" pitchFamily="18" charset="0"/>
              </a:rPr>
              <a:t> </a:t>
            </a:r>
            <a:r>
              <a:rPr sz="1660" b="1" spc="-8" dirty="0">
                <a:latin typeface="Times New Roman" panose="02020603050405020304" pitchFamily="18" charset="0"/>
                <a:cs typeface="Times New Roman" panose="02020603050405020304" pitchFamily="18" charset="0"/>
              </a:rPr>
              <a:t>материалов</a:t>
            </a:r>
            <a:r>
              <a:rPr sz="1660" spc="-8" dirty="0">
                <a:latin typeface="Times New Roman" panose="02020603050405020304" pitchFamily="18" charset="0"/>
                <a:cs typeface="Times New Roman" panose="02020603050405020304" pitchFamily="18" charset="0"/>
              </a:rPr>
              <a:t>,</a:t>
            </a:r>
            <a:r>
              <a:rPr sz="1660" spc="393" dirty="0">
                <a:latin typeface="Times New Roman" panose="02020603050405020304" pitchFamily="18" charset="0"/>
                <a:cs typeface="Times New Roman" panose="02020603050405020304" pitchFamily="18" charset="0"/>
              </a:rPr>
              <a:t> </a:t>
            </a:r>
            <a:r>
              <a:rPr sz="1660" spc="-24" dirty="0">
                <a:latin typeface="Times New Roman" panose="02020603050405020304" pitchFamily="18" charset="0"/>
                <a:cs typeface="Times New Roman" panose="02020603050405020304" pitchFamily="18" charset="0"/>
              </a:rPr>
              <a:t>которые</a:t>
            </a:r>
            <a:r>
              <a:rPr sz="1660" spc="386" dirty="0">
                <a:latin typeface="Times New Roman" panose="02020603050405020304" pitchFamily="18" charset="0"/>
                <a:cs typeface="Times New Roman" panose="02020603050405020304" pitchFamily="18" charset="0"/>
              </a:rPr>
              <a:t> </a:t>
            </a:r>
            <a:r>
              <a:rPr sz="1660" spc="-20" dirty="0">
                <a:latin typeface="Times New Roman" panose="02020603050405020304" pitchFamily="18" charset="0"/>
                <a:cs typeface="Times New Roman" panose="02020603050405020304" pitchFamily="18" charset="0"/>
              </a:rPr>
              <a:t>будут</a:t>
            </a:r>
            <a:r>
              <a:rPr sz="1660" spc="398" dirty="0">
                <a:latin typeface="Times New Roman" panose="02020603050405020304" pitchFamily="18" charset="0"/>
                <a:cs typeface="Times New Roman" panose="02020603050405020304" pitchFamily="18" charset="0"/>
              </a:rPr>
              <a:t> </a:t>
            </a:r>
            <a:r>
              <a:rPr sz="1660" spc="-12" dirty="0">
                <a:latin typeface="Times New Roman" panose="02020603050405020304" pitchFamily="18" charset="0"/>
                <a:cs typeface="Times New Roman" panose="02020603050405020304" pitchFamily="18" charset="0"/>
              </a:rPr>
              <a:t>потребляться</a:t>
            </a:r>
            <a:r>
              <a:rPr sz="1660" spc="386" dirty="0">
                <a:latin typeface="Times New Roman" panose="02020603050405020304" pitchFamily="18" charset="0"/>
                <a:cs typeface="Times New Roman" panose="02020603050405020304" pitchFamily="18" charset="0"/>
              </a:rPr>
              <a:t> </a:t>
            </a:r>
            <a:r>
              <a:rPr sz="1660" dirty="0">
                <a:latin typeface="Times New Roman" panose="02020603050405020304" pitchFamily="18" charset="0"/>
                <a:cs typeface="Times New Roman" panose="02020603050405020304" pitchFamily="18" charset="0"/>
              </a:rPr>
              <a:t>в</a:t>
            </a:r>
            <a:r>
              <a:rPr sz="1660" spc="393" dirty="0">
                <a:latin typeface="Times New Roman" panose="02020603050405020304" pitchFamily="18" charset="0"/>
                <a:cs typeface="Times New Roman" panose="02020603050405020304" pitchFamily="18" charset="0"/>
              </a:rPr>
              <a:t> </a:t>
            </a:r>
            <a:r>
              <a:rPr sz="1660" spc="-8" dirty="0" err="1">
                <a:latin typeface="Times New Roman" panose="02020603050405020304" pitchFamily="18" charset="0"/>
                <a:cs typeface="Times New Roman" panose="02020603050405020304" pitchFamily="18" charset="0"/>
              </a:rPr>
              <a:t>процессе</a:t>
            </a:r>
            <a:r>
              <a:rPr lang="en-US" sz="1660" spc="-8" dirty="0">
                <a:latin typeface="Times New Roman" panose="02020603050405020304" pitchFamily="18" charset="0"/>
                <a:cs typeface="Times New Roman" panose="02020603050405020304" pitchFamily="18" charset="0"/>
              </a:rPr>
              <a:t> </a:t>
            </a:r>
            <a:r>
              <a:rPr sz="1660" spc="-16" dirty="0" err="1">
                <a:latin typeface="Times New Roman" panose="02020603050405020304" pitchFamily="18" charset="0"/>
                <a:cs typeface="Times New Roman" panose="02020603050405020304" pitchFamily="18" charset="0"/>
              </a:rPr>
              <a:t>производства</a:t>
            </a:r>
            <a:r>
              <a:rPr sz="1660" spc="4" dirty="0">
                <a:latin typeface="Times New Roman" panose="02020603050405020304" pitchFamily="18" charset="0"/>
                <a:cs typeface="Times New Roman" panose="02020603050405020304" pitchFamily="18" charset="0"/>
              </a:rPr>
              <a:t> или</a:t>
            </a:r>
            <a:r>
              <a:rPr sz="1660" spc="-4" dirty="0">
                <a:latin typeface="Times New Roman" panose="02020603050405020304" pitchFamily="18" charset="0"/>
                <a:cs typeface="Times New Roman" panose="02020603050405020304" pitchFamily="18" charset="0"/>
              </a:rPr>
              <a:t> </a:t>
            </a:r>
            <a:r>
              <a:rPr sz="1660" spc="-24" dirty="0">
                <a:latin typeface="Times New Roman" panose="02020603050405020304" pitchFamily="18" charset="0"/>
                <a:cs typeface="Times New Roman" panose="02020603050405020304" pitchFamily="18" charset="0"/>
              </a:rPr>
              <a:t>оказания</a:t>
            </a:r>
            <a:r>
              <a:rPr sz="1660" spc="24" dirty="0">
                <a:latin typeface="Times New Roman" panose="02020603050405020304" pitchFamily="18" charset="0"/>
                <a:cs typeface="Times New Roman" panose="02020603050405020304" pitchFamily="18" charset="0"/>
              </a:rPr>
              <a:t> </a:t>
            </a:r>
            <a:r>
              <a:rPr sz="1660" spc="-41" dirty="0">
                <a:latin typeface="Times New Roman" panose="02020603050405020304" pitchFamily="18" charset="0"/>
                <a:cs typeface="Times New Roman" panose="02020603050405020304" pitchFamily="18" charset="0"/>
              </a:rPr>
              <a:t>услуг.</a:t>
            </a:r>
            <a:endParaRPr sz="166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CAC31AAB-4466-4CEA-F67F-1CED3F99E421}"/>
              </a:ext>
            </a:extLst>
          </p:cNvPr>
          <p:cNvSpPr txBox="1"/>
          <p:nvPr/>
        </p:nvSpPr>
        <p:spPr>
          <a:xfrm>
            <a:off x="403860" y="3358722"/>
            <a:ext cx="9098280" cy="2391424"/>
          </a:xfrm>
          <a:prstGeom prst="rect">
            <a:avLst/>
          </a:prstGeom>
          <a:noFill/>
        </p:spPr>
        <p:txBody>
          <a:bodyPr wrap="square">
            <a:spAutoFit/>
          </a:bodyPr>
          <a:lstStyle/>
          <a:p>
            <a:pPr marL="10319" marR="4128" lvl="0" indent="0" algn="just" defTabSz="914400" rtl="0" eaLnBrk="1" fontAlgn="auto" latinLnBrk="0" hangingPunct="1">
              <a:spcAft>
                <a:spcPts val="0"/>
              </a:spcAft>
              <a:buClrTx/>
              <a:buSzTx/>
              <a:buFontTx/>
              <a:buNone/>
              <a:tabLst/>
              <a:defRPr/>
            </a:pPr>
            <a:r>
              <a:rPr kumimoji="0" lang="ru-RU" sz="1660" b="0" i="0" u="none" strike="noStrike" kern="1200" cap="none" spc="-45"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Таким</a:t>
            </a:r>
            <a:r>
              <a:rPr kumimoji="0" lang="ru-RU" sz="1660" b="0" i="0" u="none" strike="noStrike" kern="1200" cap="none" spc="-41"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образом,</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состав</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запасов</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входят</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материальные</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ценности,</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предназначенные</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для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потребления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при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изготовлении </a:t>
            </a:r>
            <a:r>
              <a:rPr kumimoji="0" lang="ru-RU" sz="1660" b="0" i="0" u="none" strike="noStrike" kern="1200" cap="none" spc="-2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продукции </a:t>
            </a:r>
            <a:r>
              <a:rPr kumimoji="0" lang="ru-RU" sz="1660" b="1" i="0" u="none" strike="noStrike" kern="120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в </a:t>
            </a:r>
            <a:r>
              <a:rPr kumimoji="0" lang="ru-RU" sz="1660" b="1" i="0" u="none" strike="noStrike" kern="1200" cap="none" spc="-2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одном </a:t>
            </a:r>
            <a:r>
              <a:rPr kumimoji="0" lang="ru-RU" sz="1660" b="1" i="0" u="none" strike="noStrike" kern="1200" cap="none" spc="-16"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производственном цикле</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осуществления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работ</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или</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услуг</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на</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всех</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стадиях;</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виде</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непосредственно</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запасов</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на</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складах,</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виде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незавершенного</a:t>
            </a:r>
            <a:r>
              <a:rPr kumimoji="0" lang="ru-RU" sz="1660" b="0" i="0" u="none" strike="noStrike" kern="1200" cap="none" spc="93"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производства,</a:t>
            </a:r>
            <a:r>
              <a:rPr kumimoji="0" lang="ru-RU" sz="1660" b="0" i="0" u="none" strike="noStrike" kern="1200" cap="none" spc="10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a:t>
            </a:r>
            <a:r>
              <a:rPr kumimoji="0" lang="ru-RU" sz="1660" b="0" i="0" u="none" strike="noStrike" kern="1200" cap="none" spc="10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виде</a:t>
            </a:r>
            <a:r>
              <a:rPr kumimoji="0" lang="ru-RU" sz="1660" b="0" i="0" u="none" strike="noStrike" kern="1200" cap="none" spc="93"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готовой</a:t>
            </a:r>
            <a:r>
              <a:rPr kumimoji="0" lang="ru-RU" sz="1660" b="0" i="0" u="none" strike="noStrike" kern="1200" cap="none" spc="9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продукции,</a:t>
            </a:r>
            <a:r>
              <a:rPr kumimoji="0" lang="ru-RU" sz="1660" b="0" i="0" u="none" strike="noStrike" kern="1200" cap="none" spc="10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предназначенной</a:t>
            </a:r>
            <a:r>
              <a:rPr kumimoji="0" lang="ru-RU" sz="1660" b="0" i="0" u="none" strike="noStrike" kern="1200" cap="none" spc="11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для</a:t>
            </a:r>
            <a:r>
              <a:rPr kumimoji="0" lang="ru-RU" sz="1660" b="0" i="0" u="none" strike="noStrike" kern="1200" cap="none" spc="93"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реализации, </a:t>
            </a:r>
            <a:r>
              <a:rPr kumimoji="0" lang="ru-RU" sz="1660" b="0" i="0" u="none" strike="noStrike" kern="1200" cap="none" spc="-37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и</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виде</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товаров,</a:t>
            </a:r>
            <a:r>
              <a:rPr kumimoji="0" lang="ru-RU" sz="1660" b="0" i="0" u="none" strike="noStrike" kern="1200" cap="none" spc="33"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закупленных</a:t>
            </a:r>
            <a:r>
              <a:rPr kumimoji="0" lang="ru-RU" sz="1660" b="0" i="0" u="none" strike="noStrike" kern="1200" cap="none" spc="53"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и</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хранящихся</a:t>
            </a:r>
            <a:r>
              <a:rPr kumimoji="0" lang="ru-RU" sz="1660" b="0" i="0" u="none" strike="noStrike" kern="1200" cap="none" spc="41"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для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перепродажи.</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a:p>
            <a:pPr marL="10319" marR="4643" lvl="0" indent="0" algn="just" defTabSz="914400" rtl="0" eaLnBrk="1" fontAlgn="auto" latinLnBrk="0" hangingPunct="1">
              <a:spcAft>
                <a:spcPts val="0"/>
              </a:spcAft>
              <a:buClrTx/>
              <a:buSzTx/>
              <a:buFontTx/>
              <a:buNone/>
              <a:tabLst/>
              <a:defRPr/>
            </a:pP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Например,</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1"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автодилеры</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2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включают</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финансовую</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отчетность</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новые</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автомобили</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для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перепродажи</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по</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статье</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r>
              <a:rPr kumimoji="0" lang="ru-RU" sz="1660" b="1"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запасы</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r>
              <a:rPr kumimoji="0" lang="ru-RU" sz="1660" b="0" i="0" u="none" strike="noStrike" kern="1200" cap="none" spc="36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а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автомобили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для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собственного</a:t>
            </a:r>
            <a:r>
              <a:rPr kumimoji="0" lang="ru-RU" sz="1660" b="0" i="0" u="none" strike="noStrike" kern="1200" cap="none" spc="36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использования</a:t>
            </a:r>
            <a:r>
              <a:rPr kumimoji="0" lang="ru-RU" sz="1660" b="0" i="0" u="none" strike="noStrike" kern="1200" cap="none" spc="353"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обычно </a:t>
            </a:r>
            <a:r>
              <a:rPr kumimoji="0" lang="ru-RU" sz="1660" b="0" i="0" u="none" strike="noStrike" kern="1200" cap="none" spc="-37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по</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12"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статье</a:t>
            </a:r>
            <a:r>
              <a:rPr kumimoji="0" lang="ru-RU" sz="1660" b="0" i="0" u="none" strike="noStrike" kern="1200" cap="none" spc="16"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0"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r>
              <a:rPr kumimoji="0" lang="ru-RU" sz="1660" b="1" i="0" u="none" strike="noStrike" kern="1200" cap="none" spc="-4"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основные</a:t>
            </a:r>
            <a:r>
              <a:rPr kumimoji="0" lang="ru-RU" sz="1660" b="1" i="0" u="none" strike="noStrike" kern="1200" cap="none" spc="37"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ru-RU" sz="1660" b="1"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средства</a:t>
            </a:r>
            <a:r>
              <a:rPr kumimoji="0" lang="ru-RU" sz="1660" b="0" i="0" u="none" strike="noStrike" kern="1200" cap="none" spc="-8"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11" name="Рисунок 10" descr="Изображение выглядит как автомобиль, желтый&#10;&#10;Автоматически созданное описание">
            <a:extLst>
              <a:ext uri="{FF2B5EF4-FFF2-40B4-BE49-F238E27FC236}">
                <a16:creationId xmlns:a16="http://schemas.microsoft.com/office/drawing/2014/main" id="{17913478-F556-4B94-4388-DCED8EEB0F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7960" y="5568812"/>
            <a:ext cx="1795117" cy="1283492"/>
          </a:xfrm>
          <a:prstGeom prst="rect">
            <a:avLst/>
          </a:prstGeom>
        </p:spPr>
      </p:pic>
      <p:pic>
        <p:nvPicPr>
          <p:cNvPr id="12" name="Рисунок 11" descr="Изображение выглядит как автомобиль, желтый&#10;&#10;Автоматически созданное описание">
            <a:extLst>
              <a:ext uri="{FF2B5EF4-FFF2-40B4-BE49-F238E27FC236}">
                <a16:creationId xmlns:a16="http://schemas.microsoft.com/office/drawing/2014/main" id="{8E0B362A-7D79-991B-B402-D6D8CD13DF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32520" y="5264801"/>
            <a:ext cx="1795117" cy="1283492"/>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1"/>
          <p:cNvSpPr txBox="1">
            <a:spLocks/>
          </p:cNvSpPr>
          <p:nvPr/>
        </p:nvSpPr>
        <p:spPr>
          <a:xfrm>
            <a:off x="776536" y="188640"/>
            <a:ext cx="8640960" cy="9643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Финансовая </a:t>
            </a:r>
            <a:r>
              <a:rPr kumimoji="0" lang="ru-RU" sz="19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rPr>
              <a:t>отчетность</a:t>
            </a:r>
            <a:endParaRPr kumimoji="0" lang="ru-RU" sz="1900" b="0"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13" name="Группа 12"/>
          <p:cNvGrpSpPr/>
          <p:nvPr/>
        </p:nvGrpSpPr>
        <p:grpSpPr>
          <a:xfrm>
            <a:off x="775627" y="1039435"/>
            <a:ext cx="4009717" cy="2461448"/>
            <a:chOff x="2644382" y="2485799"/>
            <a:chExt cx="3799826" cy="2599385"/>
          </a:xfrm>
        </p:grpSpPr>
        <p:grpSp>
          <p:nvGrpSpPr>
            <p:cNvPr id="12" name="Группа 11"/>
            <p:cNvGrpSpPr/>
            <p:nvPr/>
          </p:nvGrpSpPr>
          <p:grpSpPr>
            <a:xfrm>
              <a:off x="2644382" y="2485799"/>
              <a:ext cx="3799826" cy="2599385"/>
              <a:chOff x="2444498" y="3531949"/>
              <a:chExt cx="3006334" cy="2448273"/>
            </a:xfrm>
          </p:grpSpPr>
          <p:sp>
            <p:nvSpPr>
              <p:cNvPr id="4" name="Прямоугольник 3"/>
              <p:cNvSpPr/>
              <p:nvPr/>
            </p:nvSpPr>
            <p:spPr>
              <a:xfrm>
                <a:off x="2444498" y="3531950"/>
                <a:ext cx="3006334" cy="2448272"/>
              </a:xfrm>
              <a:prstGeom prst="rect">
                <a:avLst/>
              </a:prstGeom>
              <a:solidFill>
                <a:schemeClr val="accent3">
                  <a:lumMod val="75000"/>
                </a:schemeClr>
              </a:solidFill>
              <a:ln>
                <a:solidFill>
                  <a:schemeClr val="accent3">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
            <p:nvSpPr>
              <p:cNvPr id="5" name="Прямоугольник 4"/>
              <p:cNvSpPr/>
              <p:nvPr/>
            </p:nvSpPr>
            <p:spPr>
              <a:xfrm>
                <a:off x="3847223" y="3531949"/>
                <a:ext cx="1603609" cy="1408656"/>
              </a:xfrm>
              <a:prstGeom prst="rect">
                <a:avLst/>
              </a:prstGeom>
              <a:solidFill>
                <a:schemeClr val="accent3">
                  <a:lumMod val="40000"/>
                  <a:lumOff val="60000"/>
                </a:schemeClr>
              </a:solidFill>
              <a:ln>
                <a:solidFill>
                  <a:schemeClr val="accent3">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
            <p:nvSpPr>
              <p:cNvPr id="6" name="Прямоугольник 5"/>
              <p:cNvSpPr/>
              <p:nvPr/>
            </p:nvSpPr>
            <p:spPr>
              <a:xfrm>
                <a:off x="3847223" y="4944416"/>
                <a:ext cx="1603609" cy="1035806"/>
              </a:xfrm>
              <a:prstGeom prst="rect">
                <a:avLst/>
              </a:prstGeom>
              <a:solidFill>
                <a:schemeClr val="accent3">
                  <a:lumMod val="60000"/>
                  <a:lumOff val="40000"/>
                </a:schemeClr>
              </a:solidFill>
              <a:ln>
                <a:solidFill>
                  <a:schemeClr val="accent3">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grpSp>
        <p:sp>
          <p:nvSpPr>
            <p:cNvPr id="8" name="Текст 1"/>
            <p:cNvSpPr txBox="1">
              <a:spLocks/>
            </p:cNvSpPr>
            <p:nvPr/>
          </p:nvSpPr>
          <p:spPr>
            <a:xfrm>
              <a:off x="2644383" y="3064304"/>
              <a:ext cx="1772959" cy="117741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Активы:</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900"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Краткосрочные</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Долгосрочные</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9" name="Текст 1"/>
            <p:cNvSpPr txBox="1">
              <a:spLocks/>
            </p:cNvSpPr>
            <p:nvPr/>
          </p:nvSpPr>
          <p:spPr>
            <a:xfrm>
              <a:off x="4529332" y="2755705"/>
              <a:ext cx="1914876" cy="5323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Обязательство:</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900" b="0" i="0" u="none" strike="noStrike" kern="1200" cap="none" spc="0" normalizeH="0" baseline="0" noProof="0" dirty="0">
                  <a:ln>
                    <a:noFill/>
                  </a:ln>
                  <a:solidFill>
                    <a:srgbClr val="0000CC"/>
                  </a:solidFill>
                  <a:effectLst/>
                  <a:highlight>
                    <a:srgbClr val="FFFF00"/>
                  </a:highlight>
                  <a:uLnTx/>
                  <a:uFillTx/>
                  <a:latin typeface="Times New Roman" panose="02020603050405020304" pitchFamily="18" charset="0"/>
                  <a:ea typeface="+mn-ea"/>
                  <a:cs typeface="Times New Roman" panose="02020603050405020304" pitchFamily="18" charset="0"/>
                </a:rPr>
                <a:t>Краткосрочные</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Долгосрочные</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0" name="Текст 1"/>
            <p:cNvSpPr txBox="1">
              <a:spLocks/>
            </p:cNvSpPr>
            <p:nvPr/>
          </p:nvSpPr>
          <p:spPr>
            <a:xfrm>
              <a:off x="4859772" y="4161238"/>
              <a:ext cx="1368152" cy="864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Капитал</a:t>
              </a:r>
            </a:p>
          </p:txBody>
        </p:sp>
      </p:grpSp>
      <p:grpSp>
        <p:nvGrpSpPr>
          <p:cNvPr id="22" name="Группа 21"/>
          <p:cNvGrpSpPr/>
          <p:nvPr/>
        </p:nvGrpSpPr>
        <p:grpSpPr>
          <a:xfrm>
            <a:off x="739714" y="4104070"/>
            <a:ext cx="4045629" cy="2556563"/>
            <a:chOff x="4415330" y="2389402"/>
            <a:chExt cx="2028881" cy="2699830"/>
          </a:xfrm>
        </p:grpSpPr>
        <p:grpSp>
          <p:nvGrpSpPr>
            <p:cNvPr id="23" name="Группа 22"/>
            <p:cNvGrpSpPr/>
            <p:nvPr/>
          </p:nvGrpSpPr>
          <p:grpSpPr>
            <a:xfrm>
              <a:off x="4415330" y="2389402"/>
              <a:ext cx="2028881" cy="2699830"/>
              <a:chOff x="3845629" y="3441156"/>
              <a:chExt cx="1605203" cy="2542879"/>
            </a:xfrm>
          </p:grpSpPr>
          <p:sp>
            <p:nvSpPr>
              <p:cNvPr id="28" name="Прямоугольник 27"/>
              <p:cNvSpPr/>
              <p:nvPr/>
            </p:nvSpPr>
            <p:spPr>
              <a:xfrm>
                <a:off x="3847223" y="3441156"/>
                <a:ext cx="1603609" cy="1362003"/>
              </a:xfrm>
              <a:prstGeom prst="rect">
                <a:avLst/>
              </a:prstGeom>
              <a:solidFill>
                <a:schemeClr val="accent3">
                  <a:lumMod val="40000"/>
                  <a:lumOff val="60000"/>
                </a:schemeClr>
              </a:solidFill>
              <a:ln>
                <a:solidFill>
                  <a:schemeClr val="accent3">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
            <p:nvSpPr>
              <p:cNvPr id="29" name="Прямоугольник 28"/>
              <p:cNvSpPr/>
              <p:nvPr/>
            </p:nvSpPr>
            <p:spPr>
              <a:xfrm>
                <a:off x="3845629" y="4806970"/>
                <a:ext cx="1603609" cy="1177065"/>
              </a:xfrm>
              <a:prstGeom prst="rect">
                <a:avLst/>
              </a:prstGeom>
              <a:solidFill>
                <a:schemeClr val="accent3">
                  <a:lumMod val="60000"/>
                  <a:lumOff val="40000"/>
                </a:schemeClr>
              </a:solidFill>
              <a:ln>
                <a:solidFill>
                  <a:schemeClr val="accent3">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grpSp>
        <p:sp>
          <p:nvSpPr>
            <p:cNvPr id="25" name="Текст 1"/>
            <p:cNvSpPr txBox="1">
              <a:spLocks/>
            </p:cNvSpPr>
            <p:nvPr/>
          </p:nvSpPr>
          <p:spPr>
            <a:xfrm>
              <a:off x="4529332" y="2490312"/>
              <a:ext cx="1802886" cy="3896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ОПУ (6 и </a:t>
              </a:r>
              <a:r>
                <a:rPr kumimoji="0" lang="ru-RU" sz="19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7 разделов</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Продолжаемая деятельность</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рекращенная деятельность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a:t>
              </a:r>
              <a:r>
                <a:rPr kumimoji="0" lang="ru-RU" sz="1300" b="0"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правило одной строки</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26" name="Текст 1"/>
            <p:cNvSpPr txBox="1">
              <a:spLocks/>
            </p:cNvSpPr>
            <p:nvPr/>
          </p:nvSpPr>
          <p:spPr>
            <a:xfrm>
              <a:off x="4746698" y="3944537"/>
              <a:ext cx="1368153" cy="864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ПСД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 раздел капитала</a:t>
              </a:r>
            </a:p>
          </p:txBody>
        </p:sp>
      </p:grpSp>
      <p:sp>
        <p:nvSpPr>
          <p:cNvPr id="30" name="Текст 1"/>
          <p:cNvSpPr txBox="1">
            <a:spLocks/>
          </p:cNvSpPr>
          <p:nvPr/>
        </p:nvSpPr>
        <p:spPr>
          <a:xfrm>
            <a:off x="795249" y="3765701"/>
            <a:ext cx="3350888" cy="3383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ОСД</a:t>
            </a: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1" name="TextBox 20">
            <a:extLst>
              <a:ext uri="{FF2B5EF4-FFF2-40B4-BE49-F238E27FC236}">
                <a16:creationId xmlns:a16="http://schemas.microsoft.com/office/drawing/2014/main" id="{81FC51EF-C031-4683-A7A9-E09431627744}"/>
              </a:ext>
            </a:extLst>
          </p:cNvPr>
          <p:cNvSpPr txBox="1"/>
          <p:nvPr/>
        </p:nvSpPr>
        <p:spPr>
          <a:xfrm>
            <a:off x="795249" y="599023"/>
            <a:ext cx="4572000" cy="3847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ОФП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(баланс) </a:t>
            </a:r>
            <a:endParaRPr kumimoji="0" lang="ru-RU" sz="1800" b="0" i="0" u="none" strike="noStrike" kern="1200" cap="none" spc="0" normalizeH="0" baseline="0" noProof="0" dirty="0">
              <a:ln>
                <a:noFill/>
              </a:ln>
              <a:solidFill>
                <a:prstClr val="black"/>
              </a:solidFill>
              <a:effectLst/>
              <a:uLnTx/>
              <a:uFillTx/>
              <a:latin typeface="Corbel"/>
              <a:ea typeface="+mn-ea"/>
              <a:cs typeface="+mn-cs"/>
            </a:endParaRPr>
          </a:p>
        </p:txBody>
      </p:sp>
      <p:sp>
        <p:nvSpPr>
          <p:cNvPr id="2" name="Прямоугольник 1">
            <a:extLst>
              <a:ext uri="{FF2B5EF4-FFF2-40B4-BE49-F238E27FC236}">
                <a16:creationId xmlns:a16="http://schemas.microsoft.com/office/drawing/2014/main" id="{836B27C1-1ADB-4222-9B71-B96976200CF4}"/>
              </a:ext>
            </a:extLst>
          </p:cNvPr>
          <p:cNvSpPr/>
          <p:nvPr/>
        </p:nvSpPr>
        <p:spPr>
          <a:xfrm>
            <a:off x="5252213" y="1776130"/>
            <a:ext cx="4143467" cy="3525078"/>
          </a:xfrm>
          <a:prstGeom prst="rect">
            <a:avLst/>
          </a:prstGeom>
          <a:solidFill>
            <a:srgbClr val="E4F2C9"/>
          </a:solidFill>
          <a:ln>
            <a:solidFill>
              <a:schemeClr val="tx1"/>
            </a:solidFill>
          </a:ln>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Остаток на начало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Приток </a:t>
            </a:r>
            <a:r>
              <a:rPr kumimoji="0" lang="ru-RU" sz="1660" b="1" i="0" u="none" strike="noStrike" kern="1200" cap="none" spc="0" normalizeH="0" baseline="0" noProof="0" dirty="0">
                <a:ln>
                  <a:noFill/>
                </a:ln>
                <a:solidFill>
                  <a:srgbClr val="1B0FB1"/>
                </a:solidFill>
                <a:effectLst/>
                <a:highlight>
                  <a:srgbClr val="FFFF00"/>
                </a:highlight>
                <a:uLnTx/>
                <a:uFillTx/>
                <a:latin typeface="Times New Roman" panose="02020603050405020304" pitchFamily="18" charset="0"/>
                <a:ea typeface="+mn-ea"/>
                <a:cs typeface="Times New Roman" panose="02020603050405020304" pitchFamily="18" charset="0"/>
              </a:rPr>
              <a:t>операционная</a:t>
            </a:r>
            <a:r>
              <a:rPr kumimoji="0" lang="ru-RU" sz="1660"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деятельность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Приток </a:t>
            </a:r>
            <a:r>
              <a:rPr kumimoji="0" lang="ru-RU" sz="1660" b="1" i="0" u="none" strike="noStrike" kern="1200" cap="none" spc="0" normalizeH="0" baseline="0" noProof="0" dirty="0">
                <a:ln>
                  <a:noFill/>
                </a:ln>
                <a:solidFill>
                  <a:srgbClr val="1B0FB1"/>
                </a:solidFill>
                <a:effectLst/>
                <a:uLnTx/>
                <a:uFillTx/>
                <a:latin typeface="Times New Roman" panose="02020603050405020304" pitchFamily="18" charset="0"/>
                <a:ea typeface="+mn-ea"/>
                <a:cs typeface="Times New Roman" panose="02020603050405020304" pitchFamily="18" charset="0"/>
              </a:rPr>
              <a:t>инвестиционная</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деятельность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Приток </a:t>
            </a:r>
            <a:r>
              <a:rPr kumimoji="0" lang="ru-RU" sz="1660" b="1" i="0" u="none" strike="noStrike" kern="1200" cap="none" spc="0" normalizeH="0" baseline="0" noProof="0" dirty="0">
                <a:ln>
                  <a:noFill/>
                </a:ln>
                <a:solidFill>
                  <a:srgbClr val="1B0FB1"/>
                </a:solidFill>
                <a:effectLst/>
                <a:uLnTx/>
                <a:uFillTx/>
                <a:latin typeface="Times New Roman" panose="02020603050405020304" pitchFamily="18" charset="0"/>
                <a:ea typeface="+mn-ea"/>
                <a:cs typeface="Times New Roman" panose="02020603050405020304" pitchFamily="18" charset="0"/>
              </a:rPr>
              <a:t>финансовая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деятельность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Остаток на конец</a:t>
            </a:r>
          </a:p>
        </p:txBody>
      </p:sp>
      <p:sp>
        <p:nvSpPr>
          <p:cNvPr id="31" name="TextBox 30">
            <a:extLst>
              <a:ext uri="{FF2B5EF4-FFF2-40B4-BE49-F238E27FC236}">
                <a16:creationId xmlns:a16="http://schemas.microsoft.com/office/drawing/2014/main" id="{20B94868-DA7B-4D8F-933D-A04BD32A0763}"/>
              </a:ext>
            </a:extLst>
          </p:cNvPr>
          <p:cNvSpPr txBox="1"/>
          <p:nvPr/>
        </p:nvSpPr>
        <p:spPr>
          <a:xfrm>
            <a:off x="5673080" y="1319102"/>
            <a:ext cx="1296144" cy="3847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ОДДС</a:t>
            </a:r>
            <a:endParaRPr kumimoji="0" lang="ru-RU" sz="1800" b="0" i="0" u="none" strike="noStrike" kern="1200" cap="none" spc="0" normalizeH="0" baseline="0" noProof="0" dirty="0">
              <a:ln>
                <a:noFill/>
              </a:ln>
              <a:solidFill>
                <a:prstClr val="black"/>
              </a:solidFill>
              <a:effectLst/>
              <a:uLnTx/>
              <a:uFillTx/>
              <a:latin typeface="Corbel"/>
              <a:ea typeface="+mn-ea"/>
              <a:cs typeface="+mn-cs"/>
            </a:endParaRPr>
          </a:p>
        </p:txBody>
      </p:sp>
    </p:spTree>
    <p:extLst>
      <p:ext uri="{BB962C8B-B14F-4D97-AF65-F5344CB8AC3E}">
        <p14:creationId xmlns:p14="http://schemas.microsoft.com/office/powerpoint/2010/main" val="3019825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64272" y="504369"/>
            <a:ext cx="7843333" cy="3877665"/>
          </a:xfrm>
          <a:prstGeom prst="rect">
            <a:avLst/>
          </a:prstGeom>
        </p:spPr>
        <p:txBody>
          <a:bodyPr wrap="square">
            <a:spAutoFit/>
          </a:bodyPr>
          <a:lstStyle/>
          <a:p>
            <a:pPr defTabSz="844083" fontAlgn="base">
              <a:defRPr/>
            </a:pPr>
            <a:endParaRPr lang="ru-RU" sz="1754" dirty="0">
              <a:solidFill>
                <a:srgbClr val="333333"/>
              </a:solidFill>
              <a:latin typeface="Times New Roman" panose="02020603050405020304" pitchFamily="18" charset="0"/>
              <a:cs typeface="Times New Roman" panose="02020603050405020304" pitchFamily="18" charset="0"/>
            </a:endParaRPr>
          </a:p>
          <a:p>
            <a:pPr defTabSz="844083" fontAlgn="base">
              <a:defRPr/>
            </a:pPr>
            <a:r>
              <a:rPr lang="ru-RU" sz="1754" dirty="0">
                <a:solidFill>
                  <a:srgbClr val="333333"/>
                </a:solidFill>
                <a:latin typeface="Times New Roman" panose="02020603050405020304" pitchFamily="18" charset="0"/>
                <a:cs typeface="Times New Roman" panose="02020603050405020304" pitchFamily="18" charset="0"/>
              </a:rPr>
              <a:t>Вы клиент банка под названием «</a:t>
            </a:r>
            <a:r>
              <a:rPr lang="ru-RU" sz="1754" b="1" dirty="0">
                <a:solidFill>
                  <a:srgbClr val="0000CC"/>
                </a:solidFill>
                <a:latin typeface="Times New Roman" panose="02020603050405020304" pitchFamily="18" charset="0"/>
                <a:cs typeface="Times New Roman" panose="02020603050405020304" pitchFamily="18" charset="0"/>
              </a:rPr>
              <a:t>Время</a:t>
            </a:r>
            <a:r>
              <a:rPr lang="ru-RU" sz="1754" dirty="0">
                <a:solidFill>
                  <a:srgbClr val="333333"/>
                </a:solidFill>
                <a:latin typeface="Times New Roman" panose="02020603050405020304" pitchFamily="18" charset="0"/>
                <a:cs typeface="Times New Roman" panose="02020603050405020304" pitchFamily="18" charset="0"/>
              </a:rPr>
              <a:t>». </a:t>
            </a:r>
          </a:p>
          <a:p>
            <a:pPr defTabSz="844083" fontAlgn="base">
              <a:defRPr/>
            </a:pPr>
            <a:r>
              <a:rPr lang="ru-RU" sz="1754" dirty="0">
                <a:solidFill>
                  <a:srgbClr val="333333"/>
                </a:solidFill>
                <a:latin typeface="Times New Roman" panose="02020603050405020304" pitchFamily="18" charset="0"/>
                <a:cs typeface="Times New Roman" panose="02020603050405020304" pitchFamily="18" charset="0"/>
              </a:rPr>
              <a:t>Каждое утро вы получаете кредит размером в 86,400 секунд. Каждую ночь он списывается со счета, как утраченный, поскольку вы не смогли сделать вклад во что-то стоящее. Он не засчитывается в общий баланс. У вас не бывает перерасходов и задолженностей. </a:t>
            </a:r>
          </a:p>
          <a:p>
            <a:pPr defTabSz="844083" fontAlgn="base">
              <a:defRPr/>
            </a:pPr>
            <a:endParaRPr lang="ru-RU" sz="1754" dirty="0">
              <a:solidFill>
                <a:srgbClr val="333333"/>
              </a:solidFill>
              <a:latin typeface="Times New Roman" panose="02020603050405020304" pitchFamily="18" charset="0"/>
              <a:cs typeface="Times New Roman" panose="02020603050405020304" pitchFamily="18" charset="0"/>
            </a:endParaRPr>
          </a:p>
          <a:p>
            <a:pPr defTabSz="844083" fontAlgn="base">
              <a:defRPr/>
            </a:pPr>
            <a:r>
              <a:rPr lang="ru-RU" sz="1754" dirty="0">
                <a:solidFill>
                  <a:srgbClr val="333333"/>
                </a:solidFill>
                <a:latin typeface="Times New Roman" panose="02020603050405020304" pitchFamily="18" charset="0"/>
                <a:cs typeface="Times New Roman" panose="02020603050405020304" pitchFamily="18" charset="0"/>
              </a:rPr>
              <a:t>Каждое утро для вас открывается новый счет с одинаковым депозитом – 86,400 секунд. Каждую ночь он сгорает. </a:t>
            </a:r>
          </a:p>
          <a:p>
            <a:pPr defTabSz="844083" fontAlgn="base">
              <a:defRPr/>
            </a:pPr>
            <a:r>
              <a:rPr lang="ru-RU" sz="1754" dirty="0">
                <a:solidFill>
                  <a:srgbClr val="333333"/>
                </a:solidFill>
                <a:latin typeface="Times New Roman" panose="02020603050405020304" pitchFamily="18" charset="0"/>
                <a:cs typeface="Times New Roman" panose="02020603050405020304" pitchFamily="18" charset="0"/>
              </a:rPr>
              <a:t>Если вы не использовали депозит с умом – это ваша потеря. Нет пути назад. Вы должны жить </a:t>
            </a:r>
            <a:r>
              <a:rPr lang="ru-RU" sz="1754" b="1" dirty="0">
                <a:solidFill>
                  <a:srgbClr val="0000CC"/>
                </a:solidFill>
                <a:latin typeface="Times New Roman" panose="02020603050405020304" pitchFamily="18" charset="0"/>
                <a:cs typeface="Times New Roman" panose="02020603050405020304" pitchFamily="18" charset="0"/>
              </a:rPr>
              <a:t>настоящим</a:t>
            </a:r>
            <a:r>
              <a:rPr lang="ru-RU" sz="1754" dirty="0">
                <a:solidFill>
                  <a:srgbClr val="333333"/>
                </a:solidFill>
                <a:latin typeface="Times New Roman" panose="02020603050405020304" pitchFamily="18" charset="0"/>
                <a:cs typeface="Times New Roman" panose="02020603050405020304" pitchFamily="18" charset="0"/>
              </a:rPr>
              <a:t>, учитывая размер ежедневного депозита. Распоряжайтесь им так, чтобы сделать разумные инвестиции в свое счастье, здоровье, успех.</a:t>
            </a:r>
          </a:p>
          <a:p>
            <a:pPr defTabSz="844083">
              <a:lnSpc>
                <a:spcPct val="107000"/>
              </a:lnSpc>
              <a:defRPr/>
            </a:pPr>
            <a:endParaRPr lang="ru-RU" sz="1754" dirty="0">
              <a:solidFill>
                <a:prstClr val="black"/>
              </a:solidFill>
              <a:latin typeface="Calibri" panose="020F0502020204030204" pitchFamily="34" charset="0"/>
              <a:ea typeface="Calibri" panose="020F0502020204030204" pitchFamily="34" charset="0"/>
              <a:cs typeface="Arial" panose="020B0604020202020204" pitchFamily="34" charset="0"/>
            </a:endParaRPr>
          </a:p>
        </p:txBody>
      </p:sp>
      <p:pic>
        <p:nvPicPr>
          <p:cNvPr id="4" name="Рисунок 3" descr="Изображение выглядит как часы&#10;&#10;Автоматически созданное описание">
            <a:extLst>
              <a:ext uri="{FF2B5EF4-FFF2-40B4-BE49-F238E27FC236}">
                <a16:creationId xmlns:a16="http://schemas.microsoft.com/office/drawing/2014/main" id="{4F5BBCCA-5CC6-4053-B19B-5659C2A2CA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9555" y="4093689"/>
            <a:ext cx="3134965" cy="2095202"/>
          </a:xfrm>
          <a:prstGeom prst="rect">
            <a:avLst/>
          </a:prstGeom>
        </p:spPr>
      </p:pic>
      <p:pic>
        <p:nvPicPr>
          <p:cNvPr id="7" name="Рисунок 6" descr="Изображение выглядит как чашка, пластмассовый&#10;&#10;Автоматически созданное описание">
            <a:extLst>
              <a:ext uri="{FF2B5EF4-FFF2-40B4-BE49-F238E27FC236}">
                <a16:creationId xmlns:a16="http://schemas.microsoft.com/office/drawing/2014/main" id="{0B0C38BB-4A8A-48CE-8D2B-BFB113D4C9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3429" y="4909874"/>
            <a:ext cx="1129026" cy="1693539"/>
          </a:xfrm>
          <a:prstGeom prst="rect">
            <a:avLst/>
          </a:prstGeom>
        </p:spPr>
      </p:pic>
    </p:spTree>
    <p:extLst>
      <p:ext uri="{BB962C8B-B14F-4D97-AF65-F5344CB8AC3E}">
        <p14:creationId xmlns:p14="http://schemas.microsoft.com/office/powerpoint/2010/main" val="26653253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2130628" y="741260"/>
            <a:ext cx="4969830" cy="662994"/>
          </a:xfrm>
        </p:spPr>
        <p:txBody>
          <a:bodyPr/>
          <a:lstStyle/>
          <a:p>
            <a:pPr eaLnBrk="1" hangingPunct="1"/>
            <a:r>
              <a:rPr lang="ru-RU" altLang="ru-RU" sz="2131" b="1" i="1" dirty="0">
                <a:latin typeface="Times New Roman" pitchFamily="18" charset="0"/>
                <a:cs typeface="Times New Roman" pitchFamily="18" charset="0"/>
              </a:rPr>
              <a:t>План счетов</a:t>
            </a:r>
            <a:endParaRPr lang="ru-RU" altLang="ru-RU" sz="2131" i="1" dirty="0">
              <a:latin typeface="Times New Roman" pitchFamily="18" charset="0"/>
              <a:cs typeface="Times New Roman" pitchFamily="18" charset="0"/>
            </a:endParaRPr>
          </a:p>
        </p:txBody>
      </p:sp>
      <p:sp>
        <p:nvSpPr>
          <p:cNvPr id="20483" name="Содержимое 2"/>
          <p:cNvSpPr>
            <a:spLocks noGrp="1"/>
          </p:cNvSpPr>
          <p:nvPr>
            <p:ph idx="1"/>
          </p:nvPr>
        </p:nvSpPr>
        <p:spPr>
          <a:xfrm>
            <a:off x="1031333" y="1882590"/>
            <a:ext cx="8042740" cy="3858138"/>
          </a:xfrm>
        </p:spPr>
        <p:txBody>
          <a:bodyPr/>
          <a:lstStyle/>
          <a:p>
            <a:pPr marL="0" indent="0">
              <a:buNone/>
            </a:pPr>
            <a:r>
              <a:rPr lang="ru-RU" altLang="ru-RU" sz="2131" b="1" dirty="0">
                <a:solidFill>
                  <a:srgbClr val="0070C0"/>
                </a:solidFill>
                <a:latin typeface="Times New Roman" pitchFamily="18" charset="0"/>
                <a:cs typeface="Times New Roman" pitchFamily="18" charset="0"/>
              </a:rPr>
              <a:t>Активные</a:t>
            </a:r>
            <a:r>
              <a:rPr lang="ru-RU" altLang="ru-RU" sz="2131" b="1" dirty="0">
                <a:latin typeface="Times New Roman" pitchFamily="18" charset="0"/>
                <a:cs typeface="Times New Roman" pitchFamily="18" charset="0"/>
              </a:rPr>
              <a:t> счета  раздел   1,  2,  7,  8, </a:t>
            </a:r>
            <a:br>
              <a:rPr lang="ru-RU" altLang="ru-RU" sz="2131" b="1" dirty="0">
                <a:latin typeface="Times New Roman" pitchFamily="18" charset="0"/>
                <a:cs typeface="Times New Roman" pitchFamily="18" charset="0"/>
              </a:rPr>
            </a:br>
            <a:r>
              <a:rPr lang="ru-RU" altLang="ru-RU" sz="2131" b="1" dirty="0">
                <a:latin typeface="Times New Roman" pitchFamily="18" charset="0"/>
                <a:cs typeface="Times New Roman" pitchFamily="18" charset="0"/>
              </a:rPr>
              <a:t>Пассивные счета раздел   3,  4,  </a:t>
            </a:r>
            <a:r>
              <a:rPr lang="ru-RU" altLang="ru-RU" sz="2131" b="1" dirty="0">
                <a:solidFill>
                  <a:srgbClr val="0070C0"/>
                </a:solidFill>
                <a:latin typeface="Times New Roman" pitchFamily="18" charset="0"/>
                <a:cs typeface="Times New Roman" pitchFamily="18" charset="0"/>
              </a:rPr>
              <a:t>5,  </a:t>
            </a:r>
            <a:r>
              <a:rPr lang="ru-RU" altLang="ru-RU" sz="2131" b="1" dirty="0">
                <a:latin typeface="Times New Roman" pitchFamily="18" charset="0"/>
                <a:cs typeface="Times New Roman" pitchFamily="18" charset="0"/>
              </a:rPr>
              <a:t>6</a:t>
            </a:r>
          </a:p>
          <a:p>
            <a:pPr eaLnBrk="1" hangingPunct="1"/>
            <a:endParaRPr lang="ru-RU" altLang="ru-RU" sz="2131" b="1" dirty="0">
              <a:latin typeface="Times New Roman" pitchFamily="18" charset="0"/>
              <a:cs typeface="Times New Roman" pitchFamily="18" charset="0"/>
            </a:endParaRPr>
          </a:p>
          <a:p>
            <a:pPr marL="0" indent="0">
              <a:buNone/>
            </a:pPr>
            <a:r>
              <a:rPr lang="ru-RU" altLang="ru-RU" sz="2131" b="1" dirty="0">
                <a:latin typeface="Times New Roman" pitchFamily="18" charset="0"/>
                <a:cs typeface="Times New Roman" pitchFamily="18" charset="0"/>
              </a:rPr>
              <a:t>Счета 6, 7, 8 – транзитные,  сальдо нет открываются на начало отчетного периода и закрываются на конец отчетного периода – в оборотно – сальдовой ведомости</a:t>
            </a:r>
          </a:p>
          <a:p>
            <a:pPr marL="0" indent="0">
              <a:buNone/>
            </a:pPr>
            <a:endParaRPr lang="ru-RU" altLang="ru-RU" sz="2131" b="1" dirty="0">
              <a:latin typeface="Times New Roman" pitchFamily="18" charset="0"/>
              <a:cs typeface="Times New Roman" pitchFamily="18" charset="0"/>
            </a:endParaRPr>
          </a:p>
          <a:p>
            <a:pPr marL="0" indent="0">
              <a:buNone/>
            </a:pPr>
            <a:r>
              <a:rPr lang="ru-RU" sz="1532" dirty="0">
                <a:latin typeface="Times New Roman" panose="02020603050405020304" pitchFamily="18" charset="0"/>
                <a:cs typeface="Times New Roman" panose="02020603050405020304" pitchFamily="18" charset="0"/>
              </a:rPr>
              <a:t>Основоположником, «Изобретателем» принципа бухгалтерской двойной записи </a:t>
            </a:r>
            <a:r>
              <a:rPr lang="ru-RU" altLang="ru-RU" sz="1532" b="1" dirty="0">
                <a:latin typeface="Times New Roman" panose="02020603050405020304" pitchFamily="18" charset="0"/>
              </a:rPr>
              <a:t>(</a:t>
            </a:r>
            <a:r>
              <a:rPr lang="en-US" altLang="ru-RU" sz="1532" dirty="0">
                <a:latin typeface="Times New Roman" panose="02020603050405020304" pitchFamily="18" charset="0"/>
              </a:rPr>
              <a:t>double entry</a:t>
            </a:r>
            <a:r>
              <a:rPr lang="ru-RU" altLang="ru-RU" sz="1532" dirty="0">
                <a:latin typeface="Times New Roman" panose="02020603050405020304" pitchFamily="18" charset="0"/>
              </a:rPr>
              <a:t>) </a:t>
            </a:r>
            <a:r>
              <a:rPr lang="ru-RU" sz="1532" dirty="0">
                <a:latin typeface="Times New Roman" panose="02020603050405020304" pitchFamily="18" charset="0"/>
                <a:cs typeface="Times New Roman" panose="02020603050405020304" pitchFamily="18" charset="0"/>
              </a:rPr>
              <a:t>, лежащего в основе балансового подхода является Лука Пачоли (итал. </a:t>
            </a:r>
            <a:r>
              <a:rPr lang="ru-RU" sz="1532" dirty="0" err="1">
                <a:latin typeface="Times New Roman" panose="02020603050405020304" pitchFamily="18" charset="0"/>
                <a:cs typeface="Times New Roman" panose="02020603050405020304" pitchFamily="18" charset="0"/>
              </a:rPr>
              <a:t>Fra</a:t>
            </a:r>
            <a:r>
              <a:rPr lang="ru-RU" sz="1532" dirty="0">
                <a:latin typeface="Times New Roman" panose="02020603050405020304" pitchFamily="18" charset="0"/>
                <a:cs typeface="Times New Roman" panose="02020603050405020304" pitchFamily="18" charset="0"/>
              </a:rPr>
              <a:t> </a:t>
            </a:r>
            <a:r>
              <a:rPr lang="ru-RU" sz="1532" dirty="0" err="1">
                <a:latin typeface="Times New Roman" panose="02020603050405020304" pitchFamily="18" charset="0"/>
                <a:cs typeface="Times New Roman" panose="02020603050405020304" pitchFamily="18" charset="0"/>
              </a:rPr>
              <a:t>Luca</a:t>
            </a:r>
            <a:r>
              <a:rPr lang="ru-RU" sz="1532" dirty="0">
                <a:latin typeface="Times New Roman" panose="02020603050405020304" pitchFamily="18" charset="0"/>
                <a:cs typeface="Times New Roman" panose="02020603050405020304" pitchFamily="18" charset="0"/>
              </a:rPr>
              <a:t> </a:t>
            </a:r>
            <a:r>
              <a:rPr lang="ru-RU" sz="1532" dirty="0" err="1">
                <a:latin typeface="Times New Roman" panose="02020603050405020304" pitchFamily="18" charset="0"/>
                <a:cs typeface="Times New Roman" panose="02020603050405020304" pitchFamily="18" charset="0"/>
              </a:rPr>
              <a:t>Bartolomeo</a:t>
            </a:r>
            <a:r>
              <a:rPr lang="ru-RU" sz="1532" dirty="0">
                <a:latin typeface="Times New Roman" panose="02020603050405020304" pitchFamily="18" charset="0"/>
                <a:cs typeface="Times New Roman" panose="02020603050405020304" pitchFamily="18" charset="0"/>
              </a:rPr>
              <a:t> </a:t>
            </a:r>
            <a:r>
              <a:rPr lang="ru-RU" sz="1532" dirty="0" err="1">
                <a:latin typeface="Times New Roman" panose="02020603050405020304" pitchFamily="18" charset="0"/>
                <a:cs typeface="Times New Roman" panose="02020603050405020304" pitchFamily="18" charset="0"/>
              </a:rPr>
              <a:t>de</a:t>
            </a:r>
            <a:r>
              <a:rPr lang="ru-RU" sz="1532" dirty="0">
                <a:latin typeface="Times New Roman" panose="02020603050405020304" pitchFamily="18" charset="0"/>
                <a:cs typeface="Times New Roman" panose="02020603050405020304" pitchFamily="18" charset="0"/>
              </a:rPr>
              <a:t> </a:t>
            </a:r>
            <a:r>
              <a:rPr lang="ru-RU" sz="1532" dirty="0" err="1">
                <a:latin typeface="Times New Roman" panose="02020603050405020304" pitchFamily="18" charset="0"/>
                <a:cs typeface="Times New Roman" panose="02020603050405020304" pitchFamily="18" charset="0"/>
              </a:rPr>
              <a:t>Pacioli</a:t>
            </a:r>
            <a:r>
              <a:rPr lang="ru-RU" sz="1532" dirty="0">
                <a:latin typeface="Times New Roman" panose="02020603050405020304" pitchFamily="18" charset="0"/>
                <a:cs typeface="Times New Roman" panose="02020603050405020304" pitchFamily="18" charset="0"/>
              </a:rPr>
              <a:t>), (1445-1517) — итальянский математик, крупнейший европейский алгебраист XV века. Актив (по </a:t>
            </a:r>
            <a:r>
              <a:rPr lang="ru-RU" sz="1532" dirty="0" err="1">
                <a:latin typeface="Times New Roman" panose="02020603050405020304" pitchFamily="18" charset="0"/>
                <a:cs typeface="Times New Roman" panose="02020603050405020304" pitchFamily="18" charset="0"/>
              </a:rPr>
              <a:t>Пачоли</a:t>
            </a:r>
            <a:r>
              <a:rPr lang="ru-RU" sz="1532" dirty="0">
                <a:latin typeface="Times New Roman" panose="02020603050405020304" pitchFamily="18" charset="0"/>
                <a:cs typeface="Times New Roman" panose="02020603050405020304" pitchFamily="18" charset="0"/>
              </a:rPr>
              <a:t>) – это «что есть», пассив – «кому должны». Баланс (чаша, весы, от лат. </a:t>
            </a:r>
            <a:r>
              <a:rPr lang="ru-RU" sz="1532" dirty="0" err="1">
                <a:latin typeface="Times New Roman" panose="02020603050405020304" pitchFamily="18" charset="0"/>
                <a:cs typeface="Times New Roman" panose="02020603050405020304" pitchFamily="18" charset="0"/>
              </a:rPr>
              <a:t>bilanx</a:t>
            </a:r>
            <a:r>
              <a:rPr lang="ru-RU" sz="1532" dirty="0">
                <a:latin typeface="Times New Roman" panose="02020603050405020304" pitchFamily="18" charset="0"/>
                <a:cs typeface="Times New Roman" panose="02020603050405020304" pitchFamily="18" charset="0"/>
              </a:rPr>
              <a:t> — имеющий две весовые чаши) подразумевает равенство активов и пассивов.</a:t>
            </a:r>
          </a:p>
          <a:p>
            <a:pPr marL="0" indent="0">
              <a:buNone/>
            </a:pPr>
            <a:endParaRPr lang="ru-RU" altLang="ru-RU" sz="1532" b="1" dirty="0">
              <a:latin typeface="Times New Roman" pitchFamily="18" charset="0"/>
              <a:cs typeface="Times New Roman" pitchFamily="18" charset="0"/>
            </a:endParaRPr>
          </a:p>
          <a:p>
            <a:pPr marL="0" indent="0">
              <a:buNone/>
            </a:pPr>
            <a:endParaRPr lang="ru-RU" altLang="ru-RU" sz="2131" dirty="0"/>
          </a:p>
        </p:txBody>
      </p:sp>
      <p:cxnSp>
        <p:nvCxnSpPr>
          <p:cNvPr id="5" name="Straight Connector 4"/>
          <p:cNvCxnSpPr/>
          <p:nvPr/>
        </p:nvCxnSpPr>
        <p:spPr>
          <a:xfrm>
            <a:off x="4251228" y="1922577"/>
            <a:ext cx="0" cy="708796"/>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143939" y="2646833"/>
            <a:ext cx="1263514" cy="0"/>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225311" y="1889057"/>
            <a:ext cx="675254" cy="5411"/>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23846" y="1917168"/>
            <a:ext cx="0" cy="359808"/>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818925" y="2293884"/>
            <a:ext cx="429491" cy="0"/>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48415" y="2293886"/>
            <a:ext cx="0" cy="337489"/>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Прямая со стрелкой 5"/>
          <p:cNvCxnSpPr/>
          <p:nvPr/>
        </p:nvCxnSpPr>
        <p:spPr>
          <a:xfrm flipH="1">
            <a:off x="5407454" y="2571212"/>
            <a:ext cx="343175" cy="0"/>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5194207" y="1889058"/>
            <a:ext cx="0" cy="313311"/>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4357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D2C21AB-CF58-C485-ABAA-48BD7C261C0D}"/>
              </a:ext>
            </a:extLst>
          </p:cNvPr>
          <p:cNvSpPr txBox="1"/>
          <p:nvPr/>
        </p:nvSpPr>
        <p:spPr>
          <a:xfrm>
            <a:off x="1084386" y="530853"/>
            <a:ext cx="7737231" cy="2921569"/>
          </a:xfrm>
          <a:prstGeom prst="rect">
            <a:avLst/>
          </a:prstGeom>
          <a:noFill/>
        </p:spPr>
        <p:txBody>
          <a:bodyPr wrap="square">
            <a:spAutoFit/>
          </a:bodyPr>
          <a:lstStyle/>
          <a:p>
            <a:pPr marL="0" marR="0" lvl="0" indent="0" algn="just"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a:ea typeface="+mn-ea"/>
                <a:cs typeface="+mn-cs"/>
              </a:rPr>
              <a:t>В 1496 г. Л. Пачоли  приглашают с лекциями в Милан, где он знакомится с Леонардо да Винчи. Леонардо, прочитав его работу «Сумма», забросил работу над собственной книгой по геометрии и начал готовить иллюстрации к новому труду Пачоли «Божественная пропорция».</a:t>
            </a:r>
          </a:p>
          <a:p>
            <a:pPr marL="0" marR="0" lvl="0" indent="0" algn="just"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a:ea typeface="+mn-ea"/>
                <a:cs typeface="+mn-cs"/>
              </a:rPr>
              <a:t>Леонардо да Винчи предложил оригинальный способ пространственного изображения усеченного икосаэдра. </a:t>
            </a:r>
          </a:p>
          <a:p>
            <a:pPr marL="0" marR="0" lvl="0" indent="0" algn="just" defTabSz="84408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just" defTabSz="84408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a:ea typeface="+mn-ea"/>
                <a:cs typeface="+mn-cs"/>
              </a:rPr>
              <a:t>Амбидекстрия </a:t>
            </a:r>
            <a:r>
              <a:rPr kumimoji="0" lang="ru-RU" sz="1532" b="0" i="0" u="none" strike="noStrike" kern="1200" cap="none" spc="0" normalizeH="0" baseline="0" noProof="0" dirty="0">
                <a:ln>
                  <a:noFill/>
                </a:ln>
                <a:solidFill>
                  <a:prstClr val="black"/>
                </a:solidFill>
                <a:effectLst/>
                <a:uLnTx/>
                <a:uFillTx/>
                <a:latin typeface="Times New Roman"/>
                <a:ea typeface="+mn-ea"/>
                <a:cs typeface="+mn-cs"/>
              </a:rPr>
              <a:t>— это особенность развития, при которой человек одинаково хорошо владеет правой и левой руками. Он не выделяет для себя ведущую руку, поэтому не является правшой или левшой. Врожденная амбидекстрия встречается примерно у 1% детей.</a:t>
            </a:r>
          </a:p>
          <a:p>
            <a:pPr marL="0" marR="0" lvl="0" indent="0" algn="just" defTabSz="84408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a:ea typeface="+mn-ea"/>
              <a:cs typeface="+mn-cs"/>
            </a:endParaRPr>
          </a:p>
        </p:txBody>
      </p:sp>
      <p:pic>
        <p:nvPicPr>
          <p:cNvPr id="1026" name="Picture 2">
            <a:extLst>
              <a:ext uri="{FF2B5EF4-FFF2-40B4-BE49-F238E27FC236}">
                <a16:creationId xmlns:a16="http://schemas.microsoft.com/office/drawing/2014/main" id="{F2383986-F982-09E1-8F4F-9519735001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5759" y="3267340"/>
            <a:ext cx="1958517" cy="29048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Божественная пропорция - Многогранники в живописи.">
            <a:extLst>
              <a:ext uri="{FF2B5EF4-FFF2-40B4-BE49-F238E27FC236}">
                <a16:creationId xmlns:a16="http://schemas.microsoft.com/office/drawing/2014/main" id="{DD595555-52B2-415A-5F30-06080EB56B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0332" y="3613764"/>
            <a:ext cx="3568650" cy="237477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Леонардо да Винчи - Иллюстрация к трактату Луки Пачоли &quot;О божественной  пропорции&quot;, 1498: Описание произведения | Артхив">
            <a:extLst>
              <a:ext uri="{FF2B5EF4-FFF2-40B4-BE49-F238E27FC236}">
                <a16:creationId xmlns:a16="http://schemas.microsoft.com/office/drawing/2014/main" id="{5CCB8FC6-473D-E975-EDD8-90C52F6827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9678" y="3267340"/>
            <a:ext cx="1970769" cy="2904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2633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2130628" y="785775"/>
            <a:ext cx="4969830" cy="662994"/>
          </a:xfrm>
        </p:spPr>
        <p:txBody>
          <a:bodyPr/>
          <a:lstStyle/>
          <a:p>
            <a:pPr eaLnBrk="1" hangingPunct="1"/>
            <a:r>
              <a:rPr lang="ru-RU" altLang="ru-RU" sz="2131" b="1" i="1" dirty="0">
                <a:latin typeface="Times New Roman" pitchFamily="18" charset="0"/>
                <a:cs typeface="Times New Roman" pitchFamily="18" charset="0"/>
              </a:rPr>
              <a:t>План счетов</a:t>
            </a:r>
            <a:endParaRPr lang="ru-RU" altLang="ru-RU" sz="2131" i="1" dirty="0">
              <a:latin typeface="Times New Roman" pitchFamily="18" charset="0"/>
              <a:cs typeface="Times New Roman" pitchFamily="18" charset="0"/>
            </a:endParaRPr>
          </a:p>
        </p:txBody>
      </p:sp>
      <p:sp>
        <p:nvSpPr>
          <p:cNvPr id="20483" name="Содержимое 2"/>
          <p:cNvSpPr>
            <a:spLocks noGrp="1"/>
          </p:cNvSpPr>
          <p:nvPr>
            <p:ph idx="1"/>
          </p:nvPr>
        </p:nvSpPr>
        <p:spPr>
          <a:xfrm>
            <a:off x="684398" y="1882590"/>
            <a:ext cx="8734483" cy="3858138"/>
          </a:xfrm>
        </p:spPr>
        <p:txBody>
          <a:bodyPr/>
          <a:lstStyle/>
          <a:p>
            <a:pPr marL="0" indent="0">
              <a:buNone/>
            </a:pPr>
            <a:r>
              <a:rPr lang="ru-RU" altLang="ru-RU" sz="2131" b="1" dirty="0">
                <a:latin typeface="Times New Roman" pitchFamily="18" charset="0"/>
                <a:cs typeface="Times New Roman" pitchFamily="18" charset="0"/>
              </a:rPr>
              <a:t>Активные счета  раздел   </a:t>
            </a:r>
            <a:r>
              <a:rPr lang="ru-RU" altLang="ru-RU" sz="2131" b="1" dirty="0">
                <a:solidFill>
                  <a:srgbClr val="0B17B5"/>
                </a:solidFill>
                <a:latin typeface="Times New Roman" pitchFamily="18" charset="0"/>
                <a:cs typeface="Times New Roman" pitchFamily="18" charset="0"/>
              </a:rPr>
              <a:t>1,</a:t>
            </a:r>
            <a:r>
              <a:rPr lang="ru-RU" altLang="ru-RU" sz="2131" b="1" dirty="0">
                <a:latin typeface="Times New Roman" pitchFamily="18" charset="0"/>
                <a:cs typeface="Times New Roman" pitchFamily="18" charset="0"/>
              </a:rPr>
              <a:t>  2,  </a:t>
            </a:r>
            <a:r>
              <a:rPr lang="ru-RU" altLang="ru-RU" sz="2131" b="1" dirty="0">
                <a:solidFill>
                  <a:srgbClr val="0070C0"/>
                </a:solidFill>
                <a:latin typeface="Times New Roman" pitchFamily="18" charset="0"/>
                <a:cs typeface="Times New Roman" pitchFamily="18" charset="0"/>
              </a:rPr>
              <a:t>7</a:t>
            </a:r>
            <a:r>
              <a:rPr lang="ru-RU" altLang="ru-RU" sz="2131" b="1" dirty="0">
                <a:latin typeface="Times New Roman" pitchFamily="18" charset="0"/>
                <a:cs typeface="Times New Roman" pitchFamily="18" charset="0"/>
              </a:rPr>
              <a:t>,  8</a:t>
            </a:r>
            <a:br>
              <a:rPr lang="ru-RU" altLang="ru-RU" sz="2131" b="1" dirty="0">
                <a:latin typeface="Times New Roman" pitchFamily="18" charset="0"/>
                <a:cs typeface="Times New Roman" pitchFamily="18" charset="0"/>
              </a:rPr>
            </a:br>
            <a:r>
              <a:rPr lang="ru-RU" altLang="ru-RU" sz="2131" b="1" dirty="0">
                <a:latin typeface="Times New Roman" pitchFamily="18" charset="0"/>
                <a:cs typeface="Times New Roman" pitchFamily="18" charset="0"/>
              </a:rPr>
              <a:t>Пассивные счета раздел   </a:t>
            </a:r>
            <a:r>
              <a:rPr lang="ru-RU" altLang="ru-RU" sz="2131" b="1" dirty="0">
                <a:solidFill>
                  <a:srgbClr val="0070C0"/>
                </a:solidFill>
                <a:latin typeface="Times New Roman" pitchFamily="18" charset="0"/>
                <a:cs typeface="Times New Roman" pitchFamily="18" charset="0"/>
              </a:rPr>
              <a:t>3</a:t>
            </a:r>
            <a:r>
              <a:rPr lang="ru-RU" altLang="ru-RU" sz="2131" b="1" dirty="0">
                <a:latin typeface="Times New Roman" pitchFamily="18" charset="0"/>
                <a:cs typeface="Times New Roman" pitchFamily="18" charset="0"/>
              </a:rPr>
              <a:t>,  4,  5,  </a:t>
            </a:r>
            <a:r>
              <a:rPr lang="ru-RU" altLang="ru-RU" sz="2131" b="1" dirty="0">
                <a:solidFill>
                  <a:srgbClr val="0B17B5"/>
                </a:solidFill>
                <a:latin typeface="Times New Roman" pitchFamily="18" charset="0"/>
                <a:cs typeface="Times New Roman" pitchFamily="18" charset="0"/>
              </a:rPr>
              <a:t>6</a:t>
            </a:r>
          </a:p>
          <a:p>
            <a:pPr marL="0" indent="0" eaLnBrk="1" hangingPunct="1">
              <a:buNone/>
            </a:pPr>
            <a:endParaRPr lang="ru-RU" altLang="ru-RU" sz="2131" b="1" dirty="0">
              <a:latin typeface="Times New Roman" pitchFamily="18" charset="0"/>
              <a:cs typeface="Times New Roman" pitchFamily="18" charset="0"/>
            </a:endParaRPr>
          </a:p>
          <a:p>
            <a:pPr marL="0" indent="0" eaLnBrk="1" hangingPunct="1">
              <a:buNone/>
            </a:pPr>
            <a:r>
              <a:rPr lang="ru-RU" altLang="ru-RU" sz="2131" b="1" dirty="0">
                <a:latin typeface="Times New Roman" pitchFamily="18" charset="0"/>
                <a:cs typeface="Times New Roman" pitchFamily="18" charset="0"/>
              </a:rPr>
              <a:t>Если доход        Дт активы раздел (1)  Кт Доход раздел (6)</a:t>
            </a:r>
          </a:p>
          <a:p>
            <a:pPr marL="0" indent="0" eaLnBrk="1" hangingPunct="1">
              <a:buNone/>
            </a:pPr>
            <a:r>
              <a:rPr lang="ru-RU" altLang="ru-RU" sz="2131" b="1" dirty="0">
                <a:latin typeface="Times New Roman" pitchFamily="18" charset="0"/>
                <a:cs typeface="Times New Roman" pitchFamily="18" charset="0"/>
              </a:rPr>
              <a:t>Если расходы  Дт Расходы раздел (7) Кт Обязательства раздел (3)</a:t>
            </a:r>
          </a:p>
          <a:p>
            <a:pPr marL="0" indent="0" eaLnBrk="1" hangingPunct="1">
              <a:buNone/>
            </a:pPr>
            <a:endParaRPr lang="ru-RU" altLang="ru-RU" sz="2131" b="1" dirty="0">
              <a:latin typeface="Times New Roman" pitchFamily="18" charset="0"/>
              <a:cs typeface="Times New Roman" pitchFamily="18" charset="0"/>
            </a:endParaRPr>
          </a:p>
          <a:p>
            <a:pPr marL="0" indent="0">
              <a:buNone/>
            </a:pPr>
            <a:r>
              <a:rPr lang="ru-RU" altLang="ru-RU" sz="2131" b="1" dirty="0">
                <a:latin typeface="Times New Roman" pitchFamily="18" charset="0"/>
                <a:cs typeface="Times New Roman" pitchFamily="18" charset="0"/>
              </a:rPr>
              <a:t>Активные счета  раздел   </a:t>
            </a:r>
            <a:r>
              <a:rPr lang="ru-RU" altLang="ru-RU" sz="2131" b="1" dirty="0">
                <a:solidFill>
                  <a:srgbClr val="0B17B5"/>
                </a:solidFill>
                <a:latin typeface="Times New Roman" pitchFamily="18" charset="0"/>
                <a:cs typeface="Times New Roman" pitchFamily="18" charset="0"/>
              </a:rPr>
              <a:t>1,</a:t>
            </a:r>
            <a:r>
              <a:rPr lang="ru-RU" altLang="ru-RU" sz="2131" b="1" dirty="0">
                <a:latin typeface="Times New Roman" pitchFamily="18" charset="0"/>
                <a:cs typeface="Times New Roman" pitchFamily="18" charset="0"/>
              </a:rPr>
              <a:t>  2,  </a:t>
            </a:r>
            <a:r>
              <a:rPr lang="ru-RU" altLang="ru-RU" sz="2131" b="1" dirty="0">
                <a:solidFill>
                  <a:srgbClr val="0070C0"/>
                </a:solidFill>
                <a:latin typeface="Times New Roman" pitchFamily="18" charset="0"/>
                <a:cs typeface="Times New Roman" pitchFamily="18" charset="0"/>
              </a:rPr>
              <a:t>7</a:t>
            </a:r>
            <a:r>
              <a:rPr lang="ru-RU" altLang="ru-RU" sz="2131" b="1" dirty="0">
                <a:latin typeface="Times New Roman" pitchFamily="18" charset="0"/>
                <a:cs typeface="Times New Roman" pitchFamily="18" charset="0"/>
              </a:rPr>
              <a:t>,  8</a:t>
            </a:r>
            <a:br>
              <a:rPr lang="ru-RU" altLang="ru-RU" sz="2131" b="1" dirty="0">
                <a:latin typeface="Times New Roman" pitchFamily="18" charset="0"/>
                <a:cs typeface="Times New Roman" pitchFamily="18" charset="0"/>
              </a:rPr>
            </a:br>
            <a:r>
              <a:rPr lang="ru-RU" altLang="ru-RU" sz="2131" b="1" dirty="0">
                <a:latin typeface="Times New Roman" pitchFamily="18" charset="0"/>
                <a:cs typeface="Times New Roman" pitchFamily="18" charset="0"/>
              </a:rPr>
              <a:t>Пассивные счета раздел   </a:t>
            </a:r>
            <a:r>
              <a:rPr lang="ru-RU" altLang="ru-RU" sz="2131" b="1" dirty="0">
                <a:solidFill>
                  <a:srgbClr val="0070C0"/>
                </a:solidFill>
                <a:latin typeface="Times New Roman" pitchFamily="18" charset="0"/>
                <a:cs typeface="Times New Roman" pitchFamily="18" charset="0"/>
              </a:rPr>
              <a:t>3</a:t>
            </a:r>
            <a:r>
              <a:rPr lang="ru-RU" altLang="ru-RU" sz="2131" b="1" dirty="0">
                <a:latin typeface="Times New Roman" pitchFamily="18" charset="0"/>
                <a:cs typeface="Times New Roman" pitchFamily="18" charset="0"/>
              </a:rPr>
              <a:t>,  4,  5,  </a:t>
            </a:r>
            <a:r>
              <a:rPr lang="ru-RU" altLang="ru-RU" sz="2131" b="1" dirty="0">
                <a:solidFill>
                  <a:srgbClr val="0B17B5"/>
                </a:solidFill>
                <a:latin typeface="Times New Roman" pitchFamily="18" charset="0"/>
                <a:cs typeface="Times New Roman" pitchFamily="18" charset="0"/>
              </a:rPr>
              <a:t>6</a:t>
            </a:r>
          </a:p>
          <a:p>
            <a:pPr marL="0" indent="0" eaLnBrk="1" hangingPunct="1">
              <a:buNone/>
            </a:pPr>
            <a:endParaRPr lang="ru-RU" altLang="ru-RU" sz="2131" b="1" dirty="0">
              <a:latin typeface="Times New Roman" pitchFamily="18" charset="0"/>
              <a:cs typeface="Times New Roman" pitchFamily="18" charset="0"/>
            </a:endParaRPr>
          </a:p>
          <a:p>
            <a:pPr marL="0" indent="0" eaLnBrk="1" hangingPunct="1">
              <a:buNone/>
            </a:pPr>
            <a:r>
              <a:rPr lang="ru-RU" altLang="ru-RU" sz="2131" b="1" dirty="0">
                <a:latin typeface="Times New Roman" pitchFamily="18" charset="0"/>
                <a:cs typeface="Times New Roman" pitchFamily="18" charset="0"/>
              </a:rPr>
              <a:t>Активы не могут прийти не откуда и уйти в не куда, только через </a:t>
            </a:r>
            <a:r>
              <a:rPr lang="ru-RU" altLang="ru-RU" sz="2131" b="1" dirty="0">
                <a:solidFill>
                  <a:srgbClr val="0B17B5"/>
                </a:solidFill>
                <a:latin typeface="Times New Roman" pitchFamily="18" charset="0"/>
                <a:cs typeface="Times New Roman" pitchFamily="18" charset="0"/>
              </a:rPr>
              <a:t>контрагента</a:t>
            </a:r>
          </a:p>
          <a:p>
            <a:pPr marL="0" indent="0">
              <a:buNone/>
            </a:pPr>
            <a:endParaRPr lang="ru-RU" altLang="ru-RU" sz="2131" dirty="0"/>
          </a:p>
        </p:txBody>
      </p:sp>
      <p:cxnSp>
        <p:nvCxnSpPr>
          <p:cNvPr id="7" name="Straight Connector 6"/>
          <p:cNvCxnSpPr>
            <a:cxnSpLocks/>
          </p:cNvCxnSpPr>
          <p:nvPr/>
        </p:nvCxnSpPr>
        <p:spPr>
          <a:xfrm flipV="1">
            <a:off x="3806872" y="4119948"/>
            <a:ext cx="1078800" cy="764243"/>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cxnSpLocks/>
          </p:cNvCxnSpPr>
          <p:nvPr/>
        </p:nvCxnSpPr>
        <p:spPr>
          <a:xfrm>
            <a:off x="3637214" y="1987609"/>
            <a:ext cx="1677903" cy="574118"/>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5909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446898" y="304962"/>
            <a:ext cx="7012204" cy="399036"/>
          </a:xfrm>
        </p:spPr>
        <p:txBody>
          <a:bodyPr rtlCol="0">
            <a:normAutofit fontScale="90000"/>
          </a:bodyPr>
          <a:lstStyle/>
          <a:p>
            <a:pPr>
              <a:defRPr/>
            </a:pPr>
            <a:r>
              <a:rPr lang="ru-RU" altLang="ru-RU" sz="2386" b="1" dirty="0">
                <a:latin typeface="Times New Roman" pitchFamily="18" charset="0"/>
                <a:cs typeface="Times New Roman" pitchFamily="18" charset="0"/>
              </a:rPr>
              <a:t>Схема бухгалтерского баланса</a:t>
            </a:r>
            <a:endParaRPr lang="en-US" altLang="ru-RU" sz="2386" b="1" dirty="0">
              <a:latin typeface="Times New Roman" pitchFamily="18" charset="0"/>
              <a:cs typeface="Times New Roman" pitchFamily="18" charset="0"/>
            </a:endParaRPr>
          </a:p>
        </p:txBody>
      </p:sp>
      <p:sp>
        <p:nvSpPr>
          <p:cNvPr id="21507" name="Content Placeholder 2"/>
          <p:cNvSpPr>
            <a:spLocks noGrp="1"/>
          </p:cNvSpPr>
          <p:nvPr>
            <p:ph idx="1"/>
          </p:nvPr>
        </p:nvSpPr>
        <p:spPr>
          <a:xfrm>
            <a:off x="1446898" y="703775"/>
            <a:ext cx="7012204" cy="2602864"/>
          </a:xfrm>
        </p:spPr>
        <p:txBody>
          <a:bodyPr/>
          <a:lstStyle/>
          <a:p>
            <a:pPr marL="0" indent="0" algn="ctr">
              <a:buNone/>
            </a:pPr>
            <a:r>
              <a:rPr lang="ru-RU" altLang="ru-RU" sz="2131" b="1" dirty="0">
                <a:latin typeface="Times New Roman" pitchFamily="18" charset="0"/>
                <a:cs typeface="Times New Roman" pitchFamily="18" charset="0"/>
              </a:rPr>
              <a:t>Отчет о финансовом положении </a:t>
            </a:r>
            <a:r>
              <a:rPr lang="ru-RU" altLang="ru-RU" sz="2131" dirty="0">
                <a:latin typeface="Times New Roman" pitchFamily="18" charset="0"/>
                <a:cs typeface="Times New Roman" pitchFamily="18" charset="0"/>
              </a:rPr>
              <a:t>(ОФП)</a:t>
            </a:r>
          </a:p>
          <a:p>
            <a:pPr marL="0" indent="0">
              <a:buNone/>
            </a:pPr>
            <a:r>
              <a:rPr lang="ru-RU" altLang="ru-RU" sz="2131" b="1" dirty="0">
                <a:latin typeface="Times New Roman" pitchFamily="18" charset="0"/>
                <a:cs typeface="Times New Roman" pitchFamily="18" charset="0"/>
              </a:rPr>
              <a:t>       Актив                                                                    Пассив</a:t>
            </a:r>
          </a:p>
          <a:p>
            <a:pPr marL="0" indent="0">
              <a:buNone/>
            </a:pPr>
            <a:r>
              <a:rPr lang="ru-RU" altLang="ru-RU" dirty="0">
                <a:latin typeface="Times New Roman" pitchFamily="18" charset="0"/>
                <a:cs typeface="Times New Roman" pitchFamily="18" charset="0"/>
              </a:rPr>
              <a:t>       </a:t>
            </a:r>
            <a:r>
              <a:rPr lang="ru-RU" altLang="ru-RU" b="1" dirty="0">
                <a:latin typeface="Times New Roman" pitchFamily="18" charset="0"/>
                <a:cs typeface="Times New Roman" pitchFamily="18" charset="0"/>
              </a:rPr>
              <a:t>1 </a:t>
            </a:r>
            <a:r>
              <a:rPr lang="ru-RU" altLang="ru-RU" sz="1363" b="1" dirty="0">
                <a:latin typeface="Times New Roman" pitchFamily="18" charset="0"/>
                <a:cs typeface="Times New Roman" pitchFamily="18" charset="0"/>
              </a:rPr>
              <a:t>Краткосрочные активы</a:t>
            </a:r>
            <a:r>
              <a:rPr lang="ru-RU" altLang="ru-RU" b="1" dirty="0">
                <a:latin typeface="Times New Roman" pitchFamily="18" charset="0"/>
                <a:cs typeface="Times New Roman" pitchFamily="18" charset="0"/>
              </a:rPr>
              <a:t>             3 </a:t>
            </a:r>
            <a:r>
              <a:rPr lang="ru-RU" altLang="ru-RU" sz="1363" b="1" dirty="0">
                <a:latin typeface="Times New Roman" pitchFamily="18" charset="0"/>
                <a:cs typeface="Times New Roman" pitchFamily="18" charset="0"/>
              </a:rPr>
              <a:t>Краткосрочные обязательства</a:t>
            </a:r>
          </a:p>
          <a:p>
            <a:pPr marL="0" indent="0">
              <a:buNone/>
            </a:pPr>
            <a:r>
              <a:rPr lang="ru-RU" altLang="ru-RU" b="1" dirty="0">
                <a:latin typeface="Times New Roman" pitchFamily="18" charset="0"/>
                <a:cs typeface="Times New Roman" pitchFamily="18" charset="0"/>
              </a:rPr>
              <a:t>       2 </a:t>
            </a:r>
            <a:r>
              <a:rPr lang="ru-RU" altLang="ru-RU" sz="1363" b="1" dirty="0">
                <a:latin typeface="Times New Roman" pitchFamily="18" charset="0"/>
                <a:cs typeface="Times New Roman" pitchFamily="18" charset="0"/>
              </a:rPr>
              <a:t>Долгосрочные активы                             </a:t>
            </a:r>
            <a:r>
              <a:rPr lang="ru-RU" altLang="ru-RU" b="1" dirty="0">
                <a:latin typeface="Times New Roman" pitchFamily="18" charset="0"/>
                <a:cs typeface="Times New Roman" pitchFamily="18" charset="0"/>
              </a:rPr>
              <a:t>4 </a:t>
            </a:r>
            <a:r>
              <a:rPr lang="ru-RU" altLang="ru-RU" sz="1363" b="1" dirty="0">
                <a:latin typeface="Times New Roman" pitchFamily="18" charset="0"/>
                <a:cs typeface="Times New Roman" pitchFamily="18" charset="0"/>
              </a:rPr>
              <a:t>Долгосрочные обязательства</a:t>
            </a:r>
          </a:p>
          <a:p>
            <a:pPr marL="0" indent="0">
              <a:buNone/>
            </a:pPr>
            <a:r>
              <a:rPr lang="ru-RU" altLang="ru-RU" b="1" dirty="0">
                <a:latin typeface="Times New Roman" pitchFamily="18" charset="0"/>
                <a:cs typeface="Times New Roman" pitchFamily="18" charset="0"/>
              </a:rPr>
              <a:t>                                             </a:t>
            </a:r>
            <a:r>
              <a:rPr lang="ru-RU" altLang="ru-RU" b="1" dirty="0">
                <a:solidFill>
                  <a:srgbClr val="0070C0"/>
                </a:solidFill>
                <a:latin typeface="Times New Roman" pitchFamily="18" charset="0"/>
                <a:cs typeface="Times New Roman" pitchFamily="18" charset="0"/>
              </a:rPr>
              <a:t>5 </a:t>
            </a:r>
            <a:r>
              <a:rPr lang="ru-RU" altLang="ru-RU" sz="1363" b="1" dirty="0">
                <a:solidFill>
                  <a:srgbClr val="0070C0"/>
                </a:solidFill>
                <a:latin typeface="Times New Roman" pitchFamily="18" charset="0"/>
                <a:cs typeface="Times New Roman" pitchFamily="18" charset="0"/>
              </a:rPr>
              <a:t>Капитал</a:t>
            </a:r>
            <a:endParaRPr lang="ru-RU" altLang="ru-RU" b="1" dirty="0">
              <a:solidFill>
                <a:srgbClr val="0070C0"/>
              </a:solidFill>
              <a:latin typeface="Times New Roman" pitchFamily="18" charset="0"/>
              <a:cs typeface="Times New Roman" pitchFamily="18" charset="0"/>
            </a:endParaRPr>
          </a:p>
          <a:p>
            <a:pPr marL="0" indent="0">
              <a:buNone/>
            </a:pPr>
            <a:endParaRPr lang="ru-RU" altLang="ru-RU" b="1" dirty="0">
              <a:latin typeface="Times New Roman" pitchFamily="18" charset="0"/>
              <a:cs typeface="Times New Roman" pitchFamily="18" charset="0"/>
            </a:endParaRPr>
          </a:p>
        </p:txBody>
      </p:sp>
      <p:cxnSp>
        <p:nvCxnSpPr>
          <p:cNvPr id="5" name="Straight Connector 4"/>
          <p:cNvCxnSpPr/>
          <p:nvPr/>
        </p:nvCxnSpPr>
        <p:spPr>
          <a:xfrm>
            <a:off x="4812323" y="1869737"/>
            <a:ext cx="0" cy="1472542"/>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928449" y="1501401"/>
            <a:ext cx="6031523"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2498764" y="3561938"/>
            <a:ext cx="5092542" cy="2243306"/>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altLang="ru-RU" sz="153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ОФП </a:t>
            </a:r>
            <a:r>
              <a:rPr kumimoji="0" lang="ru-RU" altLang="ru-RU" sz="153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(Баланс)</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altLang="ru-RU" sz="153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Актив                                                     Пассив</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altLang="ru-RU" sz="153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А                                      О        </a:t>
            </a:r>
          </a:p>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altLang="ru-RU" sz="153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altLang="ru-RU" sz="153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                                              </a:t>
            </a:r>
            <a:r>
              <a:rPr kumimoji="0" lang="ru-RU" altLang="ru-RU" sz="1534"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 </a:t>
            </a:r>
            <a:r>
              <a:rPr kumimoji="0" lang="ru-RU" altLang="ru-RU" sz="153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altLang="ru-RU" sz="153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А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altLang="ru-RU" sz="153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К        5      </a:t>
            </a:r>
            <a:endParaRPr kumimoji="0" lang="ru-RU" altLang="ru-RU" sz="89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altLang="ru-RU" sz="153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altLang="ru-RU" sz="170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К = А - О</a:t>
            </a:r>
          </a:p>
        </p:txBody>
      </p:sp>
      <p:sp>
        <p:nvSpPr>
          <p:cNvPr id="8" name="Oval 5"/>
          <p:cNvSpPr/>
          <p:nvPr/>
        </p:nvSpPr>
        <p:spPr>
          <a:xfrm>
            <a:off x="3147325" y="4262618"/>
            <a:ext cx="806011" cy="766014"/>
          </a:xfrm>
          <a:prstGeom prst="ellipse">
            <a:avLst/>
          </a:prstGeom>
          <a:solidFill>
            <a:schemeClr val="accent3">
              <a:lumMod val="75000"/>
            </a:schemeClr>
          </a:solidFill>
          <a:ln>
            <a:noFill/>
          </a:ln>
          <a:scene3d>
            <a:camera prst="orthographicFront"/>
            <a:lightRig rig="threePt" dir="t"/>
          </a:scene3d>
          <a:sp3d>
            <a:bevelT/>
          </a:sp3d>
        </p:spPr>
        <p:style>
          <a:lnRef idx="2">
            <a:schemeClr val="accent5"/>
          </a:lnRef>
          <a:fillRef idx="1">
            <a:schemeClr val="lt1"/>
          </a:fillRef>
          <a:effectRef idx="0">
            <a:schemeClr val="accent5"/>
          </a:effectRef>
          <a:fontRef idx="minor">
            <a:schemeClr val="dk1"/>
          </a:fontRef>
        </p:style>
        <p:txBody>
          <a:bodyPr anchor="ct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619" b="0" i="0" u="none" strike="noStrike" kern="1200" cap="none" spc="0" normalizeH="0" baseline="0" noProof="0" dirty="0">
                <a:ln w="18415" cmpd="sng">
                  <a:solidFill>
                    <a:srgbClr val="FFFFFF"/>
                  </a:solidFill>
                  <a:prstDash val="solid"/>
                </a:ln>
                <a:solidFill>
                  <a:prstClr val="black"/>
                </a:solidFill>
                <a:effectLst>
                  <a:outerShdw blurRad="63500" dir="3600000" algn="tl" rotWithShape="0">
                    <a:srgbClr val="000000">
                      <a:alpha val="70000"/>
                    </a:srgbClr>
                  </a:outerShdw>
                </a:effectLst>
                <a:uLnTx/>
                <a:uFillTx/>
                <a:latin typeface="Times New Roman" panose="02020603050405020304" pitchFamily="18" charset="0"/>
                <a:ea typeface="+mn-ea"/>
                <a:cs typeface="Times New Roman" panose="02020603050405020304" pitchFamily="18" charset="0"/>
              </a:rPr>
              <a:t>1</a:t>
            </a:r>
          </a:p>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619" b="0" i="0" u="none" strike="noStrike" kern="1200" cap="none" spc="0" normalizeH="0" baseline="0" noProof="0" dirty="0">
                <a:ln w="18415" cmpd="sng">
                  <a:solidFill>
                    <a:srgbClr val="FFFFFF"/>
                  </a:solidFill>
                  <a:prstDash val="solid"/>
                </a:ln>
                <a:solidFill>
                  <a:prstClr val="black"/>
                </a:solidFill>
                <a:effectLst>
                  <a:outerShdw blurRad="63500" dir="3600000" algn="tl" rotWithShape="0">
                    <a:srgbClr val="000000">
                      <a:alpha val="70000"/>
                    </a:srgbClr>
                  </a:outerShdw>
                </a:effectLst>
                <a:uLnTx/>
                <a:uFillTx/>
                <a:latin typeface="Times New Roman" panose="02020603050405020304" pitchFamily="18" charset="0"/>
                <a:ea typeface="+mn-ea"/>
                <a:cs typeface="Times New Roman" panose="02020603050405020304" pitchFamily="18" charset="0"/>
              </a:rPr>
              <a:t> 2</a:t>
            </a:r>
            <a:endParaRPr kumimoji="0" lang="en-US" sz="1619" b="0" i="0" u="none" strike="noStrike" kern="1200" cap="none" spc="0" normalizeH="0" baseline="0" noProof="0" dirty="0">
              <a:ln w="18415" cmpd="sng">
                <a:solidFill>
                  <a:srgbClr val="FFFFFF"/>
                </a:solidFill>
                <a:prstDash val="solid"/>
              </a:ln>
              <a:solidFill>
                <a:prstClr val="black"/>
              </a:solidFill>
              <a:effectLst>
                <a:outerShdw blurRad="63500" dir="3600000" algn="tl" rotWithShape="0">
                  <a:srgbClr val="000000">
                    <a:alpha val="70000"/>
                  </a:srgbClr>
                </a:outerShdw>
              </a:effectLst>
              <a:uLnTx/>
              <a:uFillTx/>
              <a:latin typeface="Times New Roman" panose="02020603050405020304" pitchFamily="18" charset="0"/>
              <a:ea typeface="+mn-ea"/>
              <a:cs typeface="Times New Roman" panose="02020603050405020304" pitchFamily="18" charset="0"/>
            </a:endParaRPr>
          </a:p>
        </p:txBody>
      </p:sp>
      <p:cxnSp>
        <p:nvCxnSpPr>
          <p:cNvPr id="6" name="Прямая соединительная линия 5"/>
          <p:cNvCxnSpPr/>
          <p:nvPr/>
        </p:nvCxnSpPr>
        <p:spPr>
          <a:xfrm>
            <a:off x="3015218" y="4262618"/>
            <a:ext cx="3717105"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4812323" y="4262618"/>
            <a:ext cx="0" cy="1227118"/>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4" name="Oval 5"/>
          <p:cNvSpPr/>
          <p:nvPr/>
        </p:nvSpPr>
        <p:spPr>
          <a:xfrm>
            <a:off x="5198426" y="4262619"/>
            <a:ext cx="775158" cy="766015"/>
          </a:xfrm>
          <a:prstGeom prst="ellipse">
            <a:avLst/>
          </a:prstGeom>
          <a:solidFill>
            <a:schemeClr val="accent3">
              <a:lumMod val="75000"/>
            </a:schemeClr>
          </a:solidFill>
          <a:ln>
            <a:noFill/>
          </a:ln>
          <a:scene3d>
            <a:camera prst="orthographicFront"/>
            <a:lightRig rig="threePt" dir="t"/>
          </a:scene3d>
          <a:sp3d>
            <a:bevelT/>
          </a:sp3d>
        </p:spPr>
        <p:style>
          <a:lnRef idx="2">
            <a:schemeClr val="accent5"/>
          </a:lnRef>
          <a:fillRef idx="1">
            <a:schemeClr val="lt1"/>
          </a:fillRef>
          <a:effectRef idx="0">
            <a:schemeClr val="accent5"/>
          </a:effectRef>
          <a:fontRef idx="minor">
            <a:schemeClr val="dk1"/>
          </a:fontRef>
        </p:style>
        <p:txBody>
          <a:bodyPr anchor="ct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534" b="0" i="0" u="none" strike="noStrike" kern="1200" cap="none" spc="0" normalizeH="0" baseline="0" noProof="0" dirty="0">
                <a:ln w="18415" cmpd="sng">
                  <a:solidFill>
                    <a:srgbClr val="FFFFFF"/>
                  </a:solidFill>
                  <a:prstDash val="solid"/>
                </a:ln>
                <a:solidFill>
                  <a:prstClr val="black"/>
                </a:solidFill>
                <a:effectLst>
                  <a:outerShdw blurRad="63500" dir="3600000" algn="tl" rotWithShape="0">
                    <a:srgbClr val="000000">
                      <a:alpha val="70000"/>
                    </a:srgbClr>
                  </a:outerShdw>
                </a:effectLst>
                <a:uLnTx/>
                <a:uFillTx/>
                <a:latin typeface="Calibri"/>
                <a:ea typeface="+mn-ea"/>
                <a:cs typeface="+mn-cs"/>
              </a:rPr>
              <a:t> </a:t>
            </a:r>
          </a:p>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619" b="0" i="0" u="none" strike="noStrike" kern="1200" cap="none" spc="0" normalizeH="0" baseline="0" noProof="0" dirty="0">
                <a:ln w="18415" cmpd="sng">
                  <a:solidFill>
                    <a:srgbClr val="FFFFFF"/>
                  </a:solidFill>
                  <a:prstDash val="solid"/>
                </a:ln>
                <a:solidFill>
                  <a:prstClr val="black"/>
                </a:solidFill>
                <a:effectLst>
                  <a:outerShdw blurRad="63500" dir="3600000" algn="tl" rotWithShape="0">
                    <a:srgbClr val="000000">
                      <a:alpha val="70000"/>
                    </a:srgbClr>
                  </a:outerShdw>
                </a:effectLst>
                <a:uLnTx/>
                <a:uFillTx/>
                <a:latin typeface="Times New Roman" panose="02020603050405020304" pitchFamily="18" charset="0"/>
                <a:ea typeface="+mn-ea"/>
                <a:cs typeface="Times New Roman" panose="02020603050405020304" pitchFamily="18" charset="0"/>
              </a:rPr>
              <a:t>3        4</a:t>
            </a:r>
          </a:p>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534" b="0" i="0" u="none" strike="noStrike" kern="1200" cap="none" spc="0" normalizeH="0" baseline="0" noProof="0" dirty="0">
                <a:ln w="18415" cmpd="sng">
                  <a:solidFill>
                    <a:srgbClr val="FFFFFF"/>
                  </a:solidFill>
                  <a:prstDash val="solid"/>
                </a:ln>
                <a:solidFill>
                  <a:prstClr val="black"/>
                </a:solidFill>
                <a:effectLst>
                  <a:outerShdw blurRad="63500" dir="3600000" algn="tl" rotWithShape="0">
                    <a:srgbClr val="000000">
                      <a:alpha val="70000"/>
                    </a:srgbClr>
                  </a:outerShdw>
                </a:effectLst>
                <a:uLnTx/>
                <a:uFillTx/>
                <a:latin typeface="Calibri"/>
                <a:ea typeface="+mn-ea"/>
                <a:cs typeface="+mn-cs"/>
              </a:rPr>
              <a:t> </a:t>
            </a:r>
            <a:endParaRPr kumimoji="0" lang="en-US" sz="1534" b="0" i="0" u="none" strike="noStrike" kern="1200" cap="none" spc="0" normalizeH="0" baseline="0" noProof="0" dirty="0">
              <a:ln w="18415" cmpd="sng">
                <a:solidFill>
                  <a:srgbClr val="FFFFFF"/>
                </a:solidFill>
                <a:prstDash val="solid"/>
              </a:ln>
              <a:solidFill>
                <a:prstClr val="black"/>
              </a:solidFill>
              <a:effectLst>
                <a:outerShdw blurRad="63500" dir="3600000" algn="tl" rotWithShape="0">
                  <a:srgbClr val="000000">
                    <a:alpha val="70000"/>
                  </a:srgbClr>
                </a:outerShdw>
              </a:effectLst>
              <a:uLnTx/>
              <a:uFillTx/>
              <a:latin typeface="Calibri"/>
              <a:ea typeface="+mn-ea"/>
              <a:cs typeface="+mn-cs"/>
            </a:endParaRPr>
          </a:p>
        </p:txBody>
      </p:sp>
    </p:spTree>
    <p:extLst>
      <p:ext uri="{BB962C8B-B14F-4D97-AF65-F5344CB8AC3E}">
        <p14:creationId xmlns:p14="http://schemas.microsoft.com/office/powerpoint/2010/main" val="23299863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17"/>
          <p:cNvSpPr>
            <a:spLocks noGrp="1"/>
          </p:cNvSpPr>
          <p:nvPr>
            <p:ph type="sldNum" sz="quarter" idx="12"/>
          </p:nvPr>
        </p:nvSpPr>
        <p:spPr/>
        <p:txBody>
          <a:bodyPr/>
          <a:lstStyle/>
          <a:p>
            <a:fld id="{C8A9E36D-3B9D-41CA-B164-3674D52A1E4F}" type="slidenum">
              <a:rPr lang="ru-RU"/>
              <a:pPr/>
              <a:t>54</a:t>
            </a:fld>
            <a:endParaRPr lang="ru-RU"/>
          </a:p>
        </p:txBody>
      </p:sp>
      <p:sp>
        <p:nvSpPr>
          <p:cNvPr id="234499" name="Rectangle 3"/>
          <p:cNvSpPr>
            <a:spLocks noGrp="1"/>
          </p:cNvSpPr>
          <p:nvPr>
            <p:ph type="body" idx="1"/>
          </p:nvPr>
        </p:nvSpPr>
        <p:spPr>
          <a:xfrm>
            <a:off x="849313" y="620713"/>
            <a:ext cx="8229600" cy="4525962"/>
          </a:xfrm>
        </p:spPr>
        <p:txBody>
          <a:bodyPr/>
          <a:lstStyle/>
          <a:p>
            <a:pPr>
              <a:spcBef>
                <a:spcPts val="0"/>
              </a:spcBef>
              <a:buFont typeface="Wingdings 3" pitchFamily="18" charset="2"/>
              <a:buNone/>
            </a:pPr>
            <a:r>
              <a:rPr lang="ru-RU" sz="1660" b="1" dirty="0">
                <a:latin typeface="Times New Roman" panose="02020603050405020304" pitchFamily="18" charset="0"/>
                <a:cs typeface="Times New Roman" panose="02020603050405020304" pitchFamily="18" charset="0"/>
              </a:rPr>
              <a:t>Основные задачи бухгалтерского учета материальных запасов:</a:t>
            </a:r>
          </a:p>
          <a:p>
            <a:pPr>
              <a:spcBef>
                <a:spcPts val="0"/>
              </a:spcBef>
              <a:buFont typeface="Wingdings 3" pitchFamily="18" charset="2"/>
              <a:buNone/>
            </a:pPr>
            <a:endParaRPr lang="ru-RU" sz="1660" b="1" dirty="0">
              <a:latin typeface="Times New Roman" panose="02020603050405020304" pitchFamily="18" charset="0"/>
              <a:cs typeface="Times New Roman" panose="02020603050405020304" pitchFamily="18" charset="0"/>
            </a:endParaRPr>
          </a:p>
          <a:p>
            <a:pPr>
              <a:spcBef>
                <a:spcPts val="0"/>
              </a:spcBef>
              <a:buFont typeface="Wingdings" panose="05000000000000000000" pitchFamily="2" charset="2"/>
              <a:buChar char="ü"/>
            </a:pPr>
            <a:r>
              <a:rPr lang="ru-RU" sz="1660" dirty="0">
                <a:latin typeface="Times New Roman" panose="02020603050405020304" pitchFamily="18" charset="0"/>
                <a:cs typeface="Times New Roman" panose="02020603050405020304" pitchFamily="18" charset="0"/>
              </a:rPr>
              <a:t>контроль над своевременным и полным оприходованием запасов, своевременное и полное документирование всех операций по их движению;</a:t>
            </a:r>
          </a:p>
          <a:p>
            <a:pPr marL="0" indent="0">
              <a:spcBef>
                <a:spcPts val="0"/>
              </a:spcBef>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panose="05000000000000000000" pitchFamily="2" charset="2"/>
              <a:buChar char="ü"/>
            </a:pPr>
            <a:r>
              <a:rPr lang="ru-RU" sz="1660" dirty="0">
                <a:latin typeface="Times New Roman" panose="02020603050405020304" pitchFamily="18" charset="0"/>
                <a:cs typeface="Times New Roman" panose="02020603050405020304" pitchFamily="18" charset="0"/>
              </a:rPr>
              <a:t>контроль за сохранностью в местах хранения;</a:t>
            </a:r>
          </a:p>
          <a:p>
            <a:pPr marL="0" indent="0">
              <a:spcBef>
                <a:spcPts val="0"/>
              </a:spcBef>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panose="05000000000000000000" pitchFamily="2" charset="2"/>
              <a:buChar char="ü"/>
            </a:pPr>
            <a:r>
              <a:rPr lang="ru-RU" sz="1660" dirty="0">
                <a:latin typeface="Times New Roman" panose="02020603050405020304" pitchFamily="18" charset="0"/>
                <a:cs typeface="Times New Roman" panose="02020603050405020304" pitchFamily="18" charset="0"/>
              </a:rPr>
              <a:t>правильное определение фактической себестоимости заготовленных запасов и транспортно-заготовительных расходов;</a:t>
            </a:r>
          </a:p>
          <a:p>
            <a:pPr marL="0" indent="0">
              <a:spcBef>
                <a:spcPts val="0"/>
              </a:spcBef>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panose="05000000000000000000" pitchFamily="2" charset="2"/>
              <a:buChar char="ü"/>
            </a:pPr>
            <a:r>
              <a:rPr lang="ru-RU" sz="1660" dirty="0">
                <a:latin typeface="Times New Roman" panose="02020603050405020304" pitchFamily="18" charset="0"/>
                <a:cs typeface="Times New Roman" panose="02020603050405020304" pitchFamily="18" charset="0"/>
              </a:rPr>
              <a:t>контроль над состоянием складских запасов, получение точных сведений об остатках и движении запасов в местах их хранения.</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17"/>
          <p:cNvSpPr>
            <a:spLocks noGrp="1"/>
          </p:cNvSpPr>
          <p:nvPr>
            <p:ph type="sldNum" sz="quarter" idx="12"/>
          </p:nvPr>
        </p:nvSpPr>
        <p:spPr/>
        <p:txBody>
          <a:bodyPr/>
          <a:lstStyle/>
          <a:p>
            <a:fld id="{57C2B9A1-73FB-4DEF-B2AF-C30AE37A767F}" type="slidenum">
              <a:rPr lang="ru-RU"/>
              <a:pPr/>
              <a:t>55</a:t>
            </a:fld>
            <a:endParaRPr lang="ru-RU"/>
          </a:p>
        </p:txBody>
      </p:sp>
      <p:sp>
        <p:nvSpPr>
          <p:cNvPr id="260099" name="Rectangle 3"/>
          <p:cNvSpPr>
            <a:spLocks noGrp="1"/>
          </p:cNvSpPr>
          <p:nvPr>
            <p:ph type="body" idx="1"/>
          </p:nvPr>
        </p:nvSpPr>
        <p:spPr>
          <a:xfrm>
            <a:off x="631826" y="353022"/>
            <a:ext cx="8893175" cy="6368460"/>
          </a:xfrm>
        </p:spPr>
        <p:txBody>
          <a:bodyPr/>
          <a:lstStyle/>
          <a:p>
            <a:pPr>
              <a:spcBef>
                <a:spcPts val="0"/>
              </a:spcBef>
              <a:buFont typeface="Wingdings 3" pitchFamily="18" charset="2"/>
              <a:buNone/>
            </a:pPr>
            <a:r>
              <a:rPr lang="ru-RU" sz="1660" b="1" dirty="0">
                <a:latin typeface="Times New Roman" panose="02020603050405020304" pitchFamily="18" charset="0"/>
                <a:cs typeface="Times New Roman" panose="02020603050405020304" pitchFamily="18" charset="0"/>
              </a:rPr>
              <a:t>Документация по учету движения  материальных запасов</a:t>
            </a:r>
          </a:p>
          <a:p>
            <a:pPr>
              <a:spcBef>
                <a:spcPts val="0"/>
              </a:spcBef>
              <a:buFont typeface="Wingdings 3" pitchFamily="18" charset="2"/>
              <a:buNone/>
            </a:pPr>
            <a:endParaRPr lang="ru-RU" sz="1660" b="1" dirty="0">
              <a:solidFill>
                <a:srgbClr val="800000"/>
              </a:solidFill>
              <a:latin typeface="Times New Roman" panose="02020603050405020304" pitchFamily="18" charset="0"/>
              <a:cs typeface="Times New Roman" panose="02020603050405020304" pitchFamily="18" charset="0"/>
            </a:endParaRPr>
          </a:p>
          <a:p>
            <a:pPr marL="0" indent="0">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Все хозяйственные операции, связанные с поступлением, перемещением и отпуском материальных запасов, оформляются соответствующими первичными документами. По учету движения материальных запасов разработаны типовые межведомственные документы, своевременная выписка и правильное оформление которых позволяет организовать надлежащий учет и контроль за сохранностью и правильным использованием этих запасов. </a:t>
            </a:r>
          </a:p>
          <a:p>
            <a:pPr marL="0" indent="0">
              <a:spcBef>
                <a:spcPts val="0"/>
              </a:spcBef>
              <a:buFont typeface="Wingdings 3" pitchFamily="18" charset="2"/>
              <a:buNone/>
            </a:pPr>
            <a:endParaRPr lang="ru-RU" sz="1660" b="1" dirty="0">
              <a:latin typeface="Times New Roman" panose="02020603050405020304" pitchFamily="18" charset="0"/>
              <a:cs typeface="Times New Roman" panose="02020603050405020304" pitchFamily="18" charset="0"/>
            </a:endParaRPr>
          </a:p>
          <a:p>
            <a:pPr marL="0" indent="0">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Все операции, связанные с поступлением и отпуском товарно-материальных запасов, должны оформляться первичными документами.</a:t>
            </a:r>
          </a:p>
          <a:p>
            <a:pPr marL="0" indent="0">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Товарно-материальные запасы, получившие от поставщиков на склады  организации тщательно проверяются, устанавливаются соответствие их качества, количества, ассортимента, условиям поставок и сопроводительные документы.</a:t>
            </a:r>
          </a:p>
          <a:p>
            <a:pPr marL="0" indent="0">
              <a:spcBef>
                <a:spcPts val="0"/>
              </a:spcBef>
              <a:buFont typeface="Wingdings 3" pitchFamily="18" charset="2"/>
              <a:buNone/>
            </a:pPr>
            <a:endParaRPr lang="ru-RU" sz="1660" dirty="0">
              <a:latin typeface="Times New Roman" panose="02020603050405020304" pitchFamily="18" charset="0"/>
              <a:cs typeface="Times New Roman" panose="02020603050405020304" pitchFamily="18" charset="0"/>
            </a:endParaRPr>
          </a:p>
          <a:p>
            <a:pPr marL="0" indent="0">
              <a:spcBef>
                <a:spcPts val="0"/>
              </a:spcBef>
              <a:buFont typeface="Wingdings 3" pitchFamily="18" charset="2"/>
              <a:buNone/>
            </a:pPr>
            <a:r>
              <a:rPr lang="ru-RU" sz="1660" b="1" dirty="0">
                <a:latin typeface="Times New Roman" panose="02020603050405020304" pitchFamily="18" charset="0"/>
                <a:cs typeface="Times New Roman" panose="02020603050405020304" pitchFamily="18" charset="0"/>
              </a:rPr>
              <a:t>По учету движения материальных запасов применяются следующие типовые документы:</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1. Доверенность.</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2. Приходный ордер.</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3. Акт о приемке материалов</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4. </a:t>
            </a:r>
            <a:r>
              <a:rPr lang="ru-RU" sz="1660" dirty="0" err="1">
                <a:latin typeface="Times New Roman" panose="02020603050405020304" pitchFamily="18" charset="0"/>
                <a:cs typeface="Times New Roman" panose="02020603050405020304" pitchFamily="18" charset="0"/>
              </a:rPr>
              <a:t>Лимитно</a:t>
            </a:r>
            <a:r>
              <a:rPr lang="ru-RU" sz="1660" dirty="0">
                <a:latin typeface="Times New Roman" panose="02020603050405020304" pitchFamily="18" charset="0"/>
                <a:cs typeface="Times New Roman" panose="02020603050405020304" pitchFamily="18" charset="0"/>
              </a:rPr>
              <a:t>-заборная карта</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5. Требование накладная.</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6. Накладная на отпуск материалов на сторону.</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7. Карточка учета материалов.</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8. Акт об оприходовании материальных ценностей, полученных при разборке и демонтажа зданий и сооружений.</a:t>
            </a:r>
          </a:p>
          <a:p>
            <a:pPr>
              <a:spcBef>
                <a:spcPts val="0"/>
              </a:spcBef>
              <a:buFont typeface="Wingdings 3" pitchFamily="18" charset="2"/>
              <a:buNone/>
            </a:pPr>
            <a:endParaRPr lang="ru-RU" sz="1660" dirty="0">
              <a:latin typeface="Times New Roman" panose="02020603050405020304" pitchFamily="18" charset="0"/>
              <a:cs typeface="Times New Roman" panose="02020603050405020304" pitchFamily="18" charset="0"/>
            </a:endParaRPr>
          </a:p>
          <a:p>
            <a:pPr>
              <a:lnSpc>
                <a:spcPct val="90000"/>
              </a:lnSpc>
            </a:pPr>
            <a:endParaRPr lang="ru-RU" sz="2400" dirty="0">
              <a:latin typeface="Arial" charset="0"/>
            </a:endParaRP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17"/>
          <p:cNvSpPr>
            <a:spLocks noGrp="1"/>
          </p:cNvSpPr>
          <p:nvPr>
            <p:ph type="sldNum" sz="quarter" idx="12"/>
          </p:nvPr>
        </p:nvSpPr>
        <p:spPr/>
        <p:txBody>
          <a:bodyPr/>
          <a:lstStyle/>
          <a:p>
            <a:fld id="{C8A9E36D-3B9D-41CA-B164-3674D52A1E4F}" type="slidenum">
              <a:rPr lang="ru-RU"/>
              <a:pPr/>
              <a:t>56</a:t>
            </a:fld>
            <a:endParaRPr lang="ru-RU"/>
          </a:p>
        </p:txBody>
      </p:sp>
      <p:sp>
        <p:nvSpPr>
          <p:cNvPr id="234499" name="Rectangle 3"/>
          <p:cNvSpPr>
            <a:spLocks noGrp="1"/>
          </p:cNvSpPr>
          <p:nvPr>
            <p:ph type="body" idx="1"/>
          </p:nvPr>
        </p:nvSpPr>
        <p:spPr>
          <a:xfrm>
            <a:off x="204951" y="29500"/>
            <a:ext cx="9806151" cy="6828500"/>
          </a:xfrm>
        </p:spPr>
        <p:txBody>
          <a:bodyPr/>
          <a:lstStyle/>
          <a:p>
            <a:pPr>
              <a:spcBef>
                <a:spcPts val="0"/>
              </a:spcBef>
              <a:buNone/>
            </a:pPr>
            <a:r>
              <a:rPr lang="ru-RU" sz="1660" b="1" dirty="0">
                <a:latin typeface="Times New Roman" panose="02020603050405020304" pitchFamily="18" charset="0"/>
                <a:cs typeface="Times New Roman" panose="02020603050405020304" pitchFamily="18" charset="0"/>
              </a:rPr>
              <a:t>Параграф 2. Порядок составления первичных учетных документов </a:t>
            </a:r>
            <a:r>
              <a:rPr lang="ru-RU" sz="1660" dirty="0">
                <a:latin typeface="Times New Roman" panose="02020603050405020304" pitchFamily="18" charset="0"/>
                <a:cs typeface="Times New Roman" panose="02020603050405020304" pitchFamily="18" charset="0"/>
              </a:rPr>
              <a:t>Приказ МФ РК от 31 марта 2015 года № 241. Об утверждении Правил ведения бухгалтерского учета </a:t>
            </a:r>
          </a:p>
          <a:p>
            <a:pPr>
              <a:spcBef>
                <a:spcPts val="0"/>
              </a:spcBef>
              <a:buNone/>
            </a:pPr>
            <a:r>
              <a:rPr lang="ru-RU" sz="1660" dirty="0">
                <a:latin typeface="Times New Roman" panose="02020603050405020304" pitchFamily="18" charset="0"/>
                <a:cs typeface="Times New Roman" panose="02020603050405020304" pitchFamily="18" charset="0"/>
              </a:rPr>
              <a:t>22. Движение первичных учетных документов в бухучете (создание или получение от других субъектов, принятие к учету, обработка, передача в архив - </a:t>
            </a:r>
            <a:r>
              <a:rPr lang="ru-RU" sz="1660" b="1" dirty="0">
                <a:latin typeface="Times New Roman" panose="02020603050405020304" pitchFamily="18" charset="0"/>
                <a:cs typeface="Times New Roman" panose="02020603050405020304" pitchFamily="18" charset="0"/>
              </a:rPr>
              <a:t>документооборот</a:t>
            </a:r>
            <a:r>
              <a:rPr lang="ru-RU" sz="1660" dirty="0">
                <a:latin typeface="Times New Roman" panose="02020603050405020304" pitchFamily="18" charset="0"/>
                <a:cs typeface="Times New Roman" panose="02020603050405020304" pitchFamily="18" charset="0"/>
              </a:rPr>
              <a:t>) регламентируется </a:t>
            </a:r>
            <a:r>
              <a:rPr lang="ru-RU" sz="1660" b="1" dirty="0">
                <a:solidFill>
                  <a:srgbClr val="0000CC"/>
                </a:solidFill>
                <a:latin typeface="Times New Roman" panose="02020603050405020304" pitchFamily="18" charset="0"/>
                <a:cs typeface="Times New Roman" panose="02020603050405020304" pitchFamily="18" charset="0"/>
              </a:rPr>
              <a:t>графиком, утвержденным руководством</a:t>
            </a:r>
            <a:r>
              <a:rPr lang="ru-RU" sz="1660" dirty="0">
                <a:latin typeface="Times New Roman" panose="02020603050405020304" pitchFamily="18" charset="0"/>
                <a:cs typeface="Times New Roman" panose="02020603050405020304" pitchFamily="18" charset="0"/>
              </a:rPr>
              <a:t> субъекта.</a:t>
            </a:r>
          </a:p>
          <a:p>
            <a:pPr>
              <a:spcBef>
                <a:spcPts val="0"/>
              </a:spcBef>
              <a:buFont typeface="Wingdings 3" pitchFamily="18" charset="2"/>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      22-1. При реализации Договоров о государственных закупках применяются формы первичных документов, утвержденные законодательством РК о государственных закупках.</a:t>
            </a:r>
          </a:p>
          <a:p>
            <a:pPr>
              <a:spcBef>
                <a:spcPts val="0"/>
              </a:spcBef>
              <a:buFont typeface="Wingdings 3" pitchFamily="18" charset="2"/>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23. </a:t>
            </a:r>
            <a:r>
              <a:rPr lang="ru-RU" sz="1660" b="1" dirty="0">
                <a:latin typeface="Times New Roman" panose="02020603050405020304" pitchFamily="18" charset="0"/>
                <a:cs typeface="Times New Roman" panose="02020603050405020304" pitchFamily="18" charset="0"/>
              </a:rPr>
              <a:t>Своевременное и качественное оформление </a:t>
            </a:r>
            <a:r>
              <a:rPr lang="ru-RU" sz="1660" dirty="0">
                <a:latin typeface="Times New Roman" panose="02020603050405020304" pitchFamily="18" charset="0"/>
                <a:cs typeface="Times New Roman" panose="02020603050405020304" pitchFamily="18" charset="0"/>
              </a:rPr>
              <a:t>первичных документов, передачу их в установленные сроки для отражения в бухгалтерском учете, а также достоверность содержащихся в них данных обеспечивают лица, составившие и </a:t>
            </a:r>
            <a:r>
              <a:rPr lang="ru-RU" sz="1660" b="1" dirty="0">
                <a:latin typeface="Times New Roman" panose="02020603050405020304" pitchFamily="18" charset="0"/>
                <a:cs typeface="Times New Roman" panose="02020603050405020304" pitchFamily="18" charset="0"/>
              </a:rPr>
              <a:t>подписавшие эти документы</a:t>
            </a:r>
            <a:r>
              <a:rPr lang="ru-RU" sz="1660" dirty="0">
                <a:latin typeface="Times New Roman" panose="02020603050405020304" pitchFamily="18" charset="0"/>
                <a:cs typeface="Times New Roman" panose="02020603050405020304" pitchFamily="18" charset="0"/>
              </a:rPr>
              <a:t>.</a:t>
            </a:r>
          </a:p>
          <a:p>
            <a:pPr>
              <a:spcBef>
                <a:spcPts val="0"/>
              </a:spcBef>
              <a:buFont typeface="Wingdings 3" pitchFamily="18" charset="2"/>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      24. Первичные документы составляются на казахском </a:t>
            </a:r>
            <a:r>
              <a:rPr lang="ru-RU" sz="1660" b="1" dirty="0">
                <a:latin typeface="Times New Roman" panose="02020603050405020304" pitchFamily="18" charset="0"/>
                <a:cs typeface="Times New Roman" panose="02020603050405020304" pitchFamily="18" charset="0"/>
              </a:rPr>
              <a:t>и (или) </a:t>
            </a:r>
            <a:r>
              <a:rPr lang="ru-RU" sz="1660" dirty="0">
                <a:latin typeface="Times New Roman" panose="02020603050405020304" pitchFamily="18" charset="0"/>
                <a:cs typeface="Times New Roman" panose="02020603050405020304" pitchFamily="18" charset="0"/>
              </a:rPr>
              <a:t>русском языках и скрепляются печатью субъекта при ее наличии.</a:t>
            </a:r>
          </a:p>
          <a:p>
            <a:pPr>
              <a:spcBef>
                <a:spcPts val="0"/>
              </a:spcBef>
              <a:buFont typeface="Wingdings 3" pitchFamily="18" charset="2"/>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25. Исправления в кассовые и банковские первичные документы не вносятся. В остальные первичные документы исправления </a:t>
            </a:r>
            <a:r>
              <a:rPr lang="ru-RU" sz="1660" b="1" dirty="0">
                <a:latin typeface="Times New Roman" panose="02020603050405020304" pitchFamily="18" charset="0"/>
                <a:cs typeface="Times New Roman" panose="02020603050405020304" pitchFamily="18" charset="0"/>
              </a:rPr>
              <a:t>вносятся лишь по согласованию с участниками операций</a:t>
            </a:r>
            <a:r>
              <a:rPr lang="ru-RU" sz="1660" dirty="0">
                <a:latin typeface="Times New Roman" panose="02020603050405020304" pitchFamily="18" charset="0"/>
                <a:cs typeface="Times New Roman" panose="02020603050405020304" pitchFamily="18" charset="0"/>
              </a:rPr>
              <a:t>, что подтверждено подписями тех же лиц, которые подписали документы с указанием даты внесения исправлений.</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      Исправление ошибок в первичном документе на электронном носителе осуществляется путем создания нового исправленного первичного документа, оформленного в соответствии с ЗРК "О бухгалтерском учете и ФО", с указанием номера и даты исправления, содержащего ссылку на ранее составленный первичный документ (номер и дату) c отметкой "исправлено", подписи участников операции, ранее подписавших данный документ. При оформлении исправленного первичного документа на электронном носителе ранее составленный первичный документ со статусом "</a:t>
            </a:r>
            <a:r>
              <a:rPr lang="ru-RU" sz="1660" b="1" dirty="0">
                <a:latin typeface="Times New Roman" panose="02020603050405020304" pitchFamily="18" charset="0"/>
                <a:cs typeface="Times New Roman" panose="02020603050405020304" pitchFamily="18" charset="0"/>
              </a:rPr>
              <a:t>аннулирован</a:t>
            </a:r>
            <a:r>
              <a:rPr lang="ru-RU" sz="1660" dirty="0">
                <a:latin typeface="Times New Roman" panose="02020603050405020304" pitchFamily="18" charset="0"/>
                <a:cs typeface="Times New Roman" panose="02020603050405020304" pitchFamily="18" charset="0"/>
              </a:rPr>
              <a:t>" подлежит хранению.</a:t>
            </a:r>
          </a:p>
        </p:txBody>
      </p:sp>
    </p:spTree>
    <p:extLst>
      <p:ext uri="{BB962C8B-B14F-4D97-AF65-F5344CB8AC3E}">
        <p14:creationId xmlns:p14="http://schemas.microsoft.com/office/powerpoint/2010/main" val="2775288644"/>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17"/>
          <p:cNvSpPr>
            <a:spLocks noGrp="1"/>
          </p:cNvSpPr>
          <p:nvPr>
            <p:ph type="sldNum" sz="quarter" idx="12"/>
          </p:nvPr>
        </p:nvSpPr>
        <p:spPr/>
        <p:txBody>
          <a:bodyPr/>
          <a:lstStyle/>
          <a:p>
            <a:fld id="{C8A9E36D-3B9D-41CA-B164-3674D52A1E4F}" type="slidenum">
              <a:rPr lang="ru-RU"/>
              <a:pPr/>
              <a:t>57</a:t>
            </a:fld>
            <a:endParaRPr lang="ru-RU"/>
          </a:p>
        </p:txBody>
      </p:sp>
      <p:sp>
        <p:nvSpPr>
          <p:cNvPr id="234499" name="Rectangle 3"/>
          <p:cNvSpPr>
            <a:spLocks noGrp="1"/>
          </p:cNvSpPr>
          <p:nvPr>
            <p:ph type="body" idx="1"/>
          </p:nvPr>
        </p:nvSpPr>
        <p:spPr>
          <a:xfrm>
            <a:off x="204951" y="407875"/>
            <a:ext cx="9585435" cy="6828500"/>
          </a:xfrm>
        </p:spPr>
        <p:txBody>
          <a:bodyPr/>
          <a:lstStyle/>
          <a:p>
            <a:pPr>
              <a:spcBef>
                <a:spcPts val="0"/>
              </a:spcBef>
              <a:buNone/>
            </a:pPr>
            <a:r>
              <a:rPr lang="ru-RU" sz="1660" dirty="0">
                <a:latin typeface="Times New Roman" panose="02020603050405020304" pitchFamily="18" charset="0"/>
                <a:cs typeface="Times New Roman" panose="02020603050405020304" pitchFamily="18" charset="0"/>
              </a:rPr>
              <a:t>26. Для оформления права лица выступать от имени субъекта при получении активов вне склада покупателя применяется </a:t>
            </a:r>
            <a:r>
              <a:rPr lang="ru-RU" sz="1660" b="1" dirty="0">
                <a:latin typeface="Times New Roman" panose="02020603050405020304" pitchFamily="18" charset="0"/>
                <a:cs typeface="Times New Roman" panose="02020603050405020304" pitchFamily="18" charset="0"/>
              </a:rPr>
              <a:t>доверенность,</a:t>
            </a:r>
            <a:r>
              <a:rPr lang="ru-RU" sz="1660" dirty="0">
                <a:latin typeface="Times New Roman" panose="02020603050405020304" pitchFamily="18" charset="0"/>
                <a:cs typeface="Times New Roman" panose="02020603050405020304" pitchFamily="18" charset="0"/>
              </a:rPr>
              <a:t> как на бумажном, так и на электронном носителе, форма которой утверждена приказом МФ РК от 20 декабря 2012 года № 562 "Об утверждении форм первичных учетных документов" (далее – Приказ 562). Доверенности выдают лицам, с которыми заключен письменный </a:t>
            </a:r>
            <a:r>
              <a:rPr lang="ru-RU" sz="1660" b="1" dirty="0">
                <a:latin typeface="Times New Roman" panose="02020603050405020304" pitchFamily="18" charset="0"/>
                <a:cs typeface="Times New Roman" panose="02020603050405020304" pitchFamily="18" charset="0"/>
              </a:rPr>
              <a:t>договор о полной </a:t>
            </a:r>
            <a:r>
              <a:rPr lang="ru-RU" sz="1660" dirty="0">
                <a:latin typeface="Times New Roman" panose="02020603050405020304" pitchFamily="18" charset="0"/>
                <a:cs typeface="Times New Roman" panose="02020603050405020304" pitchFamily="18" charset="0"/>
              </a:rPr>
              <a:t>материальной ответственности за хранение денег и активов.</a:t>
            </a:r>
          </a:p>
          <a:p>
            <a:pPr>
              <a:spcBef>
                <a:spcPts val="0"/>
              </a:spcBef>
              <a:buNone/>
            </a:pPr>
            <a:r>
              <a:rPr lang="ru-RU" sz="1660" dirty="0">
                <a:latin typeface="Times New Roman" panose="02020603050405020304" pitchFamily="18" charset="0"/>
                <a:cs typeface="Times New Roman" panose="02020603050405020304" pitchFamily="18" charset="0"/>
              </a:rPr>
              <a:t>      Доверенность подписывается руководством субъекта и скрепляются печатью этой организации (при ее наличии) или электронной цифровой подписью.</a:t>
            </a:r>
          </a:p>
          <a:p>
            <a:pPr>
              <a:spcBef>
                <a:spcPts val="0"/>
              </a:spcBef>
              <a:buNone/>
            </a:pPr>
            <a:r>
              <a:rPr lang="ru-RU" sz="1660" dirty="0">
                <a:latin typeface="Times New Roman" panose="02020603050405020304" pitchFamily="18" charset="0"/>
                <a:cs typeface="Times New Roman" panose="02020603050405020304" pitchFamily="18" charset="0"/>
              </a:rPr>
              <a:t>      Доверенность не требуется руководителю исполнительного органа, который действует без доверенности.</a:t>
            </a:r>
          </a:p>
          <a:p>
            <a:pPr>
              <a:spcBef>
                <a:spcPts val="0"/>
              </a:spcBef>
              <a:buNone/>
            </a:pPr>
            <a:r>
              <a:rPr lang="ru-RU" sz="1660" dirty="0">
                <a:latin typeface="Times New Roman" panose="02020603050405020304" pitchFamily="18" charset="0"/>
                <a:cs typeface="Times New Roman" panose="02020603050405020304" pitchFamily="18" charset="0"/>
              </a:rPr>
              <a:t>      Журнал учета выданных доверенностей, форма которого утверждена Приказом 562, применяется для регистрации выданных доверенностей, отметки их получения и исполнения поручения, и хранится у лица, ответственного за выдачу и регистрацию доверенностей или в электронной системе (в случае электронного документа). Все страницы нумеруются, прошиваются и скрепляются печатью этой организации (при ее наличии).</a:t>
            </a:r>
          </a:p>
          <a:p>
            <a:pPr>
              <a:spcBef>
                <a:spcPts val="0"/>
              </a:spcBef>
              <a:buNone/>
            </a:pPr>
            <a:endParaRPr lang="ru-RU" sz="1660" dirty="0">
              <a:latin typeface="Times New Roman" panose="02020603050405020304" pitchFamily="18" charset="0"/>
              <a:cs typeface="Times New Roman" panose="02020603050405020304" pitchFamily="18" charset="0"/>
            </a:endParaRPr>
          </a:p>
          <a:p>
            <a:pPr>
              <a:spcBef>
                <a:spcPts val="0"/>
              </a:spcBef>
              <a:buNone/>
            </a:pPr>
            <a:r>
              <a:rPr lang="ru-RU" sz="1660" dirty="0">
                <a:latin typeface="Times New Roman" panose="02020603050405020304" pitchFamily="18" charset="0"/>
                <a:cs typeface="Times New Roman" panose="02020603050405020304" pitchFamily="18" charset="0"/>
              </a:rPr>
              <a:t> 28. Для оформления поступивших активов, имеющих </a:t>
            </a:r>
            <a:r>
              <a:rPr lang="ru-RU" sz="1660" b="1" dirty="0">
                <a:latin typeface="Times New Roman" panose="02020603050405020304" pitchFamily="18" charset="0"/>
                <a:cs typeface="Times New Roman" panose="02020603050405020304" pitchFamily="18" charset="0"/>
              </a:rPr>
              <a:t>количественное и (или) качественное расхождение </a:t>
            </a:r>
            <a:r>
              <a:rPr lang="ru-RU" sz="1660" dirty="0">
                <a:latin typeface="Times New Roman" panose="02020603050405020304" pitchFamily="18" charset="0"/>
                <a:cs typeface="Times New Roman" panose="02020603050405020304" pitchFamily="18" charset="0"/>
              </a:rPr>
              <a:t>с данными сопроводительных документов поставщика, применяется акт о приемке активов, форма которого утверждена Приказом 562. Акт о приемке активов составляется в двух экземплярах с участием материально ответственного лица и представителя отправителя (поставщика) или представителя незаинтересованной стороны.</a:t>
            </a:r>
          </a:p>
        </p:txBody>
      </p:sp>
    </p:spTree>
    <p:extLst>
      <p:ext uri="{BB962C8B-B14F-4D97-AF65-F5344CB8AC3E}">
        <p14:creationId xmlns:p14="http://schemas.microsoft.com/office/powerpoint/2010/main" val="3173658011"/>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17"/>
          <p:cNvSpPr>
            <a:spLocks noGrp="1"/>
          </p:cNvSpPr>
          <p:nvPr>
            <p:ph type="sldNum" sz="quarter" idx="12"/>
          </p:nvPr>
        </p:nvSpPr>
        <p:spPr/>
        <p:txBody>
          <a:bodyPr/>
          <a:lstStyle/>
          <a:p>
            <a:fld id="{C8A9E36D-3B9D-41CA-B164-3674D52A1E4F}" type="slidenum">
              <a:rPr lang="ru-RU"/>
              <a:pPr/>
              <a:t>58</a:t>
            </a:fld>
            <a:endParaRPr lang="ru-RU"/>
          </a:p>
        </p:txBody>
      </p:sp>
      <p:sp>
        <p:nvSpPr>
          <p:cNvPr id="234499" name="Rectangle 3"/>
          <p:cNvSpPr>
            <a:spLocks noGrp="1"/>
          </p:cNvSpPr>
          <p:nvPr>
            <p:ph type="body" idx="1"/>
          </p:nvPr>
        </p:nvSpPr>
        <p:spPr>
          <a:xfrm>
            <a:off x="204952" y="258097"/>
            <a:ext cx="9701048" cy="6450125"/>
          </a:xfrm>
        </p:spPr>
        <p:txBody>
          <a:bodyPr/>
          <a:lstStyle/>
          <a:p>
            <a:pPr>
              <a:spcBef>
                <a:spcPts val="0"/>
              </a:spcBef>
              <a:buNone/>
            </a:pPr>
            <a:r>
              <a:rPr lang="ru-RU" sz="1660" dirty="0">
                <a:latin typeface="Times New Roman" panose="02020603050405020304" pitchFamily="18" charset="0"/>
                <a:cs typeface="Times New Roman" panose="02020603050405020304" pitchFamily="18" charset="0"/>
              </a:rPr>
              <a:t>29. Для учета движения активов между подразделениями субъекта применяются накладные на внутреннее перемещение, формы которых утверждены Приказом № 562.</a:t>
            </a:r>
          </a:p>
          <a:p>
            <a:pPr>
              <a:spcBef>
                <a:spcPts val="0"/>
              </a:spcBef>
              <a:buNone/>
            </a:pPr>
            <a:endParaRPr lang="ru-RU" sz="1660" dirty="0">
              <a:latin typeface="Times New Roman" panose="02020603050405020304" pitchFamily="18" charset="0"/>
              <a:cs typeface="Times New Roman" panose="02020603050405020304" pitchFamily="18" charset="0"/>
            </a:endParaRPr>
          </a:p>
          <a:p>
            <a:pPr>
              <a:spcBef>
                <a:spcPts val="0"/>
              </a:spcBef>
              <a:buNone/>
            </a:pPr>
            <a:r>
              <a:rPr lang="ru-RU" sz="1660" dirty="0">
                <a:latin typeface="Times New Roman" panose="02020603050405020304" pitchFamily="18" charset="0"/>
                <a:cs typeface="Times New Roman" panose="02020603050405020304" pitchFamily="18" charset="0"/>
              </a:rPr>
              <a:t>      Составление (оформление) накладной на внутреннее перемещение запасов не требуется в случае оформления формы "Внутреннее перемещение" или </a:t>
            </a:r>
            <a:r>
              <a:rPr lang="ru-RU" sz="1660" b="1" dirty="0">
                <a:latin typeface="Times New Roman" panose="02020603050405020304" pitchFamily="18" charset="0"/>
                <a:cs typeface="Times New Roman" panose="02020603050405020304" pitchFamily="18" charset="0"/>
              </a:rPr>
              <a:t>сопроводительной накладной на товары (СНТ) </a:t>
            </a:r>
            <a:r>
              <a:rPr lang="ru-RU" sz="1660" dirty="0">
                <a:latin typeface="Times New Roman" panose="02020603050405020304" pitchFamily="18" charset="0"/>
                <a:cs typeface="Times New Roman" panose="02020603050405020304" pitchFamily="18" charset="0"/>
              </a:rPr>
              <a:t>в информационной системе электронных счетов-фактур Комитета государственных доходов Министерства финансов Республики Казахстан (ИС ЭСФ).</a:t>
            </a:r>
          </a:p>
          <a:p>
            <a:pPr>
              <a:spcBef>
                <a:spcPts val="0"/>
              </a:spcBef>
              <a:buNone/>
            </a:pPr>
            <a:endParaRPr lang="ru-RU" sz="1660" dirty="0">
              <a:latin typeface="Times New Roman" panose="02020603050405020304" pitchFamily="18" charset="0"/>
              <a:cs typeface="Times New Roman" panose="02020603050405020304" pitchFamily="18" charset="0"/>
            </a:endParaRPr>
          </a:p>
          <a:p>
            <a:pPr>
              <a:spcBef>
                <a:spcPts val="0"/>
              </a:spcBef>
              <a:buNone/>
            </a:pPr>
            <a:r>
              <a:rPr lang="ru-RU" sz="1660" dirty="0">
                <a:latin typeface="Times New Roman" panose="02020603050405020304" pitchFamily="18" charset="0"/>
                <a:cs typeface="Times New Roman" panose="02020603050405020304" pitchFamily="18" charset="0"/>
              </a:rPr>
              <a:t>30. Для учета активов, подлежащих списанию, применяются акты на выбытие (списание), формы которых утверждены Приказом 562. Акты на выбытие (списание) составляются в двух экземплярах, первый экземпляр акта направляется в бухгалтерскую службу, второй остается в подразделении субъекта.</a:t>
            </a:r>
          </a:p>
          <a:p>
            <a:pPr>
              <a:spcBef>
                <a:spcPts val="0"/>
              </a:spcBef>
              <a:buNone/>
            </a:pPr>
            <a:endParaRPr lang="ru-RU" sz="1660" dirty="0">
              <a:latin typeface="Times New Roman" panose="02020603050405020304" pitchFamily="18" charset="0"/>
              <a:cs typeface="Times New Roman" panose="02020603050405020304" pitchFamily="18" charset="0"/>
            </a:endParaRPr>
          </a:p>
          <a:p>
            <a:pPr>
              <a:spcBef>
                <a:spcPts val="0"/>
              </a:spcBef>
              <a:buNone/>
            </a:pPr>
            <a:r>
              <a:rPr lang="ru-RU" sz="1660" dirty="0">
                <a:latin typeface="Times New Roman" panose="02020603050405020304" pitchFamily="18" charset="0"/>
                <a:cs typeface="Times New Roman" panose="02020603050405020304" pitchFamily="18" charset="0"/>
              </a:rPr>
              <a:t>33. Для оформления оприходования запасов, полученных при разборке и демонтаже активов, пригодных для использования при производстве работ, применяется акт об оприходовании запасов, полученных при разборке и демонтаже основных средств, форма которого утверждена Приказом 562. Акт составляется в трех экземплярах, первый и второй экземпляры акта остаются у заказчика, третий - у подрядчика. Заказчик, в свою очередь, первый экземпляр акта прилагает к предъявленному счету для оплаты подрядчику.</a:t>
            </a:r>
          </a:p>
          <a:p>
            <a:pPr>
              <a:spcBef>
                <a:spcPts val="0"/>
              </a:spcBef>
              <a:buNone/>
            </a:pPr>
            <a:endParaRPr lang="ru-RU" sz="1660" dirty="0">
              <a:latin typeface="Times New Roman" panose="02020603050405020304" pitchFamily="18" charset="0"/>
              <a:cs typeface="Times New Roman" panose="02020603050405020304" pitchFamily="18" charset="0"/>
            </a:endParaRPr>
          </a:p>
          <a:p>
            <a:pPr>
              <a:spcBef>
                <a:spcPts val="0"/>
              </a:spcBef>
              <a:buNone/>
            </a:pPr>
            <a:r>
              <a:rPr lang="ru-RU" sz="1660" dirty="0">
                <a:latin typeface="Times New Roman" panose="02020603050405020304" pitchFamily="18" charset="0"/>
                <a:cs typeface="Times New Roman" panose="02020603050405020304" pitchFamily="18" charset="0"/>
              </a:rPr>
              <a:t>      34. Для оформления передачи активов применяются акты приемки – передачи, формы которых утверждены Приказом 562. Акт составляется в двух экземплярах и подписывается обеими сторонами на каждый отдельный объект или компонент объекта.</a:t>
            </a:r>
          </a:p>
          <a:p>
            <a:pPr>
              <a:spcBef>
                <a:spcPts val="0"/>
              </a:spcBef>
              <a:buNone/>
            </a:pPr>
            <a:r>
              <a:rPr lang="ru-RU" sz="1660" dirty="0">
                <a:latin typeface="Times New Roman" panose="02020603050405020304" pitchFamily="18" charset="0"/>
                <a:cs typeface="Times New Roman" panose="02020603050405020304" pitchFamily="18" charset="0"/>
              </a:rPr>
              <a:t>      Оформленный акт с приложенной документацией передается в бухгалтерскую службу, подписывается главным бухгалтером и утверждается руководством субъекта.</a:t>
            </a:r>
          </a:p>
        </p:txBody>
      </p:sp>
    </p:spTree>
    <p:extLst>
      <p:ext uri="{BB962C8B-B14F-4D97-AF65-F5344CB8AC3E}">
        <p14:creationId xmlns:p14="http://schemas.microsoft.com/office/powerpoint/2010/main" val="1570251342"/>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7" name="Rectangle 3"/>
          <p:cNvSpPr>
            <a:spLocks noGrp="1"/>
          </p:cNvSpPr>
          <p:nvPr>
            <p:ph type="body" idx="1"/>
          </p:nvPr>
        </p:nvSpPr>
        <p:spPr>
          <a:xfrm>
            <a:off x="920749" y="836613"/>
            <a:ext cx="8562209" cy="4525962"/>
          </a:xfrm>
        </p:spPr>
        <p:txBody>
          <a:bodyPr/>
          <a:lstStyle/>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Учёт всех видов материальных запасов ведётся на </a:t>
            </a:r>
            <a:r>
              <a:rPr lang="ru-RU" sz="1660" b="1" dirty="0">
                <a:solidFill>
                  <a:srgbClr val="0000FF"/>
                </a:solidFill>
                <a:latin typeface="Times New Roman" panose="02020603050405020304" pitchFamily="18" charset="0"/>
                <a:cs typeface="Times New Roman" panose="02020603050405020304" pitchFamily="18" charset="0"/>
              </a:rPr>
              <a:t>основных</a:t>
            </a:r>
            <a:r>
              <a:rPr lang="ru-RU" sz="1660" b="1" dirty="0">
                <a:latin typeface="Times New Roman" panose="02020603050405020304" pitchFamily="18" charset="0"/>
                <a:cs typeface="Times New Roman" panose="02020603050405020304" pitchFamily="18" charset="0"/>
              </a:rPr>
              <a:t>, активных, инвентарных счетах </a:t>
            </a:r>
            <a:r>
              <a:rPr lang="ru-RU" sz="1660" dirty="0">
                <a:latin typeface="Times New Roman" panose="02020603050405020304" pitchFamily="18" charset="0"/>
                <a:cs typeface="Times New Roman" panose="02020603050405020304" pitchFamily="18" charset="0"/>
              </a:rPr>
              <a:t>подраздела 1300 «Запасы». </a:t>
            </a:r>
          </a:p>
          <a:p>
            <a:pPr>
              <a:spcBef>
                <a:spcPts val="0"/>
              </a:spcBef>
              <a:buFont typeface="Wingdings 3" pitchFamily="18" charset="2"/>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3" pitchFamily="18" charset="2"/>
              <a:buNone/>
            </a:pPr>
            <a:r>
              <a:rPr lang="ru-RU" sz="1660" b="1" dirty="0">
                <a:latin typeface="Times New Roman" panose="02020603050405020304" pitchFamily="18" charset="0"/>
                <a:cs typeface="Times New Roman" panose="02020603050405020304" pitchFamily="18" charset="0"/>
              </a:rPr>
              <a:t>В состав подраздела входят следующие синтетические  группы счетов:</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1310 Сырьё и материалы</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1320 Готовая продукция </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1330 Товары</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1340 Незавершенное производство</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1350 Прочие материалы</a:t>
            </a:r>
          </a:p>
          <a:p>
            <a:pPr>
              <a:spcBef>
                <a:spcPts val="0"/>
              </a:spcBef>
              <a:buFont typeface="Wingdings 3" pitchFamily="18" charset="2"/>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Счет 1360 Оценочный резерв под убытки от обесценения запасов</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 счет на активный, ни пассивный – </a:t>
            </a:r>
            <a:r>
              <a:rPr lang="ru-RU" sz="1660" b="1" dirty="0">
                <a:latin typeface="Times New Roman" panose="02020603050405020304" pitchFamily="18" charset="0"/>
                <a:cs typeface="Times New Roman" panose="02020603050405020304" pitchFamily="18" charset="0"/>
              </a:rPr>
              <a:t>контрактивный, не самостоятельный, регулирующий</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335218" y="836532"/>
            <a:ext cx="5691021" cy="3842590"/>
          </a:xfrm>
          <a:prstGeom prst="rect">
            <a:avLst/>
          </a:prstGeom>
          <a:noFill/>
        </p:spPr>
        <p:txBody>
          <a:bodyPr wrap="square" rtlCol="0">
            <a:spAutoFit/>
          </a:bodyPr>
          <a:lstStyle/>
          <a:p>
            <a:pPr defTabSz="844083">
              <a:defRPr/>
            </a:pPr>
            <a:r>
              <a:rPr lang="ru-RU" sz="2031" dirty="0">
                <a:solidFill>
                  <a:prstClr val="black"/>
                </a:solidFill>
                <a:latin typeface="Times New Roman"/>
              </a:rPr>
              <a:t>Три вещи никогда не возвращаются обратно –</a:t>
            </a:r>
          </a:p>
          <a:p>
            <a:pPr defTabSz="844083">
              <a:defRPr/>
            </a:pPr>
            <a:r>
              <a:rPr lang="ru-RU" sz="2031" b="1" dirty="0">
                <a:solidFill>
                  <a:prstClr val="black"/>
                </a:solidFill>
                <a:latin typeface="Times New Roman"/>
              </a:rPr>
              <a:t>Время</a:t>
            </a:r>
          </a:p>
          <a:p>
            <a:pPr defTabSz="844083">
              <a:defRPr/>
            </a:pPr>
            <a:r>
              <a:rPr lang="ru-RU" sz="2031" b="1" dirty="0">
                <a:solidFill>
                  <a:prstClr val="black"/>
                </a:solidFill>
                <a:latin typeface="Times New Roman"/>
              </a:rPr>
              <a:t>	Слово</a:t>
            </a:r>
          </a:p>
          <a:p>
            <a:pPr defTabSz="844083">
              <a:defRPr/>
            </a:pPr>
            <a:r>
              <a:rPr lang="ru-RU" sz="2031" b="1" dirty="0">
                <a:solidFill>
                  <a:prstClr val="black"/>
                </a:solidFill>
                <a:latin typeface="Times New Roman"/>
              </a:rPr>
              <a:t>		Возможность</a:t>
            </a:r>
          </a:p>
          <a:p>
            <a:pPr defTabSz="844083">
              <a:defRPr/>
            </a:pPr>
            <a:endParaRPr lang="ru-RU" sz="2031" dirty="0">
              <a:solidFill>
                <a:prstClr val="black"/>
              </a:solidFill>
              <a:latin typeface="Times New Roman"/>
            </a:endParaRPr>
          </a:p>
          <a:p>
            <a:pPr defTabSz="844083">
              <a:defRPr/>
            </a:pPr>
            <a:endParaRPr lang="ru-RU" sz="2031" dirty="0">
              <a:solidFill>
                <a:prstClr val="black"/>
              </a:solidFill>
              <a:latin typeface="Times New Roman"/>
            </a:endParaRPr>
          </a:p>
          <a:p>
            <a:pPr defTabSz="844083">
              <a:defRPr/>
            </a:pPr>
            <a:r>
              <a:rPr lang="ru-RU" sz="2031" dirty="0">
                <a:solidFill>
                  <a:prstClr val="black"/>
                </a:solidFill>
                <a:latin typeface="Times New Roman"/>
              </a:rPr>
              <a:t>Поэтому:</a:t>
            </a:r>
          </a:p>
          <a:p>
            <a:pPr defTabSz="844083">
              <a:defRPr/>
            </a:pPr>
            <a:r>
              <a:rPr lang="ru-RU" sz="2031" b="1" dirty="0">
                <a:solidFill>
                  <a:prstClr val="black"/>
                </a:solidFill>
                <a:latin typeface="Times New Roman"/>
              </a:rPr>
              <a:t>Не теряй времени</a:t>
            </a:r>
          </a:p>
          <a:p>
            <a:pPr defTabSz="844083">
              <a:defRPr/>
            </a:pPr>
            <a:r>
              <a:rPr lang="ru-RU" sz="2031" b="1" dirty="0">
                <a:solidFill>
                  <a:prstClr val="black"/>
                </a:solidFill>
                <a:latin typeface="Times New Roman"/>
              </a:rPr>
              <a:t>	Выбирай слова</a:t>
            </a:r>
          </a:p>
          <a:p>
            <a:pPr defTabSz="844083">
              <a:defRPr/>
            </a:pPr>
            <a:r>
              <a:rPr lang="ru-RU" sz="2031" b="1" dirty="0">
                <a:solidFill>
                  <a:prstClr val="black"/>
                </a:solidFill>
                <a:latin typeface="Times New Roman"/>
              </a:rPr>
              <a:t>		Не упускай возможности</a:t>
            </a:r>
          </a:p>
          <a:p>
            <a:pPr algn="r" defTabSz="844083">
              <a:defRPr/>
            </a:pPr>
            <a:endParaRPr lang="ru-RU" sz="2031" dirty="0">
              <a:solidFill>
                <a:prstClr val="black"/>
              </a:solidFill>
              <a:latin typeface="Times New Roman"/>
            </a:endParaRPr>
          </a:p>
          <a:p>
            <a:pPr algn="r" defTabSz="844083">
              <a:defRPr/>
            </a:pPr>
            <a:r>
              <a:rPr lang="ru-RU" sz="2031" dirty="0">
                <a:solidFill>
                  <a:prstClr val="black"/>
                </a:solidFill>
                <a:latin typeface="Times New Roman"/>
              </a:rPr>
              <a:t>(Конфуций)</a:t>
            </a: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2695" y="474786"/>
            <a:ext cx="2627881" cy="3344576"/>
          </a:xfrm>
          <a:prstGeom prst="rect">
            <a:avLst/>
          </a:prstGeom>
        </p:spPr>
      </p:pic>
    </p:spTree>
    <p:extLst>
      <p:ext uri="{BB962C8B-B14F-4D97-AF65-F5344CB8AC3E}">
        <p14:creationId xmlns:p14="http://schemas.microsoft.com/office/powerpoint/2010/main" val="1613218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5EB7F-C940-DF61-79A2-8FD707A0F2EF}"/>
            </a:ext>
          </a:extLst>
        </p:cNvPr>
        <p:cNvGrpSpPr/>
        <p:nvPr/>
      </p:nvGrpSpPr>
      <p:grpSpPr>
        <a:xfrm>
          <a:off x="0" y="0"/>
          <a:ext cx="0" cy="0"/>
          <a:chOff x="0" y="0"/>
          <a:chExt cx="0" cy="0"/>
        </a:xfrm>
      </p:grpSpPr>
      <p:pic>
        <p:nvPicPr>
          <p:cNvPr id="2" name="Рисунок 1">
            <a:extLst>
              <a:ext uri="{FF2B5EF4-FFF2-40B4-BE49-F238E27FC236}">
                <a16:creationId xmlns:a16="http://schemas.microsoft.com/office/drawing/2014/main" id="{E20FEDC6-8799-B1F6-6D14-78CE743D2DE1}"/>
              </a:ext>
            </a:extLst>
          </p:cNvPr>
          <p:cNvPicPr>
            <a:picLocks noChangeAspect="1"/>
          </p:cNvPicPr>
          <p:nvPr/>
        </p:nvPicPr>
        <p:blipFill>
          <a:blip r:embed="rId2"/>
          <a:stretch>
            <a:fillRect/>
          </a:stretch>
        </p:blipFill>
        <p:spPr>
          <a:xfrm>
            <a:off x="398748" y="1101808"/>
            <a:ext cx="9108504" cy="5440461"/>
          </a:xfrm>
          <a:prstGeom prst="rect">
            <a:avLst/>
          </a:prstGeom>
        </p:spPr>
      </p:pic>
      <p:sp>
        <p:nvSpPr>
          <p:cNvPr id="4" name="TextBox 3">
            <a:extLst>
              <a:ext uri="{FF2B5EF4-FFF2-40B4-BE49-F238E27FC236}">
                <a16:creationId xmlns:a16="http://schemas.microsoft.com/office/drawing/2014/main" id="{795FB998-1454-622F-646F-E2AE7003CE3A}"/>
              </a:ext>
            </a:extLst>
          </p:cNvPr>
          <p:cNvSpPr txBox="1"/>
          <p:nvPr/>
        </p:nvSpPr>
        <p:spPr>
          <a:xfrm>
            <a:off x="398748" y="338459"/>
            <a:ext cx="9194832" cy="60324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Предопределенные счета. </a:t>
            </a:r>
            <a:r>
              <a:rPr kumimoji="0" lang="ru-RU" sz="166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Если открыли то тогда надо прописать и налоговый учет и отражение в регламентных и … </a:t>
            </a:r>
          </a:p>
        </p:txBody>
      </p:sp>
    </p:spTree>
    <p:extLst>
      <p:ext uri="{BB962C8B-B14F-4D97-AF65-F5344CB8AC3E}">
        <p14:creationId xmlns:p14="http://schemas.microsoft.com/office/powerpoint/2010/main" val="26782430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id="{1A1A215B-3977-32D3-0A64-1E38A63F5C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3120" y="606378"/>
            <a:ext cx="6124681" cy="4596165"/>
          </a:xfrm>
          <a:prstGeom prst="rect">
            <a:avLst/>
          </a:prstGeom>
        </p:spPr>
      </p:pic>
      <p:sp>
        <p:nvSpPr>
          <p:cNvPr id="2" name="TextBox 1">
            <a:extLst>
              <a:ext uri="{FF2B5EF4-FFF2-40B4-BE49-F238E27FC236}">
                <a16:creationId xmlns:a16="http://schemas.microsoft.com/office/drawing/2014/main" id="{1A1B7074-D486-848A-4EEF-2381D331BAEF}"/>
              </a:ext>
            </a:extLst>
          </p:cNvPr>
          <p:cNvSpPr txBox="1"/>
          <p:nvPr/>
        </p:nvSpPr>
        <p:spPr>
          <a:xfrm>
            <a:off x="1581958" y="216133"/>
            <a:ext cx="6742084"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Подходы к ? товарно-материальных запасов</a:t>
            </a:r>
          </a:p>
        </p:txBody>
      </p:sp>
      <p:pic>
        <p:nvPicPr>
          <p:cNvPr id="6" name="Рисунок 5">
            <a:extLst>
              <a:ext uri="{FF2B5EF4-FFF2-40B4-BE49-F238E27FC236}">
                <a16:creationId xmlns:a16="http://schemas.microsoft.com/office/drawing/2014/main" id="{8212B256-3603-B8A9-71ED-E44739A73E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1901" y="4248823"/>
            <a:ext cx="1778470" cy="2153344"/>
          </a:xfrm>
          <a:prstGeom prst="rect">
            <a:avLst/>
          </a:prstGeom>
        </p:spPr>
      </p:pic>
      <p:sp>
        <p:nvSpPr>
          <p:cNvPr id="10" name="TextBox 9">
            <a:extLst>
              <a:ext uri="{FF2B5EF4-FFF2-40B4-BE49-F238E27FC236}">
                <a16:creationId xmlns:a16="http://schemas.microsoft.com/office/drawing/2014/main" id="{B9B01C4F-5A3C-185F-E0AB-31F5640FACF8}"/>
              </a:ext>
            </a:extLst>
          </p:cNvPr>
          <p:cNvSpPr txBox="1"/>
          <p:nvPr/>
        </p:nvSpPr>
        <p:spPr>
          <a:xfrm>
            <a:off x="4622614" y="1348354"/>
            <a:ext cx="1694366"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Запасы</a:t>
            </a:r>
          </a:p>
        </p:txBody>
      </p:sp>
      <p:sp>
        <p:nvSpPr>
          <p:cNvPr id="11" name="Облачко с текстом: овальное 10">
            <a:extLst>
              <a:ext uri="{FF2B5EF4-FFF2-40B4-BE49-F238E27FC236}">
                <a16:creationId xmlns:a16="http://schemas.microsoft.com/office/drawing/2014/main" id="{31876E1B-6140-0CD1-B4C5-DB53A3218BBC}"/>
              </a:ext>
            </a:extLst>
          </p:cNvPr>
          <p:cNvSpPr/>
          <p:nvPr/>
        </p:nvSpPr>
        <p:spPr>
          <a:xfrm>
            <a:off x="905604" y="1226141"/>
            <a:ext cx="2744376" cy="892964"/>
          </a:xfrm>
          <a:prstGeom prst="wedgeEllipseCallout">
            <a:avLst>
              <a:gd name="adj1" fmla="val 6198"/>
              <a:gd name="adj2" fmla="val 67378"/>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Закупки:</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Оптом – дешевле!</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Закупаем много</a:t>
            </a:r>
          </a:p>
        </p:txBody>
      </p:sp>
      <p:sp>
        <p:nvSpPr>
          <p:cNvPr id="12" name="Облачко с текстом: овальное 11">
            <a:extLst>
              <a:ext uri="{FF2B5EF4-FFF2-40B4-BE49-F238E27FC236}">
                <a16:creationId xmlns:a16="http://schemas.microsoft.com/office/drawing/2014/main" id="{EA4E5893-7925-33A4-BDFA-47C3BB4FA7F4}"/>
              </a:ext>
            </a:extLst>
          </p:cNvPr>
          <p:cNvSpPr/>
          <p:nvPr/>
        </p:nvSpPr>
        <p:spPr>
          <a:xfrm>
            <a:off x="1102248" y="4585817"/>
            <a:ext cx="2623931" cy="892964"/>
          </a:xfrm>
          <a:prstGeom prst="wedgeEllipseCallout">
            <a:avLst>
              <a:gd name="adj1" fmla="val 52401"/>
              <a:gd name="adj2" fmla="val -43868"/>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Производство:</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Большие партии – меньше затрат!</a:t>
            </a:r>
          </a:p>
        </p:txBody>
      </p:sp>
      <p:sp>
        <p:nvSpPr>
          <p:cNvPr id="13" name="Облачко с текстом: овальное 12">
            <a:extLst>
              <a:ext uri="{FF2B5EF4-FFF2-40B4-BE49-F238E27FC236}">
                <a16:creationId xmlns:a16="http://schemas.microsoft.com/office/drawing/2014/main" id="{26386C66-7AC1-8C0C-61BE-03626D327655}"/>
              </a:ext>
            </a:extLst>
          </p:cNvPr>
          <p:cNvSpPr/>
          <p:nvPr/>
        </p:nvSpPr>
        <p:spPr>
          <a:xfrm>
            <a:off x="6763416" y="1482074"/>
            <a:ext cx="2661901" cy="892964"/>
          </a:xfrm>
          <a:prstGeom prst="wedgeEllipseCallout">
            <a:avLst>
              <a:gd name="adj1" fmla="val -17384"/>
              <a:gd name="adj2" fmla="val 68513"/>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Склад:</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Хранить – дорого!</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Снижаем запасы!</a:t>
            </a:r>
          </a:p>
        </p:txBody>
      </p:sp>
      <p:sp>
        <p:nvSpPr>
          <p:cNvPr id="14" name="Облачко с текстом: овальное 13">
            <a:extLst>
              <a:ext uri="{FF2B5EF4-FFF2-40B4-BE49-F238E27FC236}">
                <a16:creationId xmlns:a16="http://schemas.microsoft.com/office/drawing/2014/main" id="{2C6764F5-ED9B-838D-880A-8FCC008F1AF7}"/>
              </a:ext>
            </a:extLst>
          </p:cNvPr>
          <p:cNvSpPr/>
          <p:nvPr/>
        </p:nvSpPr>
        <p:spPr>
          <a:xfrm>
            <a:off x="6345160" y="4687199"/>
            <a:ext cx="2368538" cy="892964"/>
          </a:xfrm>
          <a:prstGeom prst="wedgeEllipseCallout">
            <a:avLst>
              <a:gd name="adj1" fmla="val 56530"/>
              <a:gd name="adj2" fmla="val -12844"/>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Сбыт:</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склад – всего и побольше</a:t>
            </a:r>
          </a:p>
        </p:txBody>
      </p:sp>
    </p:spTree>
    <p:extLst>
      <p:ext uri="{BB962C8B-B14F-4D97-AF65-F5344CB8AC3E}">
        <p14:creationId xmlns:p14="http://schemas.microsoft.com/office/powerpoint/2010/main" val="28003014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2ED0E3-4202-F7CE-6D46-93473922AFC0}"/>
              </a:ext>
            </a:extLst>
          </p:cNvPr>
          <p:cNvSpPr txBox="1"/>
          <p:nvPr/>
        </p:nvSpPr>
        <p:spPr>
          <a:xfrm>
            <a:off x="464820" y="239224"/>
            <a:ext cx="8615570" cy="60324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Классификатор лекарственных средств КМИС  </a:t>
            </a:r>
          </a:p>
          <a:p>
            <a:pPr marL="0" marR="0" lvl="0" indent="0" algn="l" defTabSz="914400" rtl="0" eaLnBrk="1" fontAlgn="base" latinLnBrk="0" hangingPunct="1">
              <a:lnSpc>
                <a:spcPct val="100000"/>
              </a:lnSpc>
              <a:spcBef>
                <a:spcPct val="0"/>
              </a:spcBef>
              <a:spcAft>
                <a:spcPts val="0"/>
              </a:spcAft>
              <a:buClrTx/>
              <a:buSzTx/>
              <a:buFontTx/>
              <a:buNone/>
              <a:tabLst/>
              <a:defRPr/>
            </a:pPr>
            <a:r>
              <a:rPr lang="ru-RU" sz="1660"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КМИС </a:t>
            </a:r>
            <a:r>
              <a:rPr kumimoji="0" lang="ru-RU" sz="166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Комплексная медицинская информационная система Damumed. </a:t>
            </a:r>
          </a:p>
        </p:txBody>
      </p:sp>
      <p:pic>
        <p:nvPicPr>
          <p:cNvPr id="7" name="Рисунок 6" descr="Изображение выглядит как текст, снимок экрана, число, программное обеспечение&#10;&#10;Автоматически созданное описание">
            <a:extLst>
              <a:ext uri="{FF2B5EF4-FFF2-40B4-BE49-F238E27FC236}">
                <a16:creationId xmlns:a16="http://schemas.microsoft.com/office/drawing/2014/main" id="{3723E623-8A9A-0667-80C7-F3645665A8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5350" y="976721"/>
            <a:ext cx="8115300" cy="4904557"/>
          </a:xfrm>
          <a:prstGeom prst="rect">
            <a:avLst/>
          </a:prstGeom>
        </p:spPr>
      </p:pic>
    </p:spTree>
    <p:extLst>
      <p:ext uri="{BB962C8B-B14F-4D97-AF65-F5344CB8AC3E}">
        <p14:creationId xmlns:p14="http://schemas.microsoft.com/office/powerpoint/2010/main" val="30714184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15310" y="182880"/>
            <a:ext cx="9278269" cy="1114151"/>
          </a:xfrm>
          <a:prstGeom prst="rect">
            <a:avLst/>
          </a:prstGeom>
        </p:spPr>
        <p:txBody>
          <a:bodyPr wrap="square">
            <a:spAutoFit/>
          </a:bodyPr>
          <a:lstStyle/>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Принцип работы </a:t>
            </a:r>
            <a:r>
              <a:rPr kumimoji="0" lang="en-US" sz="1660"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Damumed</a:t>
            </a: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Damumed это. Пациентоориентированная медицинская цифровая экосистема. Интеграция с порталами Министерства здравоохранения. Цифровая трансформация процессов.</a:t>
            </a:r>
            <a:endPar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p:txBody>
      </p:sp>
      <p:pic>
        <p:nvPicPr>
          <p:cNvPr id="4" name="Рисунок 3" descr="Изображение выглядит как текст, снимок экрана, Шрифт, дизайн&#10;&#10;Автоматически созданное описание">
            <a:extLst>
              <a:ext uri="{FF2B5EF4-FFF2-40B4-BE49-F238E27FC236}">
                <a16:creationId xmlns:a16="http://schemas.microsoft.com/office/drawing/2014/main" id="{BA44C9D5-62D7-D39F-D768-AD37FD42FB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806" y="1348887"/>
            <a:ext cx="8595360" cy="3790891"/>
          </a:xfrm>
          <a:prstGeom prst="rect">
            <a:avLst/>
          </a:prstGeom>
        </p:spPr>
      </p:pic>
      <p:sp>
        <p:nvSpPr>
          <p:cNvPr id="6" name="TextBox 5">
            <a:extLst>
              <a:ext uri="{FF2B5EF4-FFF2-40B4-BE49-F238E27FC236}">
                <a16:creationId xmlns:a16="http://schemas.microsoft.com/office/drawing/2014/main" id="{E355FE62-9F16-1D0E-43ED-4C2A2DF35841}"/>
              </a:ext>
            </a:extLst>
          </p:cNvPr>
          <p:cNvSpPr txBox="1"/>
          <p:nvPr/>
        </p:nvSpPr>
        <p:spPr>
          <a:xfrm>
            <a:off x="2476500" y="3244334"/>
            <a:ext cx="4953000" cy="369332"/>
          </a:xfrm>
          <a:prstGeom prst="rect">
            <a:avLst/>
          </a:prstGeom>
          <a:noFill/>
        </p:spPr>
        <p:txBody>
          <a:bodyPr wrap="square">
            <a:spAutoFit/>
          </a:bodyPr>
          <a:lstStyle/>
          <a:p>
            <a:r>
              <a:rPr lang="en-US" b="1" i="0" dirty="0">
                <a:solidFill>
                  <a:srgbClr val="5F6368"/>
                </a:solidFill>
                <a:effectLst/>
                <a:highlight>
                  <a:srgbClr val="FFFFFF"/>
                </a:highlight>
                <a:latin typeface="Arial" panose="020B0604020202020204" pitchFamily="34" charset="0"/>
              </a:rPr>
              <a:t>Damumed</a:t>
            </a:r>
            <a:endParaRPr lang="ru-RU" dirty="0"/>
          </a:p>
        </p:txBody>
      </p:sp>
      <p:sp>
        <p:nvSpPr>
          <p:cNvPr id="8" name="TextBox 7">
            <a:extLst>
              <a:ext uri="{FF2B5EF4-FFF2-40B4-BE49-F238E27FC236}">
                <a16:creationId xmlns:a16="http://schemas.microsoft.com/office/drawing/2014/main" id="{C7AA9828-3DE3-FF82-DC64-E2DCB2678E21}"/>
              </a:ext>
            </a:extLst>
          </p:cNvPr>
          <p:cNvSpPr txBox="1"/>
          <p:nvPr/>
        </p:nvSpPr>
        <p:spPr>
          <a:xfrm>
            <a:off x="11154" y="5460609"/>
            <a:ext cx="9980341" cy="1646605"/>
          </a:xfrm>
          <a:prstGeom prst="rect">
            <a:avLst/>
          </a:prstGeom>
          <a:noFill/>
        </p:spPr>
        <p:txBody>
          <a:bodyPr wrap="square">
            <a:spAutoFit/>
          </a:bodyPr>
          <a:lstStyle/>
          <a:p>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Подготовка к маркировке !!!</a:t>
            </a:r>
          </a:p>
          <a:p>
            <a:pPr marL="285750" indent="-285750">
              <a:buFont typeface="Wingdings" panose="05000000000000000000" pitchFamily="2" charset="2"/>
              <a:buChar char="ü"/>
            </a:pPr>
            <a:r>
              <a:rPr lang="ru-RU" sz="1660" dirty="0">
                <a:latin typeface="Times New Roman" panose="02020603050405020304" pitchFamily="18" charset="0"/>
                <a:cs typeface="Times New Roman" panose="02020603050405020304" pitchFamily="18" charset="0"/>
              </a:rPr>
              <a:t>Убрать  дубли лекарственных средств в 1 С</a:t>
            </a:r>
          </a:p>
          <a:p>
            <a:pPr marL="285750" indent="-285750">
              <a:buFont typeface="Wingdings" panose="05000000000000000000" pitchFamily="2" charset="2"/>
              <a:buChar char="ü"/>
            </a:pPr>
            <a:r>
              <a:rPr lang="ru-RU" sz="1660" dirty="0">
                <a:latin typeface="Times New Roman" panose="02020603050405020304" pitchFamily="18" charset="0"/>
                <a:cs typeface="Times New Roman" panose="02020603050405020304" pitchFamily="18" charset="0"/>
              </a:rPr>
              <a:t>Выбирать единицу измерения ЛС ид </a:t>
            </a:r>
            <a:r>
              <a:rPr lang="ru-RU" sz="1660" b="1" dirty="0">
                <a:solidFill>
                  <a:srgbClr val="0000FF"/>
                </a:solidFill>
                <a:latin typeface="Times New Roman" panose="02020603050405020304" pitchFamily="18" charset="0"/>
                <a:cs typeface="Times New Roman" panose="02020603050405020304" pitchFamily="18" charset="0"/>
              </a:rPr>
              <a:t>Подбора, </a:t>
            </a:r>
            <a:r>
              <a:rPr lang="ru-RU" sz="1660" b="1" dirty="0">
                <a:latin typeface="Times New Roman" panose="02020603050405020304" pitchFamily="18" charset="0"/>
                <a:cs typeface="Times New Roman" panose="02020603050405020304" pitchFamily="18" charset="0"/>
              </a:rPr>
              <a:t>нельзя самим создавать новую</a:t>
            </a:r>
          </a:p>
          <a:p>
            <a:pPr marL="285750" indent="-285750">
              <a:buFont typeface="Wingdings" panose="05000000000000000000" pitchFamily="2" charset="2"/>
              <a:buChar char="ü"/>
            </a:pPr>
            <a:r>
              <a:rPr lang="ru-RU" sz="1660" dirty="0">
                <a:latin typeface="Times New Roman" panose="02020603050405020304" pitchFamily="18" charset="0"/>
                <a:cs typeface="Times New Roman" panose="02020603050405020304" pitchFamily="18" charset="0"/>
              </a:rPr>
              <a:t>Разделить все ЛС по двум папкам: </a:t>
            </a:r>
            <a:r>
              <a:rPr lang="ru-RU" sz="1660" b="1" dirty="0">
                <a:latin typeface="Times New Roman" panose="02020603050405020304" pitchFamily="18" charset="0"/>
                <a:cs typeface="Times New Roman" panose="02020603050405020304" pitchFamily="18" charset="0"/>
              </a:rPr>
              <a:t>«Лекарственные средства» и «Изделия медицинского назначения»</a:t>
            </a:r>
          </a:p>
          <a:p>
            <a:pPr marL="285750" indent="-285750">
              <a:buFont typeface="Wingdings" panose="05000000000000000000" pitchFamily="2" charset="2"/>
              <a:buChar char="ü"/>
            </a:pPr>
            <a:endParaRPr lang="ru-RU" sz="1660" b="1" dirty="0">
              <a:solidFill>
                <a:srgbClr val="0000FF"/>
              </a:solidFill>
              <a:latin typeface="Times New Roman" panose="02020603050405020304" pitchFamily="18" charset="0"/>
              <a:cs typeface="Times New Roman" panose="02020603050405020304" pitchFamily="18" charset="0"/>
            </a:endParaRPr>
          </a:p>
          <a:p>
            <a:endParaRPr lang="ru-RU" b="1" dirty="0"/>
          </a:p>
        </p:txBody>
      </p:sp>
    </p:spTree>
    <p:extLst>
      <p:ext uri="{BB962C8B-B14F-4D97-AF65-F5344CB8AC3E}">
        <p14:creationId xmlns:p14="http://schemas.microsoft.com/office/powerpoint/2010/main" val="14218316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15310" y="182880"/>
            <a:ext cx="9278269" cy="347788"/>
          </a:xfrm>
          <a:prstGeom prst="rect">
            <a:avLst/>
          </a:prstGeom>
        </p:spPr>
        <p:txBody>
          <a:bodyPr wrap="square">
            <a:spAutoFit/>
          </a:bodyPr>
          <a:lstStyle/>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Сроки ввода маркировки ЛС</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a:t>
            </a:r>
            <a:endPar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p:txBody>
      </p:sp>
      <p:pic>
        <p:nvPicPr>
          <p:cNvPr id="5" name="Рисунок 4" descr="Изображение выглядит как текст, еда&#10;&#10;Автоматически созданное описание">
            <a:extLst>
              <a:ext uri="{FF2B5EF4-FFF2-40B4-BE49-F238E27FC236}">
                <a16:creationId xmlns:a16="http://schemas.microsoft.com/office/drawing/2014/main" id="{671AB355-287A-CD9B-9C30-316F8154E4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905" y="686243"/>
            <a:ext cx="8679366" cy="5262489"/>
          </a:xfrm>
          <a:prstGeom prst="rect">
            <a:avLst/>
          </a:prstGeom>
        </p:spPr>
      </p:pic>
    </p:spTree>
    <p:extLst>
      <p:ext uri="{BB962C8B-B14F-4D97-AF65-F5344CB8AC3E}">
        <p14:creationId xmlns:p14="http://schemas.microsoft.com/office/powerpoint/2010/main" val="31043770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15310" y="182880"/>
            <a:ext cx="9278269" cy="858697"/>
          </a:xfrm>
          <a:prstGeom prst="rect">
            <a:avLst/>
          </a:prstGeom>
        </p:spPr>
        <p:txBody>
          <a:bodyPr wrap="square">
            <a:spAutoFit/>
          </a:bodyPr>
          <a:lstStyle/>
          <a:p>
            <a:pPr marL="8117" marR="0" lvl="0" indent="0" algn="l" defTabSz="779173"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Документы из ЦЭДМ (Центр электронного документирования маркированных товаров</a:t>
            </a: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pPr marL="8117" marR="0" lvl="0" indent="0" algn="l" defTabSz="779173" rtl="0" eaLnBrk="1" fontAlgn="auto" latinLnBrk="0" hangingPunct="1">
              <a:lnSpc>
                <a:spcPct val="100000"/>
              </a:lnSpc>
              <a:spcBef>
                <a:spcPts val="0"/>
              </a:spcBef>
              <a:spcAft>
                <a:spcPts val="0"/>
              </a:spcAft>
              <a:buClrTx/>
              <a:buSzTx/>
              <a:buFontTx/>
              <a:buNone/>
              <a:tabLst/>
              <a:defRPr/>
            </a:pPr>
            <a:endPar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p:txBody>
      </p:sp>
      <p:pic>
        <p:nvPicPr>
          <p:cNvPr id="5" name="Рисунок 4" descr="Изображение выглядит как текст, снимок экрана, Шрифт, число&#10;&#10;Автоматически созданное описание">
            <a:extLst>
              <a:ext uri="{FF2B5EF4-FFF2-40B4-BE49-F238E27FC236}">
                <a16:creationId xmlns:a16="http://schemas.microsoft.com/office/drawing/2014/main" id="{F012E4ED-CF84-E076-8E87-8750D43BA6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421" y="1662663"/>
            <a:ext cx="7942874" cy="4635699"/>
          </a:xfrm>
          <a:prstGeom prst="rect">
            <a:avLst/>
          </a:prstGeom>
        </p:spPr>
      </p:pic>
    </p:spTree>
    <p:extLst>
      <p:ext uri="{BB962C8B-B14F-4D97-AF65-F5344CB8AC3E}">
        <p14:creationId xmlns:p14="http://schemas.microsoft.com/office/powerpoint/2010/main" val="36256306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208530" y="5195363"/>
            <a:ext cx="5257800" cy="1373074"/>
          </a:xfrm>
          <a:prstGeom prst="rect">
            <a:avLst/>
          </a:prstGeom>
        </p:spPr>
      </p:pic>
      <p:sp>
        <p:nvSpPr>
          <p:cNvPr id="4" name="object 4"/>
          <p:cNvSpPr txBox="1"/>
          <p:nvPr/>
        </p:nvSpPr>
        <p:spPr>
          <a:xfrm>
            <a:off x="459738" y="517601"/>
            <a:ext cx="9316722" cy="4210255"/>
          </a:xfrm>
          <a:prstGeom prst="rect">
            <a:avLst/>
          </a:prstGeom>
        </p:spPr>
        <p:txBody>
          <a:bodyPr vert="horz" wrap="square" lIns="0" tIns="12065" rIns="0" bIns="0" rtlCol="0">
            <a:spAutoFit/>
          </a:bodyPr>
          <a:lstStyle/>
          <a:p>
            <a:pPr marL="12700" marR="0" lvl="0" indent="0" algn="l" defTabSz="914400" rtl="0" eaLnBrk="1" fontAlgn="auto" latinLnBrk="0" hangingPunct="1">
              <a:lnSpc>
                <a:spcPts val="1825"/>
              </a:lnSpc>
              <a:spcBef>
                <a:spcPts val="95"/>
              </a:spcBef>
              <a:spcAft>
                <a:spcPts val="0"/>
              </a:spcAft>
              <a:buClr>
                <a:srgbClr val="CC0000"/>
              </a:buClr>
              <a:buSzPct val="59375"/>
              <a:buFontTx/>
              <a:buNone/>
              <a:tabLst>
                <a:tab pos="354965" algn="l"/>
                <a:tab pos="355600" algn="l"/>
              </a:tabLst>
              <a:defRPr/>
            </a:pPr>
            <a:r>
              <a:rPr kumimoji="0" lang="ru-RU" sz="1660"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счет чего возникают отличия УУ и  БУ?</a:t>
            </a:r>
          </a:p>
          <a:p>
            <a:pPr marL="12700" marR="0" lvl="0" indent="0" algn="l" defTabSz="914400" rtl="0" eaLnBrk="1" fontAlgn="auto" latinLnBrk="0" hangingPunct="1">
              <a:lnSpc>
                <a:spcPts val="1825"/>
              </a:lnSpc>
              <a:spcBef>
                <a:spcPts val="95"/>
              </a:spcBef>
              <a:spcAft>
                <a:spcPts val="0"/>
              </a:spcAft>
              <a:buClr>
                <a:srgbClr val="CC0000"/>
              </a:buClr>
              <a:buSzPct val="59375"/>
              <a:buFontTx/>
              <a:buNone/>
              <a:tabLst>
                <a:tab pos="354965" algn="l"/>
                <a:tab pos="355600" algn="l"/>
              </a:tabLst>
              <a:defRPr/>
            </a:pPr>
            <a:endParaRPr kumimoji="0" lang="ru-RU"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98450" marR="0" lvl="0" indent="-285750" algn="l" defTabSz="914400" rtl="0" eaLnBrk="1" fontAlgn="auto" latinLnBrk="0" hangingPunct="1">
              <a:lnSpc>
                <a:spcPts val="1825"/>
              </a:lnSpc>
              <a:spcBef>
                <a:spcPts val="95"/>
              </a:spcBef>
              <a:spcAft>
                <a:spcPts val="0"/>
              </a:spcAft>
              <a:buClrTx/>
              <a:buSzPct val="59375"/>
              <a:buFont typeface="Wingdings" panose="05000000000000000000" pitchFamily="2" charset="2"/>
              <a:buChar char="ü"/>
              <a:tabLst>
                <a:tab pos="354965" algn="l"/>
                <a:tab pos="355600" algn="l"/>
              </a:tabLst>
              <a:defRPr/>
            </a:pPr>
            <a:r>
              <a:rPr kumimoji="0" sz="1660" b="0" i="0" u="none" strike="noStrike" kern="1200" cap="none" spc="-1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Управленческий</a:t>
            </a:r>
            <a:r>
              <a:rPr kumimoji="0" sz="166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a:t>
            </a:r>
            <a:r>
              <a:rPr kumimoji="0" sz="166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может</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вестись</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валюте</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отличной</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от</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валюты</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регламентированного</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учета</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98450" marR="0" lvl="0" indent="-285750" algn="l" defTabSz="914400" rtl="0" eaLnBrk="1" fontAlgn="auto" latinLnBrk="0" hangingPunct="1">
              <a:lnSpc>
                <a:spcPct val="100000"/>
              </a:lnSpc>
              <a:spcBef>
                <a:spcPts val="1155"/>
              </a:spcBef>
              <a:spcAft>
                <a:spcPts val="0"/>
              </a:spcAft>
              <a:buClrTx/>
              <a:buSzPct val="59375"/>
              <a:buFont typeface="Wingdings" panose="05000000000000000000" pitchFamily="2" charset="2"/>
              <a:buChar char="ü"/>
              <a:tabLst>
                <a:tab pos="354965" algn="l"/>
                <a:tab pos="355600" algn="l"/>
              </a:tabLst>
              <a:defRPr/>
            </a:pP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Разный</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порядок</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признания</a:t>
            </a:r>
            <a:r>
              <a:rPr kumimoji="0" sz="166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55015" marR="0" lvl="1" indent="-285750" algn="l" defTabSz="914400" rtl="0" eaLnBrk="1" fontAlgn="auto" latinLnBrk="0" hangingPunct="1">
              <a:lnSpc>
                <a:spcPct val="100000"/>
              </a:lnSpc>
              <a:spcBef>
                <a:spcPts val="1125"/>
              </a:spcBef>
              <a:spcAft>
                <a:spcPts val="0"/>
              </a:spcAft>
              <a:buClrTx/>
              <a:buSzTx/>
              <a:buFont typeface="Wingdings" panose="05000000000000000000" pitchFamily="2" charset="2"/>
              <a:buChar char="ü"/>
              <a:tabLst>
                <a:tab pos="756285" algn="l"/>
                <a:tab pos="756920" algn="l"/>
              </a:tabLst>
              <a:defRPr/>
            </a:pP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Например,</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БУ</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РБП,</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УУ</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единовременно</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98450" marR="0" lvl="0" indent="-285750" algn="l" defTabSz="914400" rtl="0" eaLnBrk="1" fontAlgn="auto" latinLnBrk="0" hangingPunct="1">
              <a:lnSpc>
                <a:spcPct val="100000"/>
              </a:lnSpc>
              <a:spcBef>
                <a:spcPts val="700"/>
              </a:spcBef>
              <a:spcAft>
                <a:spcPts val="0"/>
              </a:spcAft>
              <a:buClrTx/>
              <a:buSzPct val="59375"/>
              <a:buFont typeface="Wingdings" panose="05000000000000000000" pitchFamily="2" charset="2"/>
              <a:buChar char="ü"/>
              <a:tabLst>
                <a:tab pos="354965" algn="l"/>
                <a:tab pos="355600" algn="l"/>
              </a:tabLst>
              <a:defRPr/>
            </a:pP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Разная</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классификация</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55015" marR="0" lvl="1" indent="-285750" algn="l" defTabSz="914400" rtl="0" eaLnBrk="1" fontAlgn="auto" latinLnBrk="0" hangingPunct="1">
              <a:lnSpc>
                <a:spcPct val="100000"/>
              </a:lnSpc>
              <a:spcBef>
                <a:spcPts val="1125"/>
              </a:spcBef>
              <a:spcAft>
                <a:spcPts val="0"/>
              </a:spcAft>
              <a:buClrTx/>
              <a:buSzTx/>
              <a:buFont typeface="Wingdings" panose="05000000000000000000" pitchFamily="2" charset="2"/>
              <a:buChar char="ü"/>
              <a:tabLst>
                <a:tab pos="756285" algn="l"/>
                <a:tab pos="756920" algn="l"/>
              </a:tabLst>
              <a:defRPr/>
            </a:pP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БУ</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расходы</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относятся</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производственным, включаются</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себестоимость</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продукции</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55015" marR="0" lvl="1" indent="-285750" algn="l" defTabSz="914400" rtl="0" eaLnBrk="1" fontAlgn="auto" latinLnBrk="0" hangingPunct="1">
              <a:lnSpc>
                <a:spcPct val="100000"/>
              </a:lnSpc>
              <a:spcBef>
                <a:spcPts val="670"/>
              </a:spcBef>
              <a:spcAft>
                <a:spcPts val="0"/>
              </a:spcAft>
              <a:buClrTx/>
              <a:buSzTx/>
              <a:buFont typeface="Wingdings" panose="05000000000000000000" pitchFamily="2" charset="2"/>
              <a:buChar char="ü"/>
              <a:tabLst>
                <a:tab pos="756285" algn="l"/>
                <a:tab pos="756920" algn="l"/>
              </a:tabLst>
              <a:defRPr/>
            </a:pP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УУ</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относятся</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общехозяйственным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списываются</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управленческий</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расходы</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98450" marR="0" lvl="0" indent="-285750" algn="l" defTabSz="914400" rtl="0" eaLnBrk="1" fontAlgn="auto" latinLnBrk="0" hangingPunct="1">
              <a:lnSpc>
                <a:spcPct val="100000"/>
              </a:lnSpc>
              <a:spcBef>
                <a:spcPts val="700"/>
              </a:spcBef>
              <a:spcAft>
                <a:spcPts val="0"/>
              </a:spcAft>
              <a:buClrTx/>
              <a:buSzPct val="59375"/>
              <a:buFont typeface="Wingdings" panose="05000000000000000000" pitchFamily="2" charset="2"/>
              <a:buChar char="ü"/>
              <a:tabLst>
                <a:tab pos="354965" algn="l"/>
                <a:tab pos="355600" algn="l"/>
              </a:tabLst>
              <a:defRPr/>
            </a:pP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Разный</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порядок</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учета</a:t>
            </a:r>
            <a:r>
              <a:rPr kumimoji="0" sz="166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амортизируемого</a:t>
            </a:r>
            <a:r>
              <a:rPr kumimoji="0" sz="166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имущества</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55015" marR="123825" lvl="1" indent="-285750" algn="l" defTabSz="914400" rtl="0" eaLnBrk="1" fontAlgn="auto" latinLnBrk="0" hangingPunct="1">
              <a:lnSpc>
                <a:spcPts val="1510"/>
              </a:lnSpc>
              <a:spcBef>
                <a:spcPts val="1315"/>
              </a:spcBef>
              <a:spcAft>
                <a:spcPts val="0"/>
              </a:spcAft>
              <a:buClrTx/>
              <a:buSzTx/>
              <a:buFont typeface="Wingdings" panose="05000000000000000000" pitchFamily="2" charset="2"/>
              <a:buChar char="ü"/>
              <a:tabLst>
                <a:tab pos="756285" algn="l"/>
                <a:tab pos="756920" algn="l"/>
              </a:tabLst>
              <a:defRPr/>
            </a:pP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правилам</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МСФО</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амортизация </a:t>
            </a:r>
            <a:r>
              <a:rPr kumimoji="0" sz="1660" b="0" i="0" u="none" strike="noStrike" kern="1200" cap="none" spc="-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начисляется</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когда актив готов к использованию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БУ</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a:t>
            </a:r>
            <a:r>
              <a:rPr kumimoji="0" sz="1660" b="0" i="0" u="none" strike="noStrike" kern="1200" cap="none" spc="-3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следующем</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месяце</a:t>
            </a:r>
            <a:r>
              <a:rPr kumimoji="0" lang="ru-RU"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после принятия</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55015" marR="0" lvl="1" indent="-285750" algn="l" defTabSz="914400" rtl="0" eaLnBrk="1" fontAlgn="auto" latinLnBrk="0" hangingPunct="1">
              <a:lnSpc>
                <a:spcPct val="100000"/>
              </a:lnSpc>
              <a:spcBef>
                <a:spcPts val="655"/>
              </a:spcBef>
              <a:spcAft>
                <a:spcPts val="0"/>
              </a:spcAft>
              <a:buClrTx/>
              <a:buSzTx/>
              <a:buFont typeface="Wingdings" panose="05000000000000000000" pitchFamily="2" charset="2"/>
              <a:buChar char="ü"/>
              <a:tabLst>
                <a:tab pos="756285" algn="l"/>
                <a:tab pos="756920" algn="l"/>
              </a:tabLst>
              <a:defRPr/>
            </a:pP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Разный</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срок</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амортизации</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активов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98450" marR="0" lvl="0" indent="-285750" algn="l" defTabSz="914400" rtl="0" eaLnBrk="1" fontAlgn="auto" latinLnBrk="0" hangingPunct="1">
              <a:lnSpc>
                <a:spcPct val="100000"/>
              </a:lnSpc>
              <a:spcBef>
                <a:spcPts val="700"/>
              </a:spcBef>
              <a:spcAft>
                <a:spcPts val="0"/>
              </a:spcAft>
              <a:buClrTx/>
              <a:buSzPct val="59375"/>
              <a:buFont typeface="Wingdings" panose="05000000000000000000" pitchFamily="2" charset="2"/>
              <a:buChar char="ü"/>
              <a:tabLst>
                <a:tab pos="354965" algn="l"/>
                <a:tab pos="355600" algn="l"/>
              </a:tabLst>
              <a:defRPr/>
            </a:pP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Корректировки</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одном</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a:t>
            </a:r>
            <a:r>
              <a:rPr kumimoji="0" sz="166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учетов</a:t>
            </a:r>
            <a:r>
              <a:rPr kumimoji="0" sz="166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помощью</a:t>
            </a:r>
            <a:r>
              <a:rPr kumimoji="0" sz="166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ручных</a:t>
            </a:r>
            <a:r>
              <a:rPr kumimoji="0" sz="1660" b="0"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операций</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942213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Группа 36">
            <a:extLst>
              <a:ext uri="{FF2B5EF4-FFF2-40B4-BE49-F238E27FC236}">
                <a16:creationId xmlns:a16="http://schemas.microsoft.com/office/drawing/2014/main" id="{EC135CFE-2FE6-95DD-C561-BC05F2AA4DBC}"/>
              </a:ext>
            </a:extLst>
          </p:cNvPr>
          <p:cNvGrpSpPr/>
          <p:nvPr/>
        </p:nvGrpSpPr>
        <p:grpSpPr>
          <a:xfrm>
            <a:off x="565854" y="826065"/>
            <a:ext cx="9260224" cy="5068710"/>
            <a:chOff x="146754" y="894645"/>
            <a:chExt cx="9260224" cy="5068710"/>
          </a:xfrm>
        </p:grpSpPr>
        <p:grpSp>
          <p:nvGrpSpPr>
            <p:cNvPr id="30" name="Группа 29">
              <a:extLst>
                <a:ext uri="{FF2B5EF4-FFF2-40B4-BE49-F238E27FC236}">
                  <a16:creationId xmlns:a16="http://schemas.microsoft.com/office/drawing/2014/main" id="{41575B49-4B9A-AF24-20FC-D1F3BF243B4D}"/>
                </a:ext>
              </a:extLst>
            </p:cNvPr>
            <p:cNvGrpSpPr/>
            <p:nvPr/>
          </p:nvGrpSpPr>
          <p:grpSpPr>
            <a:xfrm>
              <a:off x="146754" y="894645"/>
              <a:ext cx="6866464" cy="5068710"/>
              <a:chOff x="214488" y="846668"/>
              <a:chExt cx="6866464" cy="5068710"/>
            </a:xfrm>
          </p:grpSpPr>
          <p:sp>
            <p:nvSpPr>
              <p:cNvPr id="2" name="Прямоугольник 1">
                <a:extLst>
                  <a:ext uri="{FF2B5EF4-FFF2-40B4-BE49-F238E27FC236}">
                    <a16:creationId xmlns:a16="http://schemas.microsoft.com/office/drawing/2014/main" id="{3D146FD5-EE47-93D5-E83B-EAC43B2F48D9}"/>
                  </a:ext>
                </a:extLst>
              </p:cNvPr>
              <p:cNvSpPr/>
              <p:nvPr/>
            </p:nvSpPr>
            <p:spPr>
              <a:xfrm flipH="1">
                <a:off x="214488" y="1501423"/>
                <a:ext cx="564443" cy="4075288"/>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Системы учета</a:t>
                </a:r>
              </a:p>
            </p:txBody>
          </p:sp>
          <p:sp>
            <p:nvSpPr>
              <p:cNvPr id="3" name="Прямоугольник 2">
                <a:extLst>
                  <a:ext uri="{FF2B5EF4-FFF2-40B4-BE49-F238E27FC236}">
                    <a16:creationId xmlns:a16="http://schemas.microsoft.com/office/drawing/2014/main" id="{4AB66D50-6A69-DCF5-B4AB-45569F7757FE}"/>
                  </a:ext>
                </a:extLst>
              </p:cNvPr>
              <p:cNvSpPr/>
              <p:nvPr/>
            </p:nvSpPr>
            <p:spPr>
              <a:xfrm>
                <a:off x="1253066" y="1501423"/>
                <a:ext cx="2751667" cy="6096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Бухгалтерский учет</a:t>
                </a:r>
              </a:p>
            </p:txBody>
          </p:sp>
          <p:sp>
            <p:nvSpPr>
              <p:cNvPr id="4" name="Прямоугольник 3">
                <a:extLst>
                  <a:ext uri="{FF2B5EF4-FFF2-40B4-BE49-F238E27FC236}">
                    <a16:creationId xmlns:a16="http://schemas.microsoft.com/office/drawing/2014/main" id="{E92F0F69-2763-8883-F3BE-C82F8B8D32BF}"/>
                  </a:ext>
                </a:extLst>
              </p:cNvPr>
              <p:cNvSpPr/>
              <p:nvPr/>
            </p:nvSpPr>
            <p:spPr>
              <a:xfrm>
                <a:off x="1253065" y="3234267"/>
                <a:ext cx="2751667" cy="6096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Налоговый учет</a:t>
                </a:r>
              </a:p>
            </p:txBody>
          </p:sp>
          <p:sp>
            <p:nvSpPr>
              <p:cNvPr id="5" name="Прямоугольник 4">
                <a:extLst>
                  <a:ext uri="{FF2B5EF4-FFF2-40B4-BE49-F238E27FC236}">
                    <a16:creationId xmlns:a16="http://schemas.microsoft.com/office/drawing/2014/main" id="{057D9F48-41FC-A840-A57B-B3E9AC22D6E3}"/>
                  </a:ext>
                </a:extLst>
              </p:cNvPr>
              <p:cNvSpPr/>
              <p:nvPr/>
            </p:nvSpPr>
            <p:spPr>
              <a:xfrm>
                <a:off x="1253064" y="4967111"/>
                <a:ext cx="2751667" cy="6096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Управленческий учет</a:t>
                </a:r>
              </a:p>
            </p:txBody>
          </p:sp>
          <p:sp>
            <p:nvSpPr>
              <p:cNvPr id="6" name="Прямоугольник 5">
                <a:extLst>
                  <a:ext uri="{FF2B5EF4-FFF2-40B4-BE49-F238E27FC236}">
                    <a16:creationId xmlns:a16="http://schemas.microsoft.com/office/drawing/2014/main" id="{586E6127-D9F7-B878-A483-4FF560B33922}"/>
                  </a:ext>
                </a:extLst>
              </p:cNvPr>
              <p:cNvSpPr/>
              <p:nvPr/>
            </p:nvSpPr>
            <p:spPr>
              <a:xfrm>
                <a:off x="4329285" y="846668"/>
                <a:ext cx="2751667" cy="925688"/>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Закон РК «О бухгалтерском учете и финансовой отчетности»</a:t>
                </a:r>
              </a:p>
            </p:txBody>
          </p:sp>
          <p:sp>
            <p:nvSpPr>
              <p:cNvPr id="7" name="Прямоугольник 6">
                <a:extLst>
                  <a:ext uri="{FF2B5EF4-FFF2-40B4-BE49-F238E27FC236}">
                    <a16:creationId xmlns:a16="http://schemas.microsoft.com/office/drawing/2014/main" id="{26BC092E-0734-5645-6625-D120BDB68561}"/>
                  </a:ext>
                </a:extLst>
              </p:cNvPr>
              <p:cNvSpPr/>
              <p:nvPr/>
            </p:nvSpPr>
            <p:spPr>
              <a:xfrm>
                <a:off x="4329285" y="1840090"/>
                <a:ext cx="2751667" cy="6096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Хозяйственная деятельность компании</a:t>
                </a:r>
              </a:p>
            </p:txBody>
          </p:sp>
          <p:sp>
            <p:nvSpPr>
              <p:cNvPr id="8" name="Прямоугольник 7">
                <a:extLst>
                  <a:ext uri="{FF2B5EF4-FFF2-40B4-BE49-F238E27FC236}">
                    <a16:creationId xmlns:a16="http://schemas.microsoft.com/office/drawing/2014/main" id="{88D65ADA-49F2-45CD-9CDC-0EB4E4492CAC}"/>
                  </a:ext>
                </a:extLst>
              </p:cNvPr>
              <p:cNvSpPr/>
              <p:nvPr/>
            </p:nvSpPr>
            <p:spPr>
              <a:xfrm>
                <a:off x="4329283" y="2894190"/>
                <a:ext cx="2751667" cy="6096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Налоговый Кодекс РК</a:t>
                </a:r>
              </a:p>
            </p:txBody>
          </p:sp>
          <p:sp>
            <p:nvSpPr>
              <p:cNvPr id="9" name="Прямоугольник 8">
                <a:extLst>
                  <a:ext uri="{FF2B5EF4-FFF2-40B4-BE49-F238E27FC236}">
                    <a16:creationId xmlns:a16="http://schemas.microsoft.com/office/drawing/2014/main" id="{54320CA8-5220-9B15-562B-8EF0A724B647}"/>
                  </a:ext>
                </a:extLst>
              </p:cNvPr>
              <p:cNvSpPr/>
              <p:nvPr/>
            </p:nvSpPr>
            <p:spPr>
              <a:xfrm>
                <a:off x="4329283" y="3572934"/>
                <a:ext cx="2751667" cy="91722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Определение объектов налогообложения, расчет налогов</a:t>
                </a:r>
              </a:p>
            </p:txBody>
          </p:sp>
          <p:sp>
            <p:nvSpPr>
              <p:cNvPr id="10" name="Прямоугольник 9">
                <a:extLst>
                  <a:ext uri="{FF2B5EF4-FFF2-40B4-BE49-F238E27FC236}">
                    <a16:creationId xmlns:a16="http://schemas.microsoft.com/office/drawing/2014/main" id="{193246DF-91EF-D873-4997-121A5CFE46FC}"/>
                  </a:ext>
                </a:extLst>
              </p:cNvPr>
              <p:cNvSpPr/>
              <p:nvPr/>
            </p:nvSpPr>
            <p:spPr>
              <a:xfrm>
                <a:off x="4329283" y="4631268"/>
                <a:ext cx="2751667" cy="6096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Внутренние положения и регламенты компании</a:t>
                </a:r>
              </a:p>
            </p:txBody>
          </p:sp>
          <p:sp>
            <p:nvSpPr>
              <p:cNvPr id="11" name="Прямоугольник 10">
                <a:extLst>
                  <a:ext uri="{FF2B5EF4-FFF2-40B4-BE49-F238E27FC236}">
                    <a16:creationId xmlns:a16="http://schemas.microsoft.com/office/drawing/2014/main" id="{3CB1512A-8336-4187-2597-A133EE85FBA0}"/>
                  </a:ext>
                </a:extLst>
              </p:cNvPr>
              <p:cNvSpPr/>
              <p:nvPr/>
            </p:nvSpPr>
            <p:spPr>
              <a:xfrm>
                <a:off x="4329283" y="5305778"/>
                <a:ext cx="2751667" cy="6096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Управление доходами и затратами</a:t>
                </a:r>
              </a:p>
            </p:txBody>
          </p:sp>
          <p:cxnSp>
            <p:nvCxnSpPr>
              <p:cNvPr id="13" name="Прямая соединительная линия 12">
                <a:extLst>
                  <a:ext uri="{FF2B5EF4-FFF2-40B4-BE49-F238E27FC236}">
                    <a16:creationId xmlns:a16="http://schemas.microsoft.com/office/drawing/2014/main" id="{11017E94-9BC5-38C8-FD7E-643D784F271E}"/>
                  </a:ext>
                </a:extLst>
              </p:cNvPr>
              <p:cNvCxnSpPr>
                <a:stCxn id="2" idx="1"/>
                <a:endCxn id="4" idx="1"/>
              </p:cNvCxnSpPr>
              <p:nvPr/>
            </p:nvCxnSpPr>
            <p:spPr>
              <a:xfrm>
                <a:off x="778931" y="3539067"/>
                <a:ext cx="474134" cy="0"/>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Соединитель: уступ 14">
                <a:extLst>
                  <a:ext uri="{FF2B5EF4-FFF2-40B4-BE49-F238E27FC236}">
                    <a16:creationId xmlns:a16="http://schemas.microsoft.com/office/drawing/2014/main" id="{2ABB7958-8CE4-2044-F713-BD764F46CB7E}"/>
                  </a:ext>
                </a:extLst>
              </p:cNvPr>
              <p:cNvCxnSpPr>
                <a:stCxn id="2" idx="1"/>
                <a:endCxn id="3" idx="1"/>
              </p:cNvCxnSpPr>
              <p:nvPr/>
            </p:nvCxnSpPr>
            <p:spPr>
              <a:xfrm flipV="1">
                <a:off x="778931" y="1806223"/>
                <a:ext cx="474135" cy="1732844"/>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Соединитель: уступ 16">
                <a:extLst>
                  <a:ext uri="{FF2B5EF4-FFF2-40B4-BE49-F238E27FC236}">
                    <a16:creationId xmlns:a16="http://schemas.microsoft.com/office/drawing/2014/main" id="{75E76DB5-9F02-03F1-3A24-6177E2F08719}"/>
                  </a:ext>
                </a:extLst>
              </p:cNvPr>
              <p:cNvCxnSpPr>
                <a:stCxn id="2" idx="1"/>
                <a:endCxn id="5" idx="1"/>
              </p:cNvCxnSpPr>
              <p:nvPr/>
            </p:nvCxnSpPr>
            <p:spPr>
              <a:xfrm>
                <a:off x="778931" y="3539067"/>
                <a:ext cx="474133" cy="1732844"/>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Соединитель: уступ 18">
                <a:extLst>
                  <a:ext uri="{FF2B5EF4-FFF2-40B4-BE49-F238E27FC236}">
                    <a16:creationId xmlns:a16="http://schemas.microsoft.com/office/drawing/2014/main" id="{FA90E802-24D8-FCDB-7880-C298CAE0901F}"/>
                  </a:ext>
                </a:extLst>
              </p:cNvPr>
              <p:cNvCxnSpPr>
                <a:stCxn id="3" idx="3"/>
                <a:endCxn id="6" idx="1"/>
              </p:cNvCxnSpPr>
              <p:nvPr/>
            </p:nvCxnSpPr>
            <p:spPr>
              <a:xfrm flipV="1">
                <a:off x="4004733" y="1309512"/>
                <a:ext cx="324552" cy="496711"/>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Соединитель: уступ 20">
                <a:extLst>
                  <a:ext uri="{FF2B5EF4-FFF2-40B4-BE49-F238E27FC236}">
                    <a16:creationId xmlns:a16="http://schemas.microsoft.com/office/drawing/2014/main" id="{C81E9B73-B4AB-7988-E1F6-4482B41FEE24}"/>
                  </a:ext>
                </a:extLst>
              </p:cNvPr>
              <p:cNvCxnSpPr>
                <a:stCxn id="3" idx="3"/>
                <a:endCxn id="7" idx="1"/>
              </p:cNvCxnSpPr>
              <p:nvPr/>
            </p:nvCxnSpPr>
            <p:spPr>
              <a:xfrm>
                <a:off x="4004733" y="1806223"/>
                <a:ext cx="324552" cy="338667"/>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Соединитель: уступ 22">
                <a:extLst>
                  <a:ext uri="{FF2B5EF4-FFF2-40B4-BE49-F238E27FC236}">
                    <a16:creationId xmlns:a16="http://schemas.microsoft.com/office/drawing/2014/main" id="{7677325A-77E4-2DC4-4409-4693B19A5B79}"/>
                  </a:ext>
                </a:extLst>
              </p:cNvPr>
              <p:cNvCxnSpPr>
                <a:stCxn id="4" idx="3"/>
                <a:endCxn id="8" idx="1"/>
              </p:cNvCxnSpPr>
              <p:nvPr/>
            </p:nvCxnSpPr>
            <p:spPr>
              <a:xfrm flipV="1">
                <a:off x="4004732" y="3198990"/>
                <a:ext cx="324551" cy="340077"/>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Соединитель: уступ 24">
                <a:extLst>
                  <a:ext uri="{FF2B5EF4-FFF2-40B4-BE49-F238E27FC236}">
                    <a16:creationId xmlns:a16="http://schemas.microsoft.com/office/drawing/2014/main" id="{2895ED69-7A9E-DF9A-BC33-E13BDF3CB479}"/>
                  </a:ext>
                </a:extLst>
              </p:cNvPr>
              <p:cNvCxnSpPr>
                <a:stCxn id="4" idx="3"/>
                <a:endCxn id="9" idx="1"/>
              </p:cNvCxnSpPr>
              <p:nvPr/>
            </p:nvCxnSpPr>
            <p:spPr>
              <a:xfrm>
                <a:off x="4004732" y="3539067"/>
                <a:ext cx="324551" cy="492477"/>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Соединитель: уступ 26">
                <a:extLst>
                  <a:ext uri="{FF2B5EF4-FFF2-40B4-BE49-F238E27FC236}">
                    <a16:creationId xmlns:a16="http://schemas.microsoft.com/office/drawing/2014/main" id="{430FEE79-A8B3-8934-C58A-732D0D6F0A5F}"/>
                  </a:ext>
                </a:extLst>
              </p:cNvPr>
              <p:cNvCxnSpPr>
                <a:stCxn id="5" idx="3"/>
                <a:endCxn id="10" idx="1"/>
              </p:cNvCxnSpPr>
              <p:nvPr/>
            </p:nvCxnSpPr>
            <p:spPr>
              <a:xfrm flipV="1">
                <a:off x="4004731" y="4936068"/>
                <a:ext cx="324552" cy="335843"/>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Соединитель: уступ 28">
                <a:extLst>
                  <a:ext uri="{FF2B5EF4-FFF2-40B4-BE49-F238E27FC236}">
                    <a16:creationId xmlns:a16="http://schemas.microsoft.com/office/drawing/2014/main" id="{023A75C8-8749-4ECA-9662-AFD278970F82}"/>
                  </a:ext>
                </a:extLst>
              </p:cNvPr>
              <p:cNvCxnSpPr>
                <a:stCxn id="5" idx="3"/>
                <a:endCxn id="11" idx="1"/>
              </p:cNvCxnSpPr>
              <p:nvPr/>
            </p:nvCxnSpPr>
            <p:spPr>
              <a:xfrm>
                <a:off x="4004731" y="5271911"/>
                <a:ext cx="324552" cy="338667"/>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1" name="Правая фигурная скобка 30">
              <a:extLst>
                <a:ext uri="{FF2B5EF4-FFF2-40B4-BE49-F238E27FC236}">
                  <a16:creationId xmlns:a16="http://schemas.microsoft.com/office/drawing/2014/main" id="{1AFB7F37-7E78-957C-B244-666D60D50FB6}"/>
                </a:ext>
              </a:extLst>
            </p:cNvPr>
            <p:cNvSpPr/>
            <p:nvPr/>
          </p:nvSpPr>
          <p:spPr>
            <a:xfrm>
              <a:off x="7080416" y="894645"/>
              <a:ext cx="257354" cy="1603022"/>
            </a:xfrm>
            <a:prstGeom prst="rightBrace">
              <a:avLst>
                <a:gd name="adj1" fmla="val 70199"/>
                <a:gd name="adj2" fmla="val 50000"/>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32" name="TextBox 31">
              <a:extLst>
                <a:ext uri="{FF2B5EF4-FFF2-40B4-BE49-F238E27FC236}">
                  <a16:creationId xmlns:a16="http://schemas.microsoft.com/office/drawing/2014/main" id="{E0753461-A894-E6B3-F54C-0BACD0CD7058}"/>
                </a:ext>
              </a:extLst>
            </p:cNvPr>
            <p:cNvSpPr txBox="1"/>
            <p:nvPr/>
          </p:nvSpPr>
          <p:spPr>
            <a:xfrm>
              <a:off x="7337770" y="1469479"/>
              <a:ext cx="2069208" cy="3847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инвесторы</a:t>
              </a:r>
            </a:p>
          </p:txBody>
        </p:sp>
        <p:sp>
          <p:nvSpPr>
            <p:cNvPr id="33" name="Правая фигурная скобка 32">
              <a:extLst>
                <a:ext uri="{FF2B5EF4-FFF2-40B4-BE49-F238E27FC236}">
                  <a16:creationId xmlns:a16="http://schemas.microsoft.com/office/drawing/2014/main" id="{13154435-C22C-5002-C07C-E049B00D434F}"/>
                </a:ext>
              </a:extLst>
            </p:cNvPr>
            <p:cNvSpPr/>
            <p:nvPr/>
          </p:nvSpPr>
          <p:spPr>
            <a:xfrm>
              <a:off x="7080416" y="2942167"/>
              <a:ext cx="257354" cy="1595964"/>
            </a:xfrm>
            <a:prstGeom prst="rightBrace">
              <a:avLst>
                <a:gd name="adj1" fmla="val 70199"/>
                <a:gd name="adj2" fmla="val 50000"/>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34" name="TextBox 33">
              <a:extLst>
                <a:ext uri="{FF2B5EF4-FFF2-40B4-BE49-F238E27FC236}">
                  <a16:creationId xmlns:a16="http://schemas.microsoft.com/office/drawing/2014/main" id="{4C4A0F5E-8852-B333-5FC5-9A80D3B082D3}"/>
                </a:ext>
              </a:extLst>
            </p:cNvPr>
            <p:cNvSpPr txBox="1"/>
            <p:nvPr/>
          </p:nvSpPr>
          <p:spPr>
            <a:xfrm>
              <a:off x="7337766" y="3507123"/>
              <a:ext cx="2069208" cy="3847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бюджет</a:t>
              </a:r>
            </a:p>
          </p:txBody>
        </p:sp>
        <p:sp>
          <p:nvSpPr>
            <p:cNvPr id="35" name="Правая фигурная скобка 34">
              <a:extLst>
                <a:ext uri="{FF2B5EF4-FFF2-40B4-BE49-F238E27FC236}">
                  <a16:creationId xmlns:a16="http://schemas.microsoft.com/office/drawing/2014/main" id="{131D908C-91AF-C8C3-F6D6-6D50D0140AAA}"/>
                </a:ext>
              </a:extLst>
            </p:cNvPr>
            <p:cNvSpPr/>
            <p:nvPr/>
          </p:nvSpPr>
          <p:spPr>
            <a:xfrm>
              <a:off x="7080412" y="4679245"/>
              <a:ext cx="257354" cy="1284110"/>
            </a:xfrm>
            <a:prstGeom prst="rightBrace">
              <a:avLst>
                <a:gd name="adj1" fmla="val 70199"/>
                <a:gd name="adj2" fmla="val 50000"/>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36" name="TextBox 35">
              <a:extLst>
                <a:ext uri="{FF2B5EF4-FFF2-40B4-BE49-F238E27FC236}">
                  <a16:creationId xmlns:a16="http://schemas.microsoft.com/office/drawing/2014/main" id="{579A2464-6009-E3D1-CBD7-3E9F57A45D8B}"/>
                </a:ext>
              </a:extLst>
            </p:cNvPr>
            <p:cNvSpPr txBox="1"/>
            <p:nvPr/>
          </p:nvSpPr>
          <p:spPr>
            <a:xfrm>
              <a:off x="7337766" y="5127527"/>
              <a:ext cx="2069208" cy="3847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собственники</a:t>
              </a:r>
            </a:p>
          </p:txBody>
        </p:sp>
      </p:grpSp>
    </p:spTree>
    <p:extLst>
      <p:ext uri="{BB962C8B-B14F-4D97-AF65-F5344CB8AC3E}">
        <p14:creationId xmlns:p14="http://schemas.microsoft.com/office/powerpoint/2010/main" val="347851190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7" name="Rectangle 5"/>
          <p:cNvSpPr>
            <a:spLocks noChangeArrowheads="1"/>
          </p:cNvSpPr>
          <p:nvPr/>
        </p:nvSpPr>
        <p:spPr bwMode="auto">
          <a:xfrm>
            <a:off x="992189" y="1844675"/>
            <a:ext cx="530915" cy="298672"/>
          </a:xfrm>
          <a:prstGeom prst="rect">
            <a:avLst/>
          </a:prstGeom>
          <a:noFill/>
          <a:ln w="9525">
            <a:noFill/>
            <a:miter lim="800000"/>
            <a:headEnd/>
            <a:tailEnd/>
          </a:ln>
          <a:effectLst/>
        </p:spPr>
        <p:txBody>
          <a:bodyPr wrap="none">
            <a:spAutoFit/>
          </a:bodyPr>
          <a:lstStyle/>
          <a:p>
            <a:pPr marL="342900" marR="0" lvl="0" indent="-342900" algn="l" defTabSz="914400" rtl="0" eaLnBrk="1" fontAlgn="auto" latinLnBrk="0" hangingPunct="1">
              <a:lnSpc>
                <a:spcPct val="70000"/>
              </a:lnSpc>
              <a:spcBef>
                <a:spcPts val="0"/>
              </a:spcBef>
              <a:spcAft>
                <a:spcPts val="0"/>
              </a:spcAft>
              <a:buClrTx/>
              <a:buSzTx/>
              <a:buFontTx/>
              <a:buAutoNum type="arabicPeriod"/>
              <a:tabLst/>
              <a:defRPr/>
            </a:pPr>
            <a:endParaRPr kumimoji="0" lang="ru-RU" sz="1800" b="0" i="0" u="none" strike="noStrike" kern="1200" cap="none" spc="0" normalizeH="0" baseline="0" noProof="0">
              <a:ln>
                <a:noFill/>
              </a:ln>
              <a:solidFill>
                <a:srgbClr val="800000"/>
              </a:solidFill>
              <a:effectLst/>
              <a:uLnTx/>
              <a:uFillTx/>
              <a:latin typeface="Calibri"/>
              <a:ea typeface="+mn-ea"/>
              <a:cs typeface="+mn-cs"/>
            </a:endParaRPr>
          </a:p>
        </p:txBody>
      </p:sp>
      <p:sp>
        <p:nvSpPr>
          <p:cNvPr id="269318" name="Rectangle 6"/>
          <p:cNvSpPr>
            <a:spLocks noGrp="1"/>
          </p:cNvSpPr>
          <p:nvPr>
            <p:ph type="body" idx="1"/>
          </p:nvPr>
        </p:nvSpPr>
        <p:spPr>
          <a:xfrm>
            <a:off x="268014" y="67487"/>
            <a:ext cx="9530255" cy="6490967"/>
          </a:xfrm>
          <a:noFill/>
          <a:ln/>
        </p:spPr>
        <p:txBody>
          <a:bodyPr/>
          <a:lstStyle/>
          <a:p>
            <a:pPr>
              <a:spcBef>
                <a:spcPts val="0"/>
              </a:spcBef>
              <a:buFont typeface="Wingdings 3" pitchFamily="18" charset="2"/>
              <a:buNone/>
            </a:pPr>
            <a:r>
              <a:rPr lang="ru-RU" sz="1660" b="1" dirty="0">
                <a:latin typeface="Times New Roman" panose="02020603050405020304" pitchFamily="18" charset="0"/>
                <a:cs typeface="Times New Roman" panose="02020603050405020304" pitchFamily="18" charset="0"/>
              </a:rPr>
              <a:t>Инвентаризация товарно-материальных запасов</a:t>
            </a:r>
          </a:p>
          <a:p>
            <a:pPr>
              <a:spcBef>
                <a:spcPts val="0"/>
              </a:spcBef>
              <a:buFont typeface="Wingdings 3" pitchFamily="18" charset="2"/>
              <a:buNone/>
            </a:pPr>
            <a:endParaRPr lang="ru-RU" sz="1660" b="1" dirty="0">
              <a:latin typeface="Times New Roman" panose="02020603050405020304" pitchFamily="18" charset="0"/>
              <a:cs typeface="Times New Roman" panose="02020603050405020304" pitchFamily="18" charset="0"/>
            </a:endParaRP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По характеру проведения инвентаризации могут носить плановый и внезапный характер. </a:t>
            </a:r>
          </a:p>
          <a:p>
            <a:pPr>
              <a:spcBef>
                <a:spcPts val="0"/>
              </a:spcBef>
              <a:buFont typeface="Wingdings 3" pitchFamily="18" charset="2"/>
              <a:buNone/>
            </a:pPr>
            <a:r>
              <a:rPr lang="ru-RU" sz="1660" b="1" dirty="0">
                <a:solidFill>
                  <a:srgbClr val="0000FF"/>
                </a:solidFill>
                <a:latin typeface="Times New Roman" panose="02020603050405020304" pitchFamily="18" charset="0"/>
                <a:cs typeface="Times New Roman" panose="02020603050405020304" pitchFamily="18" charset="0"/>
              </a:rPr>
              <a:t>Плановые</a:t>
            </a:r>
            <a:r>
              <a:rPr lang="ru-RU" sz="1660" dirty="0">
                <a:solidFill>
                  <a:srgbClr val="0000FF"/>
                </a:solidFill>
                <a:latin typeface="Times New Roman" panose="02020603050405020304" pitchFamily="18" charset="0"/>
                <a:cs typeface="Times New Roman" panose="02020603050405020304" pitchFamily="18" charset="0"/>
              </a:rPr>
              <a:t> </a:t>
            </a:r>
            <a:r>
              <a:rPr lang="ru-RU" sz="1660" dirty="0">
                <a:latin typeface="Times New Roman" panose="02020603050405020304" pitchFamily="18" charset="0"/>
                <a:cs typeface="Times New Roman" panose="02020603050405020304" pitchFamily="18" charset="0"/>
              </a:rPr>
              <a:t>инвентаризации товарно-материальных запасов (ТМЗ) проводятся в жестко установленные сроки </a:t>
            </a:r>
            <a:r>
              <a:rPr lang="ru-RU" sz="1660" b="1" dirty="0">
                <a:latin typeface="Times New Roman" panose="02020603050405020304" pitchFamily="18" charset="0"/>
                <a:cs typeface="Times New Roman" panose="02020603050405020304" pitchFamily="18" charset="0"/>
              </a:rPr>
              <a:t>не мене одного раза в год </a:t>
            </a:r>
            <a:r>
              <a:rPr lang="ru-RU" sz="1660" dirty="0">
                <a:latin typeface="Times New Roman" panose="02020603050405020304" pitchFamily="18" charset="0"/>
                <a:cs typeface="Times New Roman" panose="02020603050405020304" pitchFamily="18" charset="0"/>
              </a:rPr>
              <a:t>перед составлением годовой ФО (на 1 ноября отчетного года) </a:t>
            </a:r>
          </a:p>
          <a:p>
            <a:pPr>
              <a:spcBef>
                <a:spcPts val="0"/>
              </a:spcBef>
              <a:buFont typeface="Wingdings 3" pitchFamily="18" charset="2"/>
              <a:buNone/>
            </a:pPr>
            <a:r>
              <a:rPr lang="ru-RU" sz="1660" b="1" dirty="0">
                <a:solidFill>
                  <a:srgbClr val="0000FF"/>
                </a:solidFill>
                <a:latin typeface="Times New Roman" panose="02020603050405020304" pitchFamily="18" charset="0"/>
                <a:cs typeface="Times New Roman" panose="02020603050405020304" pitchFamily="18" charset="0"/>
              </a:rPr>
              <a:t>Внезапные</a:t>
            </a:r>
            <a:r>
              <a:rPr lang="ru-RU" sz="1660" dirty="0">
                <a:latin typeface="Times New Roman" panose="02020603050405020304" pitchFamily="18" charset="0"/>
                <a:cs typeface="Times New Roman" panose="02020603050405020304" pitchFamily="18" charset="0"/>
              </a:rPr>
              <a:t> инвентаризации проводятся по распоряжению руководителя </a:t>
            </a:r>
            <a:r>
              <a:rPr lang="ru-RU" sz="1660" b="1" dirty="0">
                <a:latin typeface="Times New Roman" panose="02020603050405020304" pitchFamily="18" charset="0"/>
                <a:cs typeface="Times New Roman" panose="02020603050405020304" pitchFamily="18" charset="0"/>
              </a:rPr>
              <a:t>независимо от графика </a:t>
            </a:r>
            <a:r>
              <a:rPr lang="ru-RU" sz="1660" dirty="0">
                <a:latin typeface="Times New Roman" panose="02020603050405020304" pitchFamily="18" charset="0"/>
                <a:cs typeface="Times New Roman" panose="02020603050405020304" pitchFamily="18" charset="0"/>
              </a:rPr>
              <a:t>проведения плановых инвентаризаций.</a:t>
            </a:r>
          </a:p>
          <a:p>
            <a:pPr>
              <a:spcBef>
                <a:spcPts val="0"/>
              </a:spcBef>
              <a:buFont typeface="Wingdings 3" pitchFamily="18" charset="2"/>
              <a:buNone/>
            </a:pPr>
            <a:endParaRPr lang="ru-RU" sz="1660" dirty="0">
              <a:latin typeface="Times New Roman" panose="02020603050405020304" pitchFamily="18" charset="0"/>
              <a:cs typeface="Times New Roman" panose="02020603050405020304" pitchFamily="18" charset="0"/>
            </a:endParaRP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Об утверждении Правил ведения бухгалтерского учета. Приказ МФ РК от 31 марта 2015 года № 241.</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60. В целях </a:t>
            </a:r>
            <a:r>
              <a:rPr lang="ru-RU" sz="1660" b="1" dirty="0">
                <a:latin typeface="Times New Roman" panose="02020603050405020304" pitchFamily="18" charset="0"/>
                <a:cs typeface="Times New Roman" panose="02020603050405020304" pitchFamily="18" charset="0"/>
              </a:rPr>
              <a:t>обеспечения достоверности данных </a:t>
            </a:r>
            <a:r>
              <a:rPr lang="ru-RU" sz="1660" dirty="0">
                <a:latin typeface="Times New Roman" panose="02020603050405020304" pitchFamily="18" charset="0"/>
                <a:cs typeface="Times New Roman" panose="02020603050405020304" pitchFamily="18" charset="0"/>
              </a:rPr>
              <a:t>бухгалтерского учета и финансовой отчетности проводится инвентаризация активов и обязательств </a:t>
            </a:r>
            <a:r>
              <a:rPr lang="ru-RU" sz="1660" b="1" dirty="0">
                <a:latin typeface="Times New Roman" panose="02020603050405020304" pitchFamily="18" charset="0"/>
                <a:cs typeface="Times New Roman" panose="02020603050405020304" pitchFamily="18" charset="0"/>
              </a:rPr>
              <a:t>не менее одного раза в год</a:t>
            </a:r>
            <a:r>
              <a:rPr lang="ru-RU" sz="1660" dirty="0">
                <a:latin typeface="Times New Roman" panose="02020603050405020304" pitchFamily="18" charset="0"/>
                <a:cs typeface="Times New Roman" panose="02020603050405020304" pitchFamily="18" charset="0"/>
              </a:rPr>
              <a:t>.</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61. Инвентаризации подлежит все имущество независимо от его местонахождения, а также не принадлежащее субъекту, но числящееся в бухгалтерском учете (находящееся на ответственном хранении, арендованное согласно договору, полученное для переработки, принятое на комиссию), а также имущество, не учтенное по каким-либо причинам, и все виды обязательств.</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62. Независимо от принадлежности к различным субъектам предпринимательства инвентаризация проводится:</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      1) при смене материально ответственных лиц (на день приемки-передачи дел);</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      2) при установлении фактов хищений или злоупотреблений, а также порчи имущества;</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      3) в случае стихийных бедствий, пожара, аварий или других чрезвычайных ситуаций, вызванных экстремальными условиями;</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      4) при реорганизации субъекта перед составлением разделительного бухгалтерского баланса.</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63. Количество плановых инвентаризаций в отчетном периоде, даты их проведения, перечень активов и обязательств, проверяемых при каждой из них, устанавливаются </a:t>
            </a:r>
            <a:r>
              <a:rPr lang="ru-RU" sz="1660" b="1" dirty="0">
                <a:latin typeface="Times New Roman" panose="02020603050405020304" pitchFamily="18" charset="0"/>
                <a:cs typeface="Times New Roman" panose="02020603050405020304" pitchFamily="18" charset="0"/>
              </a:rPr>
              <a:t>в учетной политике </a:t>
            </a:r>
            <a:r>
              <a:rPr lang="ru-RU" sz="1660" dirty="0">
                <a:latin typeface="Times New Roman" panose="02020603050405020304" pitchFamily="18" charset="0"/>
                <a:cs typeface="Times New Roman" panose="02020603050405020304" pitchFamily="18" charset="0"/>
              </a:rPr>
              <a:t>руководством субъекта.</a:t>
            </a:r>
          </a:p>
          <a:p>
            <a:pPr>
              <a:spcBef>
                <a:spcPts val="0"/>
              </a:spcBef>
              <a:buFont typeface="Wingdings 3" pitchFamily="18" charset="2"/>
              <a:buNone/>
            </a:pPr>
            <a:r>
              <a:rPr lang="ru-RU" sz="166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926966005"/>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7" name="Rectangle 5"/>
          <p:cNvSpPr>
            <a:spLocks noChangeArrowheads="1"/>
          </p:cNvSpPr>
          <p:nvPr/>
        </p:nvSpPr>
        <p:spPr bwMode="auto">
          <a:xfrm>
            <a:off x="992189" y="1844675"/>
            <a:ext cx="530915" cy="298672"/>
          </a:xfrm>
          <a:prstGeom prst="rect">
            <a:avLst/>
          </a:prstGeom>
          <a:noFill/>
          <a:ln w="9525">
            <a:noFill/>
            <a:miter lim="800000"/>
            <a:headEnd/>
            <a:tailEnd/>
          </a:ln>
          <a:effectLst/>
        </p:spPr>
        <p:txBody>
          <a:bodyPr wrap="none">
            <a:spAutoFit/>
          </a:bodyPr>
          <a:lstStyle/>
          <a:p>
            <a:pPr marL="342900" indent="-342900">
              <a:lnSpc>
                <a:spcPct val="70000"/>
              </a:lnSpc>
              <a:buFontTx/>
              <a:buAutoNum type="arabicPeriod"/>
            </a:pPr>
            <a:endParaRPr lang="ru-RU">
              <a:solidFill>
                <a:srgbClr val="800000"/>
              </a:solidFill>
            </a:endParaRPr>
          </a:p>
        </p:txBody>
      </p:sp>
      <p:sp>
        <p:nvSpPr>
          <p:cNvPr id="269318" name="Rectangle 6"/>
          <p:cNvSpPr>
            <a:spLocks noGrp="1"/>
          </p:cNvSpPr>
          <p:nvPr>
            <p:ph type="body" idx="1"/>
          </p:nvPr>
        </p:nvSpPr>
        <p:spPr>
          <a:xfrm>
            <a:off x="268014" y="217264"/>
            <a:ext cx="9530255" cy="5726341"/>
          </a:xfrm>
          <a:noFill/>
          <a:ln/>
        </p:spPr>
        <p:txBody>
          <a:bodyPr/>
          <a:lstStyle/>
          <a:p>
            <a:pPr marL="0" indent="0">
              <a:spcBef>
                <a:spcPts val="0"/>
              </a:spcBef>
              <a:spcAft>
                <a:spcPts val="0"/>
              </a:spcAft>
              <a:buNone/>
            </a:pPr>
            <a:r>
              <a:rPr lang="ru-RU" sz="1660" dirty="0">
                <a:latin typeface="Times New Roman" panose="02020603050405020304" pitchFamily="18" charset="0"/>
                <a:cs typeface="Times New Roman" panose="02020603050405020304" pitchFamily="18" charset="0"/>
              </a:rPr>
              <a:t> Образец</a:t>
            </a:r>
          </a:p>
          <a:p>
            <a:pPr marL="0" indent="0">
              <a:spcBef>
                <a:spcPts val="0"/>
              </a:spcBef>
              <a:spcAft>
                <a:spcPts val="0"/>
              </a:spcAft>
              <a:buNone/>
            </a:pPr>
            <a:r>
              <a:rPr lang="ru-RU" sz="18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Город                                                                                                    «___» ______________ 202_г.</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spcBef>
                <a:spcPts val="0"/>
              </a:spcBef>
              <a:spcAft>
                <a:spcPts val="0"/>
              </a:spcAft>
              <a:buNone/>
            </a:pPr>
            <a:r>
              <a:rPr lang="ru-RU"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ПРИКАЗ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spcBef>
                <a:spcPts val="0"/>
              </a:spcBef>
              <a:spcAft>
                <a:spcPts val="0"/>
              </a:spcAft>
              <a:buNone/>
            </a:pPr>
            <a:r>
              <a:rPr lang="ru-RU"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«О проведении внеплановой инвентаризации»</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В соответствии с пунктом 62 Правил ведения бухгалтерского учета, утвержденных Приказом Министра финансов Республики Казахстан от 31 марта 2015 года № 241 в связи со сменой материально ответственного лица </a:t>
            </a:r>
          </a:p>
          <a:p>
            <a:pPr marL="0" indent="0">
              <a:spcBef>
                <a:spcPts val="0"/>
              </a:spcBef>
              <a:spcAft>
                <a:spcPts val="0"/>
              </a:spcAft>
              <a:buNone/>
            </a:pP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ПРИКАЗЫВАЮ:</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1. Постоянно действующей комиссии провести внеплановую инвентаризацию имущества, находящегося в ведении, </a:t>
            </a:r>
            <a:r>
              <a:rPr lang="ru-RU" sz="18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зав аптекой ФИО</a:t>
            </a: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2. Инвентаризацию провести в присутствии материально ответственного лица – </a:t>
            </a:r>
            <a:r>
              <a:rPr lang="ru-RU" sz="18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зав аптекой ФИО</a:t>
            </a: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3. К инвентаризации приступить «__» ________ 202_ года и окончить «__» ________ 202_ года.</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4. Материалы по инвентаризации оформить и предоставить в бухгалтерию не позднее «__» _______ 202_ года</a:t>
            </a:r>
            <a:endParaRPr lang="ru-RU" sz="1800" dirty="0">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5. Контроль выполнения приказа возложить на </a:t>
            </a:r>
            <a:r>
              <a:rPr lang="ru-RU" sz="18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(должность, ФИО)</a:t>
            </a: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indent="0">
              <a:spcBef>
                <a:spcPts val="0"/>
              </a:spcBef>
              <a:spcAft>
                <a:spcPts val="0"/>
              </a:spcAft>
              <a:buNone/>
            </a:pP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«____» _________________ 202_ год </a:t>
            </a: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___________________</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spcAft>
                <a:spcPts val="0"/>
              </a:spcAft>
              <a:buNone/>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(ФИО руководителя)                                                                                      (подпись)</a:t>
            </a:r>
            <a:r>
              <a:rPr lang="ru-RU" sz="166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92571255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ctrTitle"/>
          </p:nvPr>
        </p:nvSpPr>
        <p:spPr>
          <a:xfrm>
            <a:off x="672401" y="1074546"/>
            <a:ext cx="8631534" cy="1903534"/>
          </a:xfrm>
        </p:spPr>
        <p:txBody>
          <a:bodyPr rtlCol="0">
            <a:normAutofit fontScale="90000"/>
          </a:bodyPr>
          <a:lstStyle/>
          <a:p>
            <a:pPr>
              <a:defRPr/>
            </a:pP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r>
              <a:rPr lang="ru-RU" altLang="ru-RU" sz="2400" b="1" dirty="0">
                <a:latin typeface="Times New Roman" pitchFamily="18" charset="0"/>
                <a:cs typeface="Times New Roman" pitchFamily="18" charset="0"/>
              </a:rPr>
              <a:t>Учет ТМЗ</a:t>
            </a: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br>
              <a:rPr lang="ru-RU" altLang="ru-RU" sz="3323" dirty="0">
                <a:latin typeface="Times New Roman" pitchFamily="18" charset="0"/>
                <a:cs typeface="Times New Roman" pitchFamily="18" charset="0"/>
              </a:rPr>
            </a:br>
            <a:r>
              <a:rPr lang="ru-RU" altLang="ru-RU" sz="3323" dirty="0">
                <a:latin typeface="Times New Roman" pitchFamily="18" charset="0"/>
                <a:cs typeface="Times New Roman" pitchFamily="18" charset="0"/>
              </a:rPr>
              <a:t>                           </a:t>
            </a:r>
            <a:r>
              <a:rPr lang="ru-RU" altLang="ru-RU" sz="2400" b="1" dirty="0">
                <a:latin typeface="Times New Roman" pitchFamily="18" charset="0"/>
                <a:cs typeface="Times New Roman" pitchFamily="18" charset="0"/>
              </a:rPr>
              <a:t>Галямова Гульнар Каиркеновна</a:t>
            </a:r>
            <a:br>
              <a:rPr lang="ru-RU" altLang="ru-RU" sz="2862" dirty="0">
                <a:latin typeface="Times New Roman" pitchFamily="18" charset="0"/>
                <a:cs typeface="Times New Roman" pitchFamily="18" charset="0"/>
              </a:rPr>
            </a:br>
            <a:r>
              <a:rPr lang="ru-RU" altLang="ru-RU" sz="2862" dirty="0">
                <a:latin typeface="Times New Roman" pitchFamily="18" charset="0"/>
                <a:cs typeface="Times New Roman" pitchFamily="18" charset="0"/>
              </a:rPr>
              <a:t>                                                  </a:t>
            </a:r>
            <a:br>
              <a:rPr lang="ru-RU" altLang="ru-RU" sz="2862" b="1" i="1" dirty="0">
                <a:latin typeface="Times New Roman" pitchFamily="18" charset="0"/>
                <a:cs typeface="Times New Roman" pitchFamily="18" charset="0"/>
              </a:rPr>
            </a:br>
            <a:r>
              <a:rPr lang="ru-RU" altLang="ru-RU" sz="2862" b="1" i="1" dirty="0">
                <a:latin typeface="Times New Roman" pitchFamily="18" charset="0"/>
                <a:cs typeface="Times New Roman" pitchFamily="18" charset="0"/>
              </a:rPr>
              <a:t>                                                                </a:t>
            </a:r>
            <a:br>
              <a:rPr lang="ru-RU" altLang="ru-RU" sz="3323" b="1" dirty="0">
                <a:latin typeface="Times New Roman" pitchFamily="18" charset="0"/>
                <a:cs typeface="Times New Roman" pitchFamily="18" charset="0"/>
              </a:rPr>
            </a:br>
            <a:br>
              <a:rPr lang="ru-RU" altLang="ru-RU" sz="3323" b="1" dirty="0">
                <a:latin typeface="Times New Roman" pitchFamily="18" charset="0"/>
                <a:cs typeface="Times New Roman" pitchFamily="18" charset="0"/>
              </a:rPr>
            </a:br>
            <a:br>
              <a:rPr lang="ru-RU" altLang="ru-RU" sz="3323" b="1" dirty="0">
                <a:latin typeface="Times New Roman" pitchFamily="18" charset="0"/>
                <a:cs typeface="Times New Roman" pitchFamily="18" charset="0"/>
              </a:rPr>
            </a:br>
            <a:br>
              <a:rPr lang="ru-RU" altLang="ru-RU" sz="3323" b="1" dirty="0">
                <a:latin typeface="Times New Roman" pitchFamily="18" charset="0"/>
                <a:cs typeface="Times New Roman" pitchFamily="18" charset="0"/>
              </a:rPr>
            </a:br>
            <a:br>
              <a:rPr lang="ru-RU" altLang="ru-RU" sz="3323" b="1" dirty="0">
                <a:latin typeface="Times New Roman" pitchFamily="18" charset="0"/>
                <a:cs typeface="Times New Roman" pitchFamily="18" charset="0"/>
              </a:rPr>
            </a:br>
            <a:r>
              <a:rPr lang="ru-RU" altLang="ru-RU" sz="3323" b="1" dirty="0">
                <a:latin typeface="Times New Roman" pitchFamily="18" charset="0"/>
                <a:cs typeface="Times New Roman" pitchFamily="18" charset="0"/>
              </a:rPr>
              <a:t> </a:t>
            </a:r>
            <a:br>
              <a:rPr lang="ru-RU" altLang="ru-RU" sz="3323" b="1" dirty="0">
                <a:latin typeface="Times New Roman" pitchFamily="18" charset="0"/>
                <a:cs typeface="Times New Roman" pitchFamily="18" charset="0"/>
              </a:rPr>
            </a:br>
            <a:br>
              <a:rPr lang="ru-RU" altLang="ru-RU" sz="3323" b="1" dirty="0">
                <a:latin typeface="Times New Roman" pitchFamily="18" charset="0"/>
                <a:cs typeface="Times New Roman" pitchFamily="18" charset="0"/>
              </a:rPr>
            </a:br>
            <a:br>
              <a:rPr lang="ru-RU" altLang="ru-RU" sz="3323" b="1" dirty="0">
                <a:latin typeface="Times New Roman" pitchFamily="18" charset="0"/>
                <a:cs typeface="Times New Roman" pitchFamily="18" charset="0"/>
              </a:rPr>
            </a:br>
            <a:endParaRPr lang="ru-RU" altLang="ru-RU" sz="2215" b="1" dirty="0">
              <a:latin typeface="Times New Roman" pitchFamily="18" charset="0"/>
              <a:cs typeface="Times New Roman" pitchFamily="18" charset="0"/>
            </a:endParaRPr>
          </a:p>
        </p:txBody>
      </p:sp>
      <p:pic>
        <p:nvPicPr>
          <p:cNvPr id="3" name="Рисунок 2" descr="Изображение выглядит как стол, внутренний, чашка, торт&#10;&#10;Автоматически созданное описание">
            <a:extLst>
              <a:ext uri="{FF2B5EF4-FFF2-40B4-BE49-F238E27FC236}">
                <a16:creationId xmlns:a16="http://schemas.microsoft.com/office/drawing/2014/main" id="{A391E842-E91D-416B-A115-E817698379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261" y="2605316"/>
            <a:ext cx="3928739" cy="2232248"/>
          </a:xfrm>
          <a:prstGeom prst="rect">
            <a:avLst/>
          </a:prstGeom>
        </p:spPr>
      </p:pic>
    </p:spTree>
    <p:extLst>
      <p:ext uri="{BB962C8B-B14F-4D97-AF65-F5344CB8AC3E}">
        <p14:creationId xmlns:p14="http://schemas.microsoft.com/office/powerpoint/2010/main" val="13674365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838200" y="533400"/>
            <a:ext cx="8458200" cy="5703100"/>
          </a:xfrm>
          <a:prstGeom prst="rect">
            <a:avLst/>
          </a:prstGeom>
        </p:spPr>
        <p:txBody>
          <a:bodyPr wrap="square">
            <a:spAutoFit/>
          </a:bodyPr>
          <a:lstStyle/>
          <a:p>
            <a:pPr marL="300307" marR="0" lvl="0" indent="0" algn="l" defTabSz="844083" rtl="0" eaLnBrk="1" fontAlgn="auto" latinLnBrk="0" hangingPunct="1">
              <a:lnSpc>
                <a:spcPct val="100000"/>
              </a:lnSpc>
              <a:spcBef>
                <a:spcPts val="0"/>
              </a:spcBef>
              <a:spcAft>
                <a:spcPts val="0"/>
              </a:spcAft>
              <a:buClrTx/>
              <a:buSzTx/>
              <a:buFontTx/>
              <a:buNone/>
              <a:tabLst/>
              <a:defRPr/>
            </a:pP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Иера</a:t>
            </a:r>
            <a:r>
              <a:rPr kumimoji="0" lang="ru-RU" sz="1363" b="1"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1"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1"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1"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1"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1"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(Закон о правовых актах)</a:t>
            </a:r>
            <a:r>
              <a:rPr kumimoji="0" lang="ru-RU" sz="1363" b="1"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8117" marR="0" lvl="0" indent="44640" algn="l" defTabSz="844083" rtl="0" eaLnBrk="1" fontAlgn="auto" latinLnBrk="0" hangingPunct="1">
              <a:lnSpc>
                <a:spcPct val="100000"/>
              </a:lnSpc>
              <a:spcBef>
                <a:spcPts val="703"/>
              </a:spcBef>
              <a:spcAft>
                <a:spcPts val="0"/>
              </a:spcAft>
              <a:buClr>
                <a:srgbClr val="333333"/>
              </a:buClr>
              <a:buSzTx/>
              <a:buFont typeface="Arial"/>
              <a:buAutoNum type="arabicPeriod"/>
              <a:tabLst>
                <a:tab pos="178966" algn="l"/>
              </a:tabLst>
              <a:defRPr/>
            </a:pP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Высшей</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юри</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чес</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обладает</a:t>
            </a:r>
            <a:r>
              <a:rPr kumimoji="0" lang="ru-RU" sz="1363"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Конституция</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пу</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6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8117" marR="710995" lvl="0" indent="0" algn="l" defTabSz="844083" rtl="0" eaLnBrk="1" fontAlgn="auto" latinLnBrk="0" hangingPunct="1">
              <a:lnSpc>
                <a:spcPct val="100000"/>
              </a:lnSpc>
              <a:spcBef>
                <a:spcPts val="319"/>
              </a:spcBef>
              <a:spcAft>
                <a:spcPts val="0"/>
              </a:spcAft>
              <a:buClr>
                <a:srgbClr val="333333"/>
              </a:buClr>
              <a:buSzTx/>
              <a:buFont typeface="Arial"/>
              <a:buAutoNum type="arabicPeriod"/>
              <a:tabLst>
                <a:tab pos="197634" algn="l"/>
              </a:tabLst>
              <a:defRPr/>
            </a:pP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ш</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юри</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чес</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лы</a:t>
            </a:r>
            <a:r>
              <a:rPr kumimoji="0" lang="ru-RU" sz="1363"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кро</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вных</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овых</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ящи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ям</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300307" marR="710995" lvl="0" indent="-292190" algn="l" defTabSz="844083" rtl="0" eaLnBrk="1" fontAlgn="auto" latinLnBrk="0" hangingPunct="1">
              <a:lnSpc>
                <a:spcPct val="100000"/>
              </a:lnSpc>
              <a:spcBef>
                <a:spcPts val="319"/>
              </a:spcBef>
              <a:spcAft>
                <a:spcPts val="0"/>
              </a:spcAft>
              <a:buClr>
                <a:srgbClr val="333333"/>
              </a:buClr>
              <a:buSzTx/>
              <a:buFont typeface="+mj-lt"/>
              <a:buAutoNum type="arabicParenR"/>
              <a:tabLst>
                <a:tab pos="197634" algn="l"/>
              </a:tabLst>
              <a:defRPr/>
            </a:pP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оны,</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вно</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p>
          <a:p>
            <a:pPr marL="300307" marR="710995" lvl="0" indent="-292190" algn="l" defTabSz="844083" rtl="0" eaLnBrk="1" fontAlgn="auto" latinLnBrk="0" hangingPunct="1">
              <a:lnSpc>
                <a:spcPct val="100000"/>
              </a:lnSpc>
              <a:spcBef>
                <a:spcPts val="319"/>
              </a:spcBef>
              <a:spcAft>
                <a:spcPts val="0"/>
              </a:spcAft>
              <a:buClr>
                <a:srgbClr val="333333"/>
              </a:buClr>
              <a:buSzTx/>
              <a:buFont typeface="+mj-lt"/>
              <a:buAutoNum type="arabicParenR"/>
              <a:tabLst>
                <a:tab pos="197634" algn="l"/>
              </a:tabLst>
              <a:defRPr/>
            </a:pP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ти</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онные</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оны</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p>
          <a:p>
            <a:pPr marL="300307" marR="710995" lvl="0" indent="-292190" algn="l" defTabSz="844083" rtl="0" eaLnBrk="1" fontAlgn="auto" latinLnBrk="0" hangingPunct="1">
              <a:lnSpc>
                <a:spcPct val="100000"/>
              </a:lnSpc>
              <a:spcBef>
                <a:spcPts val="319"/>
              </a:spcBef>
              <a:spcAft>
                <a:spcPts val="0"/>
              </a:spcAft>
              <a:buClr>
                <a:srgbClr val="333333"/>
              </a:buClr>
              <a:buSzTx/>
              <a:buFont typeface="+mj-lt"/>
              <a:buAutoNum type="arabicParenR"/>
              <a:tabLst>
                <a:tab pos="197634" algn="l"/>
              </a:tabLst>
              <a:defRPr/>
            </a:pPr>
            <a:r>
              <a:rPr kumimoji="0" lang="ru-RU" sz="1363"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дексы</a:t>
            </a:r>
            <a:r>
              <a:rPr kumimoji="0" lang="ru-RU" sz="1363"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363" b="1" i="0" u="none" strike="noStrike" kern="1200" cap="none" spc="-7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ла</a:t>
            </a:r>
            <a:r>
              <a:rPr kumimoji="0" lang="ru-RU" sz="1363"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ных</a:t>
            </a:r>
            <a:r>
              <a:rPr kumimoji="0" lang="ru-RU" sz="1363" b="1"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декса</a:t>
            </a:r>
            <a:r>
              <a:rPr kumimoji="0" lang="ru-RU" sz="1363" b="1"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lang="ru-RU" sz="1363" b="1"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ух</a:t>
            </a:r>
            <a:r>
              <a:rPr kumimoji="0" lang="ru-RU" sz="1363" b="1"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ал</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ера</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363" b="1"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1"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363"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6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нс</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кий</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7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1" i="0" u="none" strike="noStrike" kern="1200" cap="none" spc="-5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1"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ru-RU" sz="1363"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300307" marR="710995" lvl="0" indent="-292190" algn="l" defTabSz="844083" rtl="0" eaLnBrk="1" fontAlgn="auto" latinLnBrk="0" hangingPunct="1">
              <a:lnSpc>
                <a:spcPct val="100000"/>
              </a:lnSpc>
              <a:spcBef>
                <a:spcPts val="319"/>
              </a:spcBef>
              <a:spcAft>
                <a:spcPts val="0"/>
              </a:spcAft>
              <a:buClr>
                <a:srgbClr val="333333"/>
              </a:buClr>
              <a:buSzTx/>
              <a:buFont typeface="+mj-lt"/>
              <a:buAutoNum type="arabicParenR"/>
              <a:tabLst>
                <a:tab pos="197634" algn="l"/>
              </a:tabLst>
              <a:defRPr/>
            </a:pP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рова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оны,</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lang="ru-RU" sz="1363"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оны</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p>
          <a:p>
            <a:pPr marL="300307" marR="710995" lvl="0" indent="-292190" algn="l" defTabSz="844083" rtl="0" eaLnBrk="1" fontAlgn="auto" latinLnBrk="0" hangingPunct="1">
              <a:lnSpc>
                <a:spcPct val="100000"/>
              </a:lnSpc>
              <a:spcBef>
                <a:spcPts val="319"/>
              </a:spcBef>
              <a:spcAft>
                <a:spcPts val="0"/>
              </a:spcAft>
              <a:buClr>
                <a:srgbClr val="333333"/>
              </a:buClr>
              <a:buSzTx/>
              <a:buFont typeface="+mj-lt"/>
              <a:buAutoNum type="arabicParenR"/>
              <a:tabLst>
                <a:tab pos="197634" algn="l"/>
              </a:tabLst>
              <a:defRPr/>
            </a:pP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и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Пал</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300307" marR="710995" lvl="0" indent="-292190" algn="l" defTabSz="844083" rtl="0" eaLnBrk="1" fontAlgn="auto" latinLnBrk="0" hangingPunct="1">
              <a:lnSpc>
                <a:spcPct val="100000"/>
              </a:lnSpc>
              <a:spcBef>
                <a:spcPts val="319"/>
              </a:spcBef>
              <a:spcAft>
                <a:spcPts val="0"/>
              </a:spcAft>
              <a:buClr>
                <a:srgbClr val="333333"/>
              </a:buClr>
              <a:buSzTx/>
              <a:buFont typeface="+mj-lt"/>
              <a:buAutoNum type="arabicParenR"/>
              <a:tabLst>
                <a:tab pos="197634" algn="l"/>
              </a:tabLst>
              <a:defRPr/>
            </a:pP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зы</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p>
          <a:p>
            <a:pPr marL="300307" marR="710995" lvl="0" indent="-292190" algn="l" defTabSz="844083" rtl="0" eaLnBrk="1" fontAlgn="auto" latinLnBrk="0" hangingPunct="1">
              <a:lnSpc>
                <a:spcPct val="100000"/>
              </a:lnSpc>
              <a:spcBef>
                <a:spcPts val="319"/>
              </a:spcBef>
              <a:spcAft>
                <a:spcPts val="0"/>
              </a:spcAft>
              <a:buClr>
                <a:srgbClr val="333333"/>
              </a:buClr>
              <a:buSzTx/>
              <a:buFont typeface="+mj-lt"/>
              <a:buAutoNum type="arabicParenR"/>
              <a:tabLst>
                <a:tab pos="197634" algn="l"/>
              </a:tabLst>
              <a:defRPr/>
            </a:pP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1"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363" b="1"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1"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a:t>
            </a:r>
            <a:r>
              <a:rPr kumimoji="0" lang="ru-RU" sz="1363" b="1"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ит</a:t>
            </a:r>
            <a:r>
              <a:rPr kumimoji="0" lang="ru-RU" sz="1363" b="1"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1"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a:t>
            </a:r>
            <a:r>
              <a:rPr kumimoji="0" lang="ru-RU" sz="1363"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363" b="1"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p>
          <a:p>
            <a:pPr marL="300307" marR="379441" lvl="1" indent="-292190" algn="l" defTabSz="844083" rtl="0" eaLnBrk="1" fontAlgn="auto" latinLnBrk="0" hangingPunct="1">
              <a:lnSpc>
                <a:spcPct val="100000"/>
              </a:lnSpc>
              <a:spcBef>
                <a:spcPts val="192"/>
              </a:spcBef>
              <a:spcAft>
                <a:spcPts val="0"/>
              </a:spcAft>
              <a:buClr>
                <a:srgbClr val="333333"/>
              </a:buClr>
              <a:buSzTx/>
              <a:buFont typeface="+mj-lt"/>
              <a:buAutoNum type="arabicParenR" startAt="8"/>
              <a:tabLst>
                <a:tab pos="197634" algn="l"/>
              </a:tabLst>
              <a:defRPr/>
            </a:pP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зы</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нист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ных</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дит</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ле</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363"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ных</a:t>
            </a:r>
            <a:r>
              <a:rPr kumimoji="0" lang="ru-RU" sz="1363"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5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ано</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Цен</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сс</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5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лю</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лн</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пу</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нс</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б</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363"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Нацбанка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иных</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ых </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5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300307" marR="379441" lvl="1" indent="-292190" algn="l" defTabSz="844083" rtl="0" eaLnBrk="1" fontAlgn="auto" latinLnBrk="0" hangingPunct="1">
              <a:lnSpc>
                <a:spcPct val="100000"/>
              </a:lnSpc>
              <a:spcBef>
                <a:spcPts val="192"/>
              </a:spcBef>
              <a:spcAft>
                <a:spcPts val="0"/>
              </a:spcAft>
              <a:buClr>
                <a:srgbClr val="333333"/>
              </a:buClr>
              <a:buSzTx/>
              <a:buFont typeface="+mj-lt"/>
              <a:buAutoNum type="arabicParenR" startAt="8"/>
              <a:tabLst>
                <a:tab pos="197634" algn="l"/>
              </a:tabLst>
              <a:defRPr/>
            </a:pP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зы</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ру</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ит</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363"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раль</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ных</a:t>
            </a:r>
            <a:r>
              <a:rPr kumimoji="0" lang="ru-RU" sz="1363"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300307" marR="4059" lvl="1" indent="-292190" algn="l" defTabSz="844083" rtl="0" eaLnBrk="1" fontAlgn="auto" latinLnBrk="0" hangingPunct="1">
              <a:lnSpc>
                <a:spcPct val="100000"/>
              </a:lnSpc>
              <a:spcBef>
                <a:spcPts val="192"/>
              </a:spcBef>
              <a:spcAft>
                <a:spcPts val="0"/>
              </a:spcAft>
              <a:buClr>
                <a:srgbClr val="333333"/>
              </a:buClr>
              <a:buSzTx/>
              <a:buFont typeface="+mj-lt"/>
              <a:buAutoNum type="arabicParenR" startAt="8"/>
              <a:tabLst>
                <a:tab pos="197634" algn="l"/>
              </a:tabLst>
              <a:defRPr/>
            </a:pP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реш</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вные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363"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ким</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реше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им</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 </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нор</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363"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ых</a:t>
            </a:r>
            <a:r>
              <a:rPr kumimoji="0" lang="ru-RU" sz="1363" b="0" i="0" u="none" strike="noStrike" kern="1200" cap="none" spc="-7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сс</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ий</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8117" marR="150153" lvl="2" indent="189112" algn="l" defTabSz="844083" rtl="0" eaLnBrk="1" fontAlgn="auto" latinLnBrk="0" hangingPunct="1">
              <a:lnSpc>
                <a:spcPct val="100000"/>
              </a:lnSpc>
              <a:spcBef>
                <a:spcPts val="192"/>
              </a:spcBef>
              <a:spcAft>
                <a:spcPts val="0"/>
              </a:spcAft>
              <a:buClr>
                <a:srgbClr val="333333"/>
              </a:buClr>
              <a:buSzTx/>
              <a:buFont typeface="Arial"/>
              <a:buAutoNum type="arabicPeriod" startAt="3"/>
              <a:tabLst>
                <a:tab pos="323031" algn="l"/>
              </a:tabLst>
              <a:defRPr/>
            </a:pPr>
            <a:r>
              <a:rPr kumimoji="0" lang="ru-RU" sz="1363"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Ка</a:t>
            </a:r>
            <a:r>
              <a:rPr kumimoji="0" lang="ru-RU" sz="1363" b="0" i="0" u="none" strike="noStrike" kern="1200" cap="none" spc="-6"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ж</a:t>
            </a:r>
            <a:r>
              <a:rPr kumimoji="0" lang="ru-RU" sz="1363"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дый</a:t>
            </a:r>
            <a:r>
              <a:rPr kumimoji="0" lang="ru-RU" sz="1363" b="0" i="0" u="none" strike="noStrike" kern="1200" cap="none" spc="-32"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з</a:t>
            </a:r>
            <a:r>
              <a:rPr kumimoji="0" lang="ru-RU" sz="1363" b="0" i="0" u="none" strike="noStrike" kern="1200" cap="none" spc="-9"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НПА </a:t>
            </a:r>
            <a:r>
              <a:rPr kumimoji="0" lang="ru-RU" sz="1363" b="1" i="0" u="none" strike="noStrike" kern="1200" cap="none" spc="-6"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н</a:t>
            </a:r>
            <a:r>
              <a:rPr kumimoji="0" lang="ru-RU" sz="1363" b="1" i="0" u="none" strike="noStrike" kern="1200" cap="none" spc="-13"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иж</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е</a:t>
            </a:r>
            <a:r>
              <a:rPr kumimoji="0" lang="ru-RU" sz="1363" b="1" i="0" u="none" strike="noStrike" kern="1200" cap="none" spc="-6"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с</a:t>
            </a:r>
            <a:r>
              <a:rPr kumimoji="0" lang="ru-RU" sz="1363" b="1" i="0" u="none" strike="noStrike" kern="1200" cap="none" spc="-13"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т</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о</a:t>
            </a:r>
            <a:r>
              <a:rPr kumimoji="0" lang="ru-RU" sz="1363" b="1" i="0" u="none" strike="noStrike" kern="1200" cap="none" spc="-13"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я</a:t>
            </a:r>
            <a:r>
              <a:rPr kumimoji="0" lang="ru-RU" sz="1363" b="1" i="0" u="none" strike="noStrike" kern="1200" cap="none" spc="-1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щ</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е</a:t>
            </a:r>
            <a:r>
              <a:rPr kumimoji="0" lang="ru-RU" sz="1363" b="1" i="0" u="none" strike="noStrike" kern="1200" cap="none" spc="-2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г</a:t>
            </a:r>
            <a:r>
              <a:rPr kumimoji="0" lang="ru-RU" sz="1363" b="1" i="0" u="none" strike="noStrike" kern="1200" cap="none" spc="0"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о</a:t>
            </a:r>
            <a:r>
              <a:rPr kumimoji="0" lang="ru-RU" sz="1363" b="1" i="0" u="none" strike="noStrike" kern="1200" cap="none" spc="-2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 у</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ров</a:t>
            </a:r>
            <a:r>
              <a:rPr kumimoji="0" lang="ru-RU" sz="1363" b="1" i="0" u="none" strike="noStrike" kern="1200" cap="none" spc="-6"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н</a:t>
            </a:r>
            <a:r>
              <a:rPr kumimoji="0" lang="ru-RU" sz="1363" b="1" i="0" u="none" strike="noStrike" kern="1200" cap="none" spc="0"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я</a:t>
            </a:r>
            <a:r>
              <a:rPr kumimoji="0" lang="ru-RU" sz="1363" b="1" i="0" u="none" strike="noStrike" kern="1200" cap="none" spc="4"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0"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не</a:t>
            </a:r>
            <a:r>
              <a:rPr kumimoji="0" lang="ru-RU" sz="1363" b="1" i="0" u="none" strike="noStrike" kern="1200" cap="none" spc="-13"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д</a:t>
            </a:r>
            <a:r>
              <a:rPr kumimoji="0" lang="ru-RU" sz="1363" b="1" i="0" u="none" strike="noStrike" kern="1200" cap="none" spc="-32"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о</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л</a:t>
            </a:r>
            <a:r>
              <a:rPr kumimoji="0" lang="ru-RU" sz="1363" b="1" i="0" u="none" strike="noStrike" kern="1200" cap="none" spc="-13"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ж</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е</a:t>
            </a:r>
            <a:r>
              <a:rPr kumimoji="0" lang="ru-RU" sz="1363" b="1" i="0" u="none" strike="noStrike" kern="1200" cap="none" spc="0"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н</a:t>
            </a:r>
            <a:r>
              <a:rPr kumimoji="0" lang="ru-RU" sz="1363" b="1" i="0" u="none" strike="noStrike" kern="1200" cap="none" spc="-17"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363" b="1" i="0" u="none" strike="noStrike" kern="1200" cap="none" spc="-13"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п</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р</a:t>
            </a:r>
            <a:r>
              <a:rPr kumimoji="0" lang="ru-RU" sz="1363" b="1" i="0" u="none" strike="noStrike" kern="1200" cap="none" spc="-32"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о</a:t>
            </a:r>
            <a:r>
              <a:rPr kumimoji="0" lang="ru-RU" sz="1363" b="1" i="0" u="none" strike="noStrike" kern="1200" cap="none" spc="-6"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т</a:t>
            </a:r>
            <a:r>
              <a:rPr kumimoji="0" lang="ru-RU" sz="1363" b="1" i="0" u="none" strike="noStrike" kern="1200" cap="none" spc="-13"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и</a:t>
            </a:r>
            <a:r>
              <a:rPr kumimoji="0" lang="ru-RU" sz="1363" b="1" i="0" u="none" strike="noStrike" kern="1200" cap="none" spc="-1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в</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ор</a:t>
            </a:r>
            <a:r>
              <a:rPr kumimoji="0" lang="ru-RU" sz="1363" b="1" i="0" u="none" strike="noStrike" kern="1200" cap="none" spc="-42"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е</a:t>
            </a:r>
            <a:r>
              <a:rPr kumimoji="0" lang="ru-RU" sz="1363" b="1" i="0" u="none" strike="noStrike" kern="1200" cap="none" spc="-9"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ч</a:t>
            </a:r>
            <a:r>
              <a:rPr kumimoji="0" lang="ru-RU" sz="1363" b="1" i="0" u="none" strike="noStrike" kern="1200" cap="none" spc="-13"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и</a:t>
            </a:r>
            <a:r>
              <a:rPr kumimoji="0" lang="ru-RU" sz="1363" b="1" i="0" u="none" strike="noStrike" kern="1200" cap="none" spc="-6"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т</a:t>
            </a:r>
            <a:r>
              <a:rPr kumimoji="0" lang="ru-RU" sz="1363" b="1" i="0" u="none" strike="noStrike" kern="1200" cap="none" spc="0"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ь</a:t>
            </a:r>
            <a:r>
              <a:rPr kumimoji="0" lang="ru-RU" sz="1363" b="0" i="0" u="none" strike="noStrike" kern="1200" cap="none" spc="-13" normalizeH="0" baseline="0" noProof="0" dirty="0">
                <a:ln>
                  <a:noFill/>
                </a:ln>
                <a:solidFill>
                  <a:srgbClr val="1E09B7"/>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НПА вышес</a:t>
            </a:r>
            <a:r>
              <a:rPr kumimoji="0" lang="ru-RU" sz="1363" b="0" i="0" u="none" strike="noStrike" kern="1200" cap="none" spc="-13"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6"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щ</a:t>
            </a:r>
            <a:r>
              <a:rPr kumimoji="0" lang="ru-RU" sz="1363" b="0" i="0" u="none" strike="noStrike" kern="1200" cap="none" spc="-6"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х </a:t>
            </a:r>
            <a:r>
              <a:rPr kumimoji="0" lang="ru-RU" sz="1363" b="0" i="0" u="none" strike="noStrike" kern="1200" cap="none" spc="-29"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9"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ров</a:t>
            </a:r>
            <a:r>
              <a:rPr kumimoji="0" lang="ru-RU" sz="1363" b="0" i="0" u="none" strike="noStrike" kern="1200" cap="none" spc="-6"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ей</a:t>
            </a:r>
            <a:r>
              <a:rPr kumimoji="0" lang="ru-RU" sz="1363"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a:t>
            </a:r>
          </a:p>
          <a:p>
            <a:pPr marL="8117" marR="223606" lvl="2" indent="0" algn="l" defTabSz="844083" rtl="0" eaLnBrk="1" fontAlgn="auto" latinLnBrk="0" hangingPunct="1">
              <a:lnSpc>
                <a:spcPct val="100000"/>
              </a:lnSpc>
              <a:spcBef>
                <a:spcPts val="192"/>
              </a:spcBef>
              <a:spcAft>
                <a:spcPts val="0"/>
              </a:spcAft>
              <a:buClr>
                <a:srgbClr val="333333"/>
              </a:buClr>
              <a:buSzTx/>
              <a:buFont typeface="Arial"/>
              <a:buAutoNum type="arabicPeriod" startAt="3"/>
              <a:tabLst>
                <a:tab pos="197634" algn="l"/>
              </a:tabLst>
              <a:defRPr/>
            </a:pP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М</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НПА </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ера</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НПА </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a:t>
            </a:r>
          </a:p>
          <a:p>
            <a:pPr marL="8117" marR="293813" lvl="2" indent="0" algn="l" defTabSz="844083" rtl="0" eaLnBrk="1" fontAlgn="auto" latinLnBrk="0" hangingPunct="1">
              <a:lnSpc>
                <a:spcPct val="100000"/>
              </a:lnSpc>
              <a:spcBef>
                <a:spcPts val="192"/>
              </a:spcBef>
              <a:spcAft>
                <a:spcPts val="0"/>
              </a:spcAft>
              <a:buClr>
                <a:srgbClr val="333333"/>
              </a:buClr>
              <a:buSzTx/>
              <a:buFont typeface="Arial"/>
              <a:buAutoNum type="arabicPeriod" startAt="3"/>
              <a:tabLst>
                <a:tab pos="197634" algn="l"/>
              </a:tabLst>
              <a:defRPr/>
            </a:pP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Конс</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и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5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ят</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363" b="0"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вне </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ера</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рх</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НПА,</a:t>
            </a:r>
            <a:r>
              <a:rPr kumimoji="0" lang="ru-RU" sz="1363" b="0" i="0" u="none" strike="noStrike" kern="1200" cap="none" spc="-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у</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ле</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363"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ас</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оя</a:t>
            </a:r>
            <a:r>
              <a:rPr kumimoji="0" lang="ru-RU" sz="1363" b="0" i="0" u="none" strike="noStrike" kern="1200" cap="none" spc="-1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363" b="0" i="0" u="none" strike="noStrike" kern="1200" cap="none" spc="-8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363"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363"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ье</a:t>
            </a:r>
            <a:r>
              <a:rPr kumimoji="0" lang="ru-RU" sz="1363" b="0" i="0" u="none" strike="noStrike" kern="1200" cap="none" spc="-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8117" marR="293813" lvl="2" indent="0" algn="r" defTabSz="844083" rtl="0" eaLnBrk="1" fontAlgn="auto" latinLnBrk="0" hangingPunct="1">
              <a:lnSpc>
                <a:spcPct val="100000"/>
              </a:lnSpc>
              <a:spcBef>
                <a:spcPts val="192"/>
              </a:spcBef>
              <a:spcAft>
                <a:spcPts val="0"/>
              </a:spcAft>
              <a:buClr>
                <a:srgbClr val="333333"/>
              </a:buClr>
              <a:buSzTx/>
              <a:buFontTx/>
              <a:buNone/>
              <a:tabLst>
                <a:tab pos="197634" algn="l"/>
              </a:tabLst>
              <a:defRPr/>
            </a:pPr>
            <a:r>
              <a:rPr kumimoji="0" lang="ru-RU" sz="1363" b="1" i="0" u="none" strike="noStrike" kern="1200" cap="none" spc="-1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4. ЗРК от 24 марта 1998 г. N 213-1 "О нормативных правовых актах</a:t>
            </a:r>
            <a:endParaRPr kumimoji="0" lang="ru-RU" sz="136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28989660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7" name="Rectangle 5"/>
          <p:cNvSpPr>
            <a:spLocks noChangeArrowheads="1"/>
          </p:cNvSpPr>
          <p:nvPr/>
        </p:nvSpPr>
        <p:spPr bwMode="auto">
          <a:xfrm>
            <a:off x="992189" y="1844675"/>
            <a:ext cx="530915" cy="298672"/>
          </a:xfrm>
          <a:prstGeom prst="rect">
            <a:avLst/>
          </a:prstGeom>
          <a:noFill/>
          <a:ln w="9525">
            <a:noFill/>
            <a:miter lim="800000"/>
            <a:headEnd/>
            <a:tailEnd/>
          </a:ln>
          <a:effectLst/>
        </p:spPr>
        <p:txBody>
          <a:bodyPr wrap="none">
            <a:spAutoFit/>
          </a:bodyPr>
          <a:lstStyle/>
          <a:p>
            <a:pPr marL="342900" indent="-342900">
              <a:lnSpc>
                <a:spcPct val="70000"/>
              </a:lnSpc>
              <a:buFontTx/>
              <a:buAutoNum type="arabicPeriod"/>
            </a:pPr>
            <a:endParaRPr lang="ru-RU">
              <a:solidFill>
                <a:srgbClr val="800000"/>
              </a:solidFill>
            </a:endParaRPr>
          </a:p>
        </p:txBody>
      </p:sp>
      <p:sp>
        <p:nvSpPr>
          <p:cNvPr id="6" name="TextBox 5">
            <a:extLst>
              <a:ext uri="{FF2B5EF4-FFF2-40B4-BE49-F238E27FC236}">
                <a16:creationId xmlns:a16="http://schemas.microsoft.com/office/drawing/2014/main" id="{5B46DCEA-6A0D-0547-C2EF-8E67BF3ED4AE}"/>
              </a:ext>
            </a:extLst>
          </p:cNvPr>
          <p:cNvSpPr txBox="1"/>
          <p:nvPr/>
        </p:nvSpPr>
        <p:spPr>
          <a:xfrm>
            <a:off x="189186" y="96783"/>
            <a:ext cx="9656380" cy="9994659"/>
          </a:xfrm>
          <a:prstGeom prst="rect">
            <a:avLst/>
          </a:prstGeom>
          <a:noFill/>
        </p:spPr>
        <p:txBody>
          <a:bodyPr wrap="square">
            <a:spAutoFit/>
          </a:bodyPr>
          <a:lstStyle/>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67. Инвентаризация имущества производится по местонахождению имущества.</a:t>
            </a: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Проверка фактических остатков производится при участии материально ответственного лица субъекта, при этом материально ответственное лицо не является членом комиссии на своем участке.</a:t>
            </a:r>
          </a:p>
          <a:p>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68. Результаты подсчета, обмера и взвешивания заносятся в инвентаризационные описи, формы которых утверждены Приказом 562.</a:t>
            </a: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Инвентаризационные описи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документы, составляемые в момент проведения инвентаризации и подтверждающие фактическое наличие имущества на определенную дату не менее чем в двух экземплярах, которые подписываются всеми членами комиссии и материально ответственным лицом субъекта.</a:t>
            </a: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В конце описи материально ответственное лицо субъекта дает расписку, подтверждающую проверку комиссией имущества в его присутствии, об отсутствии к членам комиссии каких-либо претензий.</a:t>
            </a: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При проверке фактического наличия имущества в случае смены материально ответственного лица в инвентаризационных описях лицо, принявшее это имущество, расписывается в их получении, а сдавшее - в их сдаче.</a:t>
            </a: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Если период проведения инвентаризации имущества составляет более чем один день, то помещение, где хранится инвентаризируемое имущество, ежедневно опечатывается в присутствии членов комиссии и материально ответственного лица.</a:t>
            </a: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В случае если в период проведения инвентаризации комиссия не имеет возможности произвести подсчет имущества в данном помещении и записать их в опись сразу, на группу </a:t>
            </a:r>
            <a:r>
              <a:rPr kumimoji="0" lang="ru-RU" sz="1532" b="0" i="0" u="none" strike="noStrike" kern="1200" cap="none" spc="0" normalizeH="0" baseline="0" noProof="0" dirty="0" err="1">
                <a:ln>
                  <a:noFill/>
                </a:ln>
                <a:solidFill>
                  <a:prstClr val="black"/>
                </a:solidFill>
                <a:effectLst/>
                <a:uLnTx/>
                <a:uFillTx/>
                <a:latin typeface="Times New Roman" panose="02020603050405020304" pitchFamily="18" charset="0"/>
                <a:ea typeface="Microsoft YaHei"/>
                <a:cs typeface="Times New Roman" panose="02020603050405020304" pitchFamily="18" charset="0"/>
              </a:rPr>
              <a:t>проинвентаризированного</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(просчитанного) имущества прикрепляются инвентаризационные ярлыки для фактического наличия имущества, форма которых утверждена Приказом 562.</a:t>
            </a:r>
          </a:p>
          <a:p>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69. На имущество, не принадлежащее субъекту на правах собственности, но находящееся у них, а также на имущество, пришедшее в негодность, составляются отдельные инвентаризационные описи.</a:t>
            </a:r>
          </a:p>
          <a:p>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70. По окончании инвентаризации, оформленные инвентаризационные акты и описи, сличительные ведомости, формы которых утверждены Приказом 562, сдаются в бухгалтерскую службу.</a:t>
            </a:r>
          </a:p>
          <a:p>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71. Выявленные при инвентаризации (расхождения фактического наличия имущества с данными бухгалтерского учета) излишки признаются доходом и подлежат оприходованию, недостачи признаются расходом или, в случае установления виновного лица, его задолженностью.</a:t>
            </a:r>
          </a:p>
          <a:p>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Нормы естественной убыли применяются лишь в случаях выявления фактических недостач.</a:t>
            </a:r>
          </a:p>
          <a:p>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Недостача и порча запасов сверх норм естественной убыли при наличии виновных лиц возмещается виновными лицами.</a:t>
            </a:r>
          </a:p>
          <a:p>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71-1. Взаимный зачет излишков и недостач в результате пересортицы допущен только в виде исключения за один и тот же проверяемый период у одного и того же проверяемого лица, в отношении запасов одного и того же наименования и в тождественных количествах.</a:t>
            </a:r>
          </a:p>
          <a:p>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О допущенной пересортице материально ответственные лица представляют подробные объяснения комиссии.</a:t>
            </a:r>
            <a:endParaRPr lang="ru-RU" dirty="0"/>
          </a:p>
        </p:txBody>
      </p:sp>
    </p:spTree>
    <p:extLst>
      <p:ext uri="{BB962C8B-B14F-4D97-AF65-F5344CB8AC3E}">
        <p14:creationId xmlns:p14="http://schemas.microsoft.com/office/powerpoint/2010/main" val="901040375"/>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7" name="Rectangle 5"/>
          <p:cNvSpPr>
            <a:spLocks noChangeArrowheads="1"/>
          </p:cNvSpPr>
          <p:nvPr/>
        </p:nvSpPr>
        <p:spPr bwMode="auto">
          <a:xfrm>
            <a:off x="992189" y="1844675"/>
            <a:ext cx="530915" cy="298672"/>
          </a:xfrm>
          <a:prstGeom prst="rect">
            <a:avLst/>
          </a:prstGeom>
          <a:noFill/>
          <a:ln w="9525">
            <a:noFill/>
            <a:miter lim="800000"/>
            <a:headEnd/>
            <a:tailEnd/>
          </a:ln>
          <a:effectLst/>
        </p:spPr>
        <p:txBody>
          <a:bodyPr wrap="none">
            <a:spAutoFit/>
          </a:bodyPr>
          <a:lstStyle/>
          <a:p>
            <a:pPr marL="342900" indent="-342900">
              <a:lnSpc>
                <a:spcPct val="70000"/>
              </a:lnSpc>
              <a:buFontTx/>
              <a:buAutoNum type="arabicPeriod"/>
            </a:pPr>
            <a:endParaRPr lang="ru-RU">
              <a:solidFill>
                <a:srgbClr val="800000"/>
              </a:solidFill>
            </a:endParaRPr>
          </a:p>
        </p:txBody>
      </p:sp>
      <p:sp>
        <p:nvSpPr>
          <p:cNvPr id="6" name="TextBox 5">
            <a:extLst>
              <a:ext uri="{FF2B5EF4-FFF2-40B4-BE49-F238E27FC236}">
                <a16:creationId xmlns:a16="http://schemas.microsoft.com/office/drawing/2014/main" id="{5B46DCEA-6A0D-0547-C2EF-8E67BF3ED4AE}"/>
              </a:ext>
            </a:extLst>
          </p:cNvPr>
          <p:cNvSpPr txBox="1"/>
          <p:nvPr/>
        </p:nvSpPr>
        <p:spPr>
          <a:xfrm>
            <a:off x="189186" y="167730"/>
            <a:ext cx="9656380" cy="5967788"/>
          </a:xfrm>
          <a:prstGeom prst="rect">
            <a:avLst/>
          </a:prstGeom>
          <a:noFill/>
        </p:spPr>
        <p:txBody>
          <a:bodyPr wrap="square">
            <a:spAutoFit/>
          </a:bodyPr>
          <a:lstStyle/>
          <a:p>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71. Выявленные при инвентаризации (расхождения фактического наличия имущества с данными бухгалтерского учета) излишки признаются доходом и подлежат оприходованию, недостачи признаются расходом или, в случае установления виновного лица, его задолженностью.</a:t>
            </a:r>
          </a:p>
          <a:p>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Нормы естественной убыли применяются лишь в случаях выявления фактических недостач.</a:t>
            </a:r>
          </a:p>
          <a:p>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Недостача и порча запасов сверх норм естественной убыли при наличии виновных лиц возмещается виновными лицами.</a:t>
            </a:r>
          </a:p>
          <a:p>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71-1. Взаимный зачет излишков и недостач в результате пересортицы допущен только в виде исключения за один и тот же проверяемый период у одного и того же проверяемого лица, в отношении запасов одного и того же наименования и в тождественных количествах.</a:t>
            </a:r>
          </a:p>
          <a:p>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rPr>
              <a:t>      О допущенной пересортице материально ответственные лица представляют подробные объяснения комиссии.</a:t>
            </a:r>
          </a:p>
          <a:p>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icrosoft YaHei"/>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72. Комиссия выявляет причины недостач или излишков, обнаруженных при инвентаризации. Выводы, предложения и решения комиссии оформляются протоколом, утвержденным руководством субъекта.</a:t>
            </a:r>
          </a:p>
          <a:p>
            <a:r>
              <a:rPr lang="ru-RU" sz="1660" dirty="0">
                <a:latin typeface="Times New Roman" panose="02020603050405020304" pitchFamily="18" charset="0"/>
                <a:cs typeface="Times New Roman" panose="02020603050405020304" pitchFamily="18" charset="0"/>
              </a:rPr>
              <a:t>      Результаты инвентаризации отражаются в бухгалтерском учете и финансовой отчетности того месяца, в котором была закончена инвентаризация, а по годовой инвентаризации - в годовой финансовой отчетности.</a:t>
            </a:r>
          </a:p>
          <a:p>
            <a:r>
              <a:rPr lang="ru-RU" sz="1660" dirty="0">
                <a:latin typeface="Times New Roman" panose="02020603050405020304" pitchFamily="18" charset="0"/>
                <a:cs typeface="Times New Roman" panose="02020603050405020304" pitchFamily="18" charset="0"/>
              </a:rPr>
              <a:t>      Инвентаризация дебиторской и кредиторской задолженности оформляется Актом инвентаризации дебиторской и кредиторской задолженности, форма которого утверждена Приказом 562, с приложением акта сверки взаиморасчетов с дебиторами и кредиторами, в произвольной форме.</a:t>
            </a:r>
          </a:p>
        </p:txBody>
      </p:sp>
    </p:spTree>
    <p:extLst>
      <p:ext uri="{BB962C8B-B14F-4D97-AF65-F5344CB8AC3E}">
        <p14:creationId xmlns:p14="http://schemas.microsoft.com/office/powerpoint/2010/main" val="2811441056"/>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1">
            <a:extLst>
              <a:ext uri="{FF2B5EF4-FFF2-40B4-BE49-F238E27FC236}">
                <a16:creationId xmlns:a16="http://schemas.microsoft.com/office/drawing/2014/main" id="{68B8140F-C870-446C-B0C9-418E398DC40E}"/>
              </a:ext>
            </a:extLst>
          </p:cNvPr>
          <p:cNvSpPr>
            <a:spLocks noChangeArrowheads="1"/>
          </p:cNvSpPr>
          <p:nvPr/>
        </p:nvSpPr>
        <p:spPr bwMode="auto">
          <a:xfrm>
            <a:off x="1605164" y="668217"/>
            <a:ext cx="6749787" cy="44177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686" tIns="39877" rIns="76686" bIns="39877" anchor="ctr" anchorCtr="1"/>
          <a:lstStyle>
            <a:lvl1pPr>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9pPr>
          </a:lstStyle>
          <a:p>
            <a:pPr marL="0" marR="0" lvl="0" indent="0" algn="ctr" defTabSz="779173" rtl="0" eaLnBrk="1" fontAlgn="auto" latinLnBrk="0" hangingPunct="1">
              <a:lnSpc>
                <a:spcPct val="90000"/>
              </a:lnSpc>
              <a:spcBef>
                <a:spcPts val="1150"/>
              </a:spcBef>
              <a:spcAft>
                <a:spcPts val="0"/>
              </a:spcAft>
              <a:buClrTx/>
              <a:buSzPct val="100000"/>
              <a:buFont typeface="Times New Roman" panose="02020603050405020304" pitchFamily="18" charset="0"/>
              <a:buNon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endParaRPr kumimoji="0" lang="ru-RU" altLang="ru-RU" sz="2031"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panose="020B0503020204020204" pitchFamily="34" charset="-122"/>
              <a:cs typeface="Times New Roman" panose="02020603050405020304" pitchFamily="18" charset="0"/>
            </a:endParaRPr>
          </a:p>
        </p:txBody>
      </p:sp>
      <p:sp>
        <p:nvSpPr>
          <p:cNvPr id="5" name="TextBox 4">
            <a:extLst>
              <a:ext uri="{FF2B5EF4-FFF2-40B4-BE49-F238E27FC236}">
                <a16:creationId xmlns:a16="http://schemas.microsoft.com/office/drawing/2014/main" id="{7281A560-8CD9-4831-BFD1-1C7AEC573439}"/>
              </a:ext>
            </a:extLst>
          </p:cNvPr>
          <p:cNvSpPr txBox="1"/>
          <p:nvPr/>
        </p:nvSpPr>
        <p:spPr>
          <a:xfrm>
            <a:off x="704528" y="300415"/>
            <a:ext cx="8640960" cy="46905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ГКП на ПХВ</a:t>
            </a:r>
            <a:r>
              <a:rPr kumimoji="0" lang="ru-RU" sz="1660" b="1"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rPr>
              <a:t>— коммерческая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организация, наделенная государством имуществом на праве хозяйственного ведения и отвечающая по своим обязательствам всем принадлежащим ей имуществом.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Деятельность ГКП на ПХВ регулируется Законом РК от 1 марта 2011 года № 413-IV «О государственном имуществе», Законом РК  от 31 октября 2015 года № 379-v ЗРК «О государственно-частном партнерстве», НК РК, ГК РК и другими нормативными актами.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ГКП на ПХВ содержится </a:t>
            </a:r>
            <a:r>
              <a:rPr kumimoji="0" lang="ru-RU" sz="1660" b="1"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rPr>
              <a:t>за счет собственных доходов от собственной деятельности</a:t>
            </a:r>
            <a:r>
              <a:rPr kumimoji="0" lang="ru-RU" sz="1660" b="0"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rPr>
              <a:t>.</a:t>
            </a:r>
            <a:br>
              <a:rPr kumimoji="0" lang="ru-RU" sz="1660" b="0"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rPr>
            </a:br>
            <a:endParaRPr kumimoji="0" lang="ru-RU" sz="1660" b="0"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Право хозяйственного ведения является вещным правом ГП, получившего имущество от государства как собственника и осуществляющего в пределах, установленных законодательными актами, права владения, пользования и распоряжения этим имуществом.</a:t>
            </a:r>
            <a:b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Существенным отличием права хозяйственного ведения от права собственности является </a:t>
            </a:r>
            <a:r>
              <a:rPr kumimoji="0" lang="ru-RU" sz="1660" b="1"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rPr>
              <a:t>ограничение права распоряжения имуществом</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 также использование переданного имущества исключительно в соответствии с предметом деятельности, целями и задачами государственного предприятия.</a:t>
            </a:r>
            <a:b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9910054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1">
            <a:extLst>
              <a:ext uri="{FF2B5EF4-FFF2-40B4-BE49-F238E27FC236}">
                <a16:creationId xmlns:a16="http://schemas.microsoft.com/office/drawing/2014/main" id="{68B8140F-C870-446C-B0C9-418E398DC40E}"/>
              </a:ext>
            </a:extLst>
          </p:cNvPr>
          <p:cNvSpPr>
            <a:spLocks noChangeArrowheads="1"/>
          </p:cNvSpPr>
          <p:nvPr/>
        </p:nvSpPr>
        <p:spPr bwMode="auto">
          <a:xfrm>
            <a:off x="1605164" y="668217"/>
            <a:ext cx="6749787" cy="44177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686" tIns="39877" rIns="76686" bIns="39877" anchor="ctr" anchorCtr="1"/>
          <a:lstStyle>
            <a:lvl1pPr>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9pPr>
          </a:lstStyle>
          <a:p>
            <a:pPr marL="0" marR="0" lvl="0" indent="0" algn="ctr" defTabSz="779173" rtl="0" eaLnBrk="1" fontAlgn="auto" latinLnBrk="0" hangingPunct="1">
              <a:lnSpc>
                <a:spcPct val="90000"/>
              </a:lnSpc>
              <a:spcBef>
                <a:spcPts val="1150"/>
              </a:spcBef>
              <a:spcAft>
                <a:spcPts val="0"/>
              </a:spcAft>
              <a:buClrTx/>
              <a:buSzPct val="100000"/>
              <a:buFont typeface="Times New Roman" panose="02020603050405020304" pitchFamily="18" charset="0"/>
              <a:buNon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endParaRPr kumimoji="0" lang="ru-RU" altLang="ru-RU" sz="2031" b="1" i="0" u="none" strike="noStrike" kern="1200" cap="none" spc="0" normalizeH="0" baseline="0" noProof="0" dirty="0">
              <a:ln>
                <a:noFill/>
              </a:ln>
              <a:solidFill>
                <a:prstClr val="black"/>
              </a:solidFill>
              <a:effectLst/>
              <a:uLnTx/>
              <a:uFillTx/>
              <a:latin typeface="Times New Roman" panose="02020603050405020304" pitchFamily="18" charset="0"/>
              <a:ea typeface="Microsoft YaHei" panose="020B0503020204020204" pitchFamily="34" charset="-122"/>
              <a:cs typeface="Times New Roman" panose="02020603050405020304" pitchFamily="18" charset="0"/>
            </a:endParaRPr>
          </a:p>
        </p:txBody>
      </p:sp>
      <p:sp>
        <p:nvSpPr>
          <p:cNvPr id="5" name="TextBox 4">
            <a:extLst>
              <a:ext uri="{FF2B5EF4-FFF2-40B4-BE49-F238E27FC236}">
                <a16:creationId xmlns:a16="http://schemas.microsoft.com/office/drawing/2014/main" id="{7281A560-8CD9-4831-BFD1-1C7AEC573439}"/>
              </a:ext>
            </a:extLst>
          </p:cNvPr>
          <p:cNvSpPr txBox="1"/>
          <p:nvPr/>
        </p:nvSpPr>
        <p:spPr>
          <a:xfrm>
            <a:off x="560512" y="300414"/>
            <a:ext cx="8784976" cy="596778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ГКП на ПХВ</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rPr>
              <a:t>коммерческая</a:t>
            </a:r>
            <a:r>
              <a:rPr kumimoji="0" lang="ru-RU" sz="1660" b="0"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организация, наделенная государством имуществом на праве хозяйственного ведения и отвечающая по своим обязательствам всем принадлежащим ей имуществом.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Законодательство ограничивает имущественные права ГКП на ПХВ, а именно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оно не вправе без письменного согласия уполномоченного органа:</a:t>
            </a:r>
            <a:b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отчуждать или иным способом распоряжаться, сдавать в долгосрочную аренду (свыше трех лет), предоставлять во временное безвозмездное пользование принадлежащие ему здания, сооружения, оборудование и другие основные средства предприятия;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создавать филиалы, представительства и дочерние предприятия, учреждать совместно с частными предпринимателями предприятия и совместные производства, вкладывать в них свой производственный и денежный капитал;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распоряжаться принадлежащими ему акциями, а также дебиторской задолженностью;</a:t>
            </a:r>
            <a:b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выдавать поручительство или гарантию по обязательствам третьих лиц;</a:t>
            </a:r>
            <a:b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 предоставлять займы.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Функции субъекта права коммунальной собственности по отношению к коммунальным государственным предприятиям осуществляет соответствующий акимат, а органом государственного управления этими предприятиями является сам акимат или уполномоченный им орган, например,  управление  здравоохранения.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rPr>
              <a:t>В случае  списания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баланса ГКП на ПХВ </a:t>
            </a:r>
            <a:r>
              <a:rPr kumimoji="0" lang="ru-RU" sz="1660" b="1" i="0" u="none" strike="noStrike" kern="1200" cap="none" spc="0" normalizeH="0" baseline="0" noProof="0" dirty="0">
                <a:ln>
                  <a:noFill/>
                </a:ln>
                <a:solidFill>
                  <a:srgbClr val="0B17B5"/>
                </a:solidFill>
                <a:effectLst/>
                <a:uLnTx/>
                <a:uFillTx/>
                <a:latin typeface="Times New Roman" panose="02020603050405020304" pitchFamily="18" charset="0"/>
                <a:ea typeface="+mn-ea"/>
                <a:cs typeface="Times New Roman" panose="02020603050405020304" pitchFamily="18" charset="0"/>
              </a:rPr>
              <a:t>Основных средств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необходимо письменное согласие учредителя.</a:t>
            </a:r>
          </a:p>
        </p:txBody>
      </p:sp>
    </p:spTree>
    <p:extLst>
      <p:ext uri="{BB962C8B-B14F-4D97-AF65-F5344CB8AC3E}">
        <p14:creationId xmlns:p14="http://schemas.microsoft.com/office/powerpoint/2010/main" val="386367604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4354" name="Rectangle 2"/>
          <p:cNvSpPr>
            <a:spLocks noGrp="1" noChangeArrowheads="1"/>
          </p:cNvSpPr>
          <p:nvPr>
            <p:ph type="title"/>
          </p:nvPr>
        </p:nvSpPr>
        <p:spPr>
          <a:xfrm>
            <a:off x="560512" y="274639"/>
            <a:ext cx="8229600" cy="558797"/>
          </a:xfrm>
        </p:spPr>
        <p:txBody>
          <a:bodyPr>
            <a:normAutofit/>
          </a:bodyPr>
          <a:lstStyle/>
          <a:p>
            <a:pPr eaLnBrk="1" hangingPunct="1">
              <a:defRPr/>
            </a:pPr>
            <a:r>
              <a:rPr lang="ru-RU" sz="2200" b="1" dirty="0">
                <a:latin typeface="Times New Roman" panose="02020603050405020304" pitchFamily="18" charset="0"/>
                <a:cs typeface="Times New Roman" panose="02020603050405020304" pitchFamily="18" charset="0"/>
              </a:rPr>
              <a:t>Факторы, влияющие на собственный капитал</a:t>
            </a:r>
          </a:p>
        </p:txBody>
      </p:sp>
      <p:sp>
        <p:nvSpPr>
          <p:cNvPr id="1124355" name="Rectangle 3"/>
          <p:cNvSpPr>
            <a:spLocks noGrp="1" noChangeArrowheads="1"/>
          </p:cNvSpPr>
          <p:nvPr>
            <p:ph type="body" idx="1"/>
          </p:nvPr>
        </p:nvSpPr>
        <p:spPr>
          <a:xfrm>
            <a:off x="1424608" y="1660481"/>
            <a:ext cx="8229600" cy="463271"/>
          </a:xfrm>
        </p:spPr>
        <p:txBody>
          <a:bodyPr/>
          <a:lstStyle/>
          <a:p>
            <a:pPr eaLnBrk="1" hangingPunct="1">
              <a:buFontTx/>
              <a:buNone/>
              <a:defRPr/>
            </a:pPr>
            <a:r>
              <a:rPr lang="ru-RU" sz="1900" b="1" dirty="0">
                <a:latin typeface="Times New Roman" panose="02020603050405020304" pitchFamily="18" charset="0"/>
                <a:cs typeface="Times New Roman" panose="02020603050405020304" pitchFamily="18" charset="0"/>
              </a:rPr>
              <a:t>Уменьшение                                                                            Увеличение</a:t>
            </a:r>
            <a:r>
              <a:rPr lang="en-US" sz="1900" b="1" dirty="0">
                <a:latin typeface="Times New Roman" panose="02020603050405020304" pitchFamily="18" charset="0"/>
                <a:cs typeface="Times New Roman" panose="02020603050405020304" pitchFamily="18" charset="0"/>
              </a:rPr>
              <a:t> </a:t>
            </a:r>
            <a:endParaRPr lang="ru-RU" sz="1900" b="1" dirty="0">
              <a:latin typeface="Times New Roman" panose="02020603050405020304" pitchFamily="18" charset="0"/>
              <a:cs typeface="Times New Roman" panose="02020603050405020304" pitchFamily="18" charset="0"/>
            </a:endParaRPr>
          </a:p>
        </p:txBody>
      </p:sp>
      <p:pic>
        <p:nvPicPr>
          <p:cNvPr id="14" name="Рисунок 13">
            <a:extLst>
              <a:ext uri="{FF2B5EF4-FFF2-40B4-BE49-F238E27FC236}">
                <a16:creationId xmlns:a16="http://schemas.microsoft.com/office/drawing/2014/main" id="{E1F77536-DF01-4A9C-A5C8-A5D99601F60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48944" y="4108702"/>
            <a:ext cx="1800200" cy="1676401"/>
          </a:xfrm>
          <a:prstGeom prst="rect">
            <a:avLst/>
          </a:prstGeom>
          <a:noFill/>
          <a:ln>
            <a:noFill/>
          </a:ln>
        </p:spPr>
      </p:pic>
      <p:pic>
        <p:nvPicPr>
          <p:cNvPr id="15" name="Рисунок 14">
            <a:extLst>
              <a:ext uri="{FF2B5EF4-FFF2-40B4-BE49-F238E27FC236}">
                <a16:creationId xmlns:a16="http://schemas.microsoft.com/office/drawing/2014/main" id="{E49D42C6-6C02-46F9-A00F-9D147565D24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6510" y="118363"/>
            <a:ext cx="1888490" cy="1636460"/>
          </a:xfrm>
          <a:prstGeom prst="rect">
            <a:avLst/>
          </a:prstGeom>
          <a:noFill/>
          <a:ln>
            <a:noFill/>
          </a:ln>
        </p:spPr>
      </p:pic>
      <p:pic>
        <p:nvPicPr>
          <p:cNvPr id="16" name="Рисунок 15">
            <a:extLst>
              <a:ext uri="{FF2B5EF4-FFF2-40B4-BE49-F238E27FC236}">
                <a16:creationId xmlns:a16="http://schemas.microsoft.com/office/drawing/2014/main" id="{FD2B5A2D-8399-46A3-ADEA-25A4BA749EEB}"/>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9057" y="5139862"/>
            <a:ext cx="2082462" cy="1498178"/>
          </a:xfrm>
          <a:prstGeom prst="rect">
            <a:avLst/>
          </a:prstGeom>
          <a:noFill/>
          <a:ln>
            <a:noFill/>
          </a:ln>
        </p:spPr>
      </p:pic>
      <p:grpSp>
        <p:nvGrpSpPr>
          <p:cNvPr id="25" name="Группа 24">
            <a:extLst>
              <a:ext uri="{FF2B5EF4-FFF2-40B4-BE49-F238E27FC236}">
                <a16:creationId xmlns:a16="http://schemas.microsoft.com/office/drawing/2014/main" id="{D78521C7-46D6-40F6-BF44-C0BCAD03DB6B}"/>
              </a:ext>
            </a:extLst>
          </p:cNvPr>
          <p:cNvGrpSpPr/>
          <p:nvPr/>
        </p:nvGrpSpPr>
        <p:grpSpPr>
          <a:xfrm>
            <a:off x="992560" y="2315274"/>
            <a:ext cx="8186184" cy="3770356"/>
            <a:chOff x="577416" y="2436803"/>
            <a:chExt cx="8186184" cy="3770356"/>
          </a:xfrm>
        </p:grpSpPr>
        <p:sp>
          <p:nvSpPr>
            <p:cNvPr id="34821" name="Rectangle 4"/>
            <p:cNvSpPr>
              <a:spLocks noChangeArrowheads="1"/>
            </p:cNvSpPr>
            <p:nvPr/>
          </p:nvSpPr>
          <p:spPr bwMode="auto">
            <a:xfrm>
              <a:off x="577416" y="2436803"/>
              <a:ext cx="2362200" cy="912117"/>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85750" marR="0" lvl="0" indent="-285750" algn="r" defTabSz="762000" rtl="0" eaLnBrk="0" fontAlgn="auto" latinLnBrk="0" hangingPunct="0">
                <a:lnSpc>
                  <a:spcPct val="100000"/>
                </a:lnSpc>
                <a:spcBef>
                  <a:spcPct val="1000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Изъятия</a:t>
              </a:r>
            </a:p>
          </p:txBody>
        </p:sp>
        <p:sp>
          <p:nvSpPr>
            <p:cNvPr id="34822" name="Rectangle 5"/>
            <p:cNvSpPr>
              <a:spLocks noChangeArrowheads="1"/>
            </p:cNvSpPr>
            <p:nvPr/>
          </p:nvSpPr>
          <p:spPr bwMode="auto">
            <a:xfrm>
              <a:off x="603928" y="3686642"/>
              <a:ext cx="2362200" cy="914400"/>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85750" marR="0" lvl="0" indent="-285750" algn="ctr" defTabSz="762000" rtl="0" eaLnBrk="0" fontAlgn="auto" latinLnBrk="0" hangingPunct="0">
                <a:lnSpc>
                  <a:spcPct val="100000"/>
                </a:lnSpc>
                <a:spcBef>
                  <a:spcPct val="1000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Расходы</a:t>
              </a:r>
            </a:p>
          </p:txBody>
        </p:sp>
        <p:sp>
          <p:nvSpPr>
            <p:cNvPr id="34823" name="Rectangle 6"/>
            <p:cNvSpPr>
              <a:spLocks noChangeArrowheads="1"/>
            </p:cNvSpPr>
            <p:nvPr/>
          </p:nvSpPr>
          <p:spPr bwMode="auto">
            <a:xfrm>
              <a:off x="3652976" y="2590800"/>
              <a:ext cx="2362200" cy="1676400"/>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85750" marR="0" lvl="0" indent="-285750" algn="ctr" defTabSz="762000" rtl="0" eaLnBrk="0" fontAlgn="auto" latinLnBrk="0" hangingPunct="0">
                <a:lnSpc>
                  <a:spcPct val="100000"/>
                </a:lnSpc>
                <a:spcBef>
                  <a:spcPct val="1000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Собственный Капитал (Уставный, акционерный…)</a:t>
              </a:r>
            </a:p>
          </p:txBody>
        </p:sp>
        <p:sp>
          <p:nvSpPr>
            <p:cNvPr id="34824" name="Rectangle 7"/>
            <p:cNvSpPr>
              <a:spLocks noChangeArrowheads="1"/>
            </p:cNvSpPr>
            <p:nvPr/>
          </p:nvSpPr>
          <p:spPr bwMode="auto">
            <a:xfrm>
              <a:off x="6553800" y="2463002"/>
              <a:ext cx="2209800" cy="914400"/>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85750" marR="0" lvl="0" indent="-285750" algn="ctr" defTabSz="762000" rtl="0" eaLnBrk="0" fontAlgn="auto" latinLnBrk="0" hangingPunct="0">
                <a:lnSpc>
                  <a:spcPct val="100000"/>
                </a:lnSpc>
                <a:spcBef>
                  <a:spcPct val="10000"/>
                </a:spcBef>
                <a:spcAft>
                  <a:spcPts val="0"/>
                </a:spcAft>
                <a:buClrTx/>
                <a:buSzTx/>
                <a:buFontTx/>
                <a:buNone/>
                <a:tabLst/>
                <a:defRPr/>
              </a:pPr>
              <a:endPar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ctr" defTabSz="762000" rtl="0" eaLnBrk="0" fontAlgn="auto" latinLnBrk="0" hangingPunct="0">
                <a:lnSpc>
                  <a:spcPct val="100000"/>
                </a:lnSpc>
                <a:spcBef>
                  <a:spcPct val="1000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Инвестиции</a:t>
              </a:r>
            </a:p>
            <a:p>
              <a:pPr marL="285750" marR="0" lvl="0" indent="-285750" algn="ctr" defTabSz="762000" rtl="0" eaLnBrk="0" fontAlgn="auto" latinLnBrk="0" hangingPunct="0">
                <a:lnSpc>
                  <a:spcPct val="100000"/>
                </a:lnSpc>
                <a:spcBef>
                  <a:spcPct val="1000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акционеров</a:t>
              </a:r>
            </a:p>
            <a:p>
              <a:pPr marL="285750" marR="0" lvl="0" indent="-285750" algn="ctr" defTabSz="762000" rtl="0" eaLnBrk="0" fontAlgn="auto" latinLnBrk="0" hangingPunct="0">
                <a:lnSpc>
                  <a:spcPct val="100000"/>
                </a:lnSpc>
                <a:spcBef>
                  <a:spcPct val="10000"/>
                </a:spcBef>
                <a:spcAft>
                  <a:spcPts val="0"/>
                </a:spcAft>
                <a:buClrTx/>
                <a:buSzTx/>
                <a:buFontTx/>
                <a:buNone/>
                <a:tabLst/>
                <a:defRPr/>
              </a:pPr>
              <a:endPar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4825" name="Rectangle 8"/>
            <p:cNvSpPr>
              <a:spLocks noChangeArrowheads="1"/>
            </p:cNvSpPr>
            <p:nvPr/>
          </p:nvSpPr>
          <p:spPr bwMode="auto">
            <a:xfrm>
              <a:off x="6515400" y="3686642"/>
              <a:ext cx="2209800" cy="2520517"/>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85750" marR="0" lvl="0" indent="-285750" algn="ctr" defTabSz="762000" rtl="0" eaLnBrk="0" fontAlgn="auto" latinLnBrk="0" hangingPunct="0">
                <a:lnSpc>
                  <a:spcPct val="100000"/>
                </a:lnSpc>
                <a:spcBef>
                  <a:spcPct val="10000"/>
                </a:spcBef>
                <a:spcAft>
                  <a:spcPts val="0"/>
                </a:spcAft>
                <a:buClrTx/>
                <a:buSzTx/>
                <a:buFontTx/>
                <a:buNone/>
                <a:tabLst/>
                <a:defRPr/>
              </a:pPr>
              <a:r>
                <a:rPr kumimoji="0" lang="ru-RU" sz="1900" b="1"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Доходы</a:t>
              </a:r>
            </a:p>
          </p:txBody>
        </p:sp>
        <p:cxnSp>
          <p:nvCxnSpPr>
            <p:cNvPr id="9" name="Прямая со стрелкой 8">
              <a:extLst>
                <a:ext uri="{FF2B5EF4-FFF2-40B4-BE49-F238E27FC236}">
                  <a16:creationId xmlns:a16="http://schemas.microsoft.com/office/drawing/2014/main" id="{77533AB5-D817-4833-B83E-5C24F68375DD}"/>
                </a:ext>
              </a:extLst>
            </p:cNvPr>
            <p:cNvCxnSpPr/>
            <p:nvPr/>
          </p:nvCxnSpPr>
          <p:spPr>
            <a:xfrm flipH="1">
              <a:off x="2971800" y="2894003"/>
              <a:ext cx="681176"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a:extLst>
                <a:ext uri="{FF2B5EF4-FFF2-40B4-BE49-F238E27FC236}">
                  <a16:creationId xmlns:a16="http://schemas.microsoft.com/office/drawing/2014/main" id="{C86CC5A9-4E81-4F70-93D2-E92681E038D0}"/>
                </a:ext>
              </a:extLst>
            </p:cNvPr>
            <p:cNvCxnSpPr>
              <a:cxnSpLocks/>
              <a:stCxn id="34824" idx="1"/>
            </p:cNvCxnSpPr>
            <p:nvPr/>
          </p:nvCxnSpPr>
          <p:spPr>
            <a:xfrm flipH="1">
              <a:off x="6015176" y="2920202"/>
              <a:ext cx="538624"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a:extLst>
                <a:ext uri="{FF2B5EF4-FFF2-40B4-BE49-F238E27FC236}">
                  <a16:creationId xmlns:a16="http://schemas.microsoft.com/office/drawing/2014/main" id="{888F793B-6CB2-4B57-8231-3A3E13A99088}"/>
                </a:ext>
              </a:extLst>
            </p:cNvPr>
            <p:cNvCxnSpPr>
              <a:cxnSpLocks/>
            </p:cNvCxnSpPr>
            <p:nvPr/>
          </p:nvCxnSpPr>
          <p:spPr>
            <a:xfrm flipH="1">
              <a:off x="6015176" y="4082503"/>
              <a:ext cx="538624"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a:extLst>
                <a:ext uri="{FF2B5EF4-FFF2-40B4-BE49-F238E27FC236}">
                  <a16:creationId xmlns:a16="http://schemas.microsoft.com/office/drawing/2014/main" id="{B1312D6D-8FE2-48AF-ADA1-7679A009F238}"/>
                </a:ext>
              </a:extLst>
            </p:cNvPr>
            <p:cNvCxnSpPr/>
            <p:nvPr/>
          </p:nvCxnSpPr>
          <p:spPr>
            <a:xfrm flipH="1">
              <a:off x="2971800" y="4082503"/>
              <a:ext cx="681176"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a:extLst>
                <a:ext uri="{FF2B5EF4-FFF2-40B4-BE49-F238E27FC236}">
                  <a16:creationId xmlns:a16="http://schemas.microsoft.com/office/drawing/2014/main" id="{C1502FC7-0381-433C-A857-511B6D60D2E9}"/>
                </a:ext>
              </a:extLst>
            </p:cNvPr>
            <p:cNvCxnSpPr>
              <a:cxnSpLocks/>
            </p:cNvCxnSpPr>
            <p:nvPr/>
          </p:nvCxnSpPr>
          <p:spPr>
            <a:xfrm flipV="1">
              <a:off x="2939616" y="3863061"/>
              <a:ext cx="636560" cy="123"/>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167384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3"/>
          <p:cNvSpPr>
            <a:spLocks noGrp="1"/>
          </p:cNvSpPr>
          <p:nvPr>
            <p:ph type="body" sz="quarter" idx="10"/>
          </p:nvPr>
        </p:nvSpPr>
        <p:spPr>
          <a:xfrm>
            <a:off x="992561" y="157748"/>
            <a:ext cx="7635875" cy="620588"/>
          </a:xfrm>
        </p:spPr>
        <p:txBody>
          <a:bodyPr/>
          <a:lstStyle/>
          <a:p>
            <a:pPr algn="ctr" eaLnBrk="1" hangingPunct="1">
              <a:lnSpc>
                <a:spcPct val="80000"/>
              </a:lnSpc>
              <a:buNone/>
            </a:pPr>
            <a:r>
              <a:rPr lang="ru-RU" altLang="ru-RU" sz="2000" b="1" dirty="0">
                <a:latin typeface="Times New Roman" charset="0"/>
                <a:ea typeface="Times New Roman" charset="0"/>
                <a:cs typeface="Times New Roman" charset="0"/>
              </a:rPr>
              <a:t>Поступления части чистого дохода коммунальных  государственных предприятий</a:t>
            </a:r>
          </a:p>
        </p:txBody>
      </p:sp>
      <p:sp>
        <p:nvSpPr>
          <p:cNvPr id="4" name="Прямоугольник 3"/>
          <p:cNvSpPr/>
          <p:nvPr/>
        </p:nvSpPr>
        <p:spPr>
          <a:xfrm>
            <a:off x="835761" y="1047445"/>
            <a:ext cx="2380718" cy="575797"/>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Государственные юридические лица </a:t>
            </a:r>
          </a:p>
        </p:txBody>
      </p:sp>
      <p:sp>
        <p:nvSpPr>
          <p:cNvPr id="5" name="Прямоугольник 4"/>
          <p:cNvSpPr/>
          <p:nvPr/>
        </p:nvSpPr>
        <p:spPr>
          <a:xfrm>
            <a:off x="3488692" y="966442"/>
            <a:ext cx="3251724" cy="319200"/>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a:ln>
                  <a:noFill/>
                </a:ln>
                <a:solidFill>
                  <a:srgbClr val="000000"/>
                </a:solidFill>
                <a:effectLst/>
                <a:uLnTx/>
                <a:uFillTx/>
                <a:latin typeface="Times New Roman" charset="0"/>
                <a:ea typeface="Times New Roman" charset="0"/>
                <a:cs typeface="Times New Roman" charset="0"/>
              </a:rPr>
              <a:t>Государственные учреждения</a:t>
            </a:r>
            <a:endPar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endParaRPr>
          </a:p>
        </p:txBody>
      </p:sp>
      <p:sp>
        <p:nvSpPr>
          <p:cNvPr id="6" name="Прямоугольник 5"/>
          <p:cNvSpPr/>
          <p:nvPr/>
        </p:nvSpPr>
        <p:spPr>
          <a:xfrm>
            <a:off x="3488692" y="1407217"/>
            <a:ext cx="3251724" cy="283859"/>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a:ln>
                  <a:noFill/>
                </a:ln>
                <a:solidFill>
                  <a:srgbClr val="000000"/>
                </a:solidFill>
                <a:effectLst/>
                <a:uLnTx/>
                <a:uFillTx/>
                <a:latin typeface="Times New Roman" charset="0"/>
                <a:ea typeface="Times New Roman" charset="0"/>
                <a:cs typeface="Times New Roman" charset="0"/>
              </a:rPr>
              <a:t>Государственные предприятия </a:t>
            </a:r>
            <a:endPar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endParaRPr>
          </a:p>
        </p:txBody>
      </p:sp>
      <p:sp>
        <p:nvSpPr>
          <p:cNvPr id="7" name="Прямоугольник 6"/>
          <p:cNvSpPr/>
          <p:nvPr/>
        </p:nvSpPr>
        <p:spPr>
          <a:xfrm>
            <a:off x="835762" y="1978973"/>
            <a:ext cx="4824535" cy="432048"/>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на праве хозяйственного ведения</a:t>
            </a:r>
          </a:p>
        </p:txBody>
      </p:sp>
      <p:sp>
        <p:nvSpPr>
          <p:cNvPr id="8" name="Прямоугольник 7"/>
          <p:cNvSpPr/>
          <p:nvPr/>
        </p:nvSpPr>
        <p:spPr>
          <a:xfrm>
            <a:off x="5876321" y="1992604"/>
            <a:ext cx="3288549" cy="432048"/>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казенное</a:t>
            </a:r>
          </a:p>
        </p:txBody>
      </p:sp>
      <p:sp>
        <p:nvSpPr>
          <p:cNvPr id="9" name="Прямоугольник 8"/>
          <p:cNvSpPr/>
          <p:nvPr/>
        </p:nvSpPr>
        <p:spPr>
          <a:xfrm>
            <a:off x="835762" y="2555036"/>
            <a:ext cx="4824535" cy="1167616"/>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1" i="0" u="none" strike="noStrike" kern="1200" cap="none" spc="0" normalizeH="0" baseline="0" noProof="0" dirty="0">
                <a:ln>
                  <a:noFill/>
                </a:ln>
                <a:solidFill>
                  <a:srgbClr val="0070C0"/>
                </a:solidFill>
                <a:effectLst/>
                <a:uLnTx/>
                <a:uFillTx/>
                <a:latin typeface="Times New Roman" charset="0"/>
                <a:ea typeface="Times New Roman" charset="0"/>
                <a:cs typeface="Times New Roman" charset="0"/>
              </a:rPr>
              <a:t>коммерческая</a:t>
            </a: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 организация, наделенная гос. имуществом на праве хозяйственного ведения и отвечающая по своим </a:t>
            </a:r>
            <a:r>
              <a:rPr kumimoji="0" lang="ru-RU" altLang="ru-RU" sz="1800" b="1"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обязательствам всем принадлежащим ей имуществом</a:t>
            </a:r>
          </a:p>
        </p:txBody>
      </p:sp>
      <p:cxnSp>
        <p:nvCxnSpPr>
          <p:cNvPr id="11" name="Прямая со стрелкой 10"/>
          <p:cNvCxnSpPr>
            <a:stCxn id="4" idx="3"/>
            <a:endCxn id="5" idx="1"/>
          </p:cNvCxnSpPr>
          <p:nvPr/>
        </p:nvCxnSpPr>
        <p:spPr>
          <a:xfrm flipV="1">
            <a:off x="3216480" y="1126043"/>
            <a:ext cx="272213" cy="209301"/>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3224388" y="1371281"/>
            <a:ext cx="264305" cy="251961"/>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H="1">
            <a:off x="3068008" y="1709005"/>
            <a:ext cx="2016224" cy="269968"/>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a:endCxn id="8" idx="0"/>
          </p:cNvCxnSpPr>
          <p:nvPr/>
        </p:nvCxnSpPr>
        <p:spPr>
          <a:xfrm>
            <a:off x="5084233" y="1727012"/>
            <a:ext cx="2436363" cy="265593"/>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a:stCxn id="7" idx="2"/>
            <a:endCxn id="9" idx="0"/>
          </p:cNvCxnSpPr>
          <p:nvPr/>
        </p:nvCxnSpPr>
        <p:spPr>
          <a:xfrm>
            <a:off x="3248029" y="2411022"/>
            <a:ext cx="0" cy="1440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a:stCxn id="8" idx="2"/>
            <a:endCxn id="25" idx="0"/>
          </p:cNvCxnSpPr>
          <p:nvPr/>
        </p:nvCxnSpPr>
        <p:spPr>
          <a:xfrm>
            <a:off x="7520595" y="2424652"/>
            <a:ext cx="0" cy="159594"/>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p:nvSpPr>
        <p:spPr>
          <a:xfrm>
            <a:off x="597115" y="3812388"/>
            <a:ext cx="8567754" cy="3139321"/>
          </a:xfrm>
          <a:prstGeom prst="rect">
            <a:avLst/>
          </a:prstGeom>
        </p:spPr>
        <p:txBody>
          <a:bodyPr wrap="square">
            <a:spAutoFit/>
          </a:bodyPr>
          <a:lstStyle/>
          <a:p>
            <a:pPr marL="0" marR="0" lvl="0" indent="279400" algn="just" defTabSz="914400" rtl="0" eaLnBrk="1" fontAlgn="base" latinLnBrk="0" hangingPunct="1">
              <a:lnSpc>
                <a:spcPct val="100000"/>
              </a:lnSpc>
              <a:spcBef>
                <a:spcPct val="0"/>
              </a:spcBef>
              <a:spcAft>
                <a:spcPts val="0"/>
              </a:spcAft>
              <a:buClrTx/>
              <a:buSzTx/>
              <a:buFontTx/>
              <a:buNone/>
              <a:tabLst/>
              <a:defRPr/>
            </a:pPr>
            <a:r>
              <a:rPr kumimoji="0" lang="ru-RU" sz="1800" b="1"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Ст. 140. ЗРК «О государственном имуществе» от 01.03.2011 г. № 413-IV.</a:t>
            </a:r>
          </a:p>
          <a:p>
            <a:pPr marL="0" marR="0" lvl="0" indent="254000" algn="just" defTabSz="914400" rtl="0" eaLnBrk="1" fontAlgn="base" latinLnBrk="0" hangingPunct="1">
              <a:lnSpc>
                <a:spcPct val="100000"/>
              </a:lnSpc>
              <a:spcBef>
                <a:spcPct val="0"/>
              </a:spcBef>
              <a:spcAft>
                <a:spcPts val="0"/>
              </a:spcAft>
              <a:buClrTx/>
              <a:buSzTx/>
              <a:buFontTx/>
              <a:buNone/>
              <a:tabLst/>
              <a:defRPr/>
            </a:pPr>
            <a:r>
              <a:rPr kumimoji="0" lang="ru-RU" sz="180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3. Часть чистого дохода государственных предприятий по установленным нормативам подлежит зачислению в соответствующий бюджет в порядке, установленном </a:t>
            </a:r>
            <a:r>
              <a:rPr kumimoji="0" lang="ru-RU" sz="1800" b="0" i="0" u="none" strike="noStrike" kern="1200" cap="none" spc="0" normalizeH="0" baseline="0" noProof="0" dirty="0">
                <a:ln>
                  <a:noFill/>
                </a:ln>
                <a:solidFill>
                  <a:prstClr val="black"/>
                </a:solidFill>
                <a:effectLst/>
                <a:uLnTx/>
                <a:uFillTx/>
                <a:latin typeface="Times New Roman" charset="0"/>
                <a:ea typeface="Times New Roman" charset="0"/>
                <a:cs typeface="Arial" charset="0"/>
              </a:rPr>
              <a:t>Бюджетным кодексом</a:t>
            </a:r>
            <a:r>
              <a:rPr kumimoji="0" lang="ru-RU" sz="180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 РК.</a:t>
            </a:r>
            <a:endParaRPr kumimoji="0" lang="ru-RU" sz="1800" b="0" i="0" u="none" strike="noStrike" kern="1200" cap="none" spc="0" normalizeH="0" baseline="0" noProof="0" dirty="0">
              <a:ln>
                <a:noFill/>
              </a:ln>
              <a:solidFill>
                <a:prstClr val="black"/>
              </a:solidFill>
              <a:effectLst/>
              <a:uLnTx/>
              <a:uFillTx/>
              <a:latin typeface="Times New Roman" charset="0"/>
              <a:ea typeface="Times New Roman" charset="0"/>
              <a:cs typeface="Arial" charset="0"/>
            </a:endParaRPr>
          </a:p>
          <a:p>
            <a:pPr marL="0" marR="0" lvl="0" indent="254000" algn="just" defTabSz="914400" rtl="0" eaLnBrk="1" fontAlgn="base" latinLnBrk="0" hangingPunct="1">
              <a:lnSpc>
                <a:spcPct val="100000"/>
              </a:lnSpc>
              <a:spcBef>
                <a:spcPct val="0"/>
              </a:spcBef>
              <a:spcAft>
                <a:spcPts val="0"/>
              </a:spcAft>
              <a:buClrTx/>
              <a:buSzTx/>
              <a:buFontTx/>
              <a:buNone/>
              <a:tabLst/>
              <a:defRPr/>
            </a:pPr>
            <a:r>
              <a:rPr kumimoji="0" lang="ru-RU" sz="180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4. Уполномоченный орган соответствующей отрасли (местный исполнительный орган) осуществляет контроль за полнотой и своевременностью перечисления государственными предприятиями в бюджет установленной части </a:t>
            </a:r>
            <a:r>
              <a:rPr kumimoji="0" lang="ru-RU" sz="1800" b="1"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чистого дохода</a:t>
            </a:r>
            <a:r>
              <a:rPr kumimoji="0" lang="ru-RU" sz="180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a:t>
            </a:r>
            <a:endParaRPr kumimoji="0" lang="ru-RU" sz="1800" b="0" i="0" u="none" strike="noStrike" kern="1200" cap="none" spc="0" normalizeH="0" baseline="0" noProof="0" dirty="0">
              <a:ln>
                <a:noFill/>
              </a:ln>
              <a:solidFill>
                <a:prstClr val="black"/>
              </a:solidFill>
              <a:effectLst/>
              <a:uLnTx/>
              <a:uFillTx/>
              <a:latin typeface="Times New Roman" charset="0"/>
              <a:ea typeface="Times New Roman" charset="0"/>
              <a:cs typeface="Arial" charset="0"/>
            </a:endParaRPr>
          </a:p>
          <a:p>
            <a:pPr marL="0" marR="0" lvl="0" indent="254000" algn="just" defTabSz="914400" rtl="0" eaLnBrk="1" fontAlgn="base" latinLnBrk="0" hangingPunct="1">
              <a:lnSpc>
                <a:spcPct val="100000"/>
              </a:lnSpc>
              <a:spcBef>
                <a:spcPct val="0"/>
              </a:spcBef>
              <a:spcAft>
                <a:spcPts val="0"/>
              </a:spcAft>
              <a:buClrTx/>
              <a:buSzTx/>
              <a:buFontTx/>
              <a:buNone/>
              <a:tabLst/>
              <a:defRPr/>
            </a:pPr>
            <a:r>
              <a:rPr kumimoji="0" lang="ru-RU" sz="180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Государственные предприятия производят перечисление в соответствующий бюджет части чистого дохода не позднее 10 рабочих дней после срока установленного для сдачи декларации по КПН (не позднее 10 апреля года следующего за отчетным годом).</a:t>
            </a:r>
            <a:endParaRPr kumimoji="0" lang="ru-RU" sz="1800" b="0" i="0" u="none" strike="noStrike" kern="1200" cap="none" spc="0" normalizeH="0" baseline="0" noProof="0" dirty="0">
              <a:ln>
                <a:noFill/>
              </a:ln>
              <a:solidFill>
                <a:prstClr val="black"/>
              </a:solidFill>
              <a:effectLst/>
              <a:uLnTx/>
              <a:uFillTx/>
              <a:latin typeface="Times New Roman" charset="0"/>
              <a:ea typeface="Times New Roman" charset="0"/>
              <a:cs typeface="Arial" charset="0"/>
            </a:endParaRPr>
          </a:p>
        </p:txBody>
      </p:sp>
      <p:sp>
        <p:nvSpPr>
          <p:cNvPr id="25" name="Прямоугольник 24"/>
          <p:cNvSpPr/>
          <p:nvPr/>
        </p:nvSpPr>
        <p:spPr>
          <a:xfrm>
            <a:off x="5876321" y="2584247"/>
            <a:ext cx="3288548" cy="1130331"/>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1" i="0" u="none" strike="noStrike" kern="1200" cap="none" spc="0" normalizeH="0" baseline="0" noProof="0" dirty="0">
                <a:ln>
                  <a:noFill/>
                </a:ln>
                <a:solidFill>
                  <a:srgbClr val="0070C0"/>
                </a:solidFill>
                <a:effectLst/>
                <a:uLnTx/>
                <a:uFillTx/>
                <a:latin typeface="Times New Roman" charset="0"/>
                <a:ea typeface="Times New Roman" charset="0"/>
                <a:cs typeface="Times New Roman" charset="0"/>
              </a:rPr>
              <a:t>коммерческая</a:t>
            </a: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 организация, наделенная гос. имуществом на </a:t>
            </a:r>
            <a:r>
              <a:rPr kumimoji="0" lang="ru-RU" altLang="ru-RU" sz="1800" b="1"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праве оперативного управления</a:t>
            </a:r>
          </a:p>
        </p:txBody>
      </p:sp>
      <p:sp>
        <p:nvSpPr>
          <p:cNvPr id="2" name="Прямоугольник 1"/>
          <p:cNvSpPr/>
          <p:nvPr/>
        </p:nvSpPr>
        <p:spPr>
          <a:xfrm>
            <a:off x="4917504" y="659547"/>
            <a:ext cx="4572000" cy="289310"/>
          </a:xfrm>
          <a:prstGeom prst="rect">
            <a:avLst/>
          </a:prstGeom>
        </p:spPr>
        <p:txBody>
          <a:bodyPr>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ru-RU" altLang="ru-RU" sz="1600" b="0" i="1" u="none" strike="noStrike" kern="1200" cap="none" spc="0" normalizeH="0" baseline="0" noProof="0" dirty="0">
                <a:ln>
                  <a:noFill/>
                </a:ln>
                <a:solidFill>
                  <a:prstClr val="black"/>
                </a:solidFill>
                <a:effectLst/>
                <a:uLnTx/>
                <a:uFillTx/>
                <a:latin typeface="Times New Roman" charset="0"/>
                <a:ea typeface="Times New Roman" charset="0"/>
                <a:cs typeface="Times New Roman" charset="0"/>
              </a:rPr>
              <a:t>Ст. 51 Предпринимательский кодекс РК</a:t>
            </a:r>
          </a:p>
        </p:txBody>
      </p:sp>
    </p:spTree>
    <p:extLst>
      <p:ext uri="{BB962C8B-B14F-4D97-AF65-F5344CB8AC3E}">
        <p14:creationId xmlns:p14="http://schemas.microsoft.com/office/powerpoint/2010/main" val="38856928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D852030-A89F-313C-15ED-A12157C0C3E9}"/>
              </a:ext>
            </a:extLst>
          </p:cNvPr>
          <p:cNvSpPr txBox="1"/>
          <p:nvPr/>
        </p:nvSpPr>
        <p:spPr>
          <a:xfrm>
            <a:off x="311425" y="493517"/>
            <a:ext cx="9349409" cy="3627403"/>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Приказ Министра национальной экономики Республики Казахстан от 11 марта 2015 года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193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"Об утверждении Правил оценки эффективности управления государственным имуществом«</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Если убыточные;</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Представить развернутую пояснительную записку по сложившемуся </a:t>
            </a:r>
            <a:r>
              <a:rPr kumimoji="0" lang="ru-RU" sz="1660" b="1" i="0" u="none" strike="noStrike" kern="1200" cap="none" spc="0" normalizeH="0" baseline="0" noProof="0" dirty="0">
                <a:ln>
                  <a:noFill/>
                </a:ln>
                <a:solidFill>
                  <a:srgbClr val="0000CC"/>
                </a:solidFill>
                <a:effectLst/>
                <a:uLnTx/>
                <a:uFillTx/>
                <a:latin typeface="Times New Roman" panose="02020603050405020304" pitchFamily="18" charset="0"/>
                <a:ea typeface="Calibri" panose="020F0502020204030204" pitchFamily="34" charset="0"/>
                <a:cs typeface="Times New Roman" panose="02020603050405020304" pitchFamily="18" charset="0"/>
              </a:rPr>
              <a:t>убытку</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в размере (…) тыс. тенге.</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Уполномоченному государственному органу (АБП) рассмотреть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дисциплинарную ответственность </a:t>
            </a:r>
            <a:r>
              <a:rPr kumimoji="0" lang="ru-RU" sz="1660" b="1" i="0" u="none" strike="noStrike" kern="1200" cap="none" spc="0" normalizeH="0" baseline="0" noProof="0" dirty="0">
                <a:ln>
                  <a:noFill/>
                </a:ln>
                <a:solidFill>
                  <a:srgbClr val="0000FF"/>
                </a:solidFill>
                <a:effectLst/>
                <a:uLnTx/>
                <a:uFillTx/>
                <a:latin typeface="Times New Roman" panose="02020603050405020304" pitchFamily="18" charset="0"/>
                <a:ea typeface="Calibri" panose="020F0502020204030204" pitchFamily="34" charset="0"/>
                <a:cs typeface="Times New Roman" panose="02020603050405020304" pitchFamily="18" charset="0"/>
              </a:rPr>
              <a:t>первого руководителя юридического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л</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ица, завершившего 2022 год с убытком.</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итогам рассмотрения представить информацию в Управление активов и государственных закупок города Астаны с приложением подтверждающих документов.</a:t>
            </a:r>
          </a:p>
        </p:txBody>
      </p:sp>
      <p:pic>
        <p:nvPicPr>
          <p:cNvPr id="2" name="Рисунок 1">
            <a:extLst>
              <a:ext uri="{FF2B5EF4-FFF2-40B4-BE49-F238E27FC236}">
                <a16:creationId xmlns:a16="http://schemas.microsoft.com/office/drawing/2014/main" id="{A173C4C1-31C0-7870-8BC0-6A6094F8E230}"/>
              </a:ext>
            </a:extLst>
          </p:cNvPr>
          <p:cNvPicPr>
            <a:picLocks noChangeAspect="1"/>
          </p:cNvPicPr>
          <p:nvPr/>
        </p:nvPicPr>
        <p:blipFill>
          <a:blip r:embed="rId2"/>
          <a:stretch>
            <a:fillRect/>
          </a:stretch>
        </p:blipFill>
        <p:spPr>
          <a:xfrm>
            <a:off x="8282867" y="5842104"/>
            <a:ext cx="1518552" cy="912557"/>
          </a:xfrm>
          <a:prstGeom prst="rect">
            <a:avLst/>
          </a:prstGeom>
        </p:spPr>
      </p:pic>
    </p:spTree>
    <p:extLst>
      <p:ext uri="{BB962C8B-B14F-4D97-AF65-F5344CB8AC3E}">
        <p14:creationId xmlns:p14="http://schemas.microsoft.com/office/powerpoint/2010/main" val="9217127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a:extLst>
              <a:ext uri="{FF2B5EF4-FFF2-40B4-BE49-F238E27FC236}">
                <a16:creationId xmlns:a16="http://schemas.microsoft.com/office/drawing/2014/main" id="{37E07910-FB45-4E0A-865D-14C80DB7ED58}"/>
              </a:ext>
            </a:extLst>
          </p:cNvPr>
          <p:cNvSpPr/>
          <p:nvPr/>
        </p:nvSpPr>
        <p:spPr>
          <a:xfrm>
            <a:off x="5156565" y="4471836"/>
            <a:ext cx="602633" cy="181301"/>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4" name="Прямоугольник 13">
            <a:extLst>
              <a:ext uri="{FF2B5EF4-FFF2-40B4-BE49-F238E27FC236}">
                <a16:creationId xmlns:a16="http://schemas.microsoft.com/office/drawing/2014/main" id="{7556EF53-77C4-4B10-8141-1B5826C89C5B}"/>
              </a:ext>
            </a:extLst>
          </p:cNvPr>
          <p:cNvSpPr/>
          <p:nvPr/>
        </p:nvSpPr>
        <p:spPr>
          <a:xfrm>
            <a:off x="5182908" y="2479057"/>
            <a:ext cx="602633" cy="181301"/>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 name="object 3"/>
          <p:cNvSpPr txBox="1">
            <a:spLocks noGrp="1"/>
          </p:cNvSpPr>
          <p:nvPr>
            <p:ph type="title"/>
          </p:nvPr>
        </p:nvSpPr>
        <p:spPr>
          <a:xfrm>
            <a:off x="685800" y="865634"/>
            <a:ext cx="8229600" cy="443583"/>
          </a:xfrm>
          <a:prstGeom prst="rect">
            <a:avLst/>
          </a:prstGeom>
        </p:spPr>
        <p:txBody>
          <a:bodyPr vert="horz" wrap="square" lIns="0" tIns="104013" rIns="0" bIns="0" rtlCol="0" anchor="ctr">
            <a:spAutoFit/>
          </a:bodyPr>
          <a:lstStyle/>
          <a:p>
            <a:pPr marL="237490"/>
            <a:r>
              <a:rPr sz="2200" b="1" spc="-185" dirty="0">
                <a:solidFill>
                  <a:schemeClr val="tx1"/>
                </a:solidFill>
                <a:latin typeface="+mj-lt"/>
              </a:rPr>
              <a:t>Г</a:t>
            </a:r>
            <a:r>
              <a:rPr sz="2200" b="1" dirty="0">
                <a:solidFill>
                  <a:schemeClr val="tx1"/>
                </a:solidFill>
                <a:latin typeface="+mj-lt"/>
              </a:rPr>
              <a:t>л</a:t>
            </a:r>
            <a:r>
              <a:rPr sz="2200" b="1" spc="-10" dirty="0">
                <a:solidFill>
                  <a:schemeClr val="tx1"/>
                </a:solidFill>
                <a:latin typeface="+mj-lt"/>
              </a:rPr>
              <a:t>а</a:t>
            </a:r>
            <a:r>
              <a:rPr sz="2200" b="1" dirty="0">
                <a:solidFill>
                  <a:schemeClr val="tx1"/>
                </a:solidFill>
                <a:latin typeface="+mj-lt"/>
              </a:rPr>
              <a:t>вные</a:t>
            </a:r>
            <a:r>
              <a:rPr sz="2200" b="1" spc="-30" dirty="0">
                <a:solidFill>
                  <a:schemeClr val="tx1"/>
                </a:solidFill>
                <a:latin typeface="+mj-lt"/>
              </a:rPr>
              <a:t> </a:t>
            </a:r>
            <a:r>
              <a:rPr sz="2200" b="1" dirty="0">
                <a:solidFill>
                  <a:schemeClr val="tx1"/>
                </a:solidFill>
                <a:latin typeface="+mj-lt"/>
              </a:rPr>
              <a:t>меры ув</a:t>
            </a:r>
            <a:r>
              <a:rPr sz="2200" b="1" spc="10" dirty="0">
                <a:solidFill>
                  <a:schemeClr val="tx1"/>
                </a:solidFill>
                <a:latin typeface="+mj-lt"/>
              </a:rPr>
              <a:t>е</a:t>
            </a:r>
            <a:r>
              <a:rPr sz="2200" b="1" dirty="0">
                <a:solidFill>
                  <a:schemeClr val="tx1"/>
                </a:solidFill>
                <a:latin typeface="+mj-lt"/>
              </a:rPr>
              <a:t>ли</a:t>
            </a:r>
            <a:r>
              <a:rPr sz="2200" b="1" spc="-10" dirty="0">
                <a:solidFill>
                  <a:schemeClr val="tx1"/>
                </a:solidFill>
                <a:latin typeface="+mj-lt"/>
              </a:rPr>
              <a:t>ч</a:t>
            </a:r>
            <a:r>
              <a:rPr sz="2200" b="1" dirty="0">
                <a:solidFill>
                  <a:schemeClr val="tx1"/>
                </a:solidFill>
                <a:latin typeface="+mj-lt"/>
              </a:rPr>
              <a:t>ения</a:t>
            </a:r>
            <a:r>
              <a:rPr sz="2200" b="1" spc="-15" dirty="0">
                <a:solidFill>
                  <a:schemeClr val="tx1"/>
                </a:solidFill>
                <a:latin typeface="+mj-lt"/>
              </a:rPr>
              <a:t> </a:t>
            </a:r>
            <a:r>
              <a:rPr sz="2200" b="1" dirty="0">
                <a:solidFill>
                  <a:schemeClr val="tx1"/>
                </a:solidFill>
                <a:latin typeface="+mj-lt"/>
              </a:rPr>
              <a:t>прибыли</a:t>
            </a:r>
          </a:p>
        </p:txBody>
      </p:sp>
      <p:sp>
        <p:nvSpPr>
          <p:cNvPr id="5" name="object 5"/>
          <p:cNvSpPr txBox="1">
            <a:spLocks noGrp="1"/>
          </p:cNvSpPr>
          <p:nvPr>
            <p:ph type="sldNum" sz="quarter" idx="7"/>
          </p:nvPr>
        </p:nvSpPr>
        <p:spPr>
          <a:xfrm>
            <a:off x="6934200" y="8168167"/>
            <a:ext cx="2133600" cy="170496"/>
          </a:xfrm>
          <a:prstGeom prst="rect">
            <a:avLst/>
          </a:prstGeom>
        </p:spPr>
        <p:txBody>
          <a:bodyPr vert="horz" wrap="square" lIns="0" tIns="0" rIns="0" bIns="0" rtlCol="0" anchor="ctr">
            <a:spAutoFit/>
          </a:bodyPr>
          <a:lstStyle/>
          <a:p>
            <a:pPr marL="48895" marR="0" lvl="0" indent="0" algn="r" defTabSz="914400" rtl="0" eaLnBrk="1" fontAlgn="auto" latinLnBrk="0" hangingPunct="1">
              <a:lnSpc>
                <a:spcPct val="100000"/>
              </a:lnSpc>
              <a:spcBef>
                <a:spcPts val="0"/>
              </a:spcBef>
              <a:spcAft>
                <a:spcPts val="0"/>
              </a:spcAft>
              <a:buClrTx/>
              <a:buSzTx/>
              <a:buFontTx/>
              <a:buNone/>
              <a:tabLst/>
              <a:defRPr/>
            </a:pPr>
            <a:fld id="{81D60167-4931-47E6-BA6A-407CBD079E47}" type="slidenum">
              <a:rPr kumimoji="0" sz="1108" b="0" i="0" u="none" strike="noStrike" kern="1200" cap="none" spc="0" normalizeH="0" baseline="0" noProof="0" dirty="0">
                <a:ln>
                  <a:noFill/>
                </a:ln>
                <a:solidFill>
                  <a:srgbClr val="888888"/>
                </a:solidFill>
                <a:effectLst/>
                <a:uLnTx/>
                <a:uFillTx/>
                <a:latin typeface="Franklin Gothic Medium Cond"/>
                <a:ea typeface="+mn-ea"/>
                <a:cs typeface="Franklin Gothic Medium Cond"/>
              </a:rPr>
              <a:pPr marL="48895" marR="0" lvl="0" indent="0" algn="r" defTabSz="914400" rtl="0" eaLnBrk="1" fontAlgn="auto" latinLnBrk="0" hangingPunct="1">
                <a:lnSpc>
                  <a:spcPct val="100000"/>
                </a:lnSpc>
                <a:spcBef>
                  <a:spcPts val="0"/>
                </a:spcBef>
                <a:spcAft>
                  <a:spcPts val="0"/>
                </a:spcAft>
                <a:buClrTx/>
                <a:buSzTx/>
                <a:buFontTx/>
                <a:buNone/>
                <a:tabLst/>
                <a:defRPr/>
              </a:pPr>
              <a:t>78</a:t>
            </a:fld>
            <a:endParaRPr kumimoji="0" sz="1108" b="0" i="0" u="none" strike="noStrike" kern="1200" cap="none" spc="0" normalizeH="0" baseline="0" noProof="0">
              <a:ln>
                <a:noFill/>
              </a:ln>
              <a:solidFill>
                <a:prstClr val="black">
                  <a:tint val="75000"/>
                </a:prstClr>
              </a:solidFill>
              <a:effectLst/>
              <a:uLnTx/>
              <a:uFillTx/>
              <a:latin typeface="Franklin Gothic Medium Cond"/>
              <a:ea typeface="+mn-ea"/>
              <a:cs typeface="Franklin Gothic Medium Cond"/>
            </a:endParaRPr>
          </a:p>
        </p:txBody>
      </p:sp>
      <p:sp>
        <p:nvSpPr>
          <p:cNvPr id="7" name="Овал 6">
            <a:extLst>
              <a:ext uri="{FF2B5EF4-FFF2-40B4-BE49-F238E27FC236}">
                <a16:creationId xmlns:a16="http://schemas.microsoft.com/office/drawing/2014/main" id="{0EB5FD0A-DF4E-4AEE-9B5B-27FCE8D1C940}"/>
              </a:ext>
            </a:extLst>
          </p:cNvPr>
          <p:cNvSpPr/>
          <p:nvPr/>
        </p:nvSpPr>
        <p:spPr>
          <a:xfrm>
            <a:off x="3118105" y="3734916"/>
            <a:ext cx="2057400" cy="1638300"/>
          </a:xfrm>
          <a:prstGeom prst="ellipse">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Сокращение затрат (Увеличение прибыли)</a:t>
            </a:r>
          </a:p>
        </p:txBody>
      </p:sp>
      <p:sp>
        <p:nvSpPr>
          <p:cNvPr id="8" name="Овал 7">
            <a:extLst>
              <a:ext uri="{FF2B5EF4-FFF2-40B4-BE49-F238E27FC236}">
                <a16:creationId xmlns:a16="http://schemas.microsoft.com/office/drawing/2014/main" id="{AC593467-1B4A-45F3-A31D-159803DD96AF}"/>
              </a:ext>
            </a:extLst>
          </p:cNvPr>
          <p:cNvSpPr/>
          <p:nvPr/>
        </p:nvSpPr>
        <p:spPr>
          <a:xfrm>
            <a:off x="3125506" y="1772816"/>
            <a:ext cx="2223566" cy="1638300"/>
          </a:xfrm>
          <a:prstGeom prst="ellipse">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Увеличение продаж (Максимизации прибыли)</a:t>
            </a:r>
          </a:p>
        </p:txBody>
      </p:sp>
      <p:sp>
        <p:nvSpPr>
          <p:cNvPr id="9" name="Прямоугольник: скругленные углы 8">
            <a:extLst>
              <a:ext uri="{FF2B5EF4-FFF2-40B4-BE49-F238E27FC236}">
                <a16:creationId xmlns:a16="http://schemas.microsoft.com/office/drawing/2014/main" id="{D0047747-D96B-441B-8CDE-13885F55D7F8}"/>
              </a:ext>
            </a:extLst>
          </p:cNvPr>
          <p:cNvSpPr/>
          <p:nvPr/>
        </p:nvSpPr>
        <p:spPr>
          <a:xfrm>
            <a:off x="5759196" y="3681812"/>
            <a:ext cx="2819400" cy="1638300"/>
          </a:xfrm>
          <a:prstGeom prst="roundRect">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Тщательный </a:t>
            </a: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анализ </a:t>
            </a: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реальной эффективности всех производственных процессов помогает </a:t>
            </a: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найти причины напрасной траты времени и денег</a:t>
            </a:r>
          </a:p>
        </p:txBody>
      </p:sp>
      <p:sp>
        <p:nvSpPr>
          <p:cNvPr id="10" name="Прямоугольник: скругленные углы 9">
            <a:extLst>
              <a:ext uri="{FF2B5EF4-FFF2-40B4-BE49-F238E27FC236}">
                <a16:creationId xmlns:a16="http://schemas.microsoft.com/office/drawing/2014/main" id="{B55BB156-33C6-45F2-BCDC-4AD539D72B83}"/>
              </a:ext>
            </a:extLst>
          </p:cNvPr>
          <p:cNvSpPr/>
          <p:nvPr/>
        </p:nvSpPr>
        <p:spPr>
          <a:xfrm>
            <a:off x="5759196" y="1793253"/>
            <a:ext cx="2819400" cy="1638300"/>
          </a:xfrm>
          <a:prstGeom prst="roundRect">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Стратегия увеличения продаж заключается в изготовлении продукции для нужд потребителей. </a:t>
            </a: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Ставьте себя на место покупателя, а не продавца</a:t>
            </a:r>
          </a:p>
        </p:txBody>
      </p:sp>
      <p:sp>
        <p:nvSpPr>
          <p:cNvPr id="11" name="Стрелка: вправо 10">
            <a:extLst>
              <a:ext uri="{FF2B5EF4-FFF2-40B4-BE49-F238E27FC236}">
                <a16:creationId xmlns:a16="http://schemas.microsoft.com/office/drawing/2014/main" id="{9ECBD6F4-4F19-460E-A4F5-26B600F16FB1}"/>
              </a:ext>
            </a:extLst>
          </p:cNvPr>
          <p:cNvSpPr/>
          <p:nvPr/>
        </p:nvSpPr>
        <p:spPr>
          <a:xfrm rot="19169758">
            <a:off x="2759753" y="2712318"/>
            <a:ext cx="408209" cy="443583"/>
          </a:xfrm>
          <a:prstGeom prst="right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2" name="Стрелка: вправо 11">
            <a:extLst>
              <a:ext uri="{FF2B5EF4-FFF2-40B4-BE49-F238E27FC236}">
                <a16:creationId xmlns:a16="http://schemas.microsoft.com/office/drawing/2014/main" id="{A5B3B021-1015-4328-87F1-B05474EEA4F3}"/>
              </a:ext>
            </a:extLst>
          </p:cNvPr>
          <p:cNvSpPr/>
          <p:nvPr/>
        </p:nvSpPr>
        <p:spPr>
          <a:xfrm rot="2138854">
            <a:off x="2798998" y="3803379"/>
            <a:ext cx="408209" cy="443583"/>
          </a:xfrm>
          <a:prstGeom prst="right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 name="Овал 5">
            <a:extLst>
              <a:ext uri="{FF2B5EF4-FFF2-40B4-BE49-F238E27FC236}">
                <a16:creationId xmlns:a16="http://schemas.microsoft.com/office/drawing/2014/main" id="{70A06553-AAA7-448B-824A-E36D828D2D86}"/>
              </a:ext>
            </a:extLst>
          </p:cNvPr>
          <p:cNvSpPr/>
          <p:nvPr/>
        </p:nvSpPr>
        <p:spPr>
          <a:xfrm>
            <a:off x="830696" y="2705102"/>
            <a:ext cx="2057400" cy="1638300"/>
          </a:xfrm>
          <a:prstGeom prst="ellipse">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Увеличение прибыли</a:t>
            </a:r>
          </a:p>
        </p:txBody>
      </p:sp>
      <p:pic>
        <p:nvPicPr>
          <p:cNvPr id="16" name="Рисунок 15" descr="Изображение выглядит как стол, сидит, маленький, черный&#10;&#10;Автоматически созданное описание">
            <a:extLst>
              <a:ext uri="{FF2B5EF4-FFF2-40B4-BE49-F238E27FC236}">
                <a16:creationId xmlns:a16="http://schemas.microsoft.com/office/drawing/2014/main" id="{6E6F2D57-CB5C-4469-B8BB-5495C2CCA4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552" y="5739288"/>
            <a:ext cx="1061982" cy="1061982"/>
          </a:xfrm>
          <a:prstGeom prst="rect">
            <a:avLst/>
          </a:prstGeom>
        </p:spPr>
      </p:pic>
      <p:pic>
        <p:nvPicPr>
          <p:cNvPr id="15" name="Рисунок 14" descr="Decreasing Value Of Dollar. Stock Illustration - Illustration of ...">
            <a:extLst>
              <a:ext uri="{FF2B5EF4-FFF2-40B4-BE49-F238E27FC236}">
                <a16:creationId xmlns:a16="http://schemas.microsoft.com/office/drawing/2014/main" id="{EBBAA0EE-54DC-4BF5-8EFD-0712A612E3A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049345" y="5688634"/>
            <a:ext cx="1142851" cy="1063504"/>
          </a:xfrm>
          <a:prstGeom prst="rect">
            <a:avLst/>
          </a:prstGeom>
          <a:noFill/>
          <a:ln>
            <a:noFill/>
          </a:ln>
        </p:spPr>
      </p:pic>
      <p:pic>
        <p:nvPicPr>
          <p:cNvPr id="17" name="Рисунок 16">
            <a:extLst>
              <a:ext uri="{FF2B5EF4-FFF2-40B4-BE49-F238E27FC236}">
                <a16:creationId xmlns:a16="http://schemas.microsoft.com/office/drawing/2014/main" id="{AB17AE12-DCBE-478F-9E39-F326586883E3}"/>
              </a:ext>
            </a:extLst>
          </p:cNvPr>
          <p:cNvPicPr/>
          <p:nvPr/>
        </p:nvPicPr>
        <p:blipFill>
          <a:blip r:embed="rId5">
            <a:extLst>
              <a:ext uri="{28A0092B-C50C-407E-A947-70E740481C1C}">
                <a14:useLocalDpi xmlns:a14="http://schemas.microsoft.com/office/drawing/2010/main" val="0"/>
              </a:ext>
            </a:extLst>
          </a:blip>
          <a:stretch>
            <a:fillRect/>
          </a:stretch>
        </p:blipFill>
        <p:spPr>
          <a:xfrm>
            <a:off x="7795145" y="15684"/>
            <a:ext cx="1691680" cy="1199381"/>
          </a:xfrm>
          <a:prstGeom prst="rect">
            <a:avLst/>
          </a:prstGeom>
          <a:ln>
            <a:noFill/>
          </a:ln>
          <a:effectLst>
            <a:softEdge rad="292100"/>
          </a:effectLst>
        </p:spPr>
      </p:pic>
    </p:spTree>
    <p:extLst>
      <p:ext uri="{BB962C8B-B14F-4D97-AF65-F5344CB8AC3E}">
        <p14:creationId xmlns:p14="http://schemas.microsoft.com/office/powerpoint/2010/main" val="19446136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E55B9A5-5965-8F49-B3EA-16A536CD3AA1}"/>
              </a:ext>
            </a:extLst>
          </p:cNvPr>
          <p:cNvSpPr txBox="1"/>
          <p:nvPr/>
        </p:nvSpPr>
        <p:spPr>
          <a:xfrm>
            <a:off x="722767" y="431475"/>
            <a:ext cx="8740956" cy="6222344"/>
          </a:xfrm>
          <a:prstGeom prst="rect">
            <a:avLst/>
          </a:prstGeom>
          <a:noFill/>
        </p:spPr>
        <p:txBody>
          <a:bodyPr wrap="square">
            <a:spAutoFit/>
          </a:bodyPr>
          <a:lstStyle/>
          <a:p>
            <a:pPr indent="234467" algn="just" defTabSz="844083" fontAlgn="base">
              <a:defRPr/>
            </a:pPr>
            <a:r>
              <a:rPr lang="ru-RU" sz="1532" dirty="0">
                <a:solidFill>
                  <a:prstClr val="black"/>
                </a:solidFill>
                <a:latin typeface="Times New Roman" panose="02020603050405020304" pitchFamily="18" charset="0"/>
              </a:rPr>
              <a:t>Согласно ст. 293 ГК РК неустойкой (штрафом, пеней) признается определенная законодательством или договором денежная сумма, которую должник обязан уплатить кредитору в случае неисполнения или ненадлежащего исполнения обязательства, в частности в случае просрочки исполнения. По требованию об уплате неустойки </a:t>
            </a:r>
            <a:r>
              <a:rPr lang="ru-RU" sz="1532" b="1" dirty="0">
                <a:solidFill>
                  <a:prstClr val="black"/>
                </a:solidFill>
                <a:latin typeface="Times New Roman" panose="02020603050405020304" pitchFamily="18" charset="0"/>
              </a:rPr>
              <a:t>кредитор не обязан доказывать причинение ему убытков.</a:t>
            </a:r>
          </a:p>
          <a:p>
            <a:pPr indent="234467" algn="just" defTabSz="844083" fontAlgn="base">
              <a:defRPr/>
            </a:pPr>
            <a:r>
              <a:rPr lang="ru-RU" sz="1532" dirty="0">
                <a:solidFill>
                  <a:prstClr val="black"/>
                </a:solidFill>
                <a:latin typeface="Times New Roman" panose="02020603050405020304" pitchFamily="18" charset="0"/>
              </a:rPr>
              <a:t>В юридической практике взыскание неустойки осуществляется на основании претензионного письма и счета на уплату неустойки, а в случае несогласия должника с суммой неустойки - в установленном законом порядке в судебных органах.</a:t>
            </a:r>
          </a:p>
          <a:p>
            <a:pPr indent="234467" algn="just" defTabSz="844083" fontAlgn="base">
              <a:defRPr/>
            </a:pPr>
            <a:r>
              <a:rPr lang="ru-RU" sz="1532" dirty="0">
                <a:solidFill>
                  <a:prstClr val="black"/>
                </a:solidFill>
                <a:latin typeface="Times New Roman" panose="02020603050405020304" pitchFamily="18" charset="0"/>
              </a:rPr>
              <a:t>Счет-фактура на неустойку не выставляется, поскольку </a:t>
            </a:r>
            <a:r>
              <a:rPr lang="ru-RU" sz="1532" dirty="0">
                <a:solidFill>
                  <a:prstClr val="black"/>
                </a:solidFill>
                <a:highlight>
                  <a:srgbClr val="FFFF00"/>
                </a:highlight>
                <a:latin typeface="Times New Roman" panose="02020603050405020304" pitchFamily="18" charset="0"/>
              </a:rPr>
              <a:t>штрафные санкции </a:t>
            </a:r>
            <a:r>
              <a:rPr lang="ru-RU" sz="1532" dirty="0">
                <a:solidFill>
                  <a:prstClr val="black"/>
                </a:solidFill>
                <a:latin typeface="Times New Roman" panose="02020603050405020304" pitchFamily="18" charset="0"/>
              </a:rPr>
              <a:t>не являются оборотом по реализации (ст. 372 НК РК).</a:t>
            </a:r>
          </a:p>
          <a:p>
            <a:pPr indent="234467" algn="just" defTabSz="844083" fontAlgn="base">
              <a:defRPr/>
            </a:pPr>
            <a:r>
              <a:rPr lang="ru-RU" sz="1532" dirty="0">
                <a:solidFill>
                  <a:prstClr val="black"/>
                </a:solidFill>
                <a:latin typeface="Times New Roman" panose="02020603050405020304" pitchFamily="18" charset="0"/>
              </a:rPr>
              <a:t>Право на возмещение убытков, связанных с ненадлежащим исполнением договора по вине третьего лица, согласно  ст. 289 ГК называется регрессным требованием.</a:t>
            </a:r>
          </a:p>
          <a:p>
            <a:pPr indent="234467" algn="just" defTabSz="844083" fontAlgn="base">
              <a:defRPr/>
            </a:pPr>
            <a:r>
              <a:rPr lang="ru-RU" sz="1532" dirty="0">
                <a:solidFill>
                  <a:prstClr val="black"/>
                </a:solidFill>
                <a:latin typeface="Times New Roman" panose="02020603050405020304" pitchFamily="18" charset="0"/>
              </a:rPr>
              <a:t>Таким образом, убытки, выразившиеся в уплате неустойки заказчику, могут быть переложены в порядке регресса.</a:t>
            </a:r>
          </a:p>
          <a:p>
            <a:pPr indent="234467" algn="just" defTabSz="844083" fontAlgn="base">
              <a:defRPr/>
            </a:pPr>
            <a:r>
              <a:rPr lang="ru-RU" sz="1532" dirty="0">
                <a:solidFill>
                  <a:prstClr val="black"/>
                </a:solidFill>
                <a:latin typeface="Times New Roman" panose="02020603050405020304" pitchFamily="18" charset="0"/>
              </a:rPr>
              <a:t>В целях налогообложения в соответствии ст. 243 НК РК вычету подлежат присужденные или признанные штрафы, пени, неустойки, если иное не установлено ст. 246, 264 НК РК.</a:t>
            </a:r>
          </a:p>
          <a:p>
            <a:pPr indent="234467" algn="just" defTabSz="844083" fontAlgn="base">
              <a:defRPr/>
            </a:pPr>
            <a:r>
              <a:rPr lang="ru-RU" sz="1532" dirty="0">
                <a:solidFill>
                  <a:prstClr val="black"/>
                </a:solidFill>
                <a:latin typeface="Times New Roman" panose="02020603050405020304" pitchFamily="18" charset="0"/>
              </a:rPr>
              <a:t>В свою очередь, ст. 264 НК РК установлено, что вычету не подлежат неустойки (штрафы, пени), подлежащие внесению (внесенные) в бюджет, за исключением неустоек (штрафов, пеней), подлежащих внесению (внесенных) в бюджет по договорам о государственных закупках.</a:t>
            </a:r>
          </a:p>
          <a:p>
            <a:pPr indent="234467" algn="just" defTabSz="844083" fontAlgn="base">
              <a:defRPr/>
            </a:pPr>
            <a:r>
              <a:rPr lang="ru-RU" sz="1532" dirty="0">
                <a:solidFill>
                  <a:prstClr val="black"/>
                </a:solidFill>
                <a:latin typeface="Times New Roman" panose="02020603050405020304" pitchFamily="18" charset="0"/>
              </a:rPr>
              <a:t>Отсюда, суммы неустойки по договорам о государственных закупках относятся на вычет при составлении Декларации по КПН.</a:t>
            </a:r>
          </a:p>
          <a:p>
            <a:pPr indent="234467" algn="just" defTabSz="844083" fontAlgn="base">
              <a:defRPr/>
            </a:pPr>
            <a:r>
              <a:rPr lang="ru-RU" sz="1532" dirty="0">
                <a:solidFill>
                  <a:prstClr val="black"/>
                </a:solidFill>
                <a:latin typeface="Times New Roman" panose="02020603050405020304" pitchFamily="18" charset="0"/>
              </a:rPr>
              <a:t>В бухгалтерском учете по неустойки возможна следующая корреспонденция счетов:</a:t>
            </a:r>
          </a:p>
          <a:p>
            <a:pPr indent="234467" algn="just" defTabSz="844083" fontAlgn="base">
              <a:defRPr/>
            </a:pPr>
            <a:r>
              <a:rPr lang="ru-RU" sz="1532" dirty="0">
                <a:solidFill>
                  <a:prstClr val="black"/>
                </a:solidFill>
                <a:latin typeface="Times New Roman" panose="02020603050405020304" pitchFamily="18" charset="0"/>
              </a:rPr>
              <a:t>Дебет 7210 «Административные расходы» - Кредит 3420 «Краткосрочные обязательства по юридическим претензиям» - начислено обязательство по претензии.</a:t>
            </a:r>
          </a:p>
          <a:p>
            <a:pPr indent="234467" algn="just" defTabSz="844083" fontAlgn="base">
              <a:defRPr/>
            </a:pPr>
            <a:r>
              <a:rPr lang="ru-RU" sz="1532" dirty="0">
                <a:solidFill>
                  <a:prstClr val="black"/>
                </a:solidFill>
                <a:latin typeface="Times New Roman" panose="02020603050405020304" pitchFamily="18" charset="0"/>
              </a:rPr>
              <a:t>Дебет 3420 «Краткосрочные обязательства по юридическим претензиям» - Кредит 1210 «Краткосрочная дебиторская задолженность покупателей и заказчиков» - на сумму претензии уменьшена дебиторская задолженность покупателя.</a:t>
            </a:r>
          </a:p>
        </p:txBody>
      </p:sp>
    </p:spTree>
    <p:extLst>
      <p:ext uri="{BB962C8B-B14F-4D97-AF65-F5344CB8AC3E}">
        <p14:creationId xmlns:p14="http://schemas.microsoft.com/office/powerpoint/2010/main" val="2808858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зарисовка, мультфильм, похороны, оригами&#10;&#10;Автоматически созданное описание">
            <a:extLst>
              <a:ext uri="{FF2B5EF4-FFF2-40B4-BE49-F238E27FC236}">
                <a16:creationId xmlns:a16="http://schemas.microsoft.com/office/drawing/2014/main" id="{7FE5ACEE-6640-2C7A-8ADF-9C385DED48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5923" y="4913984"/>
            <a:ext cx="1676400" cy="1543050"/>
          </a:xfrm>
          <a:prstGeom prst="rect">
            <a:avLst/>
          </a:prstGeom>
        </p:spPr>
      </p:pic>
      <p:sp>
        <p:nvSpPr>
          <p:cNvPr id="9218" name="Text Box 1"/>
          <p:cNvSpPr txBox="1">
            <a:spLocks noChangeArrowheads="1"/>
          </p:cNvSpPr>
          <p:nvPr/>
        </p:nvSpPr>
        <p:spPr bwMode="auto">
          <a:xfrm>
            <a:off x="6896778" y="2459488"/>
            <a:ext cx="1368894" cy="495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nchor="ctr" anchorCtr="1"/>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dirty="0">
                <a:latin typeface="Times New Roman" pitchFamily="18" charset="0"/>
                <a:cs typeface="Times New Roman" pitchFamily="18" charset="0"/>
              </a:rPr>
              <a:t>Быть  вовремя</a:t>
            </a:r>
          </a:p>
        </p:txBody>
      </p:sp>
      <p:sp>
        <p:nvSpPr>
          <p:cNvPr id="9219" name="Text Box 2"/>
          <p:cNvSpPr txBox="1">
            <a:spLocks noChangeArrowheads="1"/>
          </p:cNvSpPr>
          <p:nvPr/>
        </p:nvSpPr>
        <p:spPr bwMode="auto">
          <a:xfrm>
            <a:off x="4223917" y="2398619"/>
            <a:ext cx="1368894" cy="495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nchor="ctr" anchorCtr="1"/>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dirty="0">
                <a:latin typeface="Times New Roman" pitchFamily="18" charset="0"/>
                <a:cs typeface="Times New Roman" pitchFamily="18" charset="0"/>
              </a:rPr>
              <a:t>Время вебинара</a:t>
            </a:r>
          </a:p>
        </p:txBody>
      </p:sp>
      <p:sp>
        <p:nvSpPr>
          <p:cNvPr id="9222" name="Text Box 5"/>
          <p:cNvSpPr txBox="1">
            <a:spLocks noChangeArrowheads="1"/>
          </p:cNvSpPr>
          <p:nvPr/>
        </p:nvSpPr>
        <p:spPr bwMode="auto">
          <a:xfrm>
            <a:off x="7202374" y="4440862"/>
            <a:ext cx="1490556" cy="290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spAutoFit/>
          </a:bodyPr>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defTabSz="844083" eaLnBrk="1" hangingPunct="1">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a:latin typeface="Times New Roman" pitchFamily="18" charset="0"/>
                <a:cs typeface="Times New Roman" pitchFamily="18" charset="0"/>
              </a:rPr>
              <a:t>Будьте активны!</a:t>
            </a:r>
          </a:p>
        </p:txBody>
      </p:sp>
      <p:sp>
        <p:nvSpPr>
          <p:cNvPr id="9223" name="Text Box 6"/>
          <p:cNvSpPr txBox="1">
            <a:spLocks noChangeArrowheads="1"/>
          </p:cNvSpPr>
          <p:nvPr/>
        </p:nvSpPr>
        <p:spPr bwMode="auto">
          <a:xfrm>
            <a:off x="1322454" y="4239317"/>
            <a:ext cx="1494147" cy="5000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spAutoFit/>
          </a:bodyPr>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eaLnBrk="1" hangingPunct="1">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dirty="0">
                <a:latin typeface="Times New Roman" pitchFamily="18" charset="0"/>
                <a:cs typeface="Times New Roman" pitchFamily="18" charset="0"/>
              </a:rPr>
              <a:t>Вопросы </a:t>
            </a:r>
          </a:p>
          <a:p>
            <a:pPr algn="ctr" defTabSz="844083" eaLnBrk="1" hangingPunct="1">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dirty="0">
                <a:latin typeface="Times New Roman" pitchFamily="18" charset="0"/>
                <a:cs typeface="Times New Roman" pitchFamily="18" charset="0"/>
              </a:rPr>
              <a:t>приветствуются</a:t>
            </a:r>
            <a:r>
              <a:rPr lang="en-US" altLang="ru-RU" sz="1363" dirty="0">
                <a:latin typeface="Arial" charset="0"/>
              </a:rPr>
              <a:t>!</a:t>
            </a:r>
          </a:p>
        </p:txBody>
      </p:sp>
      <p:sp>
        <p:nvSpPr>
          <p:cNvPr id="9224" name="Freeform 7"/>
          <p:cNvSpPr>
            <a:spLocks noChangeArrowheads="1"/>
          </p:cNvSpPr>
          <p:nvPr/>
        </p:nvSpPr>
        <p:spPr bwMode="auto">
          <a:xfrm>
            <a:off x="7160548" y="1441145"/>
            <a:ext cx="996306" cy="754891"/>
          </a:xfrm>
          <a:custGeom>
            <a:avLst/>
            <a:gdLst>
              <a:gd name="T0" fmla="*/ 2147483647 w 960"/>
              <a:gd name="T1" fmla="*/ 2147483647 h 980"/>
              <a:gd name="T2" fmla="*/ 2147483647 w 960"/>
              <a:gd name="T3" fmla="*/ 2147483647 h 980"/>
              <a:gd name="T4" fmla="*/ 2147483647 w 960"/>
              <a:gd name="T5" fmla="*/ 2147483647 h 980"/>
              <a:gd name="T6" fmla="*/ 2147483647 w 960"/>
              <a:gd name="T7" fmla="*/ 2147483647 h 980"/>
              <a:gd name="T8" fmla="*/ 2147483647 w 960"/>
              <a:gd name="T9" fmla="*/ 2147483647 h 980"/>
              <a:gd name="T10" fmla="*/ 2147483647 w 960"/>
              <a:gd name="T11" fmla="*/ 2147483647 h 980"/>
              <a:gd name="T12" fmla="*/ 2147483647 w 960"/>
              <a:gd name="T13" fmla="*/ 2147483647 h 980"/>
              <a:gd name="T14" fmla="*/ 2147483647 w 960"/>
              <a:gd name="T15" fmla="*/ 2147483647 h 980"/>
              <a:gd name="T16" fmla="*/ 2147483647 w 960"/>
              <a:gd name="T17" fmla="*/ 2147483647 h 980"/>
              <a:gd name="T18" fmla="*/ 2147483647 w 960"/>
              <a:gd name="T19" fmla="*/ 2147483647 h 980"/>
              <a:gd name="T20" fmla="*/ 2147483647 w 960"/>
              <a:gd name="T21" fmla="*/ 2147483647 h 980"/>
              <a:gd name="T22" fmla="*/ 2147483647 w 960"/>
              <a:gd name="T23" fmla="*/ 2147483647 h 980"/>
              <a:gd name="T24" fmla="*/ 2147483647 w 960"/>
              <a:gd name="T25" fmla="*/ 2147483647 h 980"/>
              <a:gd name="T26" fmla="*/ 2147483647 w 960"/>
              <a:gd name="T27" fmla="*/ 2147483647 h 980"/>
              <a:gd name="T28" fmla="*/ 2147483647 w 960"/>
              <a:gd name="T29" fmla="*/ 2147483647 h 980"/>
              <a:gd name="T30" fmla="*/ 2147483647 w 960"/>
              <a:gd name="T31" fmla="*/ 2147483647 h 980"/>
              <a:gd name="T32" fmla="*/ 2147483647 w 960"/>
              <a:gd name="T33" fmla="*/ 2147483647 h 980"/>
              <a:gd name="T34" fmla="*/ 2147483647 w 960"/>
              <a:gd name="T35" fmla="*/ 2147483647 h 980"/>
              <a:gd name="T36" fmla="*/ 2147483647 w 960"/>
              <a:gd name="T37" fmla="*/ 2147483647 h 980"/>
              <a:gd name="T38" fmla="*/ 2147483647 w 960"/>
              <a:gd name="T39" fmla="*/ 2147483647 h 980"/>
              <a:gd name="T40" fmla="*/ 2147483647 w 960"/>
              <a:gd name="T41" fmla="*/ 2147483647 h 980"/>
              <a:gd name="T42" fmla="*/ 2147483647 w 960"/>
              <a:gd name="T43" fmla="*/ 2147483647 h 980"/>
              <a:gd name="T44" fmla="*/ 2147483647 w 960"/>
              <a:gd name="T45" fmla="*/ 2147483647 h 980"/>
              <a:gd name="T46" fmla="*/ 2147483647 w 960"/>
              <a:gd name="T47" fmla="*/ 2147483647 h 980"/>
              <a:gd name="T48" fmla="*/ 2147483647 w 960"/>
              <a:gd name="T49" fmla="*/ 2147483647 h 980"/>
              <a:gd name="T50" fmla="*/ 2147483647 w 960"/>
              <a:gd name="T51" fmla="*/ 2147483647 h 980"/>
              <a:gd name="T52" fmla="*/ 2147483647 w 960"/>
              <a:gd name="T53" fmla="*/ 2147483647 h 980"/>
              <a:gd name="T54" fmla="*/ 2147483647 w 960"/>
              <a:gd name="T55" fmla="*/ 2147483647 h 980"/>
              <a:gd name="T56" fmla="*/ 2147483647 w 960"/>
              <a:gd name="T57" fmla="*/ 2147483647 h 980"/>
              <a:gd name="T58" fmla="*/ 2147483647 w 960"/>
              <a:gd name="T59" fmla="*/ 2147483647 h 980"/>
              <a:gd name="T60" fmla="*/ 2147483647 w 960"/>
              <a:gd name="T61" fmla="*/ 2147483647 h 980"/>
              <a:gd name="T62" fmla="*/ 2147483647 w 960"/>
              <a:gd name="T63" fmla="*/ 2147483647 h 980"/>
              <a:gd name="T64" fmla="*/ 2147483647 w 960"/>
              <a:gd name="T65" fmla="*/ 2147483647 h 980"/>
              <a:gd name="T66" fmla="*/ 2147483647 w 960"/>
              <a:gd name="T67" fmla="*/ 2147483647 h 980"/>
              <a:gd name="T68" fmla="*/ 2147483647 w 960"/>
              <a:gd name="T69" fmla="*/ 2147483647 h 980"/>
              <a:gd name="T70" fmla="*/ 2147483647 w 960"/>
              <a:gd name="T71" fmla="*/ 2147483647 h 980"/>
              <a:gd name="T72" fmla="*/ 2147483647 w 960"/>
              <a:gd name="T73" fmla="*/ 2147483647 h 980"/>
              <a:gd name="T74" fmla="*/ 2147483647 w 960"/>
              <a:gd name="T75" fmla="*/ 2147483647 h 980"/>
              <a:gd name="T76" fmla="*/ 2147483647 w 960"/>
              <a:gd name="T77" fmla="*/ 2147483647 h 980"/>
              <a:gd name="T78" fmla="*/ 2147483647 w 960"/>
              <a:gd name="T79" fmla="*/ 2147483647 h 980"/>
              <a:gd name="T80" fmla="*/ 2147483647 w 960"/>
              <a:gd name="T81" fmla="*/ 2147483647 h 980"/>
              <a:gd name="T82" fmla="*/ 2147483647 w 960"/>
              <a:gd name="T83" fmla="*/ 2147483647 h 980"/>
              <a:gd name="T84" fmla="*/ 2147483647 w 960"/>
              <a:gd name="T85" fmla="*/ 2147483647 h 980"/>
              <a:gd name="T86" fmla="*/ 2147483647 w 960"/>
              <a:gd name="T87" fmla="*/ 2147483647 h 980"/>
              <a:gd name="T88" fmla="*/ 2147483647 w 960"/>
              <a:gd name="T89" fmla="*/ 2147483647 h 980"/>
              <a:gd name="T90" fmla="*/ 2147483647 w 960"/>
              <a:gd name="T91" fmla="*/ 2147483647 h 980"/>
              <a:gd name="T92" fmla="*/ 2147483647 w 960"/>
              <a:gd name="T93" fmla="*/ 2147483647 h 980"/>
              <a:gd name="T94" fmla="*/ 2147483647 w 960"/>
              <a:gd name="T95" fmla="*/ 2147483647 h 980"/>
              <a:gd name="T96" fmla="*/ 2147483647 w 960"/>
              <a:gd name="T97" fmla="*/ 2147483647 h 9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60" h="980">
                <a:moveTo>
                  <a:pt x="563" y="156"/>
                </a:moveTo>
                <a:lnTo>
                  <a:pt x="563" y="156"/>
                </a:lnTo>
                <a:cubicBezTo>
                  <a:pt x="563" y="146"/>
                  <a:pt x="563" y="146"/>
                  <a:pt x="563" y="146"/>
                </a:cubicBezTo>
                <a:cubicBezTo>
                  <a:pt x="563" y="104"/>
                  <a:pt x="521" y="62"/>
                  <a:pt x="480" y="62"/>
                </a:cubicBezTo>
                <a:cubicBezTo>
                  <a:pt x="438" y="62"/>
                  <a:pt x="396" y="104"/>
                  <a:pt x="396" y="146"/>
                </a:cubicBezTo>
                <a:cubicBezTo>
                  <a:pt x="396" y="156"/>
                  <a:pt x="396" y="156"/>
                  <a:pt x="396" y="156"/>
                </a:cubicBezTo>
                <a:cubicBezTo>
                  <a:pt x="209" y="198"/>
                  <a:pt x="63" y="364"/>
                  <a:pt x="63" y="562"/>
                </a:cubicBezTo>
                <a:cubicBezTo>
                  <a:pt x="63" y="667"/>
                  <a:pt x="105" y="760"/>
                  <a:pt x="167" y="833"/>
                </a:cubicBezTo>
                <a:cubicBezTo>
                  <a:pt x="126" y="875"/>
                  <a:pt x="126" y="875"/>
                  <a:pt x="126" y="875"/>
                </a:cubicBezTo>
                <a:cubicBezTo>
                  <a:pt x="94" y="896"/>
                  <a:pt x="94" y="937"/>
                  <a:pt x="126" y="958"/>
                </a:cubicBezTo>
                <a:cubicBezTo>
                  <a:pt x="136" y="969"/>
                  <a:pt x="146" y="979"/>
                  <a:pt x="167" y="979"/>
                </a:cubicBezTo>
                <a:cubicBezTo>
                  <a:pt x="188" y="979"/>
                  <a:pt x="198" y="969"/>
                  <a:pt x="209" y="958"/>
                </a:cubicBezTo>
                <a:cubicBezTo>
                  <a:pt x="261" y="917"/>
                  <a:pt x="261" y="917"/>
                  <a:pt x="261" y="917"/>
                </a:cubicBezTo>
                <a:cubicBezTo>
                  <a:pt x="323" y="958"/>
                  <a:pt x="396" y="979"/>
                  <a:pt x="480" y="979"/>
                </a:cubicBezTo>
                <a:cubicBezTo>
                  <a:pt x="563" y="979"/>
                  <a:pt x="636" y="958"/>
                  <a:pt x="698" y="917"/>
                </a:cubicBezTo>
                <a:cubicBezTo>
                  <a:pt x="751" y="958"/>
                  <a:pt x="751" y="958"/>
                  <a:pt x="751" y="958"/>
                </a:cubicBezTo>
                <a:cubicBezTo>
                  <a:pt x="761" y="969"/>
                  <a:pt x="771" y="979"/>
                  <a:pt x="792" y="979"/>
                </a:cubicBezTo>
                <a:cubicBezTo>
                  <a:pt x="813" y="979"/>
                  <a:pt x="823" y="969"/>
                  <a:pt x="834" y="958"/>
                </a:cubicBezTo>
                <a:cubicBezTo>
                  <a:pt x="865" y="937"/>
                  <a:pt x="865" y="896"/>
                  <a:pt x="834" y="875"/>
                </a:cubicBezTo>
                <a:cubicBezTo>
                  <a:pt x="792" y="833"/>
                  <a:pt x="792" y="833"/>
                  <a:pt x="792" y="833"/>
                </a:cubicBezTo>
                <a:cubicBezTo>
                  <a:pt x="855" y="760"/>
                  <a:pt x="896" y="667"/>
                  <a:pt x="896" y="562"/>
                </a:cubicBezTo>
                <a:cubicBezTo>
                  <a:pt x="896" y="364"/>
                  <a:pt x="751" y="198"/>
                  <a:pt x="563" y="156"/>
                </a:cubicBezTo>
                <a:close/>
                <a:moveTo>
                  <a:pt x="480" y="906"/>
                </a:moveTo>
                <a:lnTo>
                  <a:pt x="480" y="906"/>
                </a:lnTo>
                <a:cubicBezTo>
                  <a:pt x="292" y="906"/>
                  <a:pt x="136" y="750"/>
                  <a:pt x="136" y="562"/>
                </a:cubicBezTo>
                <a:cubicBezTo>
                  <a:pt x="136" y="375"/>
                  <a:pt x="292" y="219"/>
                  <a:pt x="480" y="219"/>
                </a:cubicBezTo>
                <a:cubicBezTo>
                  <a:pt x="667" y="219"/>
                  <a:pt x="823" y="375"/>
                  <a:pt x="823" y="562"/>
                </a:cubicBezTo>
                <a:cubicBezTo>
                  <a:pt x="823" y="750"/>
                  <a:pt x="667" y="906"/>
                  <a:pt x="480" y="906"/>
                </a:cubicBezTo>
                <a:close/>
                <a:moveTo>
                  <a:pt x="105" y="62"/>
                </a:moveTo>
                <a:lnTo>
                  <a:pt x="105" y="62"/>
                </a:lnTo>
                <a:cubicBezTo>
                  <a:pt x="11" y="135"/>
                  <a:pt x="0" y="198"/>
                  <a:pt x="53" y="281"/>
                </a:cubicBezTo>
                <a:cubicBezTo>
                  <a:pt x="313" y="94"/>
                  <a:pt x="313" y="94"/>
                  <a:pt x="313" y="94"/>
                </a:cubicBezTo>
                <a:cubicBezTo>
                  <a:pt x="261" y="10"/>
                  <a:pt x="198" y="0"/>
                  <a:pt x="105" y="62"/>
                </a:cubicBezTo>
                <a:close/>
                <a:moveTo>
                  <a:pt x="855" y="62"/>
                </a:moveTo>
                <a:lnTo>
                  <a:pt x="855" y="62"/>
                </a:lnTo>
                <a:cubicBezTo>
                  <a:pt x="761" y="0"/>
                  <a:pt x="698" y="10"/>
                  <a:pt x="646" y="94"/>
                </a:cubicBezTo>
                <a:cubicBezTo>
                  <a:pt x="907" y="281"/>
                  <a:pt x="907" y="281"/>
                  <a:pt x="907" y="281"/>
                </a:cubicBezTo>
                <a:cubicBezTo>
                  <a:pt x="959" y="198"/>
                  <a:pt x="948" y="135"/>
                  <a:pt x="855" y="62"/>
                </a:cubicBezTo>
                <a:close/>
                <a:moveTo>
                  <a:pt x="438" y="542"/>
                </a:moveTo>
                <a:lnTo>
                  <a:pt x="438" y="542"/>
                </a:lnTo>
                <a:cubicBezTo>
                  <a:pt x="323" y="656"/>
                  <a:pt x="323" y="656"/>
                  <a:pt x="323" y="656"/>
                </a:cubicBezTo>
                <a:cubicBezTo>
                  <a:pt x="313" y="667"/>
                  <a:pt x="313" y="677"/>
                  <a:pt x="313" y="687"/>
                </a:cubicBezTo>
                <a:cubicBezTo>
                  <a:pt x="313" y="698"/>
                  <a:pt x="313" y="708"/>
                  <a:pt x="323" y="719"/>
                </a:cubicBezTo>
                <a:cubicBezTo>
                  <a:pt x="334" y="729"/>
                  <a:pt x="344" y="729"/>
                  <a:pt x="355" y="729"/>
                </a:cubicBezTo>
                <a:cubicBezTo>
                  <a:pt x="365" y="729"/>
                  <a:pt x="376" y="729"/>
                  <a:pt x="386" y="719"/>
                </a:cubicBezTo>
                <a:cubicBezTo>
                  <a:pt x="521" y="583"/>
                  <a:pt x="521" y="583"/>
                  <a:pt x="521" y="583"/>
                </a:cubicBezTo>
                <a:cubicBezTo>
                  <a:pt x="521" y="271"/>
                  <a:pt x="521" y="271"/>
                  <a:pt x="521" y="271"/>
                </a:cubicBezTo>
                <a:cubicBezTo>
                  <a:pt x="438" y="271"/>
                  <a:pt x="438" y="271"/>
                  <a:pt x="438" y="271"/>
                </a:cubicBezTo>
                <a:lnTo>
                  <a:pt x="438" y="542"/>
                </a:lnTo>
                <a:close/>
              </a:path>
            </a:pathLst>
          </a:custGeom>
          <a:solidFill>
            <a:srgbClr val="C0504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9225" name="Freeform 8"/>
          <p:cNvSpPr>
            <a:spLocks noChangeArrowheads="1"/>
          </p:cNvSpPr>
          <p:nvPr/>
        </p:nvSpPr>
        <p:spPr bwMode="auto">
          <a:xfrm>
            <a:off x="1500023" y="3413429"/>
            <a:ext cx="807954" cy="632751"/>
          </a:xfrm>
          <a:custGeom>
            <a:avLst/>
            <a:gdLst>
              <a:gd name="T0" fmla="*/ 0 w 694"/>
              <a:gd name="T1" fmla="*/ 2147483647 h 1021"/>
              <a:gd name="T2" fmla="*/ 0 w 694"/>
              <a:gd name="T3" fmla="*/ 2147483647 h 1021"/>
              <a:gd name="T4" fmla="*/ 2147483647 w 694"/>
              <a:gd name="T5" fmla="*/ 0 h 1021"/>
              <a:gd name="T6" fmla="*/ 2147483647 w 694"/>
              <a:gd name="T7" fmla="*/ 2147483647 h 1021"/>
              <a:gd name="T8" fmla="*/ 2147483647 w 694"/>
              <a:gd name="T9" fmla="*/ 2147483647 h 1021"/>
              <a:gd name="T10" fmla="*/ 2147483647 w 694"/>
              <a:gd name="T11" fmla="*/ 2147483647 h 1021"/>
              <a:gd name="T12" fmla="*/ 2147483647 w 694"/>
              <a:gd name="T13" fmla="*/ 2147483647 h 1021"/>
              <a:gd name="T14" fmla="*/ 2147483647 w 694"/>
              <a:gd name="T15" fmla="*/ 2147483647 h 1021"/>
              <a:gd name="T16" fmla="*/ 2147483647 w 694"/>
              <a:gd name="T17" fmla="*/ 2147483647 h 1021"/>
              <a:gd name="T18" fmla="*/ 2147483647 w 694"/>
              <a:gd name="T19" fmla="*/ 2147483647 h 1021"/>
              <a:gd name="T20" fmla="*/ 2147483647 w 694"/>
              <a:gd name="T21" fmla="*/ 2147483647 h 1021"/>
              <a:gd name="T22" fmla="*/ 0 w 694"/>
              <a:gd name="T23" fmla="*/ 2147483647 h 1021"/>
              <a:gd name="T24" fmla="*/ 2147483647 w 694"/>
              <a:gd name="T25" fmla="*/ 2147483647 h 1021"/>
              <a:gd name="T26" fmla="*/ 2147483647 w 694"/>
              <a:gd name="T27" fmla="*/ 2147483647 h 1021"/>
              <a:gd name="T28" fmla="*/ 2147483647 w 694"/>
              <a:gd name="T29" fmla="*/ 2147483647 h 1021"/>
              <a:gd name="T30" fmla="*/ 2147483647 w 694"/>
              <a:gd name="T31" fmla="*/ 2147483647 h 1021"/>
              <a:gd name="T32" fmla="*/ 2147483647 w 694"/>
              <a:gd name="T33" fmla="*/ 2147483647 h 1021"/>
              <a:gd name="T34" fmla="*/ 2147483647 w 694"/>
              <a:gd name="T35" fmla="*/ 2147483647 h 10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4"/>
              <a:gd name="T55" fmla="*/ 0 h 1021"/>
              <a:gd name="T56" fmla="*/ 694 w 694"/>
              <a:gd name="T57" fmla="*/ 1021 h 102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4" h="1021">
                <a:moveTo>
                  <a:pt x="0" y="346"/>
                </a:moveTo>
                <a:lnTo>
                  <a:pt x="0" y="346"/>
                </a:lnTo>
                <a:cubicBezTo>
                  <a:pt x="7" y="150"/>
                  <a:pt x="138" y="0"/>
                  <a:pt x="340" y="0"/>
                </a:cubicBezTo>
                <a:cubicBezTo>
                  <a:pt x="608" y="0"/>
                  <a:pt x="693" y="163"/>
                  <a:pt x="693" y="274"/>
                </a:cubicBezTo>
                <a:cubicBezTo>
                  <a:pt x="693" y="535"/>
                  <a:pt x="457" y="503"/>
                  <a:pt x="439" y="673"/>
                </a:cubicBezTo>
                <a:cubicBezTo>
                  <a:pt x="439" y="725"/>
                  <a:pt x="439" y="725"/>
                  <a:pt x="439" y="725"/>
                </a:cubicBezTo>
                <a:cubicBezTo>
                  <a:pt x="249" y="725"/>
                  <a:pt x="249" y="725"/>
                  <a:pt x="249" y="725"/>
                </a:cubicBezTo>
                <a:cubicBezTo>
                  <a:pt x="249" y="660"/>
                  <a:pt x="249" y="660"/>
                  <a:pt x="249" y="660"/>
                </a:cubicBezTo>
                <a:cubicBezTo>
                  <a:pt x="269" y="418"/>
                  <a:pt x="478" y="444"/>
                  <a:pt x="471" y="294"/>
                </a:cubicBezTo>
                <a:cubicBezTo>
                  <a:pt x="471" y="209"/>
                  <a:pt x="425" y="163"/>
                  <a:pt x="354" y="163"/>
                </a:cubicBezTo>
                <a:cubicBezTo>
                  <a:pt x="255" y="163"/>
                  <a:pt x="209" y="248"/>
                  <a:pt x="209" y="346"/>
                </a:cubicBezTo>
                <a:lnTo>
                  <a:pt x="0" y="346"/>
                </a:lnTo>
                <a:close/>
                <a:moveTo>
                  <a:pt x="229" y="809"/>
                </a:moveTo>
                <a:lnTo>
                  <a:pt x="229" y="809"/>
                </a:lnTo>
                <a:cubicBezTo>
                  <a:pt x="445" y="809"/>
                  <a:pt x="445" y="809"/>
                  <a:pt x="445" y="809"/>
                </a:cubicBezTo>
                <a:cubicBezTo>
                  <a:pt x="445" y="1020"/>
                  <a:pt x="445" y="1020"/>
                  <a:pt x="445" y="1020"/>
                </a:cubicBezTo>
                <a:cubicBezTo>
                  <a:pt x="229" y="1020"/>
                  <a:pt x="229" y="1020"/>
                  <a:pt x="229" y="1020"/>
                </a:cubicBezTo>
                <a:lnTo>
                  <a:pt x="229" y="809"/>
                </a:lnTo>
                <a:close/>
              </a:path>
            </a:pathLst>
          </a:custGeom>
          <a:solidFill>
            <a:srgbClr val="C0504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9226" name="Freeform 9"/>
          <p:cNvSpPr>
            <a:spLocks noChangeArrowheads="1"/>
          </p:cNvSpPr>
          <p:nvPr/>
        </p:nvSpPr>
        <p:spPr bwMode="auto">
          <a:xfrm>
            <a:off x="3667973" y="1113905"/>
            <a:ext cx="2634859" cy="1284713"/>
          </a:xfrm>
          <a:custGeom>
            <a:avLst/>
            <a:gdLst>
              <a:gd name="T0" fmla="*/ 2147483647 w 2001"/>
              <a:gd name="T1" fmla="*/ 2147483647 h 2001"/>
              <a:gd name="T2" fmla="*/ 2147483647 w 2001"/>
              <a:gd name="T3" fmla="*/ 2147483647 h 2001"/>
              <a:gd name="T4" fmla="*/ 2147483647 w 2001"/>
              <a:gd name="T5" fmla="*/ 2147483647 h 2001"/>
              <a:gd name="T6" fmla="*/ 2147483647 w 2001"/>
              <a:gd name="T7" fmla="*/ 2147483647 h 2001"/>
              <a:gd name="T8" fmla="*/ 2147483647 w 2001"/>
              <a:gd name="T9" fmla="*/ 0 h 2001"/>
              <a:gd name="T10" fmla="*/ 2147483647 w 2001"/>
              <a:gd name="T11" fmla="*/ 2147483647 h 2001"/>
              <a:gd name="T12" fmla="*/ 0 w 2001"/>
              <a:gd name="T13" fmla="*/ 2147483647 h 2001"/>
              <a:gd name="T14" fmla="*/ 2147483647 w 2001"/>
              <a:gd name="T15" fmla="*/ 2147483647 h 2001"/>
              <a:gd name="T16" fmla="*/ 2147483647 w 2001"/>
              <a:gd name="T17" fmla="*/ 2147483647 h 2001"/>
              <a:gd name="T18" fmla="*/ 2147483647 w 2001"/>
              <a:gd name="T19" fmla="*/ 2147483647 h 2001"/>
              <a:gd name="T20" fmla="*/ 2147483647 w 2001"/>
              <a:gd name="T21" fmla="*/ 2147483647 h 2001"/>
              <a:gd name="T22" fmla="*/ 2147483647 w 2001"/>
              <a:gd name="T23" fmla="*/ 2147483647 h 2001"/>
              <a:gd name="T24" fmla="*/ 2147483647 w 2001"/>
              <a:gd name="T25" fmla="*/ 2147483647 h 2001"/>
              <a:gd name="T26" fmla="*/ 2147483647 w 2001"/>
              <a:gd name="T27" fmla="*/ 2147483647 h 2001"/>
              <a:gd name="T28" fmla="*/ 2147483647 w 2001"/>
              <a:gd name="T29" fmla="*/ 2147483647 h 2001"/>
              <a:gd name="T30" fmla="*/ 2147483647 w 2001"/>
              <a:gd name="T31" fmla="*/ 2147483647 h 2001"/>
              <a:gd name="T32" fmla="*/ 2147483647 w 2001"/>
              <a:gd name="T33" fmla="*/ 2147483647 h 2001"/>
              <a:gd name="T34" fmla="*/ 2147483647 w 2001"/>
              <a:gd name="T35" fmla="*/ 2147483647 h 2001"/>
              <a:gd name="T36" fmla="*/ 2147483647 w 2001"/>
              <a:gd name="T37" fmla="*/ 2147483647 h 2001"/>
              <a:gd name="T38" fmla="*/ 2147483647 w 2001"/>
              <a:gd name="T39" fmla="*/ 2147483647 h 2001"/>
              <a:gd name="T40" fmla="*/ 2147483647 w 2001"/>
              <a:gd name="T41" fmla="*/ 2147483647 h 2001"/>
              <a:gd name="T42" fmla="*/ 2147483647 w 2001"/>
              <a:gd name="T43" fmla="*/ 2147483647 h 2001"/>
              <a:gd name="T44" fmla="*/ 2147483647 w 2001"/>
              <a:gd name="T45" fmla="*/ 2147483647 h 2001"/>
              <a:gd name="T46" fmla="*/ 2147483647 w 2001"/>
              <a:gd name="T47" fmla="*/ 2147483647 h 2001"/>
              <a:gd name="T48" fmla="*/ 2147483647 w 2001"/>
              <a:gd name="T49" fmla="*/ 2147483647 h 2001"/>
              <a:gd name="T50" fmla="*/ 2147483647 w 2001"/>
              <a:gd name="T51" fmla="*/ 2147483647 h 2001"/>
              <a:gd name="T52" fmla="*/ 2147483647 w 2001"/>
              <a:gd name="T53" fmla="*/ 2147483647 h 2001"/>
              <a:gd name="T54" fmla="*/ 2147483647 w 2001"/>
              <a:gd name="T55" fmla="*/ 2147483647 h 2001"/>
              <a:gd name="T56" fmla="*/ 2147483647 w 2001"/>
              <a:gd name="T57" fmla="*/ 2147483647 h 2001"/>
              <a:gd name="T58" fmla="*/ 2147483647 w 2001"/>
              <a:gd name="T59" fmla="*/ 2147483647 h 2001"/>
              <a:gd name="T60" fmla="*/ 2147483647 w 2001"/>
              <a:gd name="T61" fmla="*/ 2147483647 h 2001"/>
              <a:gd name="T62" fmla="*/ 2147483647 w 2001"/>
              <a:gd name="T63" fmla="*/ 2147483647 h 2001"/>
              <a:gd name="T64" fmla="*/ 2147483647 w 2001"/>
              <a:gd name="T65" fmla="*/ 2147483647 h 2001"/>
              <a:gd name="T66" fmla="*/ 2147483647 w 2001"/>
              <a:gd name="T67" fmla="*/ 2147483647 h 2001"/>
              <a:gd name="T68" fmla="*/ 2147483647 w 2001"/>
              <a:gd name="T69" fmla="*/ 2147483647 h 2001"/>
              <a:gd name="T70" fmla="*/ 2147483647 w 2001"/>
              <a:gd name="T71" fmla="*/ 2147483647 h 2001"/>
              <a:gd name="T72" fmla="*/ 2147483647 w 2001"/>
              <a:gd name="T73" fmla="*/ 2147483647 h 2001"/>
              <a:gd name="T74" fmla="*/ 2147483647 w 2001"/>
              <a:gd name="T75" fmla="*/ 2147483647 h 2001"/>
              <a:gd name="T76" fmla="*/ 2147483647 w 2001"/>
              <a:gd name="T77" fmla="*/ 2147483647 h 2001"/>
              <a:gd name="T78" fmla="*/ 2147483647 w 2001"/>
              <a:gd name="T79" fmla="*/ 2147483647 h 200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1"/>
              <a:gd name="T121" fmla="*/ 0 h 2001"/>
              <a:gd name="T122" fmla="*/ 2001 w 2001"/>
              <a:gd name="T123" fmla="*/ 2001 h 200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1" h="2001">
                <a:moveTo>
                  <a:pt x="1833" y="250"/>
                </a:moveTo>
                <a:lnTo>
                  <a:pt x="1833" y="250"/>
                </a:lnTo>
                <a:cubicBezTo>
                  <a:pt x="1583" y="250"/>
                  <a:pt x="1583" y="250"/>
                  <a:pt x="1583" y="250"/>
                </a:cubicBezTo>
                <a:cubicBezTo>
                  <a:pt x="1583" y="83"/>
                  <a:pt x="1583" y="83"/>
                  <a:pt x="1583" y="83"/>
                </a:cubicBezTo>
                <a:cubicBezTo>
                  <a:pt x="1583" y="41"/>
                  <a:pt x="1541" y="0"/>
                  <a:pt x="1500" y="0"/>
                </a:cubicBezTo>
                <a:cubicBezTo>
                  <a:pt x="1458" y="0"/>
                  <a:pt x="1416" y="41"/>
                  <a:pt x="1416" y="83"/>
                </a:cubicBezTo>
                <a:cubicBezTo>
                  <a:pt x="1416" y="250"/>
                  <a:pt x="1416" y="250"/>
                  <a:pt x="1416" y="250"/>
                </a:cubicBezTo>
                <a:cubicBezTo>
                  <a:pt x="583" y="250"/>
                  <a:pt x="583" y="250"/>
                  <a:pt x="583" y="250"/>
                </a:cubicBezTo>
                <a:cubicBezTo>
                  <a:pt x="583" y="83"/>
                  <a:pt x="583" y="83"/>
                  <a:pt x="583" y="83"/>
                </a:cubicBezTo>
                <a:cubicBezTo>
                  <a:pt x="583" y="41"/>
                  <a:pt x="541" y="0"/>
                  <a:pt x="500" y="0"/>
                </a:cubicBezTo>
                <a:cubicBezTo>
                  <a:pt x="458" y="0"/>
                  <a:pt x="416" y="41"/>
                  <a:pt x="416" y="83"/>
                </a:cubicBezTo>
                <a:cubicBezTo>
                  <a:pt x="416" y="250"/>
                  <a:pt x="416" y="250"/>
                  <a:pt x="416" y="250"/>
                </a:cubicBezTo>
                <a:cubicBezTo>
                  <a:pt x="166" y="250"/>
                  <a:pt x="166" y="250"/>
                  <a:pt x="166" y="250"/>
                </a:cubicBezTo>
                <a:cubicBezTo>
                  <a:pt x="73" y="250"/>
                  <a:pt x="0" y="323"/>
                  <a:pt x="0" y="416"/>
                </a:cubicBezTo>
                <a:cubicBezTo>
                  <a:pt x="0" y="1833"/>
                  <a:pt x="0" y="1833"/>
                  <a:pt x="0" y="1833"/>
                </a:cubicBezTo>
                <a:cubicBezTo>
                  <a:pt x="0" y="1927"/>
                  <a:pt x="73" y="2000"/>
                  <a:pt x="166" y="2000"/>
                </a:cubicBezTo>
                <a:cubicBezTo>
                  <a:pt x="1833" y="2000"/>
                  <a:pt x="1833" y="2000"/>
                  <a:pt x="1833" y="2000"/>
                </a:cubicBezTo>
                <a:cubicBezTo>
                  <a:pt x="1927" y="2000"/>
                  <a:pt x="2000" y="1927"/>
                  <a:pt x="2000" y="1833"/>
                </a:cubicBezTo>
                <a:cubicBezTo>
                  <a:pt x="2000" y="416"/>
                  <a:pt x="2000" y="416"/>
                  <a:pt x="2000" y="416"/>
                </a:cubicBezTo>
                <a:cubicBezTo>
                  <a:pt x="2000" y="323"/>
                  <a:pt x="1927" y="250"/>
                  <a:pt x="1833" y="250"/>
                </a:cubicBezTo>
                <a:close/>
                <a:moveTo>
                  <a:pt x="1416" y="396"/>
                </a:moveTo>
                <a:lnTo>
                  <a:pt x="1416" y="396"/>
                </a:lnTo>
                <a:cubicBezTo>
                  <a:pt x="1416" y="458"/>
                  <a:pt x="1416" y="458"/>
                  <a:pt x="1416" y="458"/>
                </a:cubicBezTo>
                <a:cubicBezTo>
                  <a:pt x="1416" y="500"/>
                  <a:pt x="1458" y="541"/>
                  <a:pt x="1500" y="541"/>
                </a:cubicBezTo>
                <a:cubicBezTo>
                  <a:pt x="1541" y="541"/>
                  <a:pt x="1583" y="500"/>
                  <a:pt x="1583" y="458"/>
                </a:cubicBezTo>
                <a:cubicBezTo>
                  <a:pt x="1583" y="396"/>
                  <a:pt x="1583" y="396"/>
                  <a:pt x="1583" y="396"/>
                </a:cubicBezTo>
                <a:cubicBezTo>
                  <a:pt x="1614" y="416"/>
                  <a:pt x="1635" y="458"/>
                  <a:pt x="1635" y="500"/>
                </a:cubicBezTo>
                <a:cubicBezTo>
                  <a:pt x="1635" y="573"/>
                  <a:pt x="1573" y="635"/>
                  <a:pt x="1500" y="635"/>
                </a:cubicBezTo>
                <a:cubicBezTo>
                  <a:pt x="1427" y="635"/>
                  <a:pt x="1364" y="573"/>
                  <a:pt x="1364" y="500"/>
                </a:cubicBezTo>
                <a:cubicBezTo>
                  <a:pt x="1364" y="458"/>
                  <a:pt x="1385" y="416"/>
                  <a:pt x="1416" y="396"/>
                </a:cubicBezTo>
                <a:close/>
                <a:moveTo>
                  <a:pt x="416" y="396"/>
                </a:moveTo>
                <a:lnTo>
                  <a:pt x="416" y="396"/>
                </a:lnTo>
                <a:cubicBezTo>
                  <a:pt x="416" y="458"/>
                  <a:pt x="416" y="458"/>
                  <a:pt x="416" y="458"/>
                </a:cubicBezTo>
                <a:cubicBezTo>
                  <a:pt x="416" y="500"/>
                  <a:pt x="458" y="541"/>
                  <a:pt x="500" y="541"/>
                </a:cubicBezTo>
                <a:cubicBezTo>
                  <a:pt x="541" y="541"/>
                  <a:pt x="583" y="500"/>
                  <a:pt x="583" y="458"/>
                </a:cubicBezTo>
                <a:cubicBezTo>
                  <a:pt x="583" y="396"/>
                  <a:pt x="583" y="396"/>
                  <a:pt x="583" y="396"/>
                </a:cubicBezTo>
                <a:cubicBezTo>
                  <a:pt x="614" y="416"/>
                  <a:pt x="635" y="458"/>
                  <a:pt x="635" y="500"/>
                </a:cubicBezTo>
                <a:cubicBezTo>
                  <a:pt x="635" y="573"/>
                  <a:pt x="573" y="635"/>
                  <a:pt x="500" y="635"/>
                </a:cubicBezTo>
                <a:cubicBezTo>
                  <a:pt x="427" y="635"/>
                  <a:pt x="364" y="573"/>
                  <a:pt x="364" y="500"/>
                </a:cubicBezTo>
                <a:cubicBezTo>
                  <a:pt x="364" y="458"/>
                  <a:pt x="385" y="416"/>
                  <a:pt x="416" y="396"/>
                </a:cubicBezTo>
                <a:close/>
                <a:moveTo>
                  <a:pt x="1833" y="1833"/>
                </a:moveTo>
                <a:lnTo>
                  <a:pt x="1833" y="1833"/>
                </a:lnTo>
                <a:cubicBezTo>
                  <a:pt x="166" y="1833"/>
                  <a:pt x="166" y="1833"/>
                  <a:pt x="166" y="1833"/>
                </a:cubicBezTo>
                <a:cubicBezTo>
                  <a:pt x="166" y="750"/>
                  <a:pt x="166" y="750"/>
                  <a:pt x="166" y="750"/>
                </a:cubicBezTo>
                <a:cubicBezTo>
                  <a:pt x="1833" y="750"/>
                  <a:pt x="1833" y="750"/>
                  <a:pt x="1833" y="750"/>
                </a:cubicBezTo>
                <a:lnTo>
                  <a:pt x="1833" y="1833"/>
                </a:lnTo>
                <a:close/>
                <a:moveTo>
                  <a:pt x="958" y="1583"/>
                </a:moveTo>
                <a:lnTo>
                  <a:pt x="958" y="1583"/>
                </a:lnTo>
                <a:cubicBezTo>
                  <a:pt x="562" y="1583"/>
                  <a:pt x="562" y="1583"/>
                  <a:pt x="562" y="1583"/>
                </a:cubicBezTo>
                <a:cubicBezTo>
                  <a:pt x="604" y="1500"/>
                  <a:pt x="677" y="1468"/>
                  <a:pt x="739" y="1416"/>
                </a:cubicBezTo>
                <a:cubicBezTo>
                  <a:pt x="802" y="1364"/>
                  <a:pt x="958" y="1260"/>
                  <a:pt x="958" y="1125"/>
                </a:cubicBezTo>
                <a:cubicBezTo>
                  <a:pt x="958" y="989"/>
                  <a:pt x="875" y="875"/>
                  <a:pt x="687" y="875"/>
                </a:cubicBezTo>
                <a:cubicBezTo>
                  <a:pt x="427" y="875"/>
                  <a:pt x="375" y="1052"/>
                  <a:pt x="375" y="1125"/>
                </a:cubicBezTo>
                <a:cubicBezTo>
                  <a:pt x="500" y="1166"/>
                  <a:pt x="500" y="1166"/>
                  <a:pt x="500" y="1166"/>
                </a:cubicBezTo>
                <a:cubicBezTo>
                  <a:pt x="500" y="1125"/>
                  <a:pt x="500" y="1125"/>
                  <a:pt x="500" y="1125"/>
                </a:cubicBezTo>
                <a:cubicBezTo>
                  <a:pt x="500" y="1083"/>
                  <a:pt x="541" y="1000"/>
                  <a:pt x="687" y="1000"/>
                </a:cubicBezTo>
                <a:cubicBezTo>
                  <a:pt x="781" y="1000"/>
                  <a:pt x="833" y="1041"/>
                  <a:pt x="833" y="1125"/>
                </a:cubicBezTo>
                <a:cubicBezTo>
                  <a:pt x="833" y="1218"/>
                  <a:pt x="698" y="1302"/>
                  <a:pt x="604" y="1364"/>
                </a:cubicBezTo>
                <a:cubicBezTo>
                  <a:pt x="541" y="1406"/>
                  <a:pt x="375" y="1541"/>
                  <a:pt x="375" y="1687"/>
                </a:cubicBezTo>
                <a:cubicBezTo>
                  <a:pt x="375" y="1708"/>
                  <a:pt x="375" y="1708"/>
                  <a:pt x="375" y="1708"/>
                </a:cubicBezTo>
                <a:cubicBezTo>
                  <a:pt x="958" y="1708"/>
                  <a:pt x="958" y="1708"/>
                  <a:pt x="958" y="1708"/>
                </a:cubicBezTo>
                <a:lnTo>
                  <a:pt x="958" y="1583"/>
                </a:lnTo>
                <a:close/>
                <a:moveTo>
                  <a:pt x="1416" y="1708"/>
                </a:moveTo>
                <a:lnTo>
                  <a:pt x="1416" y="1708"/>
                </a:lnTo>
                <a:cubicBezTo>
                  <a:pt x="1541" y="1708"/>
                  <a:pt x="1541" y="1708"/>
                  <a:pt x="1541" y="1708"/>
                </a:cubicBezTo>
                <a:cubicBezTo>
                  <a:pt x="1541" y="1541"/>
                  <a:pt x="1541" y="1541"/>
                  <a:pt x="1541" y="1541"/>
                </a:cubicBezTo>
                <a:cubicBezTo>
                  <a:pt x="1666" y="1541"/>
                  <a:pt x="1666" y="1541"/>
                  <a:pt x="1666" y="1541"/>
                </a:cubicBezTo>
                <a:cubicBezTo>
                  <a:pt x="1666" y="1416"/>
                  <a:pt x="1666" y="1416"/>
                  <a:pt x="1666" y="1416"/>
                </a:cubicBezTo>
                <a:cubicBezTo>
                  <a:pt x="1541" y="1416"/>
                  <a:pt x="1541" y="1416"/>
                  <a:pt x="1541" y="1416"/>
                </a:cubicBezTo>
                <a:cubicBezTo>
                  <a:pt x="1541" y="875"/>
                  <a:pt x="1541" y="875"/>
                  <a:pt x="1541" y="875"/>
                </a:cubicBezTo>
                <a:cubicBezTo>
                  <a:pt x="1416" y="875"/>
                  <a:pt x="1416" y="875"/>
                  <a:pt x="1416" y="875"/>
                </a:cubicBezTo>
                <a:cubicBezTo>
                  <a:pt x="1041" y="1416"/>
                  <a:pt x="1041" y="1416"/>
                  <a:pt x="1041" y="1416"/>
                </a:cubicBezTo>
                <a:cubicBezTo>
                  <a:pt x="1041" y="1541"/>
                  <a:pt x="1041" y="1541"/>
                  <a:pt x="1041" y="1541"/>
                </a:cubicBezTo>
                <a:cubicBezTo>
                  <a:pt x="1416" y="1541"/>
                  <a:pt x="1416" y="1541"/>
                  <a:pt x="1416" y="1541"/>
                </a:cubicBezTo>
                <a:lnTo>
                  <a:pt x="1416" y="1708"/>
                </a:lnTo>
                <a:close/>
                <a:moveTo>
                  <a:pt x="1177" y="1416"/>
                </a:moveTo>
                <a:lnTo>
                  <a:pt x="1177" y="1416"/>
                </a:lnTo>
                <a:cubicBezTo>
                  <a:pt x="1416" y="1073"/>
                  <a:pt x="1416" y="1073"/>
                  <a:pt x="1416" y="1073"/>
                </a:cubicBezTo>
                <a:cubicBezTo>
                  <a:pt x="1416" y="1416"/>
                  <a:pt x="1416" y="1416"/>
                  <a:pt x="1416" y="1416"/>
                </a:cubicBezTo>
                <a:lnTo>
                  <a:pt x="1177" y="1416"/>
                </a:lnTo>
                <a:close/>
              </a:path>
            </a:pathLst>
          </a:custGeom>
          <a:solidFill>
            <a:srgbClr val="4F81B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9227" name="Rectangle 10"/>
          <p:cNvSpPr>
            <a:spLocks noChangeArrowheads="1"/>
          </p:cNvSpPr>
          <p:nvPr/>
        </p:nvSpPr>
        <p:spPr bwMode="auto">
          <a:xfrm>
            <a:off x="3899786" y="1604751"/>
            <a:ext cx="2218979" cy="778817"/>
          </a:xfrm>
          <a:prstGeom prst="rect">
            <a:avLst/>
          </a:prstGeom>
          <a:solidFill>
            <a:schemeClr val="accent3">
              <a:lumMod val="20000"/>
              <a:lumOff val="80000"/>
            </a:schemeClr>
          </a:solidFill>
          <a:ln w="9360" cap="sq">
            <a:solidFill>
              <a:srgbClr val="4F81BD"/>
            </a:solidFill>
            <a:miter lim="800000"/>
            <a:headEnd/>
            <a:tailEnd/>
          </a:ln>
          <a:effectLst/>
        </p:spPr>
        <p:txBody>
          <a:bodyPr lIns="76686" tIns="39877" rIns="76686" bIns="39877" anchor="ctr" anchorCtr="1"/>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754" b="1" dirty="0">
                <a:solidFill>
                  <a:prstClr val="black"/>
                </a:solidFill>
                <a:latin typeface="Times New Roman" panose="02020603050405020304" pitchFamily="18" charset="0"/>
                <a:cs typeface="Times New Roman" panose="02020603050405020304" pitchFamily="18" charset="0"/>
              </a:rPr>
              <a:t>14.</a:t>
            </a:r>
            <a:r>
              <a:rPr lang="en-US" altLang="ru-RU" sz="1754" b="1" dirty="0">
                <a:solidFill>
                  <a:prstClr val="black"/>
                </a:solidFill>
                <a:latin typeface="Times New Roman" panose="02020603050405020304" pitchFamily="18" charset="0"/>
                <a:cs typeface="Times New Roman" panose="02020603050405020304" pitchFamily="18" charset="0"/>
              </a:rPr>
              <a:t>0</a:t>
            </a:r>
            <a:r>
              <a:rPr lang="ru-RU" altLang="ru-RU" sz="1754" b="1" dirty="0">
                <a:solidFill>
                  <a:prstClr val="black"/>
                </a:solidFill>
                <a:latin typeface="Times New Roman" panose="02020603050405020304" pitchFamily="18" charset="0"/>
                <a:cs typeface="Times New Roman" panose="02020603050405020304" pitchFamily="18" charset="0"/>
              </a:rPr>
              <a:t>0 – 18:00</a:t>
            </a:r>
          </a:p>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660" b="1" dirty="0">
                <a:solidFill>
                  <a:prstClr val="black"/>
                </a:solidFill>
                <a:latin typeface="Times New Roman" panose="02020603050405020304" pitchFamily="18" charset="0"/>
                <a:cs typeface="Times New Roman" panose="02020603050405020304" pitchFamily="18" charset="0"/>
              </a:rPr>
              <a:t>Перерыв</a:t>
            </a:r>
          </a:p>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660" b="1" dirty="0">
                <a:solidFill>
                  <a:prstClr val="black"/>
                </a:solidFill>
                <a:latin typeface="Times New Roman" panose="02020603050405020304" pitchFamily="18" charset="0"/>
                <a:cs typeface="Times New Roman" panose="02020603050405020304" pitchFamily="18" charset="0"/>
              </a:rPr>
              <a:t> с 16.00 - 16.15</a:t>
            </a:r>
          </a:p>
        </p:txBody>
      </p:sp>
      <p:sp>
        <p:nvSpPr>
          <p:cNvPr id="9229" name="Freeform 12"/>
          <p:cNvSpPr>
            <a:spLocks noChangeArrowheads="1"/>
          </p:cNvSpPr>
          <p:nvPr/>
        </p:nvSpPr>
        <p:spPr bwMode="auto">
          <a:xfrm>
            <a:off x="7344403" y="3134191"/>
            <a:ext cx="1069957" cy="1278267"/>
          </a:xfrm>
          <a:custGeom>
            <a:avLst/>
            <a:gdLst>
              <a:gd name="T0" fmla="*/ 2147483647 w 4228"/>
              <a:gd name="T1" fmla="*/ 2147483647 h 4763"/>
              <a:gd name="T2" fmla="*/ 2147483647 w 4228"/>
              <a:gd name="T3" fmla="*/ 2147483647 h 4763"/>
              <a:gd name="T4" fmla="*/ 2147483647 w 4228"/>
              <a:gd name="T5" fmla="*/ 2147483647 h 4763"/>
              <a:gd name="T6" fmla="*/ 2147483647 w 4228"/>
              <a:gd name="T7" fmla="*/ 2147483647 h 4763"/>
              <a:gd name="T8" fmla="*/ 2147483647 w 4228"/>
              <a:gd name="T9" fmla="*/ 2147483647 h 4763"/>
              <a:gd name="T10" fmla="*/ 2147483647 w 4228"/>
              <a:gd name="T11" fmla="*/ 2147483647 h 4763"/>
              <a:gd name="T12" fmla="*/ 2147483647 w 4228"/>
              <a:gd name="T13" fmla="*/ 2147483647 h 4763"/>
              <a:gd name="T14" fmla="*/ 2147483647 w 4228"/>
              <a:gd name="T15" fmla="*/ 2147483647 h 4763"/>
              <a:gd name="T16" fmla="*/ 2147483647 w 4228"/>
              <a:gd name="T17" fmla="*/ 2147483647 h 4763"/>
              <a:gd name="T18" fmla="*/ 2147483647 w 4228"/>
              <a:gd name="T19" fmla="*/ 2147483647 h 4763"/>
              <a:gd name="T20" fmla="*/ 2147483647 w 4228"/>
              <a:gd name="T21" fmla="*/ 2147483647 h 4763"/>
              <a:gd name="T22" fmla="*/ 2147483647 w 4228"/>
              <a:gd name="T23" fmla="*/ 2147483647 h 4763"/>
              <a:gd name="T24" fmla="*/ 2147483647 w 4228"/>
              <a:gd name="T25" fmla="*/ 2147483647 h 4763"/>
              <a:gd name="T26" fmla="*/ 2147483647 w 4228"/>
              <a:gd name="T27" fmla="*/ 2147483647 h 4763"/>
              <a:gd name="T28" fmla="*/ 2147483647 w 4228"/>
              <a:gd name="T29" fmla="*/ 2147483647 h 4763"/>
              <a:gd name="T30" fmla="*/ 2147483647 w 4228"/>
              <a:gd name="T31" fmla="*/ 2147483647 h 4763"/>
              <a:gd name="T32" fmla="*/ 2147483647 w 4228"/>
              <a:gd name="T33" fmla="*/ 2147483647 h 4763"/>
              <a:gd name="T34" fmla="*/ 2147483647 w 4228"/>
              <a:gd name="T35" fmla="*/ 2147483647 h 4763"/>
              <a:gd name="T36" fmla="*/ 2147483647 w 4228"/>
              <a:gd name="T37" fmla="*/ 2147483647 h 4763"/>
              <a:gd name="T38" fmla="*/ 2147483647 w 4228"/>
              <a:gd name="T39" fmla="*/ 2147483647 h 4763"/>
              <a:gd name="T40" fmla="*/ 2147483647 w 4228"/>
              <a:gd name="T41" fmla="*/ 2147483647 h 4763"/>
              <a:gd name="T42" fmla="*/ 2147483647 w 4228"/>
              <a:gd name="T43" fmla="*/ 2147483647 h 4763"/>
              <a:gd name="T44" fmla="*/ 2147483647 w 4228"/>
              <a:gd name="T45" fmla="*/ 2147483647 h 4763"/>
              <a:gd name="T46" fmla="*/ 2147483647 w 4228"/>
              <a:gd name="T47" fmla="*/ 2147483647 h 4763"/>
              <a:gd name="T48" fmla="*/ 2147483647 w 4228"/>
              <a:gd name="T49" fmla="*/ 2147483647 h 4763"/>
              <a:gd name="T50" fmla="*/ 2147483647 w 4228"/>
              <a:gd name="T51" fmla="*/ 2147483647 h 4763"/>
              <a:gd name="T52" fmla="*/ 2147483647 w 4228"/>
              <a:gd name="T53" fmla="*/ 2147483647 h 4763"/>
              <a:gd name="T54" fmla="*/ 2147483647 w 4228"/>
              <a:gd name="T55" fmla="*/ 2147483647 h 4763"/>
              <a:gd name="T56" fmla="*/ 2147483647 w 4228"/>
              <a:gd name="T57" fmla="*/ 2147483647 h 4763"/>
              <a:gd name="T58" fmla="*/ 2147483647 w 4228"/>
              <a:gd name="T59" fmla="*/ 2147483647 h 4763"/>
              <a:gd name="T60" fmla="*/ 2147483647 w 4228"/>
              <a:gd name="T61" fmla="*/ 2147483647 h 4763"/>
              <a:gd name="T62" fmla="*/ 2147483647 w 4228"/>
              <a:gd name="T63" fmla="*/ 2147483647 h 4763"/>
              <a:gd name="T64" fmla="*/ 2147483647 w 4228"/>
              <a:gd name="T65" fmla="*/ 2147483647 h 4763"/>
              <a:gd name="T66" fmla="*/ 2147483647 w 4228"/>
              <a:gd name="T67" fmla="*/ 2147483647 h 4763"/>
              <a:gd name="T68" fmla="*/ 2147483647 w 4228"/>
              <a:gd name="T69" fmla="*/ 2147483647 h 4763"/>
              <a:gd name="T70" fmla="*/ 2147483647 w 4228"/>
              <a:gd name="T71" fmla="*/ 2147483647 h 4763"/>
              <a:gd name="T72" fmla="*/ 2147483647 w 4228"/>
              <a:gd name="T73" fmla="*/ 2147483647 h 4763"/>
              <a:gd name="T74" fmla="*/ 2147483647 w 4228"/>
              <a:gd name="T75" fmla="*/ 2147483647 h 4763"/>
              <a:gd name="T76" fmla="*/ 2147483647 w 4228"/>
              <a:gd name="T77" fmla="*/ 2147483647 h 4763"/>
              <a:gd name="T78" fmla="*/ 2147483647 w 4228"/>
              <a:gd name="T79" fmla="*/ 2147483647 h 4763"/>
              <a:gd name="T80" fmla="*/ 2147483647 w 4228"/>
              <a:gd name="T81" fmla="*/ 2147483647 h 4763"/>
              <a:gd name="T82" fmla="*/ 2147483647 w 4228"/>
              <a:gd name="T83" fmla="*/ 2147483647 h 4763"/>
              <a:gd name="T84" fmla="*/ 2147483647 w 4228"/>
              <a:gd name="T85" fmla="*/ 2147483647 h 4763"/>
              <a:gd name="T86" fmla="*/ 2147483647 w 4228"/>
              <a:gd name="T87" fmla="*/ 2147483647 h 4763"/>
              <a:gd name="T88" fmla="*/ 2147483647 w 4228"/>
              <a:gd name="T89" fmla="*/ 2147483647 h 4763"/>
              <a:gd name="T90" fmla="*/ 2147483647 w 4228"/>
              <a:gd name="T91" fmla="*/ 2147483647 h 4763"/>
              <a:gd name="T92" fmla="*/ 2147483647 w 4228"/>
              <a:gd name="T93" fmla="*/ 2147483647 h 4763"/>
              <a:gd name="T94" fmla="*/ 2147483647 w 4228"/>
              <a:gd name="T95" fmla="*/ 2147483647 h 4763"/>
              <a:gd name="T96" fmla="*/ 2147483647 w 4228"/>
              <a:gd name="T97" fmla="*/ 2147483647 h 4763"/>
              <a:gd name="T98" fmla="*/ 2147483647 w 4228"/>
              <a:gd name="T99" fmla="*/ 2147483647 h 4763"/>
              <a:gd name="T100" fmla="*/ 2147483647 w 4228"/>
              <a:gd name="T101" fmla="*/ 2147483647 h 4763"/>
              <a:gd name="T102" fmla="*/ 2147483647 w 4228"/>
              <a:gd name="T103" fmla="*/ 2147483647 h 4763"/>
              <a:gd name="T104" fmla="*/ 2147483647 w 4228"/>
              <a:gd name="T105" fmla="*/ 2147483647 h 4763"/>
              <a:gd name="T106" fmla="*/ 2147483647 w 4228"/>
              <a:gd name="T107" fmla="*/ 2147483647 h 4763"/>
              <a:gd name="T108" fmla="*/ 2147483647 w 4228"/>
              <a:gd name="T109" fmla="*/ 2147483647 h 4763"/>
              <a:gd name="T110" fmla="*/ 2147483647 w 4228"/>
              <a:gd name="T111" fmla="*/ 2147483647 h 4763"/>
              <a:gd name="T112" fmla="*/ 2147483647 w 4228"/>
              <a:gd name="T113" fmla="*/ 2147483647 h 4763"/>
              <a:gd name="T114" fmla="*/ 2147483647 w 4228"/>
              <a:gd name="T115" fmla="*/ 2147483647 h 4763"/>
              <a:gd name="T116" fmla="*/ 2147483647 w 4228"/>
              <a:gd name="T117" fmla="*/ 2147483647 h 4763"/>
              <a:gd name="T118" fmla="*/ 2147483647 w 4228"/>
              <a:gd name="T119" fmla="*/ 2147483647 h 47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28"/>
              <a:gd name="T181" fmla="*/ 0 h 4763"/>
              <a:gd name="T182" fmla="*/ 4228 w 4228"/>
              <a:gd name="T183" fmla="*/ 4763 h 47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28" h="4763">
                <a:moveTo>
                  <a:pt x="1171" y="2514"/>
                </a:moveTo>
                <a:lnTo>
                  <a:pt x="1197" y="2312"/>
                </a:lnTo>
                <a:lnTo>
                  <a:pt x="737" y="1236"/>
                </a:lnTo>
                <a:lnTo>
                  <a:pt x="724" y="1206"/>
                </a:lnTo>
                <a:lnTo>
                  <a:pt x="714" y="1176"/>
                </a:lnTo>
                <a:lnTo>
                  <a:pt x="705" y="1145"/>
                </a:lnTo>
                <a:lnTo>
                  <a:pt x="697" y="1115"/>
                </a:lnTo>
                <a:lnTo>
                  <a:pt x="690" y="1083"/>
                </a:lnTo>
                <a:lnTo>
                  <a:pt x="685" y="1052"/>
                </a:lnTo>
                <a:lnTo>
                  <a:pt x="683" y="1021"/>
                </a:lnTo>
                <a:lnTo>
                  <a:pt x="681" y="989"/>
                </a:lnTo>
                <a:lnTo>
                  <a:pt x="683" y="967"/>
                </a:lnTo>
                <a:lnTo>
                  <a:pt x="684" y="945"/>
                </a:lnTo>
                <a:lnTo>
                  <a:pt x="685" y="923"/>
                </a:lnTo>
                <a:lnTo>
                  <a:pt x="689" y="902"/>
                </a:lnTo>
                <a:lnTo>
                  <a:pt x="692" y="880"/>
                </a:lnTo>
                <a:lnTo>
                  <a:pt x="697" y="859"/>
                </a:lnTo>
                <a:lnTo>
                  <a:pt x="702" y="837"/>
                </a:lnTo>
                <a:lnTo>
                  <a:pt x="709" y="817"/>
                </a:lnTo>
                <a:lnTo>
                  <a:pt x="716" y="795"/>
                </a:lnTo>
                <a:lnTo>
                  <a:pt x="724" y="774"/>
                </a:lnTo>
                <a:lnTo>
                  <a:pt x="741" y="733"/>
                </a:lnTo>
                <a:lnTo>
                  <a:pt x="763" y="692"/>
                </a:lnTo>
                <a:lnTo>
                  <a:pt x="786" y="652"/>
                </a:lnTo>
                <a:lnTo>
                  <a:pt x="813" y="613"/>
                </a:lnTo>
                <a:lnTo>
                  <a:pt x="843" y="574"/>
                </a:lnTo>
                <a:lnTo>
                  <a:pt x="875" y="538"/>
                </a:lnTo>
                <a:lnTo>
                  <a:pt x="909" y="502"/>
                </a:lnTo>
                <a:lnTo>
                  <a:pt x="947" y="466"/>
                </a:lnTo>
                <a:lnTo>
                  <a:pt x="987" y="433"/>
                </a:lnTo>
                <a:lnTo>
                  <a:pt x="1029" y="401"/>
                </a:lnTo>
                <a:lnTo>
                  <a:pt x="1073" y="370"/>
                </a:lnTo>
                <a:lnTo>
                  <a:pt x="1121" y="340"/>
                </a:lnTo>
                <a:lnTo>
                  <a:pt x="1170" y="312"/>
                </a:lnTo>
                <a:lnTo>
                  <a:pt x="1221" y="285"/>
                </a:lnTo>
                <a:lnTo>
                  <a:pt x="1274" y="259"/>
                </a:lnTo>
                <a:lnTo>
                  <a:pt x="1329" y="236"/>
                </a:lnTo>
                <a:lnTo>
                  <a:pt x="1387" y="214"/>
                </a:lnTo>
                <a:lnTo>
                  <a:pt x="1445" y="193"/>
                </a:lnTo>
                <a:lnTo>
                  <a:pt x="1507" y="175"/>
                </a:lnTo>
                <a:lnTo>
                  <a:pt x="1569" y="160"/>
                </a:lnTo>
                <a:lnTo>
                  <a:pt x="1633" y="144"/>
                </a:lnTo>
                <a:lnTo>
                  <a:pt x="1699" y="133"/>
                </a:lnTo>
                <a:lnTo>
                  <a:pt x="1766" y="122"/>
                </a:lnTo>
                <a:lnTo>
                  <a:pt x="1834" y="115"/>
                </a:lnTo>
                <a:lnTo>
                  <a:pt x="1904" y="108"/>
                </a:lnTo>
                <a:lnTo>
                  <a:pt x="1975" y="104"/>
                </a:lnTo>
                <a:lnTo>
                  <a:pt x="2047" y="103"/>
                </a:lnTo>
                <a:lnTo>
                  <a:pt x="2119" y="104"/>
                </a:lnTo>
                <a:lnTo>
                  <a:pt x="2190" y="108"/>
                </a:lnTo>
                <a:lnTo>
                  <a:pt x="2260" y="115"/>
                </a:lnTo>
                <a:lnTo>
                  <a:pt x="2329" y="122"/>
                </a:lnTo>
                <a:lnTo>
                  <a:pt x="2396" y="133"/>
                </a:lnTo>
                <a:lnTo>
                  <a:pt x="2461" y="144"/>
                </a:lnTo>
                <a:lnTo>
                  <a:pt x="2525" y="160"/>
                </a:lnTo>
                <a:lnTo>
                  <a:pt x="2587" y="175"/>
                </a:lnTo>
                <a:lnTo>
                  <a:pt x="2649" y="193"/>
                </a:lnTo>
                <a:lnTo>
                  <a:pt x="2707" y="214"/>
                </a:lnTo>
                <a:lnTo>
                  <a:pt x="2765" y="236"/>
                </a:lnTo>
                <a:lnTo>
                  <a:pt x="2819" y="259"/>
                </a:lnTo>
                <a:lnTo>
                  <a:pt x="2873" y="285"/>
                </a:lnTo>
                <a:lnTo>
                  <a:pt x="2923" y="312"/>
                </a:lnTo>
                <a:lnTo>
                  <a:pt x="2972" y="340"/>
                </a:lnTo>
                <a:lnTo>
                  <a:pt x="3020" y="370"/>
                </a:lnTo>
                <a:lnTo>
                  <a:pt x="3063" y="401"/>
                </a:lnTo>
                <a:lnTo>
                  <a:pt x="3106" y="433"/>
                </a:lnTo>
                <a:lnTo>
                  <a:pt x="3146" y="466"/>
                </a:lnTo>
                <a:lnTo>
                  <a:pt x="3183" y="502"/>
                </a:lnTo>
                <a:lnTo>
                  <a:pt x="3218" y="538"/>
                </a:lnTo>
                <a:lnTo>
                  <a:pt x="3250" y="574"/>
                </a:lnTo>
                <a:lnTo>
                  <a:pt x="3280" y="613"/>
                </a:lnTo>
                <a:lnTo>
                  <a:pt x="3307" y="652"/>
                </a:lnTo>
                <a:lnTo>
                  <a:pt x="3331" y="692"/>
                </a:lnTo>
                <a:lnTo>
                  <a:pt x="3352" y="733"/>
                </a:lnTo>
                <a:lnTo>
                  <a:pt x="3370" y="774"/>
                </a:lnTo>
                <a:lnTo>
                  <a:pt x="3378" y="795"/>
                </a:lnTo>
                <a:lnTo>
                  <a:pt x="3385" y="817"/>
                </a:lnTo>
                <a:lnTo>
                  <a:pt x="3391" y="837"/>
                </a:lnTo>
                <a:lnTo>
                  <a:pt x="3397" y="859"/>
                </a:lnTo>
                <a:lnTo>
                  <a:pt x="3401" y="880"/>
                </a:lnTo>
                <a:lnTo>
                  <a:pt x="3405" y="902"/>
                </a:lnTo>
                <a:lnTo>
                  <a:pt x="3409" y="923"/>
                </a:lnTo>
                <a:lnTo>
                  <a:pt x="3411" y="945"/>
                </a:lnTo>
                <a:lnTo>
                  <a:pt x="3413" y="967"/>
                </a:lnTo>
                <a:lnTo>
                  <a:pt x="3413" y="989"/>
                </a:lnTo>
                <a:lnTo>
                  <a:pt x="3413" y="1014"/>
                </a:lnTo>
                <a:lnTo>
                  <a:pt x="3410" y="1038"/>
                </a:lnTo>
                <a:lnTo>
                  <a:pt x="3405" y="1064"/>
                </a:lnTo>
                <a:lnTo>
                  <a:pt x="3400" y="1092"/>
                </a:lnTo>
                <a:lnTo>
                  <a:pt x="3392" y="1122"/>
                </a:lnTo>
                <a:lnTo>
                  <a:pt x="3382" y="1154"/>
                </a:lnTo>
                <a:lnTo>
                  <a:pt x="3371" y="1188"/>
                </a:lnTo>
                <a:lnTo>
                  <a:pt x="3358" y="1224"/>
                </a:lnTo>
                <a:lnTo>
                  <a:pt x="3328" y="1302"/>
                </a:lnTo>
                <a:lnTo>
                  <a:pt x="3291" y="1391"/>
                </a:lnTo>
                <a:lnTo>
                  <a:pt x="3201" y="1604"/>
                </a:lnTo>
                <a:lnTo>
                  <a:pt x="2900" y="2308"/>
                </a:lnTo>
                <a:lnTo>
                  <a:pt x="2924" y="2512"/>
                </a:lnTo>
                <a:lnTo>
                  <a:pt x="3438" y="1311"/>
                </a:lnTo>
                <a:lnTo>
                  <a:pt x="3454" y="1271"/>
                </a:lnTo>
                <a:lnTo>
                  <a:pt x="3469" y="1230"/>
                </a:lnTo>
                <a:lnTo>
                  <a:pt x="3482" y="1189"/>
                </a:lnTo>
                <a:lnTo>
                  <a:pt x="3494" y="1146"/>
                </a:lnTo>
                <a:lnTo>
                  <a:pt x="3504" y="1105"/>
                </a:lnTo>
                <a:lnTo>
                  <a:pt x="3510" y="1064"/>
                </a:lnTo>
                <a:lnTo>
                  <a:pt x="3516" y="1025"/>
                </a:lnTo>
                <a:lnTo>
                  <a:pt x="3516" y="1007"/>
                </a:lnTo>
                <a:lnTo>
                  <a:pt x="3516" y="989"/>
                </a:lnTo>
                <a:lnTo>
                  <a:pt x="3514" y="963"/>
                </a:lnTo>
                <a:lnTo>
                  <a:pt x="3513" y="938"/>
                </a:lnTo>
                <a:lnTo>
                  <a:pt x="3510" y="912"/>
                </a:lnTo>
                <a:lnTo>
                  <a:pt x="3507" y="886"/>
                </a:lnTo>
                <a:lnTo>
                  <a:pt x="3501" y="860"/>
                </a:lnTo>
                <a:lnTo>
                  <a:pt x="3495" y="835"/>
                </a:lnTo>
                <a:lnTo>
                  <a:pt x="3489" y="810"/>
                </a:lnTo>
                <a:lnTo>
                  <a:pt x="3481" y="786"/>
                </a:lnTo>
                <a:lnTo>
                  <a:pt x="3473" y="761"/>
                </a:lnTo>
                <a:lnTo>
                  <a:pt x="3464" y="737"/>
                </a:lnTo>
                <a:lnTo>
                  <a:pt x="3454" y="712"/>
                </a:lnTo>
                <a:lnTo>
                  <a:pt x="3443" y="689"/>
                </a:lnTo>
                <a:lnTo>
                  <a:pt x="3432" y="666"/>
                </a:lnTo>
                <a:lnTo>
                  <a:pt x="3419" y="643"/>
                </a:lnTo>
                <a:lnTo>
                  <a:pt x="3406" y="620"/>
                </a:lnTo>
                <a:lnTo>
                  <a:pt x="3392" y="598"/>
                </a:lnTo>
                <a:lnTo>
                  <a:pt x="3378" y="574"/>
                </a:lnTo>
                <a:lnTo>
                  <a:pt x="3362" y="553"/>
                </a:lnTo>
                <a:lnTo>
                  <a:pt x="3346" y="532"/>
                </a:lnTo>
                <a:lnTo>
                  <a:pt x="3329" y="510"/>
                </a:lnTo>
                <a:lnTo>
                  <a:pt x="3293" y="469"/>
                </a:lnTo>
                <a:lnTo>
                  <a:pt x="3254" y="429"/>
                </a:lnTo>
                <a:lnTo>
                  <a:pt x="3212" y="390"/>
                </a:lnTo>
                <a:lnTo>
                  <a:pt x="3168" y="353"/>
                </a:lnTo>
                <a:lnTo>
                  <a:pt x="3121" y="318"/>
                </a:lnTo>
                <a:lnTo>
                  <a:pt x="3072" y="283"/>
                </a:lnTo>
                <a:lnTo>
                  <a:pt x="3022" y="251"/>
                </a:lnTo>
                <a:lnTo>
                  <a:pt x="2968" y="220"/>
                </a:lnTo>
                <a:lnTo>
                  <a:pt x="2913" y="192"/>
                </a:lnTo>
                <a:lnTo>
                  <a:pt x="2856" y="165"/>
                </a:lnTo>
                <a:lnTo>
                  <a:pt x="2797" y="139"/>
                </a:lnTo>
                <a:lnTo>
                  <a:pt x="2735" y="116"/>
                </a:lnTo>
                <a:lnTo>
                  <a:pt x="2673" y="95"/>
                </a:lnTo>
                <a:lnTo>
                  <a:pt x="2609" y="76"/>
                </a:lnTo>
                <a:lnTo>
                  <a:pt x="2542" y="58"/>
                </a:lnTo>
                <a:lnTo>
                  <a:pt x="2475" y="44"/>
                </a:lnTo>
                <a:lnTo>
                  <a:pt x="2406" y="31"/>
                </a:lnTo>
                <a:lnTo>
                  <a:pt x="2337" y="19"/>
                </a:lnTo>
                <a:lnTo>
                  <a:pt x="2266" y="12"/>
                </a:lnTo>
                <a:lnTo>
                  <a:pt x="2194" y="5"/>
                </a:lnTo>
                <a:lnTo>
                  <a:pt x="2120" y="1"/>
                </a:lnTo>
                <a:lnTo>
                  <a:pt x="2047" y="0"/>
                </a:lnTo>
                <a:lnTo>
                  <a:pt x="1974" y="1"/>
                </a:lnTo>
                <a:lnTo>
                  <a:pt x="1900" y="5"/>
                </a:lnTo>
                <a:lnTo>
                  <a:pt x="1828" y="12"/>
                </a:lnTo>
                <a:lnTo>
                  <a:pt x="1757" y="19"/>
                </a:lnTo>
                <a:lnTo>
                  <a:pt x="1688" y="31"/>
                </a:lnTo>
                <a:lnTo>
                  <a:pt x="1618" y="44"/>
                </a:lnTo>
                <a:lnTo>
                  <a:pt x="1551" y="58"/>
                </a:lnTo>
                <a:lnTo>
                  <a:pt x="1484" y="76"/>
                </a:lnTo>
                <a:lnTo>
                  <a:pt x="1420" y="95"/>
                </a:lnTo>
                <a:lnTo>
                  <a:pt x="1357" y="116"/>
                </a:lnTo>
                <a:lnTo>
                  <a:pt x="1295" y="139"/>
                </a:lnTo>
                <a:lnTo>
                  <a:pt x="1235" y="165"/>
                </a:lnTo>
                <a:lnTo>
                  <a:pt x="1177" y="192"/>
                </a:lnTo>
                <a:lnTo>
                  <a:pt x="1122" y="220"/>
                </a:lnTo>
                <a:lnTo>
                  <a:pt x="1068" y="251"/>
                </a:lnTo>
                <a:lnTo>
                  <a:pt x="1016" y="283"/>
                </a:lnTo>
                <a:lnTo>
                  <a:pt x="967" y="318"/>
                </a:lnTo>
                <a:lnTo>
                  <a:pt x="921" y="353"/>
                </a:lnTo>
                <a:lnTo>
                  <a:pt x="877" y="390"/>
                </a:lnTo>
                <a:lnTo>
                  <a:pt x="835" y="429"/>
                </a:lnTo>
                <a:lnTo>
                  <a:pt x="796" y="469"/>
                </a:lnTo>
                <a:lnTo>
                  <a:pt x="760" y="510"/>
                </a:lnTo>
                <a:lnTo>
                  <a:pt x="743" y="532"/>
                </a:lnTo>
                <a:lnTo>
                  <a:pt x="727" y="553"/>
                </a:lnTo>
                <a:lnTo>
                  <a:pt x="712" y="574"/>
                </a:lnTo>
                <a:lnTo>
                  <a:pt x="697" y="598"/>
                </a:lnTo>
                <a:lnTo>
                  <a:pt x="683" y="620"/>
                </a:lnTo>
                <a:lnTo>
                  <a:pt x="670" y="643"/>
                </a:lnTo>
                <a:lnTo>
                  <a:pt x="658" y="666"/>
                </a:lnTo>
                <a:lnTo>
                  <a:pt x="647" y="689"/>
                </a:lnTo>
                <a:lnTo>
                  <a:pt x="636" y="712"/>
                </a:lnTo>
                <a:lnTo>
                  <a:pt x="626" y="737"/>
                </a:lnTo>
                <a:lnTo>
                  <a:pt x="617" y="761"/>
                </a:lnTo>
                <a:lnTo>
                  <a:pt x="609" y="786"/>
                </a:lnTo>
                <a:lnTo>
                  <a:pt x="603" y="810"/>
                </a:lnTo>
                <a:lnTo>
                  <a:pt x="596" y="835"/>
                </a:lnTo>
                <a:lnTo>
                  <a:pt x="591" y="860"/>
                </a:lnTo>
                <a:lnTo>
                  <a:pt x="586" y="886"/>
                </a:lnTo>
                <a:lnTo>
                  <a:pt x="584" y="912"/>
                </a:lnTo>
                <a:lnTo>
                  <a:pt x="581" y="938"/>
                </a:lnTo>
                <a:lnTo>
                  <a:pt x="580" y="963"/>
                </a:lnTo>
                <a:lnTo>
                  <a:pt x="578" y="989"/>
                </a:lnTo>
                <a:lnTo>
                  <a:pt x="580" y="1033"/>
                </a:lnTo>
                <a:lnTo>
                  <a:pt x="585" y="1075"/>
                </a:lnTo>
                <a:lnTo>
                  <a:pt x="591" y="1117"/>
                </a:lnTo>
                <a:lnTo>
                  <a:pt x="600" y="1158"/>
                </a:lnTo>
                <a:lnTo>
                  <a:pt x="611" y="1199"/>
                </a:lnTo>
                <a:lnTo>
                  <a:pt x="625" y="1239"/>
                </a:lnTo>
                <a:lnTo>
                  <a:pt x="639" y="1279"/>
                </a:lnTo>
                <a:lnTo>
                  <a:pt x="656" y="1319"/>
                </a:lnTo>
                <a:lnTo>
                  <a:pt x="1171" y="2514"/>
                </a:lnTo>
                <a:close/>
                <a:moveTo>
                  <a:pt x="2229" y="2193"/>
                </a:moveTo>
                <a:lnTo>
                  <a:pt x="1327" y="1743"/>
                </a:lnTo>
                <a:lnTo>
                  <a:pt x="1232" y="1695"/>
                </a:lnTo>
                <a:lnTo>
                  <a:pt x="1186" y="1671"/>
                </a:lnTo>
                <a:lnTo>
                  <a:pt x="1141" y="1647"/>
                </a:lnTo>
                <a:lnTo>
                  <a:pt x="1098" y="1622"/>
                </a:lnTo>
                <a:lnTo>
                  <a:pt x="1056" y="1596"/>
                </a:lnTo>
                <a:lnTo>
                  <a:pt x="1018" y="1569"/>
                </a:lnTo>
                <a:lnTo>
                  <a:pt x="980" y="1540"/>
                </a:lnTo>
                <a:lnTo>
                  <a:pt x="1224" y="2088"/>
                </a:lnTo>
                <a:lnTo>
                  <a:pt x="1256" y="1824"/>
                </a:lnTo>
                <a:lnTo>
                  <a:pt x="2254" y="2321"/>
                </a:lnTo>
                <a:lnTo>
                  <a:pt x="2229" y="2193"/>
                </a:lnTo>
                <a:close/>
                <a:moveTo>
                  <a:pt x="2873" y="2087"/>
                </a:moveTo>
                <a:lnTo>
                  <a:pt x="3116" y="1539"/>
                </a:lnTo>
                <a:lnTo>
                  <a:pt x="3071" y="1573"/>
                </a:lnTo>
                <a:lnTo>
                  <a:pt x="3026" y="1604"/>
                </a:lnTo>
                <a:lnTo>
                  <a:pt x="2981" y="1632"/>
                </a:lnTo>
                <a:lnTo>
                  <a:pt x="2935" y="1659"/>
                </a:lnTo>
                <a:lnTo>
                  <a:pt x="2888" y="1683"/>
                </a:lnTo>
                <a:lnTo>
                  <a:pt x="2842" y="1707"/>
                </a:lnTo>
                <a:lnTo>
                  <a:pt x="2794" y="1728"/>
                </a:lnTo>
                <a:lnTo>
                  <a:pt x="2748" y="1748"/>
                </a:lnTo>
                <a:lnTo>
                  <a:pt x="2700" y="1766"/>
                </a:lnTo>
                <a:lnTo>
                  <a:pt x="2654" y="1781"/>
                </a:lnTo>
                <a:lnTo>
                  <a:pt x="2607" y="1795"/>
                </a:lnTo>
                <a:lnTo>
                  <a:pt x="2560" y="1810"/>
                </a:lnTo>
                <a:lnTo>
                  <a:pt x="2513" y="1821"/>
                </a:lnTo>
                <a:lnTo>
                  <a:pt x="2468" y="1832"/>
                </a:lnTo>
                <a:lnTo>
                  <a:pt x="2422" y="1841"/>
                </a:lnTo>
                <a:lnTo>
                  <a:pt x="2378" y="1848"/>
                </a:lnTo>
                <a:lnTo>
                  <a:pt x="2333" y="1855"/>
                </a:lnTo>
                <a:lnTo>
                  <a:pt x="2289" y="1861"/>
                </a:lnTo>
                <a:lnTo>
                  <a:pt x="2247" y="1865"/>
                </a:lnTo>
                <a:lnTo>
                  <a:pt x="2204" y="1869"/>
                </a:lnTo>
                <a:lnTo>
                  <a:pt x="2163" y="1871"/>
                </a:lnTo>
                <a:lnTo>
                  <a:pt x="2123" y="1874"/>
                </a:lnTo>
                <a:lnTo>
                  <a:pt x="2046" y="1875"/>
                </a:lnTo>
                <a:lnTo>
                  <a:pt x="1974" y="1874"/>
                </a:lnTo>
                <a:lnTo>
                  <a:pt x="1908" y="1871"/>
                </a:lnTo>
                <a:lnTo>
                  <a:pt x="1847" y="1866"/>
                </a:lnTo>
                <a:lnTo>
                  <a:pt x="1795" y="1861"/>
                </a:lnTo>
                <a:lnTo>
                  <a:pt x="2204" y="2066"/>
                </a:lnTo>
                <a:lnTo>
                  <a:pt x="2186" y="1977"/>
                </a:lnTo>
                <a:lnTo>
                  <a:pt x="2229" y="1974"/>
                </a:lnTo>
                <a:lnTo>
                  <a:pt x="2274" y="1971"/>
                </a:lnTo>
                <a:lnTo>
                  <a:pt x="2321" y="1964"/>
                </a:lnTo>
                <a:lnTo>
                  <a:pt x="2369" y="1956"/>
                </a:lnTo>
                <a:lnTo>
                  <a:pt x="2418" y="1949"/>
                </a:lnTo>
                <a:lnTo>
                  <a:pt x="2467" y="1938"/>
                </a:lnTo>
                <a:lnTo>
                  <a:pt x="2516" y="1928"/>
                </a:lnTo>
                <a:lnTo>
                  <a:pt x="2562" y="1917"/>
                </a:lnTo>
                <a:lnTo>
                  <a:pt x="2609" y="1905"/>
                </a:lnTo>
                <a:lnTo>
                  <a:pt x="2654" y="1893"/>
                </a:lnTo>
                <a:lnTo>
                  <a:pt x="2695" y="1880"/>
                </a:lnTo>
                <a:lnTo>
                  <a:pt x="2734" y="1868"/>
                </a:lnTo>
                <a:lnTo>
                  <a:pt x="2768" y="1856"/>
                </a:lnTo>
                <a:lnTo>
                  <a:pt x="2798" y="1843"/>
                </a:lnTo>
                <a:lnTo>
                  <a:pt x="2824" y="1832"/>
                </a:lnTo>
                <a:lnTo>
                  <a:pt x="2844" y="1821"/>
                </a:lnTo>
                <a:lnTo>
                  <a:pt x="2873" y="2087"/>
                </a:lnTo>
                <a:close/>
                <a:moveTo>
                  <a:pt x="3491" y="3274"/>
                </a:moveTo>
                <a:lnTo>
                  <a:pt x="3490" y="3349"/>
                </a:lnTo>
                <a:lnTo>
                  <a:pt x="3491" y="3380"/>
                </a:lnTo>
                <a:lnTo>
                  <a:pt x="3495" y="3409"/>
                </a:lnTo>
                <a:lnTo>
                  <a:pt x="3500" y="3439"/>
                </a:lnTo>
                <a:lnTo>
                  <a:pt x="3509" y="3467"/>
                </a:lnTo>
                <a:lnTo>
                  <a:pt x="3521" y="3494"/>
                </a:lnTo>
                <a:lnTo>
                  <a:pt x="3534" y="3520"/>
                </a:lnTo>
                <a:lnTo>
                  <a:pt x="3549" y="3543"/>
                </a:lnTo>
                <a:lnTo>
                  <a:pt x="3566" y="3566"/>
                </a:lnTo>
                <a:lnTo>
                  <a:pt x="3585" y="3587"/>
                </a:lnTo>
                <a:lnTo>
                  <a:pt x="3606" y="3605"/>
                </a:lnTo>
                <a:lnTo>
                  <a:pt x="3629" y="3621"/>
                </a:lnTo>
                <a:lnTo>
                  <a:pt x="3652" y="3635"/>
                </a:lnTo>
                <a:lnTo>
                  <a:pt x="3678" y="3645"/>
                </a:lnTo>
                <a:lnTo>
                  <a:pt x="3691" y="3650"/>
                </a:lnTo>
                <a:lnTo>
                  <a:pt x="3705" y="3653"/>
                </a:lnTo>
                <a:lnTo>
                  <a:pt x="3718" y="3657"/>
                </a:lnTo>
                <a:lnTo>
                  <a:pt x="3732" y="3659"/>
                </a:lnTo>
                <a:lnTo>
                  <a:pt x="3746" y="3660"/>
                </a:lnTo>
                <a:lnTo>
                  <a:pt x="3760" y="3660"/>
                </a:lnTo>
                <a:lnTo>
                  <a:pt x="3775" y="3660"/>
                </a:lnTo>
                <a:lnTo>
                  <a:pt x="3789" y="3659"/>
                </a:lnTo>
                <a:lnTo>
                  <a:pt x="3803" y="3658"/>
                </a:lnTo>
                <a:lnTo>
                  <a:pt x="3817" y="3655"/>
                </a:lnTo>
                <a:lnTo>
                  <a:pt x="3843" y="3649"/>
                </a:lnTo>
                <a:lnTo>
                  <a:pt x="3869" y="3639"/>
                </a:lnTo>
                <a:lnTo>
                  <a:pt x="3893" y="3626"/>
                </a:lnTo>
                <a:lnTo>
                  <a:pt x="3916" y="3612"/>
                </a:lnTo>
                <a:lnTo>
                  <a:pt x="3937" y="3594"/>
                </a:lnTo>
                <a:lnTo>
                  <a:pt x="3956" y="3574"/>
                </a:lnTo>
                <a:lnTo>
                  <a:pt x="3996" y="3552"/>
                </a:lnTo>
                <a:lnTo>
                  <a:pt x="4026" y="3534"/>
                </a:lnTo>
                <a:lnTo>
                  <a:pt x="4053" y="3516"/>
                </a:lnTo>
                <a:lnTo>
                  <a:pt x="4072" y="3510"/>
                </a:lnTo>
                <a:lnTo>
                  <a:pt x="4090" y="3501"/>
                </a:lnTo>
                <a:lnTo>
                  <a:pt x="4108" y="3490"/>
                </a:lnTo>
                <a:lnTo>
                  <a:pt x="4125" y="3478"/>
                </a:lnTo>
                <a:lnTo>
                  <a:pt x="4140" y="3462"/>
                </a:lnTo>
                <a:lnTo>
                  <a:pt x="4156" y="3445"/>
                </a:lnTo>
                <a:lnTo>
                  <a:pt x="4169" y="3427"/>
                </a:lnTo>
                <a:lnTo>
                  <a:pt x="4182" y="3407"/>
                </a:lnTo>
                <a:lnTo>
                  <a:pt x="4192" y="3386"/>
                </a:lnTo>
                <a:lnTo>
                  <a:pt x="4202" y="3364"/>
                </a:lnTo>
                <a:lnTo>
                  <a:pt x="4210" y="3341"/>
                </a:lnTo>
                <a:lnTo>
                  <a:pt x="4218" y="3317"/>
                </a:lnTo>
                <a:lnTo>
                  <a:pt x="4223" y="3293"/>
                </a:lnTo>
                <a:lnTo>
                  <a:pt x="4227" y="3268"/>
                </a:lnTo>
                <a:lnTo>
                  <a:pt x="4228" y="3243"/>
                </a:lnTo>
                <a:lnTo>
                  <a:pt x="4228" y="3219"/>
                </a:lnTo>
                <a:lnTo>
                  <a:pt x="4227" y="3193"/>
                </a:lnTo>
                <a:lnTo>
                  <a:pt x="4223" y="3168"/>
                </a:lnTo>
                <a:lnTo>
                  <a:pt x="4218" y="3145"/>
                </a:lnTo>
                <a:lnTo>
                  <a:pt x="4210" y="3122"/>
                </a:lnTo>
                <a:lnTo>
                  <a:pt x="4201" y="3099"/>
                </a:lnTo>
                <a:lnTo>
                  <a:pt x="4188" y="3078"/>
                </a:lnTo>
                <a:lnTo>
                  <a:pt x="4175" y="3058"/>
                </a:lnTo>
                <a:lnTo>
                  <a:pt x="4158" y="3038"/>
                </a:lnTo>
                <a:lnTo>
                  <a:pt x="4139" y="3022"/>
                </a:lnTo>
                <a:lnTo>
                  <a:pt x="4118" y="3006"/>
                </a:lnTo>
                <a:lnTo>
                  <a:pt x="4094" y="2992"/>
                </a:lnTo>
                <a:lnTo>
                  <a:pt x="4068" y="2980"/>
                </a:lnTo>
                <a:lnTo>
                  <a:pt x="4040" y="2971"/>
                </a:lnTo>
                <a:lnTo>
                  <a:pt x="4008" y="2965"/>
                </a:lnTo>
                <a:lnTo>
                  <a:pt x="3974" y="2960"/>
                </a:lnTo>
                <a:lnTo>
                  <a:pt x="3937" y="2959"/>
                </a:lnTo>
                <a:lnTo>
                  <a:pt x="3666" y="2957"/>
                </a:lnTo>
                <a:lnTo>
                  <a:pt x="3650" y="2959"/>
                </a:lnTo>
                <a:lnTo>
                  <a:pt x="3634" y="2962"/>
                </a:lnTo>
                <a:lnTo>
                  <a:pt x="3620" y="2968"/>
                </a:lnTo>
                <a:lnTo>
                  <a:pt x="3606" y="2974"/>
                </a:lnTo>
                <a:lnTo>
                  <a:pt x="3593" y="2983"/>
                </a:lnTo>
                <a:lnTo>
                  <a:pt x="3581" y="2993"/>
                </a:lnTo>
                <a:lnTo>
                  <a:pt x="3571" y="3005"/>
                </a:lnTo>
                <a:lnTo>
                  <a:pt x="3561" y="3019"/>
                </a:lnTo>
                <a:lnTo>
                  <a:pt x="3552" y="3033"/>
                </a:lnTo>
                <a:lnTo>
                  <a:pt x="3543" y="3050"/>
                </a:lnTo>
                <a:lnTo>
                  <a:pt x="3535" y="3067"/>
                </a:lnTo>
                <a:lnTo>
                  <a:pt x="3528" y="3085"/>
                </a:lnTo>
                <a:lnTo>
                  <a:pt x="3523" y="3104"/>
                </a:lnTo>
                <a:lnTo>
                  <a:pt x="3518" y="3125"/>
                </a:lnTo>
                <a:lnTo>
                  <a:pt x="3514" y="3145"/>
                </a:lnTo>
                <a:lnTo>
                  <a:pt x="3510" y="3167"/>
                </a:lnTo>
                <a:lnTo>
                  <a:pt x="3503" y="3193"/>
                </a:lnTo>
                <a:lnTo>
                  <a:pt x="3496" y="3219"/>
                </a:lnTo>
                <a:lnTo>
                  <a:pt x="3494" y="3246"/>
                </a:lnTo>
                <a:lnTo>
                  <a:pt x="3491" y="3274"/>
                </a:lnTo>
                <a:close/>
                <a:moveTo>
                  <a:pt x="3543" y="3275"/>
                </a:moveTo>
                <a:lnTo>
                  <a:pt x="3543" y="3275"/>
                </a:lnTo>
                <a:lnTo>
                  <a:pt x="3544" y="3259"/>
                </a:lnTo>
                <a:lnTo>
                  <a:pt x="3545" y="3242"/>
                </a:lnTo>
                <a:lnTo>
                  <a:pt x="3548" y="3226"/>
                </a:lnTo>
                <a:lnTo>
                  <a:pt x="3552" y="3211"/>
                </a:lnTo>
                <a:lnTo>
                  <a:pt x="3556" y="3196"/>
                </a:lnTo>
                <a:lnTo>
                  <a:pt x="3561" y="3181"/>
                </a:lnTo>
                <a:lnTo>
                  <a:pt x="3566" y="3167"/>
                </a:lnTo>
                <a:lnTo>
                  <a:pt x="3572" y="3153"/>
                </a:lnTo>
                <a:lnTo>
                  <a:pt x="3579" y="3140"/>
                </a:lnTo>
                <a:lnTo>
                  <a:pt x="3586" y="3127"/>
                </a:lnTo>
                <a:lnTo>
                  <a:pt x="3595" y="3116"/>
                </a:lnTo>
                <a:lnTo>
                  <a:pt x="3604" y="3104"/>
                </a:lnTo>
                <a:lnTo>
                  <a:pt x="3614" y="3094"/>
                </a:lnTo>
                <a:lnTo>
                  <a:pt x="3624" y="3083"/>
                </a:lnTo>
                <a:lnTo>
                  <a:pt x="3634" y="3074"/>
                </a:lnTo>
                <a:lnTo>
                  <a:pt x="3644" y="3065"/>
                </a:lnTo>
                <a:lnTo>
                  <a:pt x="3653" y="3091"/>
                </a:lnTo>
                <a:lnTo>
                  <a:pt x="3662" y="3117"/>
                </a:lnTo>
                <a:lnTo>
                  <a:pt x="3673" y="3143"/>
                </a:lnTo>
                <a:lnTo>
                  <a:pt x="3684" y="3167"/>
                </a:lnTo>
                <a:lnTo>
                  <a:pt x="3697" y="3192"/>
                </a:lnTo>
                <a:lnTo>
                  <a:pt x="3711" y="3215"/>
                </a:lnTo>
                <a:lnTo>
                  <a:pt x="3727" y="3238"/>
                </a:lnTo>
                <a:lnTo>
                  <a:pt x="3742" y="3260"/>
                </a:lnTo>
                <a:lnTo>
                  <a:pt x="3760" y="3282"/>
                </a:lnTo>
                <a:lnTo>
                  <a:pt x="3778" y="3302"/>
                </a:lnTo>
                <a:lnTo>
                  <a:pt x="3798" y="3323"/>
                </a:lnTo>
                <a:lnTo>
                  <a:pt x="3818" y="3341"/>
                </a:lnTo>
                <a:lnTo>
                  <a:pt x="3840" y="3359"/>
                </a:lnTo>
                <a:lnTo>
                  <a:pt x="3863" y="3377"/>
                </a:lnTo>
                <a:lnTo>
                  <a:pt x="3887" y="3393"/>
                </a:lnTo>
                <a:lnTo>
                  <a:pt x="3911" y="3408"/>
                </a:lnTo>
                <a:lnTo>
                  <a:pt x="3943" y="3425"/>
                </a:lnTo>
                <a:lnTo>
                  <a:pt x="3977" y="3439"/>
                </a:lnTo>
                <a:lnTo>
                  <a:pt x="3970" y="3458"/>
                </a:lnTo>
                <a:lnTo>
                  <a:pt x="3963" y="3476"/>
                </a:lnTo>
                <a:lnTo>
                  <a:pt x="3954" y="3493"/>
                </a:lnTo>
                <a:lnTo>
                  <a:pt x="3943" y="3508"/>
                </a:lnTo>
                <a:lnTo>
                  <a:pt x="3932" y="3524"/>
                </a:lnTo>
                <a:lnTo>
                  <a:pt x="3920" y="3538"/>
                </a:lnTo>
                <a:lnTo>
                  <a:pt x="3907" y="3551"/>
                </a:lnTo>
                <a:lnTo>
                  <a:pt x="3893" y="3563"/>
                </a:lnTo>
                <a:lnTo>
                  <a:pt x="3879" y="3574"/>
                </a:lnTo>
                <a:lnTo>
                  <a:pt x="3863" y="3583"/>
                </a:lnTo>
                <a:lnTo>
                  <a:pt x="3848" y="3591"/>
                </a:lnTo>
                <a:lnTo>
                  <a:pt x="3831" y="3597"/>
                </a:lnTo>
                <a:lnTo>
                  <a:pt x="3814" y="3603"/>
                </a:lnTo>
                <a:lnTo>
                  <a:pt x="3798" y="3606"/>
                </a:lnTo>
                <a:lnTo>
                  <a:pt x="3780" y="3609"/>
                </a:lnTo>
                <a:lnTo>
                  <a:pt x="3762" y="3609"/>
                </a:lnTo>
                <a:lnTo>
                  <a:pt x="3738" y="3608"/>
                </a:lnTo>
                <a:lnTo>
                  <a:pt x="3717" y="3604"/>
                </a:lnTo>
                <a:lnTo>
                  <a:pt x="3696" y="3597"/>
                </a:lnTo>
                <a:lnTo>
                  <a:pt x="3675" y="3588"/>
                </a:lnTo>
                <a:lnTo>
                  <a:pt x="3656" y="3577"/>
                </a:lnTo>
                <a:lnTo>
                  <a:pt x="3638" y="3564"/>
                </a:lnTo>
                <a:lnTo>
                  <a:pt x="3621" y="3550"/>
                </a:lnTo>
                <a:lnTo>
                  <a:pt x="3606" y="3533"/>
                </a:lnTo>
                <a:lnTo>
                  <a:pt x="3590" y="3514"/>
                </a:lnTo>
                <a:lnTo>
                  <a:pt x="3579" y="3494"/>
                </a:lnTo>
                <a:lnTo>
                  <a:pt x="3567" y="3474"/>
                </a:lnTo>
                <a:lnTo>
                  <a:pt x="3558" y="3451"/>
                </a:lnTo>
                <a:lnTo>
                  <a:pt x="3550" y="3426"/>
                </a:lnTo>
                <a:lnTo>
                  <a:pt x="3545" y="3402"/>
                </a:lnTo>
                <a:lnTo>
                  <a:pt x="3543" y="3376"/>
                </a:lnTo>
                <a:lnTo>
                  <a:pt x="3541" y="3349"/>
                </a:lnTo>
                <a:lnTo>
                  <a:pt x="3543" y="3275"/>
                </a:lnTo>
                <a:close/>
                <a:moveTo>
                  <a:pt x="2068" y="3140"/>
                </a:moveTo>
                <a:lnTo>
                  <a:pt x="2068" y="3140"/>
                </a:lnTo>
                <a:lnTo>
                  <a:pt x="2095" y="3139"/>
                </a:lnTo>
                <a:lnTo>
                  <a:pt x="2119" y="3134"/>
                </a:lnTo>
                <a:lnTo>
                  <a:pt x="2144" y="3127"/>
                </a:lnTo>
                <a:lnTo>
                  <a:pt x="2168" y="3118"/>
                </a:lnTo>
                <a:lnTo>
                  <a:pt x="2190" y="3107"/>
                </a:lnTo>
                <a:lnTo>
                  <a:pt x="2211" y="3094"/>
                </a:lnTo>
                <a:lnTo>
                  <a:pt x="2231" y="3078"/>
                </a:lnTo>
                <a:lnTo>
                  <a:pt x="2249" y="3060"/>
                </a:lnTo>
                <a:lnTo>
                  <a:pt x="2266" y="3041"/>
                </a:lnTo>
                <a:lnTo>
                  <a:pt x="2281" y="3020"/>
                </a:lnTo>
                <a:lnTo>
                  <a:pt x="2294" y="2997"/>
                </a:lnTo>
                <a:lnTo>
                  <a:pt x="2306" y="2974"/>
                </a:lnTo>
                <a:lnTo>
                  <a:pt x="2316" y="2950"/>
                </a:lnTo>
                <a:lnTo>
                  <a:pt x="2324" y="2924"/>
                </a:lnTo>
                <a:lnTo>
                  <a:pt x="2329" y="2897"/>
                </a:lnTo>
                <a:lnTo>
                  <a:pt x="2333" y="2868"/>
                </a:lnTo>
                <a:lnTo>
                  <a:pt x="2338" y="2857"/>
                </a:lnTo>
                <a:lnTo>
                  <a:pt x="2343" y="2845"/>
                </a:lnTo>
                <a:lnTo>
                  <a:pt x="2348" y="2834"/>
                </a:lnTo>
                <a:lnTo>
                  <a:pt x="2351" y="2821"/>
                </a:lnTo>
                <a:lnTo>
                  <a:pt x="2355" y="2808"/>
                </a:lnTo>
                <a:lnTo>
                  <a:pt x="2356" y="2795"/>
                </a:lnTo>
                <a:lnTo>
                  <a:pt x="2357" y="2781"/>
                </a:lnTo>
                <a:lnTo>
                  <a:pt x="2359" y="2765"/>
                </a:lnTo>
                <a:lnTo>
                  <a:pt x="2359" y="2629"/>
                </a:lnTo>
                <a:lnTo>
                  <a:pt x="2357" y="2603"/>
                </a:lnTo>
                <a:lnTo>
                  <a:pt x="2356" y="2577"/>
                </a:lnTo>
                <a:lnTo>
                  <a:pt x="2352" y="2554"/>
                </a:lnTo>
                <a:lnTo>
                  <a:pt x="2348" y="2531"/>
                </a:lnTo>
                <a:lnTo>
                  <a:pt x="2342" y="2510"/>
                </a:lnTo>
                <a:lnTo>
                  <a:pt x="2334" y="2491"/>
                </a:lnTo>
                <a:lnTo>
                  <a:pt x="2327" y="2473"/>
                </a:lnTo>
                <a:lnTo>
                  <a:pt x="2316" y="2457"/>
                </a:lnTo>
                <a:lnTo>
                  <a:pt x="2305" y="2443"/>
                </a:lnTo>
                <a:lnTo>
                  <a:pt x="2292" y="2432"/>
                </a:lnTo>
                <a:lnTo>
                  <a:pt x="2284" y="2428"/>
                </a:lnTo>
                <a:lnTo>
                  <a:pt x="2278" y="2424"/>
                </a:lnTo>
                <a:lnTo>
                  <a:pt x="2270" y="2420"/>
                </a:lnTo>
                <a:lnTo>
                  <a:pt x="2261" y="2418"/>
                </a:lnTo>
                <a:lnTo>
                  <a:pt x="2253" y="2416"/>
                </a:lnTo>
                <a:lnTo>
                  <a:pt x="2244" y="2415"/>
                </a:lnTo>
                <a:lnTo>
                  <a:pt x="2234" y="2415"/>
                </a:lnTo>
                <a:lnTo>
                  <a:pt x="2225" y="2415"/>
                </a:lnTo>
                <a:lnTo>
                  <a:pt x="2214" y="2416"/>
                </a:lnTo>
                <a:lnTo>
                  <a:pt x="2204" y="2419"/>
                </a:lnTo>
                <a:lnTo>
                  <a:pt x="2182" y="2427"/>
                </a:lnTo>
                <a:lnTo>
                  <a:pt x="2172" y="2416"/>
                </a:lnTo>
                <a:lnTo>
                  <a:pt x="2160" y="2407"/>
                </a:lnTo>
                <a:lnTo>
                  <a:pt x="2147" y="2400"/>
                </a:lnTo>
                <a:lnTo>
                  <a:pt x="2133" y="2393"/>
                </a:lnTo>
                <a:lnTo>
                  <a:pt x="2119" y="2388"/>
                </a:lnTo>
                <a:lnTo>
                  <a:pt x="2105" y="2384"/>
                </a:lnTo>
                <a:lnTo>
                  <a:pt x="2088" y="2382"/>
                </a:lnTo>
                <a:lnTo>
                  <a:pt x="2073" y="2379"/>
                </a:lnTo>
                <a:lnTo>
                  <a:pt x="2056" y="2379"/>
                </a:lnTo>
                <a:lnTo>
                  <a:pt x="2039" y="2379"/>
                </a:lnTo>
                <a:lnTo>
                  <a:pt x="2023" y="2380"/>
                </a:lnTo>
                <a:lnTo>
                  <a:pt x="2004" y="2382"/>
                </a:lnTo>
                <a:lnTo>
                  <a:pt x="1988" y="2385"/>
                </a:lnTo>
                <a:lnTo>
                  <a:pt x="1970" y="2388"/>
                </a:lnTo>
                <a:lnTo>
                  <a:pt x="1953" y="2393"/>
                </a:lnTo>
                <a:lnTo>
                  <a:pt x="1936" y="2398"/>
                </a:lnTo>
                <a:lnTo>
                  <a:pt x="1919" y="2405"/>
                </a:lnTo>
                <a:lnTo>
                  <a:pt x="1903" y="2411"/>
                </a:lnTo>
                <a:lnTo>
                  <a:pt x="1887" y="2419"/>
                </a:lnTo>
                <a:lnTo>
                  <a:pt x="1872" y="2427"/>
                </a:lnTo>
                <a:lnTo>
                  <a:pt x="1858" y="2436"/>
                </a:lnTo>
                <a:lnTo>
                  <a:pt x="1843" y="2445"/>
                </a:lnTo>
                <a:lnTo>
                  <a:pt x="1831" y="2454"/>
                </a:lnTo>
                <a:lnTo>
                  <a:pt x="1819" y="2464"/>
                </a:lnTo>
                <a:lnTo>
                  <a:pt x="1807" y="2474"/>
                </a:lnTo>
                <a:lnTo>
                  <a:pt x="1798" y="2485"/>
                </a:lnTo>
                <a:lnTo>
                  <a:pt x="1789" y="2495"/>
                </a:lnTo>
                <a:lnTo>
                  <a:pt x="1783" y="2506"/>
                </a:lnTo>
                <a:lnTo>
                  <a:pt x="1776" y="2518"/>
                </a:lnTo>
                <a:lnTo>
                  <a:pt x="1773" y="2530"/>
                </a:lnTo>
                <a:lnTo>
                  <a:pt x="1770" y="2541"/>
                </a:lnTo>
                <a:lnTo>
                  <a:pt x="1769" y="2553"/>
                </a:lnTo>
                <a:lnTo>
                  <a:pt x="1769" y="2765"/>
                </a:lnTo>
                <a:lnTo>
                  <a:pt x="1770" y="2783"/>
                </a:lnTo>
                <a:lnTo>
                  <a:pt x="1771" y="2799"/>
                </a:lnTo>
                <a:lnTo>
                  <a:pt x="1775" y="2816"/>
                </a:lnTo>
                <a:lnTo>
                  <a:pt x="1779" y="2830"/>
                </a:lnTo>
                <a:lnTo>
                  <a:pt x="1784" y="2844"/>
                </a:lnTo>
                <a:lnTo>
                  <a:pt x="1789" y="2858"/>
                </a:lnTo>
                <a:lnTo>
                  <a:pt x="1797" y="2871"/>
                </a:lnTo>
                <a:lnTo>
                  <a:pt x="1805" y="2884"/>
                </a:lnTo>
                <a:lnTo>
                  <a:pt x="1810" y="2910"/>
                </a:lnTo>
                <a:lnTo>
                  <a:pt x="1816" y="2935"/>
                </a:lnTo>
                <a:lnTo>
                  <a:pt x="1824" y="2960"/>
                </a:lnTo>
                <a:lnTo>
                  <a:pt x="1834" y="2984"/>
                </a:lnTo>
                <a:lnTo>
                  <a:pt x="1846" y="3006"/>
                </a:lnTo>
                <a:lnTo>
                  <a:pt x="1860" y="3027"/>
                </a:lnTo>
                <a:lnTo>
                  <a:pt x="1876" y="3047"/>
                </a:lnTo>
                <a:lnTo>
                  <a:pt x="1891" y="3065"/>
                </a:lnTo>
                <a:lnTo>
                  <a:pt x="1910" y="3082"/>
                </a:lnTo>
                <a:lnTo>
                  <a:pt x="1930" y="3096"/>
                </a:lnTo>
                <a:lnTo>
                  <a:pt x="1950" y="3109"/>
                </a:lnTo>
                <a:lnTo>
                  <a:pt x="1972" y="3120"/>
                </a:lnTo>
                <a:lnTo>
                  <a:pt x="1994" y="3129"/>
                </a:lnTo>
                <a:lnTo>
                  <a:pt x="2019" y="3135"/>
                </a:lnTo>
                <a:lnTo>
                  <a:pt x="2043" y="3139"/>
                </a:lnTo>
                <a:lnTo>
                  <a:pt x="2068" y="3140"/>
                </a:lnTo>
                <a:close/>
                <a:moveTo>
                  <a:pt x="1854" y="2773"/>
                </a:moveTo>
                <a:lnTo>
                  <a:pt x="1854" y="2770"/>
                </a:lnTo>
                <a:lnTo>
                  <a:pt x="1898" y="2765"/>
                </a:lnTo>
                <a:lnTo>
                  <a:pt x="1936" y="2759"/>
                </a:lnTo>
                <a:lnTo>
                  <a:pt x="1974" y="2752"/>
                </a:lnTo>
                <a:lnTo>
                  <a:pt x="2006" y="2743"/>
                </a:lnTo>
                <a:lnTo>
                  <a:pt x="2021" y="2738"/>
                </a:lnTo>
                <a:lnTo>
                  <a:pt x="2035" y="2732"/>
                </a:lnTo>
                <a:lnTo>
                  <a:pt x="2050" y="2725"/>
                </a:lnTo>
                <a:lnTo>
                  <a:pt x="2062" y="2718"/>
                </a:lnTo>
                <a:lnTo>
                  <a:pt x="2074" y="2709"/>
                </a:lnTo>
                <a:lnTo>
                  <a:pt x="2084" y="2700"/>
                </a:lnTo>
                <a:lnTo>
                  <a:pt x="2095" y="2689"/>
                </a:lnTo>
                <a:lnTo>
                  <a:pt x="2104" y="2678"/>
                </a:lnTo>
                <a:lnTo>
                  <a:pt x="2154" y="2550"/>
                </a:lnTo>
                <a:lnTo>
                  <a:pt x="2168" y="2558"/>
                </a:lnTo>
                <a:lnTo>
                  <a:pt x="2182" y="2567"/>
                </a:lnTo>
                <a:lnTo>
                  <a:pt x="2140" y="2678"/>
                </a:lnTo>
                <a:lnTo>
                  <a:pt x="2261" y="2667"/>
                </a:lnTo>
                <a:lnTo>
                  <a:pt x="2270" y="2692"/>
                </a:lnTo>
                <a:lnTo>
                  <a:pt x="2276" y="2718"/>
                </a:lnTo>
                <a:lnTo>
                  <a:pt x="2280" y="2745"/>
                </a:lnTo>
                <a:lnTo>
                  <a:pt x="2281" y="2773"/>
                </a:lnTo>
                <a:lnTo>
                  <a:pt x="2281" y="2844"/>
                </a:lnTo>
                <a:lnTo>
                  <a:pt x="2280" y="2870"/>
                </a:lnTo>
                <a:lnTo>
                  <a:pt x="2278" y="2894"/>
                </a:lnTo>
                <a:lnTo>
                  <a:pt x="2272" y="2917"/>
                </a:lnTo>
                <a:lnTo>
                  <a:pt x="2265" y="2940"/>
                </a:lnTo>
                <a:lnTo>
                  <a:pt x="2256" y="2962"/>
                </a:lnTo>
                <a:lnTo>
                  <a:pt x="2244" y="2982"/>
                </a:lnTo>
                <a:lnTo>
                  <a:pt x="2233" y="3001"/>
                </a:lnTo>
                <a:lnTo>
                  <a:pt x="2218" y="3018"/>
                </a:lnTo>
                <a:lnTo>
                  <a:pt x="2203" y="3033"/>
                </a:lnTo>
                <a:lnTo>
                  <a:pt x="2186" y="3047"/>
                </a:lnTo>
                <a:lnTo>
                  <a:pt x="2169" y="3059"/>
                </a:lnTo>
                <a:lnTo>
                  <a:pt x="2150" y="3069"/>
                </a:lnTo>
                <a:lnTo>
                  <a:pt x="2131" y="3077"/>
                </a:lnTo>
                <a:lnTo>
                  <a:pt x="2110" y="3083"/>
                </a:lnTo>
                <a:lnTo>
                  <a:pt x="2090" y="3087"/>
                </a:lnTo>
                <a:lnTo>
                  <a:pt x="2068" y="3089"/>
                </a:lnTo>
                <a:lnTo>
                  <a:pt x="2047" y="3087"/>
                </a:lnTo>
                <a:lnTo>
                  <a:pt x="2026" y="3083"/>
                </a:lnTo>
                <a:lnTo>
                  <a:pt x="2006" y="3077"/>
                </a:lnTo>
                <a:lnTo>
                  <a:pt x="1986" y="3069"/>
                </a:lnTo>
                <a:lnTo>
                  <a:pt x="1967" y="3059"/>
                </a:lnTo>
                <a:lnTo>
                  <a:pt x="1950" y="3047"/>
                </a:lnTo>
                <a:lnTo>
                  <a:pt x="1934" y="3033"/>
                </a:lnTo>
                <a:lnTo>
                  <a:pt x="1918" y="3018"/>
                </a:lnTo>
                <a:lnTo>
                  <a:pt x="1904" y="3001"/>
                </a:lnTo>
                <a:lnTo>
                  <a:pt x="1891" y="2982"/>
                </a:lnTo>
                <a:lnTo>
                  <a:pt x="1881" y="2962"/>
                </a:lnTo>
                <a:lnTo>
                  <a:pt x="1872" y="2940"/>
                </a:lnTo>
                <a:lnTo>
                  <a:pt x="1864" y="2917"/>
                </a:lnTo>
                <a:lnTo>
                  <a:pt x="1859" y="2894"/>
                </a:lnTo>
                <a:lnTo>
                  <a:pt x="1855" y="2870"/>
                </a:lnTo>
                <a:lnTo>
                  <a:pt x="1854" y="2844"/>
                </a:lnTo>
                <a:lnTo>
                  <a:pt x="1854" y="2773"/>
                </a:lnTo>
                <a:close/>
                <a:moveTo>
                  <a:pt x="103" y="3508"/>
                </a:moveTo>
                <a:lnTo>
                  <a:pt x="103" y="3508"/>
                </a:lnTo>
                <a:lnTo>
                  <a:pt x="108" y="3521"/>
                </a:lnTo>
                <a:lnTo>
                  <a:pt x="117" y="3532"/>
                </a:lnTo>
                <a:lnTo>
                  <a:pt x="128" y="3541"/>
                </a:lnTo>
                <a:lnTo>
                  <a:pt x="139" y="3548"/>
                </a:lnTo>
                <a:lnTo>
                  <a:pt x="152" y="3555"/>
                </a:lnTo>
                <a:lnTo>
                  <a:pt x="166" y="3559"/>
                </a:lnTo>
                <a:lnTo>
                  <a:pt x="182" y="3561"/>
                </a:lnTo>
                <a:lnTo>
                  <a:pt x="196" y="3560"/>
                </a:lnTo>
                <a:lnTo>
                  <a:pt x="201" y="3559"/>
                </a:lnTo>
                <a:lnTo>
                  <a:pt x="222" y="3581"/>
                </a:lnTo>
                <a:lnTo>
                  <a:pt x="233" y="3591"/>
                </a:lnTo>
                <a:lnTo>
                  <a:pt x="245" y="3601"/>
                </a:lnTo>
                <a:lnTo>
                  <a:pt x="256" y="3610"/>
                </a:lnTo>
                <a:lnTo>
                  <a:pt x="268" y="3619"/>
                </a:lnTo>
                <a:lnTo>
                  <a:pt x="281" y="3627"/>
                </a:lnTo>
                <a:lnTo>
                  <a:pt x="295" y="3633"/>
                </a:lnTo>
                <a:lnTo>
                  <a:pt x="308" y="3640"/>
                </a:lnTo>
                <a:lnTo>
                  <a:pt x="322" y="3645"/>
                </a:lnTo>
                <a:lnTo>
                  <a:pt x="336" y="3650"/>
                </a:lnTo>
                <a:lnTo>
                  <a:pt x="352" y="3654"/>
                </a:lnTo>
                <a:lnTo>
                  <a:pt x="366" y="3658"/>
                </a:lnTo>
                <a:lnTo>
                  <a:pt x="381" y="3659"/>
                </a:lnTo>
                <a:lnTo>
                  <a:pt x="397" y="3660"/>
                </a:lnTo>
                <a:lnTo>
                  <a:pt x="412" y="3662"/>
                </a:lnTo>
                <a:lnTo>
                  <a:pt x="428" y="3660"/>
                </a:lnTo>
                <a:lnTo>
                  <a:pt x="442" y="3659"/>
                </a:lnTo>
                <a:lnTo>
                  <a:pt x="457" y="3658"/>
                </a:lnTo>
                <a:lnTo>
                  <a:pt x="471" y="3655"/>
                </a:lnTo>
                <a:lnTo>
                  <a:pt x="486" y="3651"/>
                </a:lnTo>
                <a:lnTo>
                  <a:pt x="499" y="3646"/>
                </a:lnTo>
                <a:lnTo>
                  <a:pt x="513" y="3641"/>
                </a:lnTo>
                <a:lnTo>
                  <a:pt x="526" y="3636"/>
                </a:lnTo>
                <a:lnTo>
                  <a:pt x="551" y="3622"/>
                </a:lnTo>
                <a:lnTo>
                  <a:pt x="575" y="3606"/>
                </a:lnTo>
                <a:lnTo>
                  <a:pt x="596" y="3587"/>
                </a:lnTo>
                <a:lnTo>
                  <a:pt x="617" y="3566"/>
                </a:lnTo>
                <a:lnTo>
                  <a:pt x="635" y="3543"/>
                </a:lnTo>
                <a:lnTo>
                  <a:pt x="652" y="3519"/>
                </a:lnTo>
                <a:lnTo>
                  <a:pt x="666" y="3492"/>
                </a:lnTo>
                <a:lnTo>
                  <a:pt x="678" y="3463"/>
                </a:lnTo>
                <a:lnTo>
                  <a:pt x="688" y="3435"/>
                </a:lnTo>
                <a:lnTo>
                  <a:pt x="694" y="3404"/>
                </a:lnTo>
                <a:lnTo>
                  <a:pt x="700" y="3373"/>
                </a:lnTo>
                <a:lnTo>
                  <a:pt x="701" y="3340"/>
                </a:lnTo>
                <a:lnTo>
                  <a:pt x="701" y="3262"/>
                </a:lnTo>
                <a:lnTo>
                  <a:pt x="700" y="3246"/>
                </a:lnTo>
                <a:lnTo>
                  <a:pt x="698" y="3229"/>
                </a:lnTo>
                <a:lnTo>
                  <a:pt x="697" y="3212"/>
                </a:lnTo>
                <a:lnTo>
                  <a:pt x="694" y="3196"/>
                </a:lnTo>
                <a:lnTo>
                  <a:pt x="690" y="3179"/>
                </a:lnTo>
                <a:lnTo>
                  <a:pt x="687" y="3163"/>
                </a:lnTo>
                <a:lnTo>
                  <a:pt x="681" y="3148"/>
                </a:lnTo>
                <a:lnTo>
                  <a:pt x="675" y="3132"/>
                </a:lnTo>
                <a:lnTo>
                  <a:pt x="662" y="3103"/>
                </a:lnTo>
                <a:lnTo>
                  <a:pt x="647" y="3076"/>
                </a:lnTo>
                <a:lnTo>
                  <a:pt x="629" y="3050"/>
                </a:lnTo>
                <a:lnTo>
                  <a:pt x="618" y="3038"/>
                </a:lnTo>
                <a:lnTo>
                  <a:pt x="608" y="3027"/>
                </a:lnTo>
                <a:lnTo>
                  <a:pt x="618" y="3014"/>
                </a:lnTo>
                <a:lnTo>
                  <a:pt x="627" y="3000"/>
                </a:lnTo>
                <a:lnTo>
                  <a:pt x="635" y="2986"/>
                </a:lnTo>
                <a:lnTo>
                  <a:pt x="642" y="2971"/>
                </a:lnTo>
                <a:lnTo>
                  <a:pt x="647" y="2957"/>
                </a:lnTo>
                <a:lnTo>
                  <a:pt x="652" y="2943"/>
                </a:lnTo>
                <a:lnTo>
                  <a:pt x="654" y="2929"/>
                </a:lnTo>
                <a:lnTo>
                  <a:pt x="658" y="2915"/>
                </a:lnTo>
                <a:lnTo>
                  <a:pt x="660" y="2899"/>
                </a:lnTo>
                <a:lnTo>
                  <a:pt x="660" y="2885"/>
                </a:lnTo>
                <a:lnTo>
                  <a:pt x="644" y="2893"/>
                </a:lnTo>
                <a:lnTo>
                  <a:pt x="629" y="2899"/>
                </a:lnTo>
                <a:lnTo>
                  <a:pt x="612" y="2904"/>
                </a:lnTo>
                <a:lnTo>
                  <a:pt x="595" y="2908"/>
                </a:lnTo>
                <a:lnTo>
                  <a:pt x="578" y="2912"/>
                </a:lnTo>
                <a:lnTo>
                  <a:pt x="562" y="2913"/>
                </a:lnTo>
                <a:lnTo>
                  <a:pt x="544" y="2913"/>
                </a:lnTo>
                <a:lnTo>
                  <a:pt x="527" y="2913"/>
                </a:lnTo>
                <a:lnTo>
                  <a:pt x="527" y="2915"/>
                </a:lnTo>
                <a:lnTo>
                  <a:pt x="499" y="2907"/>
                </a:lnTo>
                <a:lnTo>
                  <a:pt x="471" y="2901"/>
                </a:lnTo>
                <a:lnTo>
                  <a:pt x="444" y="2897"/>
                </a:lnTo>
                <a:lnTo>
                  <a:pt x="417" y="2893"/>
                </a:lnTo>
                <a:lnTo>
                  <a:pt x="392" y="2892"/>
                </a:lnTo>
                <a:lnTo>
                  <a:pt x="366" y="2893"/>
                </a:lnTo>
                <a:lnTo>
                  <a:pt x="341" y="2894"/>
                </a:lnTo>
                <a:lnTo>
                  <a:pt x="318" y="2898"/>
                </a:lnTo>
                <a:lnTo>
                  <a:pt x="294" y="2903"/>
                </a:lnTo>
                <a:lnTo>
                  <a:pt x="272" y="2908"/>
                </a:lnTo>
                <a:lnTo>
                  <a:pt x="250" y="2916"/>
                </a:lnTo>
                <a:lnTo>
                  <a:pt x="229" y="2924"/>
                </a:lnTo>
                <a:lnTo>
                  <a:pt x="209" y="2934"/>
                </a:lnTo>
                <a:lnTo>
                  <a:pt x="189" y="2944"/>
                </a:lnTo>
                <a:lnTo>
                  <a:pt x="171" y="2956"/>
                </a:lnTo>
                <a:lnTo>
                  <a:pt x="153" y="2969"/>
                </a:lnTo>
                <a:lnTo>
                  <a:pt x="137" y="2982"/>
                </a:lnTo>
                <a:lnTo>
                  <a:pt x="122" y="2996"/>
                </a:lnTo>
                <a:lnTo>
                  <a:pt x="107" y="3010"/>
                </a:lnTo>
                <a:lnTo>
                  <a:pt x="94" y="3025"/>
                </a:lnTo>
                <a:lnTo>
                  <a:pt x="82" y="3041"/>
                </a:lnTo>
                <a:lnTo>
                  <a:pt x="72" y="3058"/>
                </a:lnTo>
                <a:lnTo>
                  <a:pt x="62" y="3074"/>
                </a:lnTo>
                <a:lnTo>
                  <a:pt x="54" y="3091"/>
                </a:lnTo>
                <a:lnTo>
                  <a:pt x="46" y="3108"/>
                </a:lnTo>
                <a:lnTo>
                  <a:pt x="41" y="3126"/>
                </a:lnTo>
                <a:lnTo>
                  <a:pt x="36" y="3143"/>
                </a:lnTo>
                <a:lnTo>
                  <a:pt x="33" y="3161"/>
                </a:lnTo>
                <a:lnTo>
                  <a:pt x="32" y="3179"/>
                </a:lnTo>
                <a:lnTo>
                  <a:pt x="32" y="3196"/>
                </a:lnTo>
                <a:lnTo>
                  <a:pt x="33" y="3214"/>
                </a:lnTo>
                <a:lnTo>
                  <a:pt x="37" y="3230"/>
                </a:lnTo>
                <a:lnTo>
                  <a:pt x="103" y="3508"/>
                </a:lnTo>
                <a:close/>
                <a:moveTo>
                  <a:pt x="223" y="3344"/>
                </a:moveTo>
                <a:lnTo>
                  <a:pt x="223" y="3344"/>
                </a:lnTo>
                <a:lnTo>
                  <a:pt x="225" y="3333"/>
                </a:lnTo>
                <a:lnTo>
                  <a:pt x="229" y="3323"/>
                </a:lnTo>
                <a:lnTo>
                  <a:pt x="234" y="3314"/>
                </a:lnTo>
                <a:lnTo>
                  <a:pt x="241" y="3306"/>
                </a:lnTo>
                <a:lnTo>
                  <a:pt x="249" y="3300"/>
                </a:lnTo>
                <a:lnTo>
                  <a:pt x="258" y="3293"/>
                </a:lnTo>
                <a:lnTo>
                  <a:pt x="268" y="3290"/>
                </a:lnTo>
                <a:lnTo>
                  <a:pt x="278" y="3286"/>
                </a:lnTo>
                <a:lnTo>
                  <a:pt x="290" y="3286"/>
                </a:lnTo>
                <a:lnTo>
                  <a:pt x="300" y="3286"/>
                </a:lnTo>
                <a:lnTo>
                  <a:pt x="310" y="3288"/>
                </a:lnTo>
                <a:lnTo>
                  <a:pt x="321" y="3292"/>
                </a:lnTo>
                <a:lnTo>
                  <a:pt x="330" y="3299"/>
                </a:lnTo>
                <a:lnTo>
                  <a:pt x="338" y="3305"/>
                </a:lnTo>
                <a:lnTo>
                  <a:pt x="345" y="3313"/>
                </a:lnTo>
                <a:lnTo>
                  <a:pt x="350" y="3322"/>
                </a:lnTo>
                <a:lnTo>
                  <a:pt x="362" y="3315"/>
                </a:lnTo>
                <a:lnTo>
                  <a:pt x="374" y="3309"/>
                </a:lnTo>
                <a:lnTo>
                  <a:pt x="386" y="3300"/>
                </a:lnTo>
                <a:lnTo>
                  <a:pt x="398" y="3291"/>
                </a:lnTo>
                <a:lnTo>
                  <a:pt x="410" y="3281"/>
                </a:lnTo>
                <a:lnTo>
                  <a:pt x="423" y="3269"/>
                </a:lnTo>
                <a:lnTo>
                  <a:pt x="434" y="3256"/>
                </a:lnTo>
                <a:lnTo>
                  <a:pt x="447" y="3242"/>
                </a:lnTo>
                <a:lnTo>
                  <a:pt x="459" y="3226"/>
                </a:lnTo>
                <a:lnTo>
                  <a:pt x="471" y="3210"/>
                </a:lnTo>
                <a:lnTo>
                  <a:pt x="483" y="3192"/>
                </a:lnTo>
                <a:lnTo>
                  <a:pt x="496" y="3172"/>
                </a:lnTo>
                <a:lnTo>
                  <a:pt x="519" y="3130"/>
                </a:lnTo>
                <a:lnTo>
                  <a:pt x="544" y="3081"/>
                </a:lnTo>
                <a:lnTo>
                  <a:pt x="558" y="3073"/>
                </a:lnTo>
                <a:lnTo>
                  <a:pt x="571" y="3063"/>
                </a:lnTo>
                <a:lnTo>
                  <a:pt x="589" y="3082"/>
                </a:lnTo>
                <a:lnTo>
                  <a:pt x="603" y="3104"/>
                </a:lnTo>
                <a:lnTo>
                  <a:pt x="617" y="3126"/>
                </a:lnTo>
                <a:lnTo>
                  <a:pt x="627" y="3150"/>
                </a:lnTo>
                <a:lnTo>
                  <a:pt x="636" y="3177"/>
                </a:lnTo>
                <a:lnTo>
                  <a:pt x="643" y="3205"/>
                </a:lnTo>
                <a:lnTo>
                  <a:pt x="648" y="3233"/>
                </a:lnTo>
                <a:lnTo>
                  <a:pt x="649" y="3262"/>
                </a:lnTo>
                <a:lnTo>
                  <a:pt x="649" y="3340"/>
                </a:lnTo>
                <a:lnTo>
                  <a:pt x="648" y="3368"/>
                </a:lnTo>
                <a:lnTo>
                  <a:pt x="644" y="3395"/>
                </a:lnTo>
                <a:lnTo>
                  <a:pt x="638" y="3422"/>
                </a:lnTo>
                <a:lnTo>
                  <a:pt x="630" y="3447"/>
                </a:lnTo>
                <a:lnTo>
                  <a:pt x="620" y="3470"/>
                </a:lnTo>
                <a:lnTo>
                  <a:pt x="608" y="3492"/>
                </a:lnTo>
                <a:lnTo>
                  <a:pt x="594" y="3514"/>
                </a:lnTo>
                <a:lnTo>
                  <a:pt x="578" y="3532"/>
                </a:lnTo>
                <a:lnTo>
                  <a:pt x="562" y="3550"/>
                </a:lnTo>
                <a:lnTo>
                  <a:pt x="544" y="3565"/>
                </a:lnTo>
                <a:lnTo>
                  <a:pt x="524" y="3578"/>
                </a:lnTo>
                <a:lnTo>
                  <a:pt x="504" y="3590"/>
                </a:lnTo>
                <a:lnTo>
                  <a:pt x="482" y="3599"/>
                </a:lnTo>
                <a:lnTo>
                  <a:pt x="460" y="3605"/>
                </a:lnTo>
                <a:lnTo>
                  <a:pt x="437" y="3609"/>
                </a:lnTo>
                <a:lnTo>
                  <a:pt x="412" y="3610"/>
                </a:lnTo>
                <a:lnTo>
                  <a:pt x="398" y="3609"/>
                </a:lnTo>
                <a:lnTo>
                  <a:pt x="384" y="3608"/>
                </a:lnTo>
                <a:lnTo>
                  <a:pt x="371" y="3605"/>
                </a:lnTo>
                <a:lnTo>
                  <a:pt x="357" y="3603"/>
                </a:lnTo>
                <a:lnTo>
                  <a:pt x="344" y="3599"/>
                </a:lnTo>
                <a:lnTo>
                  <a:pt x="331" y="3594"/>
                </a:lnTo>
                <a:lnTo>
                  <a:pt x="318" y="3587"/>
                </a:lnTo>
                <a:lnTo>
                  <a:pt x="305" y="3581"/>
                </a:lnTo>
                <a:lnTo>
                  <a:pt x="294" y="3573"/>
                </a:lnTo>
                <a:lnTo>
                  <a:pt x="282" y="3565"/>
                </a:lnTo>
                <a:lnTo>
                  <a:pt x="271" y="3556"/>
                </a:lnTo>
                <a:lnTo>
                  <a:pt x="260" y="3546"/>
                </a:lnTo>
                <a:lnTo>
                  <a:pt x="250" y="3536"/>
                </a:lnTo>
                <a:lnTo>
                  <a:pt x="241" y="3525"/>
                </a:lnTo>
                <a:lnTo>
                  <a:pt x="232" y="3514"/>
                </a:lnTo>
                <a:lnTo>
                  <a:pt x="223" y="3502"/>
                </a:lnTo>
                <a:lnTo>
                  <a:pt x="220" y="3485"/>
                </a:lnTo>
                <a:lnTo>
                  <a:pt x="218" y="3469"/>
                </a:lnTo>
                <a:lnTo>
                  <a:pt x="216" y="3452"/>
                </a:lnTo>
                <a:lnTo>
                  <a:pt x="216" y="3433"/>
                </a:lnTo>
                <a:lnTo>
                  <a:pt x="216" y="3412"/>
                </a:lnTo>
                <a:lnTo>
                  <a:pt x="218" y="3391"/>
                </a:lnTo>
                <a:lnTo>
                  <a:pt x="223" y="3344"/>
                </a:lnTo>
                <a:close/>
                <a:moveTo>
                  <a:pt x="2869" y="3547"/>
                </a:moveTo>
                <a:lnTo>
                  <a:pt x="2869" y="3547"/>
                </a:lnTo>
                <a:lnTo>
                  <a:pt x="2865" y="3528"/>
                </a:lnTo>
                <a:lnTo>
                  <a:pt x="2861" y="3511"/>
                </a:lnTo>
                <a:lnTo>
                  <a:pt x="2855" y="3496"/>
                </a:lnTo>
                <a:lnTo>
                  <a:pt x="2848" y="3480"/>
                </a:lnTo>
                <a:lnTo>
                  <a:pt x="2839" y="3467"/>
                </a:lnTo>
                <a:lnTo>
                  <a:pt x="2830" y="3454"/>
                </a:lnTo>
                <a:lnTo>
                  <a:pt x="2820" y="3444"/>
                </a:lnTo>
                <a:lnTo>
                  <a:pt x="2808" y="3434"/>
                </a:lnTo>
                <a:lnTo>
                  <a:pt x="2797" y="3423"/>
                </a:lnTo>
                <a:lnTo>
                  <a:pt x="2783" y="3414"/>
                </a:lnTo>
                <a:lnTo>
                  <a:pt x="2768" y="3407"/>
                </a:lnTo>
                <a:lnTo>
                  <a:pt x="2753" y="3398"/>
                </a:lnTo>
                <a:lnTo>
                  <a:pt x="2721" y="3384"/>
                </a:lnTo>
                <a:lnTo>
                  <a:pt x="2685" y="3368"/>
                </a:lnTo>
                <a:lnTo>
                  <a:pt x="2300" y="3212"/>
                </a:lnTo>
                <a:lnTo>
                  <a:pt x="2186" y="3881"/>
                </a:lnTo>
                <a:lnTo>
                  <a:pt x="2131" y="3332"/>
                </a:lnTo>
                <a:lnTo>
                  <a:pt x="2144" y="3324"/>
                </a:lnTo>
                <a:lnTo>
                  <a:pt x="2154" y="3315"/>
                </a:lnTo>
                <a:lnTo>
                  <a:pt x="2164" y="3305"/>
                </a:lnTo>
                <a:lnTo>
                  <a:pt x="2172" y="3295"/>
                </a:lnTo>
                <a:lnTo>
                  <a:pt x="2123" y="3247"/>
                </a:lnTo>
                <a:lnTo>
                  <a:pt x="2081" y="3207"/>
                </a:lnTo>
                <a:lnTo>
                  <a:pt x="2038" y="3247"/>
                </a:lnTo>
                <a:lnTo>
                  <a:pt x="1988" y="3295"/>
                </a:lnTo>
                <a:lnTo>
                  <a:pt x="1997" y="3305"/>
                </a:lnTo>
                <a:lnTo>
                  <a:pt x="2006" y="3315"/>
                </a:lnTo>
                <a:lnTo>
                  <a:pt x="2017" y="3324"/>
                </a:lnTo>
                <a:lnTo>
                  <a:pt x="2029" y="3332"/>
                </a:lnTo>
                <a:lnTo>
                  <a:pt x="1975" y="3881"/>
                </a:lnTo>
                <a:lnTo>
                  <a:pt x="1862" y="3212"/>
                </a:lnTo>
                <a:lnTo>
                  <a:pt x="1475" y="3368"/>
                </a:lnTo>
                <a:lnTo>
                  <a:pt x="1439" y="3384"/>
                </a:lnTo>
                <a:lnTo>
                  <a:pt x="1407" y="3398"/>
                </a:lnTo>
                <a:lnTo>
                  <a:pt x="1391" y="3407"/>
                </a:lnTo>
                <a:lnTo>
                  <a:pt x="1377" y="3414"/>
                </a:lnTo>
                <a:lnTo>
                  <a:pt x="1364" y="3423"/>
                </a:lnTo>
                <a:lnTo>
                  <a:pt x="1351" y="3434"/>
                </a:lnTo>
                <a:lnTo>
                  <a:pt x="1340" y="3444"/>
                </a:lnTo>
                <a:lnTo>
                  <a:pt x="1329" y="3454"/>
                </a:lnTo>
                <a:lnTo>
                  <a:pt x="1320" y="3467"/>
                </a:lnTo>
                <a:lnTo>
                  <a:pt x="1313" y="3480"/>
                </a:lnTo>
                <a:lnTo>
                  <a:pt x="1305" y="3496"/>
                </a:lnTo>
                <a:lnTo>
                  <a:pt x="1300" y="3511"/>
                </a:lnTo>
                <a:lnTo>
                  <a:pt x="1295" y="3528"/>
                </a:lnTo>
                <a:lnTo>
                  <a:pt x="1292" y="3547"/>
                </a:lnTo>
                <a:lnTo>
                  <a:pt x="1214" y="4142"/>
                </a:lnTo>
                <a:lnTo>
                  <a:pt x="1273" y="4124"/>
                </a:lnTo>
                <a:lnTo>
                  <a:pt x="1332" y="4109"/>
                </a:lnTo>
                <a:lnTo>
                  <a:pt x="1391" y="4093"/>
                </a:lnTo>
                <a:lnTo>
                  <a:pt x="1451" y="4080"/>
                </a:lnTo>
                <a:lnTo>
                  <a:pt x="1510" y="4067"/>
                </a:lnTo>
                <a:lnTo>
                  <a:pt x="1568" y="4057"/>
                </a:lnTo>
                <a:lnTo>
                  <a:pt x="1626" y="4047"/>
                </a:lnTo>
                <a:lnTo>
                  <a:pt x="1684" y="4039"/>
                </a:lnTo>
                <a:lnTo>
                  <a:pt x="1740" y="4031"/>
                </a:lnTo>
                <a:lnTo>
                  <a:pt x="1796" y="4025"/>
                </a:lnTo>
                <a:lnTo>
                  <a:pt x="1850" y="4020"/>
                </a:lnTo>
                <a:lnTo>
                  <a:pt x="1904" y="4016"/>
                </a:lnTo>
                <a:lnTo>
                  <a:pt x="1956" y="4013"/>
                </a:lnTo>
                <a:lnTo>
                  <a:pt x="2006" y="4011"/>
                </a:lnTo>
                <a:lnTo>
                  <a:pt x="2055" y="4010"/>
                </a:lnTo>
                <a:lnTo>
                  <a:pt x="2102" y="4008"/>
                </a:lnTo>
                <a:lnTo>
                  <a:pt x="2147" y="4010"/>
                </a:lnTo>
                <a:lnTo>
                  <a:pt x="2194" y="4011"/>
                </a:lnTo>
                <a:lnTo>
                  <a:pt x="2242" y="4012"/>
                </a:lnTo>
                <a:lnTo>
                  <a:pt x="2292" y="4015"/>
                </a:lnTo>
                <a:lnTo>
                  <a:pt x="2342" y="4019"/>
                </a:lnTo>
                <a:lnTo>
                  <a:pt x="2394" y="4024"/>
                </a:lnTo>
                <a:lnTo>
                  <a:pt x="2446" y="4029"/>
                </a:lnTo>
                <a:lnTo>
                  <a:pt x="2500" y="4035"/>
                </a:lnTo>
                <a:lnTo>
                  <a:pt x="2555" y="4043"/>
                </a:lnTo>
                <a:lnTo>
                  <a:pt x="2610" y="4052"/>
                </a:lnTo>
                <a:lnTo>
                  <a:pt x="2665" y="4062"/>
                </a:lnTo>
                <a:lnTo>
                  <a:pt x="2721" y="4073"/>
                </a:lnTo>
                <a:lnTo>
                  <a:pt x="2777" y="4084"/>
                </a:lnTo>
                <a:lnTo>
                  <a:pt x="2833" y="4098"/>
                </a:lnTo>
                <a:lnTo>
                  <a:pt x="2890" y="4113"/>
                </a:lnTo>
                <a:lnTo>
                  <a:pt x="2945" y="4128"/>
                </a:lnTo>
                <a:lnTo>
                  <a:pt x="2869" y="3547"/>
                </a:lnTo>
                <a:close/>
                <a:moveTo>
                  <a:pt x="3890" y="3788"/>
                </a:moveTo>
                <a:lnTo>
                  <a:pt x="3644" y="3788"/>
                </a:lnTo>
                <a:lnTo>
                  <a:pt x="3614" y="3789"/>
                </a:lnTo>
                <a:lnTo>
                  <a:pt x="3598" y="3791"/>
                </a:lnTo>
                <a:lnTo>
                  <a:pt x="3581" y="3793"/>
                </a:lnTo>
                <a:lnTo>
                  <a:pt x="3565" y="3797"/>
                </a:lnTo>
                <a:lnTo>
                  <a:pt x="3548" y="3801"/>
                </a:lnTo>
                <a:lnTo>
                  <a:pt x="3531" y="3807"/>
                </a:lnTo>
                <a:lnTo>
                  <a:pt x="3514" y="3815"/>
                </a:lnTo>
                <a:lnTo>
                  <a:pt x="3498" y="3824"/>
                </a:lnTo>
                <a:lnTo>
                  <a:pt x="3482" y="3836"/>
                </a:lnTo>
                <a:lnTo>
                  <a:pt x="3467" y="3849"/>
                </a:lnTo>
                <a:lnTo>
                  <a:pt x="3452" y="3864"/>
                </a:lnTo>
                <a:lnTo>
                  <a:pt x="3440" y="3881"/>
                </a:lnTo>
                <a:lnTo>
                  <a:pt x="3427" y="3901"/>
                </a:lnTo>
                <a:lnTo>
                  <a:pt x="3415" y="3925"/>
                </a:lnTo>
                <a:lnTo>
                  <a:pt x="3406" y="3949"/>
                </a:lnTo>
                <a:lnTo>
                  <a:pt x="3276" y="4337"/>
                </a:lnTo>
                <a:lnTo>
                  <a:pt x="2801" y="4402"/>
                </a:lnTo>
                <a:lnTo>
                  <a:pt x="2801" y="4507"/>
                </a:lnTo>
                <a:lnTo>
                  <a:pt x="3353" y="4429"/>
                </a:lnTo>
                <a:lnTo>
                  <a:pt x="3504" y="3982"/>
                </a:lnTo>
                <a:lnTo>
                  <a:pt x="3509" y="3968"/>
                </a:lnTo>
                <a:lnTo>
                  <a:pt x="3514" y="3955"/>
                </a:lnTo>
                <a:lnTo>
                  <a:pt x="3521" y="3944"/>
                </a:lnTo>
                <a:lnTo>
                  <a:pt x="3528" y="3934"/>
                </a:lnTo>
                <a:lnTo>
                  <a:pt x="3536" y="3926"/>
                </a:lnTo>
                <a:lnTo>
                  <a:pt x="3544" y="3918"/>
                </a:lnTo>
                <a:lnTo>
                  <a:pt x="3553" y="3912"/>
                </a:lnTo>
                <a:lnTo>
                  <a:pt x="3562" y="3906"/>
                </a:lnTo>
                <a:lnTo>
                  <a:pt x="3571" y="3903"/>
                </a:lnTo>
                <a:lnTo>
                  <a:pt x="3580" y="3899"/>
                </a:lnTo>
                <a:lnTo>
                  <a:pt x="3601" y="3894"/>
                </a:lnTo>
                <a:lnTo>
                  <a:pt x="3623" y="3891"/>
                </a:lnTo>
                <a:lnTo>
                  <a:pt x="3644" y="3891"/>
                </a:lnTo>
                <a:lnTo>
                  <a:pt x="3890" y="3891"/>
                </a:lnTo>
                <a:lnTo>
                  <a:pt x="3905" y="3891"/>
                </a:lnTo>
                <a:lnTo>
                  <a:pt x="3918" y="3892"/>
                </a:lnTo>
                <a:lnTo>
                  <a:pt x="3929" y="3894"/>
                </a:lnTo>
                <a:lnTo>
                  <a:pt x="3939" y="3896"/>
                </a:lnTo>
                <a:lnTo>
                  <a:pt x="3948" y="3900"/>
                </a:lnTo>
                <a:lnTo>
                  <a:pt x="3957" y="3905"/>
                </a:lnTo>
                <a:lnTo>
                  <a:pt x="3966" y="3912"/>
                </a:lnTo>
                <a:lnTo>
                  <a:pt x="3973" y="3918"/>
                </a:lnTo>
                <a:lnTo>
                  <a:pt x="3981" y="3926"/>
                </a:lnTo>
                <a:lnTo>
                  <a:pt x="3986" y="3936"/>
                </a:lnTo>
                <a:lnTo>
                  <a:pt x="3991" y="3946"/>
                </a:lnTo>
                <a:lnTo>
                  <a:pt x="3996" y="3959"/>
                </a:lnTo>
                <a:lnTo>
                  <a:pt x="4000" y="3973"/>
                </a:lnTo>
                <a:lnTo>
                  <a:pt x="4003" y="3989"/>
                </a:lnTo>
                <a:lnTo>
                  <a:pt x="4005" y="4007"/>
                </a:lnTo>
                <a:lnTo>
                  <a:pt x="4008" y="4025"/>
                </a:lnTo>
                <a:lnTo>
                  <a:pt x="4063" y="4628"/>
                </a:lnTo>
                <a:lnTo>
                  <a:pt x="4166" y="4619"/>
                </a:lnTo>
                <a:lnTo>
                  <a:pt x="4109" y="4016"/>
                </a:lnTo>
                <a:lnTo>
                  <a:pt x="4107" y="3990"/>
                </a:lnTo>
                <a:lnTo>
                  <a:pt x="4103" y="3966"/>
                </a:lnTo>
                <a:lnTo>
                  <a:pt x="4098" y="3943"/>
                </a:lnTo>
                <a:lnTo>
                  <a:pt x="4091" y="3921"/>
                </a:lnTo>
                <a:lnTo>
                  <a:pt x="4082" y="3901"/>
                </a:lnTo>
                <a:lnTo>
                  <a:pt x="4073" y="3882"/>
                </a:lnTo>
                <a:lnTo>
                  <a:pt x="4063" y="3865"/>
                </a:lnTo>
                <a:lnTo>
                  <a:pt x="4050" y="3850"/>
                </a:lnTo>
                <a:lnTo>
                  <a:pt x="4036" y="3836"/>
                </a:lnTo>
                <a:lnTo>
                  <a:pt x="4021" y="3823"/>
                </a:lnTo>
                <a:lnTo>
                  <a:pt x="4004" y="3812"/>
                </a:lnTo>
                <a:lnTo>
                  <a:pt x="3985" y="3803"/>
                </a:lnTo>
                <a:lnTo>
                  <a:pt x="3964" y="3797"/>
                </a:lnTo>
                <a:lnTo>
                  <a:pt x="3942" y="3792"/>
                </a:lnTo>
                <a:lnTo>
                  <a:pt x="3918" y="3789"/>
                </a:lnTo>
                <a:lnTo>
                  <a:pt x="3890" y="3788"/>
                </a:lnTo>
                <a:close/>
                <a:moveTo>
                  <a:pt x="3561" y="4711"/>
                </a:moveTo>
                <a:lnTo>
                  <a:pt x="2801" y="4711"/>
                </a:lnTo>
                <a:lnTo>
                  <a:pt x="2801" y="4763"/>
                </a:lnTo>
                <a:lnTo>
                  <a:pt x="3594" y="4763"/>
                </a:lnTo>
                <a:lnTo>
                  <a:pt x="3807" y="4279"/>
                </a:lnTo>
                <a:lnTo>
                  <a:pt x="3760" y="4258"/>
                </a:lnTo>
                <a:lnTo>
                  <a:pt x="3561" y="4711"/>
                </a:lnTo>
                <a:close/>
                <a:moveTo>
                  <a:pt x="406" y="4258"/>
                </a:moveTo>
                <a:lnTo>
                  <a:pt x="358" y="4279"/>
                </a:lnTo>
                <a:lnTo>
                  <a:pt x="571" y="4763"/>
                </a:lnTo>
                <a:lnTo>
                  <a:pt x="1364" y="4763"/>
                </a:lnTo>
                <a:lnTo>
                  <a:pt x="1364" y="4711"/>
                </a:lnTo>
                <a:lnTo>
                  <a:pt x="604" y="4711"/>
                </a:lnTo>
                <a:lnTo>
                  <a:pt x="406" y="4258"/>
                </a:lnTo>
                <a:close/>
                <a:moveTo>
                  <a:pt x="760" y="3949"/>
                </a:moveTo>
                <a:lnTo>
                  <a:pt x="760" y="3949"/>
                </a:lnTo>
                <a:lnTo>
                  <a:pt x="750" y="3925"/>
                </a:lnTo>
                <a:lnTo>
                  <a:pt x="738" y="3901"/>
                </a:lnTo>
                <a:lnTo>
                  <a:pt x="727" y="3881"/>
                </a:lnTo>
                <a:lnTo>
                  <a:pt x="712" y="3864"/>
                </a:lnTo>
                <a:lnTo>
                  <a:pt x="698" y="3849"/>
                </a:lnTo>
                <a:lnTo>
                  <a:pt x="683" y="3836"/>
                </a:lnTo>
                <a:lnTo>
                  <a:pt x="667" y="3824"/>
                </a:lnTo>
                <a:lnTo>
                  <a:pt x="651" y="3815"/>
                </a:lnTo>
                <a:lnTo>
                  <a:pt x="635" y="3807"/>
                </a:lnTo>
                <a:lnTo>
                  <a:pt x="618" y="3801"/>
                </a:lnTo>
                <a:lnTo>
                  <a:pt x="600" y="3797"/>
                </a:lnTo>
                <a:lnTo>
                  <a:pt x="584" y="3793"/>
                </a:lnTo>
                <a:lnTo>
                  <a:pt x="568" y="3791"/>
                </a:lnTo>
                <a:lnTo>
                  <a:pt x="551" y="3789"/>
                </a:lnTo>
                <a:lnTo>
                  <a:pt x="522" y="3788"/>
                </a:lnTo>
                <a:lnTo>
                  <a:pt x="274" y="3788"/>
                </a:lnTo>
                <a:lnTo>
                  <a:pt x="249" y="3789"/>
                </a:lnTo>
                <a:lnTo>
                  <a:pt x="224" y="3792"/>
                </a:lnTo>
                <a:lnTo>
                  <a:pt x="201" y="3797"/>
                </a:lnTo>
                <a:lnTo>
                  <a:pt x="180" y="3803"/>
                </a:lnTo>
                <a:lnTo>
                  <a:pt x="161" y="3812"/>
                </a:lnTo>
                <a:lnTo>
                  <a:pt x="144" y="3823"/>
                </a:lnTo>
                <a:lnTo>
                  <a:pt x="129" y="3836"/>
                </a:lnTo>
                <a:lnTo>
                  <a:pt x="115" y="3850"/>
                </a:lnTo>
                <a:lnTo>
                  <a:pt x="103" y="3865"/>
                </a:lnTo>
                <a:lnTo>
                  <a:pt x="91" y="3882"/>
                </a:lnTo>
                <a:lnTo>
                  <a:pt x="82" y="3901"/>
                </a:lnTo>
                <a:lnTo>
                  <a:pt x="75" y="3921"/>
                </a:lnTo>
                <a:lnTo>
                  <a:pt x="68" y="3943"/>
                </a:lnTo>
                <a:lnTo>
                  <a:pt x="62" y="3966"/>
                </a:lnTo>
                <a:lnTo>
                  <a:pt x="58" y="3990"/>
                </a:lnTo>
                <a:lnTo>
                  <a:pt x="55" y="4016"/>
                </a:lnTo>
                <a:lnTo>
                  <a:pt x="0" y="4619"/>
                </a:lnTo>
                <a:lnTo>
                  <a:pt x="102" y="4628"/>
                </a:lnTo>
                <a:lnTo>
                  <a:pt x="158" y="4025"/>
                </a:lnTo>
                <a:lnTo>
                  <a:pt x="160" y="4007"/>
                </a:lnTo>
                <a:lnTo>
                  <a:pt x="162" y="3989"/>
                </a:lnTo>
                <a:lnTo>
                  <a:pt x="166" y="3973"/>
                </a:lnTo>
                <a:lnTo>
                  <a:pt x="170" y="3959"/>
                </a:lnTo>
                <a:lnTo>
                  <a:pt x="174" y="3946"/>
                </a:lnTo>
                <a:lnTo>
                  <a:pt x="179" y="3936"/>
                </a:lnTo>
                <a:lnTo>
                  <a:pt x="186" y="3926"/>
                </a:lnTo>
                <a:lnTo>
                  <a:pt x="192" y="3918"/>
                </a:lnTo>
                <a:lnTo>
                  <a:pt x="200" y="3912"/>
                </a:lnTo>
                <a:lnTo>
                  <a:pt x="207" y="3905"/>
                </a:lnTo>
                <a:lnTo>
                  <a:pt x="216" y="3900"/>
                </a:lnTo>
                <a:lnTo>
                  <a:pt x="227" y="3896"/>
                </a:lnTo>
                <a:lnTo>
                  <a:pt x="237" y="3894"/>
                </a:lnTo>
                <a:lnTo>
                  <a:pt x="249" y="3892"/>
                </a:lnTo>
                <a:lnTo>
                  <a:pt x="262" y="3891"/>
                </a:lnTo>
                <a:lnTo>
                  <a:pt x="274" y="3891"/>
                </a:lnTo>
                <a:lnTo>
                  <a:pt x="522" y="3891"/>
                </a:lnTo>
                <a:lnTo>
                  <a:pt x="544" y="3891"/>
                </a:lnTo>
                <a:lnTo>
                  <a:pt x="564" y="3894"/>
                </a:lnTo>
                <a:lnTo>
                  <a:pt x="585" y="3899"/>
                </a:lnTo>
                <a:lnTo>
                  <a:pt x="594" y="3903"/>
                </a:lnTo>
                <a:lnTo>
                  <a:pt x="604" y="3906"/>
                </a:lnTo>
                <a:lnTo>
                  <a:pt x="613" y="3912"/>
                </a:lnTo>
                <a:lnTo>
                  <a:pt x="621" y="3918"/>
                </a:lnTo>
                <a:lnTo>
                  <a:pt x="629" y="3926"/>
                </a:lnTo>
                <a:lnTo>
                  <a:pt x="636" y="3934"/>
                </a:lnTo>
                <a:lnTo>
                  <a:pt x="644" y="3944"/>
                </a:lnTo>
                <a:lnTo>
                  <a:pt x="651" y="3955"/>
                </a:lnTo>
                <a:lnTo>
                  <a:pt x="657" y="3968"/>
                </a:lnTo>
                <a:lnTo>
                  <a:pt x="662" y="3982"/>
                </a:lnTo>
                <a:lnTo>
                  <a:pt x="813" y="4429"/>
                </a:lnTo>
                <a:lnTo>
                  <a:pt x="1364" y="4507"/>
                </a:lnTo>
                <a:lnTo>
                  <a:pt x="1364" y="4402"/>
                </a:lnTo>
                <a:lnTo>
                  <a:pt x="890" y="4337"/>
                </a:lnTo>
                <a:lnTo>
                  <a:pt x="760" y="3949"/>
                </a:lnTo>
                <a:close/>
                <a:moveTo>
                  <a:pt x="2140" y="1285"/>
                </a:moveTo>
                <a:lnTo>
                  <a:pt x="2780" y="1285"/>
                </a:lnTo>
                <a:lnTo>
                  <a:pt x="2780" y="1388"/>
                </a:lnTo>
                <a:lnTo>
                  <a:pt x="2140" y="1388"/>
                </a:lnTo>
                <a:lnTo>
                  <a:pt x="2140" y="1285"/>
                </a:lnTo>
                <a:close/>
                <a:moveTo>
                  <a:pt x="1268" y="961"/>
                </a:moveTo>
                <a:lnTo>
                  <a:pt x="2780" y="961"/>
                </a:lnTo>
                <a:lnTo>
                  <a:pt x="2780" y="1064"/>
                </a:lnTo>
                <a:lnTo>
                  <a:pt x="1268" y="1064"/>
                </a:lnTo>
                <a:lnTo>
                  <a:pt x="1268" y="961"/>
                </a:lnTo>
                <a:close/>
                <a:moveTo>
                  <a:pt x="1268" y="636"/>
                </a:moveTo>
                <a:lnTo>
                  <a:pt x="2780" y="636"/>
                </a:lnTo>
                <a:lnTo>
                  <a:pt x="2780" y="739"/>
                </a:lnTo>
                <a:lnTo>
                  <a:pt x="1268" y="739"/>
                </a:lnTo>
                <a:lnTo>
                  <a:pt x="1268" y="636"/>
                </a:lnTo>
                <a:close/>
              </a:path>
            </a:pathLst>
          </a:custGeom>
          <a:solidFill>
            <a:srgbClr val="4F81B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9231" name="Text Box 14"/>
          <p:cNvSpPr txBox="1">
            <a:spLocks noChangeArrowheads="1"/>
          </p:cNvSpPr>
          <p:nvPr/>
        </p:nvSpPr>
        <p:spPr bwMode="auto">
          <a:xfrm>
            <a:off x="1444197" y="438356"/>
            <a:ext cx="7014909" cy="619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br>
              <a:rPr lang="ru-RU" altLang="ru-RU" sz="2131" b="1">
                <a:latin typeface="Times New Roman" pitchFamily="18" charset="0"/>
                <a:cs typeface="Times New Roman" pitchFamily="18" charset="0"/>
              </a:rPr>
            </a:br>
            <a:r>
              <a:rPr lang="ru-RU" altLang="ru-RU" sz="2131" b="1">
                <a:latin typeface="Times New Roman" pitchFamily="18" charset="0"/>
                <a:cs typeface="Times New Roman" pitchFamily="18" charset="0"/>
              </a:rPr>
              <a:t>Общие правила</a:t>
            </a:r>
            <a:br>
              <a:rPr lang="en-US" altLang="ru-RU" sz="2131" b="1">
                <a:latin typeface="Times New Roman" pitchFamily="18" charset="0"/>
                <a:cs typeface="Times New Roman" pitchFamily="18" charset="0"/>
              </a:rPr>
            </a:br>
            <a:endParaRPr lang="en-US" altLang="ru-RU" sz="2131" b="1">
              <a:latin typeface="Times New Roman" pitchFamily="18" charset="0"/>
              <a:cs typeface="Times New Roman" pitchFamily="18" charset="0"/>
            </a:endParaRPr>
          </a:p>
        </p:txBody>
      </p:sp>
      <p:sp>
        <p:nvSpPr>
          <p:cNvPr id="14" name="Text Box 3">
            <a:extLst>
              <a:ext uri="{FF2B5EF4-FFF2-40B4-BE49-F238E27FC236}">
                <a16:creationId xmlns:a16="http://schemas.microsoft.com/office/drawing/2014/main" id="{C7A6B9A0-C467-41CD-BF81-C3FF61959EAC}"/>
              </a:ext>
            </a:extLst>
          </p:cNvPr>
          <p:cNvSpPr txBox="1">
            <a:spLocks noChangeArrowheads="1"/>
          </p:cNvSpPr>
          <p:nvPr/>
        </p:nvSpPr>
        <p:spPr bwMode="auto">
          <a:xfrm>
            <a:off x="1598400" y="2034496"/>
            <a:ext cx="1638075" cy="55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nchor="ctr" anchorCtr="1"/>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a:latin typeface="Times New Roman" pitchFamily="18" charset="0"/>
                <a:cs typeface="Times New Roman" pitchFamily="18" charset="0"/>
              </a:rPr>
              <a:t>Беззвучный режим</a:t>
            </a:r>
          </a:p>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en-US" altLang="ru-RU" sz="1363">
                <a:latin typeface="Arial" charset="0"/>
              </a:rPr>
              <a:t> </a:t>
            </a:r>
          </a:p>
        </p:txBody>
      </p:sp>
      <p:sp>
        <p:nvSpPr>
          <p:cNvPr id="15" name="Freeform 11">
            <a:extLst>
              <a:ext uri="{FF2B5EF4-FFF2-40B4-BE49-F238E27FC236}">
                <a16:creationId xmlns:a16="http://schemas.microsoft.com/office/drawing/2014/main" id="{176DB8DD-5CD6-4895-8E7E-79E2C22FC67F}"/>
              </a:ext>
            </a:extLst>
          </p:cNvPr>
          <p:cNvSpPr>
            <a:spLocks noChangeArrowheads="1"/>
          </p:cNvSpPr>
          <p:nvPr/>
        </p:nvSpPr>
        <p:spPr bwMode="auto">
          <a:xfrm>
            <a:off x="1904000" y="1134700"/>
            <a:ext cx="941454" cy="940100"/>
          </a:xfrm>
          <a:custGeom>
            <a:avLst/>
            <a:gdLst>
              <a:gd name="T0" fmla="*/ 2147483647 w 2835"/>
              <a:gd name="T1" fmla="*/ 2147483647 h 2670"/>
              <a:gd name="T2" fmla="*/ 2147483647 w 2835"/>
              <a:gd name="T3" fmla="*/ 2147483647 h 2670"/>
              <a:gd name="T4" fmla="*/ 2147483647 w 2835"/>
              <a:gd name="T5" fmla="*/ 2147483647 h 2670"/>
              <a:gd name="T6" fmla="*/ 2147483647 w 2835"/>
              <a:gd name="T7" fmla="*/ 2147483647 h 2670"/>
              <a:gd name="T8" fmla="*/ 2147483647 w 2835"/>
              <a:gd name="T9" fmla="*/ 2147483647 h 2670"/>
              <a:gd name="T10" fmla="*/ 2147483647 w 2835"/>
              <a:gd name="T11" fmla="*/ 2147483647 h 2670"/>
              <a:gd name="T12" fmla="*/ 2147483647 w 2835"/>
              <a:gd name="T13" fmla="*/ 2147483647 h 2670"/>
              <a:gd name="T14" fmla="*/ 2147483647 w 2835"/>
              <a:gd name="T15" fmla="*/ 2147483647 h 2670"/>
              <a:gd name="T16" fmla="*/ 2147483647 w 2835"/>
              <a:gd name="T17" fmla="*/ 2147483647 h 2670"/>
              <a:gd name="T18" fmla="*/ 2147483647 w 2835"/>
              <a:gd name="T19" fmla="*/ 2147483647 h 2670"/>
              <a:gd name="T20" fmla="*/ 2147483647 w 2835"/>
              <a:gd name="T21" fmla="*/ 2147483647 h 2670"/>
              <a:gd name="T22" fmla="*/ 2147483647 w 2835"/>
              <a:gd name="T23" fmla="*/ 2147483647 h 2670"/>
              <a:gd name="T24" fmla="*/ 2147483647 w 2835"/>
              <a:gd name="T25" fmla="*/ 2147483647 h 2670"/>
              <a:gd name="T26" fmla="*/ 2147483647 w 2835"/>
              <a:gd name="T27" fmla="*/ 2147483647 h 2670"/>
              <a:gd name="T28" fmla="*/ 2147483647 w 2835"/>
              <a:gd name="T29" fmla="*/ 2147483647 h 2670"/>
              <a:gd name="T30" fmla="*/ 2147483647 w 2835"/>
              <a:gd name="T31" fmla="*/ 2147483647 h 2670"/>
              <a:gd name="T32" fmla="*/ 2147483647 w 2835"/>
              <a:gd name="T33" fmla="*/ 2147483647 h 2670"/>
              <a:gd name="T34" fmla="*/ 2147483647 w 2835"/>
              <a:gd name="T35" fmla="*/ 2147483647 h 2670"/>
              <a:gd name="T36" fmla="*/ 0 w 2835"/>
              <a:gd name="T37" fmla="*/ 2147483647 h 2670"/>
              <a:gd name="T38" fmla="*/ 2147483647 w 2835"/>
              <a:gd name="T39" fmla="*/ 2147483647 h 2670"/>
              <a:gd name="T40" fmla="*/ 2147483647 w 2835"/>
              <a:gd name="T41" fmla="*/ 2147483647 h 2670"/>
              <a:gd name="T42" fmla="*/ 2147483647 w 2835"/>
              <a:gd name="T43" fmla="*/ 2147483647 h 2670"/>
              <a:gd name="T44" fmla="*/ 2147483647 w 2835"/>
              <a:gd name="T45" fmla="*/ 2147483647 h 2670"/>
              <a:gd name="T46" fmla="*/ 2147483647 w 2835"/>
              <a:gd name="T47" fmla="*/ 2147483647 h 2670"/>
              <a:gd name="T48" fmla="*/ 2147483647 w 2835"/>
              <a:gd name="T49" fmla="*/ 2147483647 h 2670"/>
              <a:gd name="T50" fmla="*/ 2147483647 w 2835"/>
              <a:gd name="T51" fmla="*/ 2147483647 h 2670"/>
              <a:gd name="T52" fmla="*/ 2147483647 w 2835"/>
              <a:gd name="T53" fmla="*/ 2147483647 h 2670"/>
              <a:gd name="T54" fmla="*/ 2147483647 w 2835"/>
              <a:gd name="T55" fmla="*/ 2147483647 h 2670"/>
              <a:gd name="T56" fmla="*/ 2147483647 w 2835"/>
              <a:gd name="T57" fmla="*/ 2147483647 h 2670"/>
              <a:gd name="T58" fmla="*/ 2147483647 w 2835"/>
              <a:gd name="T59" fmla="*/ 2147483647 h 2670"/>
              <a:gd name="T60" fmla="*/ 2147483647 w 2835"/>
              <a:gd name="T61" fmla="*/ 2147483647 h 2670"/>
              <a:gd name="T62" fmla="*/ 2147483647 w 2835"/>
              <a:gd name="T63" fmla="*/ 2147483647 h 2670"/>
              <a:gd name="T64" fmla="*/ 2147483647 w 2835"/>
              <a:gd name="T65" fmla="*/ 2147483647 h 2670"/>
              <a:gd name="T66" fmla="*/ 2147483647 w 2835"/>
              <a:gd name="T67" fmla="*/ 2147483647 h 2670"/>
              <a:gd name="T68" fmla="*/ 2147483647 w 2835"/>
              <a:gd name="T69" fmla="*/ 2147483647 h 2670"/>
              <a:gd name="T70" fmla="*/ 2147483647 w 2835"/>
              <a:gd name="T71" fmla="*/ 2147483647 h 2670"/>
              <a:gd name="T72" fmla="*/ 2147483647 w 2835"/>
              <a:gd name="T73" fmla="*/ 2147483647 h 2670"/>
              <a:gd name="T74" fmla="*/ 2147483647 w 2835"/>
              <a:gd name="T75" fmla="*/ 2147483647 h 2670"/>
              <a:gd name="T76" fmla="*/ 2147483647 w 2835"/>
              <a:gd name="T77" fmla="*/ 2147483647 h 2670"/>
              <a:gd name="T78" fmla="*/ 2147483647 w 2835"/>
              <a:gd name="T79" fmla="*/ 2147483647 h 2670"/>
              <a:gd name="T80" fmla="*/ 2147483647 w 2835"/>
              <a:gd name="T81" fmla="*/ 2147483647 h 2670"/>
              <a:gd name="T82" fmla="*/ 2147483647 w 2835"/>
              <a:gd name="T83" fmla="*/ 2147483647 h 2670"/>
              <a:gd name="T84" fmla="*/ 2147483647 w 2835"/>
              <a:gd name="T85" fmla="*/ 2147483647 h 2670"/>
              <a:gd name="T86" fmla="*/ 2147483647 w 2835"/>
              <a:gd name="T87" fmla="*/ 2147483647 h 2670"/>
              <a:gd name="T88" fmla="*/ 2147483647 w 2835"/>
              <a:gd name="T89" fmla="*/ 2147483647 h 2670"/>
              <a:gd name="T90" fmla="*/ 2147483647 w 2835"/>
              <a:gd name="T91" fmla="*/ 2147483647 h 2670"/>
              <a:gd name="T92" fmla="*/ 2147483647 w 2835"/>
              <a:gd name="T93" fmla="*/ 2147483647 h 2670"/>
              <a:gd name="T94" fmla="*/ 2147483647 w 2835"/>
              <a:gd name="T95" fmla="*/ 2147483647 h 2670"/>
              <a:gd name="T96" fmla="*/ 2147483647 w 2835"/>
              <a:gd name="T97" fmla="*/ 2147483647 h 2670"/>
              <a:gd name="T98" fmla="*/ 2147483647 w 2835"/>
              <a:gd name="T99" fmla="*/ 2147483647 h 2670"/>
              <a:gd name="T100" fmla="*/ 2147483647 w 2835"/>
              <a:gd name="T101" fmla="*/ 2147483647 h 2670"/>
              <a:gd name="T102" fmla="*/ 2147483647 w 2835"/>
              <a:gd name="T103" fmla="*/ 2147483647 h 2670"/>
              <a:gd name="T104" fmla="*/ 2147483647 w 2835"/>
              <a:gd name="T105" fmla="*/ 2147483647 h 2670"/>
              <a:gd name="T106" fmla="*/ 2147483647 w 2835"/>
              <a:gd name="T107" fmla="*/ 2147483647 h 2670"/>
              <a:gd name="T108" fmla="*/ 2147483647 w 2835"/>
              <a:gd name="T109" fmla="*/ 2147483647 h 2670"/>
              <a:gd name="T110" fmla="*/ 2147483647 w 2835"/>
              <a:gd name="T111" fmla="*/ 2147483647 h 2670"/>
              <a:gd name="T112" fmla="*/ 2147483647 w 2835"/>
              <a:gd name="T113" fmla="*/ 2147483647 h 2670"/>
              <a:gd name="T114" fmla="*/ 2147483647 w 2835"/>
              <a:gd name="T115" fmla="*/ 2147483647 h 2670"/>
              <a:gd name="T116" fmla="*/ 2147483647 w 2835"/>
              <a:gd name="T117" fmla="*/ 2147483647 h 26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5"/>
              <a:gd name="T178" fmla="*/ 0 h 2670"/>
              <a:gd name="T179" fmla="*/ 2835 w 2835"/>
              <a:gd name="T180" fmla="*/ 2670 h 26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5" h="2670">
                <a:moveTo>
                  <a:pt x="1653" y="2050"/>
                </a:moveTo>
                <a:lnTo>
                  <a:pt x="1653" y="2050"/>
                </a:lnTo>
                <a:lnTo>
                  <a:pt x="1631" y="2030"/>
                </a:lnTo>
                <a:lnTo>
                  <a:pt x="1610" y="2008"/>
                </a:lnTo>
                <a:lnTo>
                  <a:pt x="1590" y="1986"/>
                </a:lnTo>
                <a:lnTo>
                  <a:pt x="1572" y="1962"/>
                </a:lnTo>
                <a:lnTo>
                  <a:pt x="1556" y="1939"/>
                </a:lnTo>
                <a:lnTo>
                  <a:pt x="1540" y="1915"/>
                </a:lnTo>
                <a:lnTo>
                  <a:pt x="1528" y="1892"/>
                </a:lnTo>
                <a:lnTo>
                  <a:pt x="1515" y="1868"/>
                </a:lnTo>
                <a:lnTo>
                  <a:pt x="1479" y="1802"/>
                </a:lnTo>
                <a:lnTo>
                  <a:pt x="1442" y="1735"/>
                </a:lnTo>
                <a:lnTo>
                  <a:pt x="1422" y="1702"/>
                </a:lnTo>
                <a:lnTo>
                  <a:pt x="1402" y="1669"/>
                </a:lnTo>
                <a:lnTo>
                  <a:pt x="1380" y="1639"/>
                </a:lnTo>
                <a:lnTo>
                  <a:pt x="1358" y="1608"/>
                </a:lnTo>
                <a:lnTo>
                  <a:pt x="1246" y="1461"/>
                </a:lnTo>
                <a:lnTo>
                  <a:pt x="1251" y="1452"/>
                </a:lnTo>
                <a:lnTo>
                  <a:pt x="1202" y="1402"/>
                </a:lnTo>
                <a:lnTo>
                  <a:pt x="947" y="1067"/>
                </a:lnTo>
                <a:lnTo>
                  <a:pt x="945" y="1063"/>
                </a:lnTo>
                <a:lnTo>
                  <a:pt x="945" y="1061"/>
                </a:lnTo>
                <a:lnTo>
                  <a:pt x="945" y="1058"/>
                </a:lnTo>
                <a:lnTo>
                  <a:pt x="946" y="1056"/>
                </a:lnTo>
                <a:lnTo>
                  <a:pt x="949" y="1052"/>
                </a:lnTo>
                <a:lnTo>
                  <a:pt x="952" y="1050"/>
                </a:lnTo>
                <a:lnTo>
                  <a:pt x="958" y="1047"/>
                </a:lnTo>
                <a:lnTo>
                  <a:pt x="966" y="1043"/>
                </a:lnTo>
                <a:lnTo>
                  <a:pt x="976" y="1042"/>
                </a:lnTo>
                <a:lnTo>
                  <a:pt x="987" y="1041"/>
                </a:lnTo>
                <a:lnTo>
                  <a:pt x="1001" y="1043"/>
                </a:lnTo>
                <a:lnTo>
                  <a:pt x="1016" y="1047"/>
                </a:lnTo>
                <a:lnTo>
                  <a:pt x="1032" y="1054"/>
                </a:lnTo>
                <a:lnTo>
                  <a:pt x="1050" y="1063"/>
                </a:lnTo>
                <a:lnTo>
                  <a:pt x="1069" y="1077"/>
                </a:lnTo>
                <a:lnTo>
                  <a:pt x="1480" y="1422"/>
                </a:lnTo>
                <a:lnTo>
                  <a:pt x="1864" y="1258"/>
                </a:lnTo>
                <a:lnTo>
                  <a:pt x="1894" y="1248"/>
                </a:lnTo>
                <a:lnTo>
                  <a:pt x="1909" y="1243"/>
                </a:lnTo>
                <a:lnTo>
                  <a:pt x="1923" y="1238"/>
                </a:lnTo>
                <a:lnTo>
                  <a:pt x="1938" y="1236"/>
                </a:lnTo>
                <a:lnTo>
                  <a:pt x="1952" y="1234"/>
                </a:lnTo>
                <a:lnTo>
                  <a:pt x="1968" y="1234"/>
                </a:lnTo>
                <a:lnTo>
                  <a:pt x="1982" y="1234"/>
                </a:lnTo>
                <a:lnTo>
                  <a:pt x="1997" y="1235"/>
                </a:lnTo>
                <a:lnTo>
                  <a:pt x="2011" y="1238"/>
                </a:lnTo>
                <a:lnTo>
                  <a:pt x="2025" y="1243"/>
                </a:lnTo>
                <a:lnTo>
                  <a:pt x="2041" y="1250"/>
                </a:lnTo>
                <a:lnTo>
                  <a:pt x="2055" y="1258"/>
                </a:lnTo>
                <a:lnTo>
                  <a:pt x="2069" y="1269"/>
                </a:lnTo>
                <a:lnTo>
                  <a:pt x="2083" y="1282"/>
                </a:lnTo>
                <a:lnTo>
                  <a:pt x="2097" y="1297"/>
                </a:lnTo>
                <a:lnTo>
                  <a:pt x="2485" y="1741"/>
                </a:lnTo>
                <a:lnTo>
                  <a:pt x="2556" y="1681"/>
                </a:lnTo>
                <a:lnTo>
                  <a:pt x="2168" y="1236"/>
                </a:lnTo>
                <a:lnTo>
                  <a:pt x="2157" y="1224"/>
                </a:lnTo>
                <a:lnTo>
                  <a:pt x="2145" y="1213"/>
                </a:lnTo>
                <a:lnTo>
                  <a:pt x="2135" y="1203"/>
                </a:lnTo>
                <a:lnTo>
                  <a:pt x="2123" y="1194"/>
                </a:lnTo>
                <a:lnTo>
                  <a:pt x="2101" y="1177"/>
                </a:lnTo>
                <a:lnTo>
                  <a:pt x="2078" y="1165"/>
                </a:lnTo>
                <a:lnTo>
                  <a:pt x="2056" y="1155"/>
                </a:lnTo>
                <a:lnTo>
                  <a:pt x="2034" y="1148"/>
                </a:lnTo>
                <a:lnTo>
                  <a:pt x="2011" y="1143"/>
                </a:lnTo>
                <a:lnTo>
                  <a:pt x="1989" y="1141"/>
                </a:lnTo>
                <a:lnTo>
                  <a:pt x="1966" y="1140"/>
                </a:lnTo>
                <a:lnTo>
                  <a:pt x="1945" y="1141"/>
                </a:lnTo>
                <a:lnTo>
                  <a:pt x="1924" y="1144"/>
                </a:lnTo>
                <a:lnTo>
                  <a:pt x="1903" y="1148"/>
                </a:lnTo>
                <a:lnTo>
                  <a:pt x="1883" y="1154"/>
                </a:lnTo>
                <a:lnTo>
                  <a:pt x="1864" y="1160"/>
                </a:lnTo>
                <a:lnTo>
                  <a:pt x="1845" y="1167"/>
                </a:lnTo>
                <a:lnTo>
                  <a:pt x="1828" y="1174"/>
                </a:lnTo>
                <a:lnTo>
                  <a:pt x="1497" y="1314"/>
                </a:lnTo>
                <a:lnTo>
                  <a:pt x="1373" y="1210"/>
                </a:lnTo>
                <a:lnTo>
                  <a:pt x="1683" y="597"/>
                </a:lnTo>
                <a:lnTo>
                  <a:pt x="1690" y="582"/>
                </a:lnTo>
                <a:lnTo>
                  <a:pt x="1695" y="566"/>
                </a:lnTo>
                <a:lnTo>
                  <a:pt x="1697" y="551"/>
                </a:lnTo>
                <a:lnTo>
                  <a:pt x="1699" y="536"/>
                </a:lnTo>
                <a:lnTo>
                  <a:pt x="1698" y="520"/>
                </a:lnTo>
                <a:lnTo>
                  <a:pt x="1696" y="506"/>
                </a:lnTo>
                <a:lnTo>
                  <a:pt x="1692" y="492"/>
                </a:lnTo>
                <a:lnTo>
                  <a:pt x="1688" y="478"/>
                </a:lnTo>
                <a:lnTo>
                  <a:pt x="1681" y="464"/>
                </a:lnTo>
                <a:lnTo>
                  <a:pt x="1672" y="451"/>
                </a:lnTo>
                <a:lnTo>
                  <a:pt x="1663" y="438"/>
                </a:lnTo>
                <a:lnTo>
                  <a:pt x="1652" y="425"/>
                </a:lnTo>
                <a:lnTo>
                  <a:pt x="1641" y="413"/>
                </a:lnTo>
                <a:lnTo>
                  <a:pt x="1626" y="403"/>
                </a:lnTo>
                <a:lnTo>
                  <a:pt x="1612" y="392"/>
                </a:lnTo>
                <a:lnTo>
                  <a:pt x="1597" y="381"/>
                </a:lnTo>
                <a:lnTo>
                  <a:pt x="1513" y="333"/>
                </a:lnTo>
                <a:lnTo>
                  <a:pt x="1423" y="281"/>
                </a:lnTo>
                <a:lnTo>
                  <a:pt x="1327" y="231"/>
                </a:lnTo>
                <a:lnTo>
                  <a:pt x="1231" y="181"/>
                </a:lnTo>
                <a:lnTo>
                  <a:pt x="1134" y="133"/>
                </a:lnTo>
                <a:lnTo>
                  <a:pt x="1043" y="89"/>
                </a:lnTo>
                <a:lnTo>
                  <a:pt x="957" y="52"/>
                </a:lnTo>
                <a:lnTo>
                  <a:pt x="880" y="19"/>
                </a:lnTo>
                <a:lnTo>
                  <a:pt x="863" y="13"/>
                </a:lnTo>
                <a:lnTo>
                  <a:pt x="846" y="8"/>
                </a:lnTo>
                <a:lnTo>
                  <a:pt x="830" y="5"/>
                </a:lnTo>
                <a:lnTo>
                  <a:pt x="812" y="1"/>
                </a:lnTo>
                <a:lnTo>
                  <a:pt x="797" y="0"/>
                </a:lnTo>
                <a:lnTo>
                  <a:pt x="780" y="0"/>
                </a:lnTo>
                <a:lnTo>
                  <a:pt x="765" y="1"/>
                </a:lnTo>
                <a:lnTo>
                  <a:pt x="750" y="4"/>
                </a:lnTo>
                <a:lnTo>
                  <a:pt x="736" y="8"/>
                </a:lnTo>
                <a:lnTo>
                  <a:pt x="721" y="14"/>
                </a:lnTo>
                <a:lnTo>
                  <a:pt x="708" y="20"/>
                </a:lnTo>
                <a:lnTo>
                  <a:pt x="697" y="29"/>
                </a:lnTo>
                <a:lnTo>
                  <a:pt x="685" y="39"/>
                </a:lnTo>
                <a:lnTo>
                  <a:pt x="674" y="51"/>
                </a:lnTo>
                <a:lnTo>
                  <a:pt x="665" y="64"/>
                </a:lnTo>
                <a:lnTo>
                  <a:pt x="657" y="78"/>
                </a:lnTo>
                <a:lnTo>
                  <a:pt x="15" y="1348"/>
                </a:lnTo>
                <a:lnTo>
                  <a:pt x="9" y="1363"/>
                </a:lnTo>
                <a:lnTo>
                  <a:pt x="4" y="1379"/>
                </a:lnTo>
                <a:lnTo>
                  <a:pt x="1" y="1394"/>
                </a:lnTo>
                <a:lnTo>
                  <a:pt x="0" y="1409"/>
                </a:lnTo>
                <a:lnTo>
                  <a:pt x="0" y="1423"/>
                </a:lnTo>
                <a:lnTo>
                  <a:pt x="2" y="1439"/>
                </a:lnTo>
                <a:lnTo>
                  <a:pt x="6" y="1453"/>
                </a:lnTo>
                <a:lnTo>
                  <a:pt x="11" y="1467"/>
                </a:lnTo>
                <a:lnTo>
                  <a:pt x="18" y="1481"/>
                </a:lnTo>
                <a:lnTo>
                  <a:pt x="26" y="1494"/>
                </a:lnTo>
                <a:lnTo>
                  <a:pt x="35" y="1507"/>
                </a:lnTo>
                <a:lnTo>
                  <a:pt x="46" y="1519"/>
                </a:lnTo>
                <a:lnTo>
                  <a:pt x="58" y="1530"/>
                </a:lnTo>
                <a:lnTo>
                  <a:pt x="72" y="1542"/>
                </a:lnTo>
                <a:lnTo>
                  <a:pt x="86" y="1553"/>
                </a:lnTo>
                <a:lnTo>
                  <a:pt x="101" y="1562"/>
                </a:lnTo>
                <a:lnTo>
                  <a:pt x="185" y="1612"/>
                </a:lnTo>
                <a:lnTo>
                  <a:pt x="275" y="1662"/>
                </a:lnTo>
                <a:lnTo>
                  <a:pt x="371" y="1713"/>
                </a:lnTo>
                <a:lnTo>
                  <a:pt x="468" y="1764"/>
                </a:lnTo>
                <a:lnTo>
                  <a:pt x="564" y="1811"/>
                </a:lnTo>
                <a:lnTo>
                  <a:pt x="657" y="1854"/>
                </a:lnTo>
                <a:lnTo>
                  <a:pt x="741" y="1893"/>
                </a:lnTo>
                <a:lnTo>
                  <a:pt x="818" y="1925"/>
                </a:lnTo>
                <a:lnTo>
                  <a:pt x="836" y="1932"/>
                </a:lnTo>
                <a:lnTo>
                  <a:pt x="852" y="1937"/>
                </a:lnTo>
                <a:lnTo>
                  <a:pt x="870" y="1940"/>
                </a:lnTo>
                <a:lnTo>
                  <a:pt x="886" y="1942"/>
                </a:lnTo>
                <a:lnTo>
                  <a:pt x="903" y="1944"/>
                </a:lnTo>
                <a:lnTo>
                  <a:pt x="918" y="1945"/>
                </a:lnTo>
                <a:lnTo>
                  <a:pt x="933" y="1942"/>
                </a:lnTo>
                <a:lnTo>
                  <a:pt x="949" y="1940"/>
                </a:lnTo>
                <a:lnTo>
                  <a:pt x="963" y="1937"/>
                </a:lnTo>
                <a:lnTo>
                  <a:pt x="977" y="1931"/>
                </a:lnTo>
                <a:lnTo>
                  <a:pt x="990" y="1924"/>
                </a:lnTo>
                <a:lnTo>
                  <a:pt x="1001" y="1915"/>
                </a:lnTo>
                <a:lnTo>
                  <a:pt x="1013" y="1906"/>
                </a:lnTo>
                <a:lnTo>
                  <a:pt x="1024" y="1894"/>
                </a:lnTo>
                <a:lnTo>
                  <a:pt x="1033" y="1881"/>
                </a:lnTo>
                <a:lnTo>
                  <a:pt x="1042" y="1866"/>
                </a:lnTo>
                <a:lnTo>
                  <a:pt x="1199" y="1554"/>
                </a:lnTo>
                <a:lnTo>
                  <a:pt x="1272" y="1654"/>
                </a:lnTo>
                <a:lnTo>
                  <a:pt x="1255" y="1660"/>
                </a:lnTo>
                <a:lnTo>
                  <a:pt x="1238" y="1666"/>
                </a:lnTo>
                <a:lnTo>
                  <a:pt x="1223" y="1673"/>
                </a:lnTo>
                <a:lnTo>
                  <a:pt x="1210" y="1681"/>
                </a:lnTo>
                <a:lnTo>
                  <a:pt x="1197" y="1689"/>
                </a:lnTo>
                <a:lnTo>
                  <a:pt x="1186" y="1699"/>
                </a:lnTo>
                <a:lnTo>
                  <a:pt x="1176" y="1708"/>
                </a:lnTo>
                <a:lnTo>
                  <a:pt x="1166" y="1719"/>
                </a:lnTo>
                <a:lnTo>
                  <a:pt x="1158" y="1731"/>
                </a:lnTo>
                <a:lnTo>
                  <a:pt x="1150" y="1742"/>
                </a:lnTo>
                <a:lnTo>
                  <a:pt x="1143" y="1755"/>
                </a:lnTo>
                <a:lnTo>
                  <a:pt x="1136" y="1768"/>
                </a:lnTo>
                <a:lnTo>
                  <a:pt x="1124" y="1798"/>
                </a:lnTo>
                <a:lnTo>
                  <a:pt x="1112" y="1831"/>
                </a:lnTo>
                <a:lnTo>
                  <a:pt x="1367" y="1944"/>
                </a:lnTo>
                <a:lnTo>
                  <a:pt x="1832" y="2306"/>
                </a:lnTo>
                <a:lnTo>
                  <a:pt x="1904" y="2245"/>
                </a:lnTo>
                <a:lnTo>
                  <a:pt x="1653" y="2050"/>
                </a:lnTo>
                <a:close/>
                <a:moveTo>
                  <a:pt x="963" y="1826"/>
                </a:moveTo>
                <a:lnTo>
                  <a:pt x="963" y="1826"/>
                </a:lnTo>
                <a:lnTo>
                  <a:pt x="958" y="1835"/>
                </a:lnTo>
                <a:lnTo>
                  <a:pt x="950" y="1844"/>
                </a:lnTo>
                <a:lnTo>
                  <a:pt x="946" y="1847"/>
                </a:lnTo>
                <a:lnTo>
                  <a:pt x="940" y="1851"/>
                </a:lnTo>
                <a:lnTo>
                  <a:pt x="934" y="1853"/>
                </a:lnTo>
                <a:lnTo>
                  <a:pt x="929" y="1855"/>
                </a:lnTo>
                <a:lnTo>
                  <a:pt x="921" y="1857"/>
                </a:lnTo>
                <a:lnTo>
                  <a:pt x="913" y="1857"/>
                </a:lnTo>
                <a:lnTo>
                  <a:pt x="905" y="1857"/>
                </a:lnTo>
                <a:lnTo>
                  <a:pt x="896" y="1857"/>
                </a:lnTo>
                <a:lnTo>
                  <a:pt x="886" y="1854"/>
                </a:lnTo>
                <a:lnTo>
                  <a:pt x="876" y="1852"/>
                </a:lnTo>
                <a:lnTo>
                  <a:pt x="864" y="1848"/>
                </a:lnTo>
                <a:lnTo>
                  <a:pt x="851" y="1844"/>
                </a:lnTo>
                <a:lnTo>
                  <a:pt x="776" y="1812"/>
                </a:lnTo>
                <a:lnTo>
                  <a:pt x="691" y="1774"/>
                </a:lnTo>
                <a:lnTo>
                  <a:pt x="601" y="1732"/>
                </a:lnTo>
                <a:lnTo>
                  <a:pt x="506" y="1685"/>
                </a:lnTo>
                <a:lnTo>
                  <a:pt x="412" y="1635"/>
                </a:lnTo>
                <a:lnTo>
                  <a:pt x="318" y="1586"/>
                </a:lnTo>
                <a:lnTo>
                  <a:pt x="228" y="1535"/>
                </a:lnTo>
                <a:lnTo>
                  <a:pt x="147" y="1488"/>
                </a:lnTo>
                <a:lnTo>
                  <a:pt x="135" y="1481"/>
                </a:lnTo>
                <a:lnTo>
                  <a:pt x="126" y="1473"/>
                </a:lnTo>
                <a:lnTo>
                  <a:pt x="118" y="1467"/>
                </a:lnTo>
                <a:lnTo>
                  <a:pt x="109" y="1460"/>
                </a:lnTo>
                <a:lnTo>
                  <a:pt x="104" y="1453"/>
                </a:lnTo>
                <a:lnTo>
                  <a:pt x="99" y="1446"/>
                </a:lnTo>
                <a:lnTo>
                  <a:pt x="95" y="1440"/>
                </a:lnTo>
                <a:lnTo>
                  <a:pt x="92" y="1433"/>
                </a:lnTo>
                <a:lnTo>
                  <a:pt x="89" y="1427"/>
                </a:lnTo>
                <a:lnTo>
                  <a:pt x="88" y="1420"/>
                </a:lnTo>
                <a:lnTo>
                  <a:pt x="88" y="1414"/>
                </a:lnTo>
                <a:lnTo>
                  <a:pt x="88" y="1408"/>
                </a:lnTo>
                <a:lnTo>
                  <a:pt x="91" y="1397"/>
                </a:lnTo>
                <a:lnTo>
                  <a:pt x="94" y="1387"/>
                </a:lnTo>
                <a:lnTo>
                  <a:pt x="736" y="118"/>
                </a:lnTo>
                <a:lnTo>
                  <a:pt x="741" y="108"/>
                </a:lnTo>
                <a:lnTo>
                  <a:pt x="748" y="101"/>
                </a:lnTo>
                <a:lnTo>
                  <a:pt x="753" y="98"/>
                </a:lnTo>
                <a:lnTo>
                  <a:pt x="758" y="94"/>
                </a:lnTo>
                <a:lnTo>
                  <a:pt x="764" y="92"/>
                </a:lnTo>
                <a:lnTo>
                  <a:pt x="770" y="89"/>
                </a:lnTo>
                <a:lnTo>
                  <a:pt x="777" y="88"/>
                </a:lnTo>
                <a:lnTo>
                  <a:pt x="785" y="87"/>
                </a:lnTo>
                <a:lnTo>
                  <a:pt x="793" y="87"/>
                </a:lnTo>
                <a:lnTo>
                  <a:pt x="803" y="88"/>
                </a:lnTo>
                <a:lnTo>
                  <a:pt x="812" y="91"/>
                </a:lnTo>
                <a:lnTo>
                  <a:pt x="824" y="93"/>
                </a:lnTo>
                <a:lnTo>
                  <a:pt x="836" y="97"/>
                </a:lnTo>
                <a:lnTo>
                  <a:pt x="848" y="101"/>
                </a:lnTo>
                <a:lnTo>
                  <a:pt x="923" y="132"/>
                </a:lnTo>
                <a:lnTo>
                  <a:pt x="1007" y="171"/>
                </a:lnTo>
                <a:lnTo>
                  <a:pt x="1098" y="213"/>
                </a:lnTo>
                <a:lnTo>
                  <a:pt x="1192" y="260"/>
                </a:lnTo>
                <a:lnTo>
                  <a:pt x="1287" y="308"/>
                </a:lnTo>
                <a:lnTo>
                  <a:pt x="1380" y="359"/>
                </a:lnTo>
                <a:lnTo>
                  <a:pt x="1470" y="409"/>
                </a:lnTo>
                <a:lnTo>
                  <a:pt x="1551" y="457"/>
                </a:lnTo>
                <a:lnTo>
                  <a:pt x="1563" y="464"/>
                </a:lnTo>
                <a:lnTo>
                  <a:pt x="1572" y="471"/>
                </a:lnTo>
                <a:lnTo>
                  <a:pt x="1582" y="478"/>
                </a:lnTo>
                <a:lnTo>
                  <a:pt x="1589" y="485"/>
                </a:lnTo>
                <a:lnTo>
                  <a:pt x="1595" y="492"/>
                </a:lnTo>
                <a:lnTo>
                  <a:pt x="1599" y="499"/>
                </a:lnTo>
                <a:lnTo>
                  <a:pt x="1604" y="505"/>
                </a:lnTo>
                <a:lnTo>
                  <a:pt x="1606" y="512"/>
                </a:lnTo>
                <a:lnTo>
                  <a:pt x="1609" y="518"/>
                </a:lnTo>
                <a:lnTo>
                  <a:pt x="1610" y="524"/>
                </a:lnTo>
                <a:lnTo>
                  <a:pt x="1611" y="530"/>
                </a:lnTo>
                <a:lnTo>
                  <a:pt x="1610" y="536"/>
                </a:lnTo>
                <a:lnTo>
                  <a:pt x="1609" y="547"/>
                </a:lnTo>
                <a:lnTo>
                  <a:pt x="1604" y="557"/>
                </a:lnTo>
                <a:lnTo>
                  <a:pt x="1304" y="1153"/>
                </a:lnTo>
                <a:lnTo>
                  <a:pt x="1235" y="1095"/>
                </a:lnTo>
                <a:lnTo>
                  <a:pt x="1485" y="599"/>
                </a:lnTo>
                <a:lnTo>
                  <a:pt x="1442" y="578"/>
                </a:lnTo>
                <a:lnTo>
                  <a:pt x="1197" y="1063"/>
                </a:lnTo>
                <a:lnTo>
                  <a:pt x="1127" y="1005"/>
                </a:lnTo>
                <a:lnTo>
                  <a:pt x="1119" y="999"/>
                </a:lnTo>
                <a:lnTo>
                  <a:pt x="1077" y="855"/>
                </a:lnTo>
                <a:lnTo>
                  <a:pt x="1073" y="846"/>
                </a:lnTo>
                <a:lnTo>
                  <a:pt x="1069" y="838"/>
                </a:lnTo>
                <a:lnTo>
                  <a:pt x="1063" y="832"/>
                </a:lnTo>
                <a:lnTo>
                  <a:pt x="1056" y="828"/>
                </a:lnTo>
                <a:lnTo>
                  <a:pt x="1047" y="824"/>
                </a:lnTo>
                <a:lnTo>
                  <a:pt x="1038" y="822"/>
                </a:lnTo>
                <a:lnTo>
                  <a:pt x="1030" y="822"/>
                </a:lnTo>
                <a:lnTo>
                  <a:pt x="1020" y="823"/>
                </a:lnTo>
                <a:lnTo>
                  <a:pt x="764" y="898"/>
                </a:lnTo>
                <a:lnTo>
                  <a:pt x="756" y="902"/>
                </a:lnTo>
                <a:lnTo>
                  <a:pt x="747" y="906"/>
                </a:lnTo>
                <a:lnTo>
                  <a:pt x="741" y="912"/>
                </a:lnTo>
                <a:lnTo>
                  <a:pt x="737" y="919"/>
                </a:lnTo>
                <a:lnTo>
                  <a:pt x="733" y="928"/>
                </a:lnTo>
                <a:lnTo>
                  <a:pt x="731" y="937"/>
                </a:lnTo>
                <a:lnTo>
                  <a:pt x="731" y="945"/>
                </a:lnTo>
                <a:lnTo>
                  <a:pt x="732" y="955"/>
                </a:lnTo>
                <a:lnTo>
                  <a:pt x="807" y="1211"/>
                </a:lnTo>
                <a:lnTo>
                  <a:pt x="810" y="1220"/>
                </a:lnTo>
                <a:lnTo>
                  <a:pt x="816" y="1228"/>
                </a:lnTo>
                <a:lnTo>
                  <a:pt x="821" y="1234"/>
                </a:lnTo>
                <a:lnTo>
                  <a:pt x="828" y="1238"/>
                </a:lnTo>
                <a:lnTo>
                  <a:pt x="837" y="1242"/>
                </a:lnTo>
                <a:lnTo>
                  <a:pt x="845" y="1244"/>
                </a:lnTo>
                <a:lnTo>
                  <a:pt x="854" y="1244"/>
                </a:lnTo>
                <a:lnTo>
                  <a:pt x="864" y="1243"/>
                </a:lnTo>
                <a:lnTo>
                  <a:pt x="946" y="1218"/>
                </a:lnTo>
                <a:lnTo>
                  <a:pt x="1050" y="1355"/>
                </a:lnTo>
                <a:lnTo>
                  <a:pt x="911" y="1629"/>
                </a:lnTo>
                <a:lnTo>
                  <a:pt x="284" y="1313"/>
                </a:lnTo>
                <a:lnTo>
                  <a:pt x="793" y="304"/>
                </a:lnTo>
                <a:lnTo>
                  <a:pt x="1387" y="604"/>
                </a:lnTo>
                <a:lnTo>
                  <a:pt x="1410" y="562"/>
                </a:lnTo>
                <a:lnTo>
                  <a:pt x="772" y="239"/>
                </a:lnTo>
                <a:lnTo>
                  <a:pt x="219" y="1334"/>
                </a:lnTo>
                <a:lnTo>
                  <a:pt x="932" y="1694"/>
                </a:lnTo>
                <a:lnTo>
                  <a:pt x="1082" y="1397"/>
                </a:lnTo>
                <a:lnTo>
                  <a:pt x="1140" y="1475"/>
                </a:lnTo>
                <a:lnTo>
                  <a:pt x="963" y="1826"/>
                </a:lnTo>
                <a:close/>
                <a:moveTo>
                  <a:pt x="1396" y="1848"/>
                </a:moveTo>
                <a:lnTo>
                  <a:pt x="1235" y="1782"/>
                </a:lnTo>
                <a:lnTo>
                  <a:pt x="1240" y="1775"/>
                </a:lnTo>
                <a:lnTo>
                  <a:pt x="1249" y="1768"/>
                </a:lnTo>
                <a:lnTo>
                  <a:pt x="1256" y="1762"/>
                </a:lnTo>
                <a:lnTo>
                  <a:pt x="1265" y="1758"/>
                </a:lnTo>
                <a:lnTo>
                  <a:pt x="1273" y="1753"/>
                </a:lnTo>
                <a:lnTo>
                  <a:pt x="1283" y="1748"/>
                </a:lnTo>
                <a:lnTo>
                  <a:pt x="1302" y="1742"/>
                </a:lnTo>
                <a:lnTo>
                  <a:pt x="1322" y="1738"/>
                </a:lnTo>
                <a:lnTo>
                  <a:pt x="1343" y="1734"/>
                </a:lnTo>
                <a:lnTo>
                  <a:pt x="1364" y="1732"/>
                </a:lnTo>
                <a:lnTo>
                  <a:pt x="1384" y="1731"/>
                </a:lnTo>
                <a:lnTo>
                  <a:pt x="1418" y="1789"/>
                </a:lnTo>
                <a:lnTo>
                  <a:pt x="1446" y="1840"/>
                </a:lnTo>
                <a:lnTo>
                  <a:pt x="1473" y="1891"/>
                </a:lnTo>
                <a:lnTo>
                  <a:pt x="1492" y="1924"/>
                </a:lnTo>
                <a:lnTo>
                  <a:pt x="1396" y="1848"/>
                </a:lnTo>
                <a:close/>
                <a:moveTo>
                  <a:pt x="2682" y="1693"/>
                </a:moveTo>
                <a:lnTo>
                  <a:pt x="1896" y="2380"/>
                </a:lnTo>
                <a:lnTo>
                  <a:pt x="2131" y="2650"/>
                </a:lnTo>
                <a:lnTo>
                  <a:pt x="2139" y="2658"/>
                </a:lnTo>
                <a:lnTo>
                  <a:pt x="2150" y="2664"/>
                </a:lnTo>
                <a:lnTo>
                  <a:pt x="2161" y="2668"/>
                </a:lnTo>
                <a:lnTo>
                  <a:pt x="2171" y="2670"/>
                </a:lnTo>
                <a:lnTo>
                  <a:pt x="2183" y="2669"/>
                </a:lnTo>
                <a:lnTo>
                  <a:pt x="2194" y="2666"/>
                </a:lnTo>
                <a:lnTo>
                  <a:pt x="2204" y="2662"/>
                </a:lnTo>
                <a:lnTo>
                  <a:pt x="2214" y="2655"/>
                </a:lnTo>
                <a:lnTo>
                  <a:pt x="2835" y="1868"/>
                </a:lnTo>
                <a:lnTo>
                  <a:pt x="2682" y="1693"/>
                </a:lnTo>
                <a:close/>
                <a:moveTo>
                  <a:pt x="770" y="762"/>
                </a:moveTo>
                <a:lnTo>
                  <a:pt x="780" y="796"/>
                </a:lnTo>
                <a:lnTo>
                  <a:pt x="926" y="748"/>
                </a:lnTo>
                <a:lnTo>
                  <a:pt x="916" y="713"/>
                </a:lnTo>
                <a:lnTo>
                  <a:pt x="770" y="762"/>
                </a:lnTo>
                <a:close/>
                <a:moveTo>
                  <a:pt x="560" y="1546"/>
                </a:moveTo>
                <a:lnTo>
                  <a:pt x="560" y="1546"/>
                </a:lnTo>
                <a:lnTo>
                  <a:pt x="550" y="1541"/>
                </a:lnTo>
                <a:lnTo>
                  <a:pt x="540" y="1540"/>
                </a:lnTo>
                <a:lnTo>
                  <a:pt x="530" y="1540"/>
                </a:lnTo>
                <a:lnTo>
                  <a:pt x="520" y="1542"/>
                </a:lnTo>
                <a:lnTo>
                  <a:pt x="511" y="1546"/>
                </a:lnTo>
                <a:lnTo>
                  <a:pt x="503" y="1552"/>
                </a:lnTo>
                <a:lnTo>
                  <a:pt x="495" y="1560"/>
                </a:lnTo>
                <a:lnTo>
                  <a:pt x="491" y="1568"/>
                </a:lnTo>
                <a:lnTo>
                  <a:pt x="486" y="1578"/>
                </a:lnTo>
                <a:lnTo>
                  <a:pt x="485" y="1588"/>
                </a:lnTo>
                <a:lnTo>
                  <a:pt x="485" y="1598"/>
                </a:lnTo>
                <a:lnTo>
                  <a:pt x="487" y="1608"/>
                </a:lnTo>
                <a:lnTo>
                  <a:pt x="491" y="1616"/>
                </a:lnTo>
                <a:lnTo>
                  <a:pt x="497" y="1625"/>
                </a:lnTo>
                <a:lnTo>
                  <a:pt x="504" y="1632"/>
                </a:lnTo>
                <a:lnTo>
                  <a:pt x="513" y="1638"/>
                </a:lnTo>
                <a:lnTo>
                  <a:pt x="523" y="1641"/>
                </a:lnTo>
                <a:lnTo>
                  <a:pt x="533" y="1643"/>
                </a:lnTo>
                <a:lnTo>
                  <a:pt x="543" y="1643"/>
                </a:lnTo>
                <a:lnTo>
                  <a:pt x="553" y="1641"/>
                </a:lnTo>
                <a:lnTo>
                  <a:pt x="561" y="1636"/>
                </a:lnTo>
                <a:lnTo>
                  <a:pt x="570" y="1630"/>
                </a:lnTo>
                <a:lnTo>
                  <a:pt x="577" y="1623"/>
                </a:lnTo>
                <a:lnTo>
                  <a:pt x="583" y="1615"/>
                </a:lnTo>
                <a:lnTo>
                  <a:pt x="586" y="1605"/>
                </a:lnTo>
                <a:lnTo>
                  <a:pt x="588" y="1595"/>
                </a:lnTo>
                <a:lnTo>
                  <a:pt x="587" y="1585"/>
                </a:lnTo>
                <a:lnTo>
                  <a:pt x="586" y="1575"/>
                </a:lnTo>
                <a:lnTo>
                  <a:pt x="581" y="1566"/>
                </a:lnTo>
                <a:lnTo>
                  <a:pt x="575" y="1558"/>
                </a:lnTo>
                <a:lnTo>
                  <a:pt x="568" y="1550"/>
                </a:lnTo>
                <a:lnTo>
                  <a:pt x="560" y="1546"/>
                </a:lnTo>
                <a:close/>
                <a:moveTo>
                  <a:pt x="1249" y="365"/>
                </a:moveTo>
                <a:lnTo>
                  <a:pt x="1100" y="291"/>
                </a:lnTo>
                <a:lnTo>
                  <a:pt x="1082" y="330"/>
                </a:lnTo>
                <a:lnTo>
                  <a:pt x="1229" y="405"/>
                </a:lnTo>
                <a:lnTo>
                  <a:pt x="1249" y="365"/>
                </a:lnTo>
                <a:close/>
                <a:moveTo>
                  <a:pt x="658" y="704"/>
                </a:moveTo>
                <a:lnTo>
                  <a:pt x="668" y="739"/>
                </a:lnTo>
                <a:lnTo>
                  <a:pt x="1003" y="630"/>
                </a:lnTo>
                <a:lnTo>
                  <a:pt x="991" y="595"/>
                </a:lnTo>
                <a:lnTo>
                  <a:pt x="658" y="704"/>
                </a:lnTo>
                <a:close/>
              </a:path>
            </a:pathLst>
          </a:custGeom>
          <a:solidFill>
            <a:srgbClr val="4F81B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22" name="TextBox 21">
            <a:extLst>
              <a:ext uri="{FF2B5EF4-FFF2-40B4-BE49-F238E27FC236}">
                <a16:creationId xmlns:a16="http://schemas.microsoft.com/office/drawing/2014/main" id="{D73A14B9-7DA0-4919-90E4-F4D2DC643EF1}"/>
              </a:ext>
            </a:extLst>
          </p:cNvPr>
          <p:cNvSpPr txBox="1"/>
          <p:nvPr/>
        </p:nvSpPr>
        <p:spPr>
          <a:xfrm>
            <a:off x="4369271" y="4412458"/>
            <a:ext cx="1826652" cy="309957"/>
          </a:xfrm>
          <a:prstGeom prst="rect">
            <a:avLst/>
          </a:prstGeom>
          <a:noFill/>
        </p:spPr>
        <p:txBody>
          <a:bodyPr wrap="square">
            <a:spAutoFit/>
          </a:bodyPr>
          <a:lstStyle/>
          <a:p>
            <a:pPr algn="ctr" defTabSz="844083">
              <a:defRPr/>
            </a:pPr>
            <a:r>
              <a:rPr lang="ru-RU" sz="1414" b="1" dirty="0">
                <a:solidFill>
                  <a:prstClr val="black"/>
                </a:solidFill>
                <a:latin typeface="Times New Roman" panose="02020603050405020304" pitchFamily="18" charset="0"/>
                <a:cs typeface="Times New Roman" panose="02020603050405020304" pitchFamily="18" charset="0"/>
              </a:rPr>
              <a:t>Быть здесь и сейчас</a:t>
            </a:r>
          </a:p>
        </p:txBody>
      </p:sp>
      <p:sp>
        <p:nvSpPr>
          <p:cNvPr id="4" name="Прямоугольник 3">
            <a:extLst>
              <a:ext uri="{FF2B5EF4-FFF2-40B4-BE49-F238E27FC236}">
                <a16:creationId xmlns:a16="http://schemas.microsoft.com/office/drawing/2014/main" id="{BB12E8C8-FB8C-44E7-9C7B-612814E75AE9}"/>
              </a:ext>
            </a:extLst>
          </p:cNvPr>
          <p:cNvSpPr/>
          <p:nvPr/>
        </p:nvSpPr>
        <p:spPr>
          <a:xfrm>
            <a:off x="4194589" y="3118488"/>
            <a:ext cx="1363442" cy="1143296"/>
          </a:xfrm>
          <a:prstGeom prst="rect">
            <a:avLst/>
          </a:prstGeom>
          <a:solidFill>
            <a:srgbClr val="EBF1DE"/>
          </a:solid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619" dirty="0">
                <a:solidFill>
                  <a:prstClr val="black"/>
                </a:solidFill>
                <a:latin typeface="Times New Roman" panose="02020603050405020304" pitchFamily="18" charset="0"/>
                <a:cs typeface="Times New Roman" panose="02020603050405020304" pitchFamily="18" charset="0"/>
              </a:rPr>
              <a:t>ЗДЕСЬ </a:t>
            </a:r>
            <a:br>
              <a:rPr lang="ru-RU" sz="1619" dirty="0">
                <a:solidFill>
                  <a:prstClr val="black"/>
                </a:solidFill>
                <a:latin typeface="Times New Roman" panose="02020603050405020304" pitchFamily="18" charset="0"/>
                <a:cs typeface="Times New Roman" panose="02020603050405020304" pitchFamily="18" charset="0"/>
              </a:rPr>
            </a:br>
            <a:r>
              <a:rPr lang="ru-RU" sz="1619" dirty="0">
                <a:solidFill>
                  <a:prstClr val="black"/>
                </a:solidFill>
                <a:latin typeface="Times New Roman" panose="02020603050405020304" pitchFamily="18" charset="0"/>
                <a:cs typeface="Times New Roman" panose="02020603050405020304" pitchFamily="18" charset="0"/>
              </a:rPr>
              <a:t>И</a:t>
            </a:r>
            <a:br>
              <a:rPr lang="ru-RU" sz="1619" dirty="0">
                <a:solidFill>
                  <a:prstClr val="black"/>
                </a:solidFill>
                <a:latin typeface="Times New Roman" panose="02020603050405020304" pitchFamily="18" charset="0"/>
                <a:cs typeface="Times New Roman" panose="02020603050405020304" pitchFamily="18" charset="0"/>
              </a:rPr>
            </a:br>
            <a:r>
              <a:rPr lang="ru-RU" sz="1619" dirty="0">
                <a:solidFill>
                  <a:prstClr val="black"/>
                </a:solidFill>
                <a:latin typeface="Times New Roman" panose="02020603050405020304" pitchFamily="18" charset="0"/>
                <a:cs typeface="Times New Roman" panose="02020603050405020304" pitchFamily="18" charset="0"/>
              </a:rPr>
              <a:t>СЕЙЧАС</a:t>
            </a:r>
          </a:p>
        </p:txBody>
      </p:sp>
      <p:pic>
        <p:nvPicPr>
          <p:cNvPr id="24" name="object 7">
            <a:extLst>
              <a:ext uri="{FF2B5EF4-FFF2-40B4-BE49-F238E27FC236}">
                <a16:creationId xmlns:a16="http://schemas.microsoft.com/office/drawing/2014/main" id="{918F2AE4-D3B9-47ED-80C7-18730087BD41}"/>
              </a:ext>
            </a:extLst>
          </p:cNvPr>
          <p:cNvPicPr/>
          <p:nvPr/>
        </p:nvPicPr>
        <p:blipFill>
          <a:blip r:embed="rId4" cstate="print"/>
          <a:stretch>
            <a:fillRect/>
          </a:stretch>
        </p:blipFill>
        <p:spPr>
          <a:xfrm>
            <a:off x="5392825" y="3629496"/>
            <a:ext cx="877764" cy="825134"/>
          </a:xfrm>
          <a:prstGeom prst="rect">
            <a:avLst/>
          </a:prstGeom>
          <a:ln w="38100">
            <a:solidFill>
              <a:schemeClr val="accent1">
                <a:shade val="50000"/>
              </a:schemeClr>
            </a:solidFill>
          </a:ln>
        </p:spPr>
      </p:pic>
      <p:sp>
        <p:nvSpPr>
          <p:cNvPr id="2" name="TextBox 1">
            <a:extLst>
              <a:ext uri="{FF2B5EF4-FFF2-40B4-BE49-F238E27FC236}">
                <a16:creationId xmlns:a16="http://schemas.microsoft.com/office/drawing/2014/main" id="{6EA0D2BF-B0D0-F2A2-826F-B428EFC0B9D1}"/>
              </a:ext>
            </a:extLst>
          </p:cNvPr>
          <p:cNvSpPr txBox="1"/>
          <p:nvPr/>
        </p:nvSpPr>
        <p:spPr>
          <a:xfrm>
            <a:off x="1644207" y="5750160"/>
            <a:ext cx="4954314" cy="319639"/>
          </a:xfrm>
          <a:prstGeom prst="rect">
            <a:avLst/>
          </a:prstGeom>
          <a:noFill/>
        </p:spPr>
        <p:txBody>
          <a:bodyPr wrap="square">
            <a:spAutoFit/>
          </a:bodyPr>
          <a:lstStyle/>
          <a:p>
            <a:pPr>
              <a:spcBef>
                <a:spcPct val="0"/>
              </a:spcBef>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altLang="ru-RU" sz="1477" b="1" dirty="0">
                <a:solidFill>
                  <a:srgbClr val="000000"/>
                </a:solidFill>
                <a:latin typeface="Times New Roman" pitchFamily="18" charset="0"/>
                <a:ea typeface="Microsoft YaHei" pitchFamily="34" charset="-122"/>
                <a:cs typeface="Times New Roman" pitchFamily="18" charset="0"/>
              </a:rPr>
              <a:t>Весь раздаточный материал в электронном формате</a:t>
            </a:r>
          </a:p>
        </p:txBody>
      </p:sp>
      <p:pic>
        <p:nvPicPr>
          <p:cNvPr id="3" name="object 8">
            <a:extLst>
              <a:ext uri="{FF2B5EF4-FFF2-40B4-BE49-F238E27FC236}">
                <a16:creationId xmlns:a16="http://schemas.microsoft.com/office/drawing/2014/main" id="{2BC5FEBD-BD3B-8D77-F558-594AD310D4A1}"/>
              </a:ext>
            </a:extLst>
          </p:cNvPr>
          <p:cNvPicPr/>
          <p:nvPr/>
        </p:nvPicPr>
        <p:blipFill>
          <a:blip r:embed="rId5" cstate="print"/>
          <a:stretch>
            <a:fillRect/>
          </a:stretch>
        </p:blipFill>
        <p:spPr>
          <a:xfrm>
            <a:off x="6695952" y="4922702"/>
            <a:ext cx="929193" cy="879120"/>
          </a:xfrm>
          <a:prstGeom prst="rect">
            <a:avLst/>
          </a:prstGeom>
        </p:spPr>
      </p:pic>
    </p:spTree>
    <p:extLst>
      <p:ext uri="{BB962C8B-B14F-4D97-AF65-F5344CB8AC3E}">
        <p14:creationId xmlns:p14="http://schemas.microsoft.com/office/powerpoint/2010/main" val="303259953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E55B9A5-5965-8F49-B3EA-16A536CD3AA1}"/>
              </a:ext>
            </a:extLst>
          </p:cNvPr>
          <p:cNvSpPr txBox="1"/>
          <p:nvPr/>
        </p:nvSpPr>
        <p:spPr>
          <a:xfrm>
            <a:off x="722767" y="228600"/>
            <a:ext cx="8740956" cy="6222344"/>
          </a:xfrm>
          <a:prstGeom prst="rect">
            <a:avLst/>
          </a:prstGeom>
          <a:noFill/>
        </p:spPr>
        <p:txBody>
          <a:bodyPr wrap="square">
            <a:spAutoFit/>
          </a:bodyPr>
          <a:lstStyle/>
          <a:p>
            <a:pPr indent="234467" algn="just" defTabSz="844083" fontAlgn="base">
              <a:defRPr/>
            </a:pPr>
            <a:r>
              <a:rPr lang="ru-RU" sz="1532" b="1" dirty="0">
                <a:solidFill>
                  <a:prstClr val="black"/>
                </a:solidFill>
                <a:latin typeface="Times New Roman" panose="02020603050405020304" pitchFamily="18" charset="0"/>
              </a:rPr>
              <a:t>Необходимо ли ГУ перечислить в бюджет </a:t>
            </a:r>
            <a:r>
              <a:rPr lang="ru-RU" sz="1532" b="1" dirty="0">
                <a:solidFill>
                  <a:srgbClr val="0000FF"/>
                </a:solidFill>
                <a:latin typeface="Times New Roman" panose="02020603050405020304" pitchFamily="18" charset="0"/>
              </a:rPr>
              <a:t>неустойку</a:t>
            </a:r>
            <a:r>
              <a:rPr lang="ru-RU" sz="1532" b="1" dirty="0">
                <a:solidFill>
                  <a:prstClr val="black"/>
                </a:solidFill>
                <a:latin typeface="Times New Roman" panose="02020603050405020304" pitchFamily="18" charset="0"/>
              </a:rPr>
              <a:t> за нарушение поставщиком сроков поставки товара </a:t>
            </a:r>
            <a:r>
              <a:rPr lang="ru-RU" sz="1532" b="1" dirty="0">
                <a:solidFill>
                  <a:srgbClr val="0000FF"/>
                </a:solidFill>
                <a:latin typeface="Times New Roman" panose="02020603050405020304" pitchFamily="18" charset="0"/>
              </a:rPr>
              <a:t>по договору о госзакупках</a:t>
            </a:r>
            <a:r>
              <a:rPr lang="ru-RU" sz="1532" b="1" dirty="0">
                <a:solidFill>
                  <a:prstClr val="black"/>
                </a:solidFill>
                <a:latin typeface="Times New Roman" panose="02020603050405020304" pitchFamily="18" charset="0"/>
              </a:rPr>
              <a:t>?</a:t>
            </a:r>
          </a:p>
          <a:p>
            <a:pPr indent="234467" algn="just" defTabSz="844083" fontAlgn="base">
              <a:defRPr/>
            </a:pPr>
            <a:endParaRPr lang="ru-RU" sz="1532" dirty="0">
              <a:solidFill>
                <a:prstClr val="black"/>
              </a:solidFill>
              <a:latin typeface="Times New Roman" panose="02020603050405020304" pitchFamily="18" charset="0"/>
            </a:endParaRPr>
          </a:p>
          <a:p>
            <a:pPr indent="234467" algn="just" defTabSz="844083" fontAlgn="base">
              <a:defRPr/>
            </a:pPr>
            <a:r>
              <a:rPr lang="ru-RU" sz="1532" b="1" dirty="0">
                <a:solidFill>
                  <a:prstClr val="black"/>
                </a:solidFill>
                <a:latin typeface="Times New Roman" panose="02020603050405020304" pitchFamily="18" charset="0"/>
              </a:rPr>
              <a:t>Ответ </a:t>
            </a:r>
            <a:r>
              <a:rPr lang="ru-RU" sz="1532" dirty="0">
                <a:solidFill>
                  <a:prstClr val="black"/>
                </a:solidFill>
                <a:latin typeface="Times New Roman" panose="02020603050405020304" pitchFamily="18" charset="0"/>
              </a:rPr>
              <a:t>МФ РК от 09.11.2022 года на вопрос от 03.11.2022 года № 758441</a:t>
            </a:r>
          </a:p>
          <a:p>
            <a:pPr indent="234467" algn="just" defTabSz="844083" fontAlgn="base">
              <a:defRPr/>
            </a:pPr>
            <a:r>
              <a:rPr lang="ru-RU" sz="1532" dirty="0">
                <a:solidFill>
                  <a:prstClr val="black"/>
                </a:solidFill>
                <a:latin typeface="Times New Roman" panose="02020603050405020304" pitchFamily="18" charset="0"/>
              </a:rPr>
              <a:t>В соответствии с п 23 ст. 43 ЗРК «О государственных закупок» (далее – Закон), договор о государственных закупках считается исполненным при условии полного выполнения заказчиком и поставщиком принятых обязательств по указанному договору. При этом, согласно п 24 ст. 43, </a:t>
            </a:r>
            <a:r>
              <a:rPr lang="ru-RU" sz="1532" b="1" dirty="0">
                <a:solidFill>
                  <a:prstClr val="black"/>
                </a:solidFill>
                <a:latin typeface="Times New Roman" panose="02020603050405020304" pitchFamily="18" charset="0"/>
              </a:rPr>
              <a:t>в случае неисполнения либо ненадлежащего исполнения принятых поставщиком </a:t>
            </a:r>
            <a:r>
              <a:rPr lang="ru-RU" sz="1532" dirty="0">
                <a:solidFill>
                  <a:prstClr val="black"/>
                </a:solidFill>
                <a:latin typeface="Times New Roman" panose="02020603050405020304" pitchFamily="18" charset="0"/>
              </a:rPr>
              <a:t>обязательств по договору о государственных закупках заказчик обеспечивает </a:t>
            </a:r>
            <a:r>
              <a:rPr lang="ru-RU" sz="1532" b="1" dirty="0">
                <a:solidFill>
                  <a:prstClr val="black"/>
                </a:solidFill>
                <a:latin typeface="Times New Roman" panose="02020603050405020304" pitchFamily="18" charset="0"/>
              </a:rPr>
              <a:t>взыскание неустойки (штрафа, пени).</a:t>
            </a:r>
          </a:p>
          <a:p>
            <a:pPr indent="234467" algn="just" defTabSz="844083" fontAlgn="base">
              <a:defRPr/>
            </a:pPr>
            <a:r>
              <a:rPr lang="ru-RU" sz="1532" dirty="0">
                <a:solidFill>
                  <a:prstClr val="black"/>
                </a:solidFill>
                <a:latin typeface="Times New Roman" panose="02020603050405020304" pitchFamily="18" charset="0"/>
              </a:rPr>
              <a:t>Неустойка (штраф, пеня) зачисляется в доход соответствующих бюджета, ГП, юрлица, 50 и более % голосующих акций (долей участия в уставном капитале) которого принадлежат государству, или аффилированных с ними юрлиц. Согласно пп 14) ст. 2, государственные закупки – приобретение заказчиками товаров, работ, услуг полностью или частично за счет бюджетных средств и (или) собственных доходов, за исключением доходов, связанных с оказанием услуг нерезидентам РК.</a:t>
            </a:r>
          </a:p>
          <a:p>
            <a:pPr indent="234467" algn="just" defTabSz="844083" fontAlgn="base">
              <a:defRPr/>
            </a:pPr>
            <a:r>
              <a:rPr lang="ru-RU" sz="1532" dirty="0">
                <a:solidFill>
                  <a:prstClr val="black"/>
                </a:solidFill>
                <a:latin typeface="Times New Roman" panose="02020603050405020304" pitchFamily="18" charset="0"/>
              </a:rPr>
              <a:t>Т. о., если заказчиком является ГУ, то неустойка (штраф, пеня) за неисполнение либо ненадлежащее исполнение принятых поставщиком обязательств по договору зачисляется в доход соот. бюджета.</a:t>
            </a:r>
          </a:p>
          <a:p>
            <a:pPr indent="234467" algn="just" defTabSz="844083" fontAlgn="base">
              <a:defRPr/>
            </a:pPr>
            <a:endParaRPr lang="ru-RU" sz="1532" dirty="0">
              <a:solidFill>
                <a:prstClr val="black"/>
              </a:solidFill>
              <a:latin typeface="Times New Roman" panose="02020603050405020304" pitchFamily="18" charset="0"/>
            </a:endParaRPr>
          </a:p>
          <a:p>
            <a:pPr indent="234467" algn="just" defTabSz="844083" fontAlgn="base">
              <a:defRPr/>
            </a:pPr>
            <a:r>
              <a:rPr lang="ru-RU" sz="1532" dirty="0">
                <a:solidFill>
                  <a:prstClr val="black"/>
                </a:solidFill>
                <a:latin typeface="Times New Roman" panose="02020603050405020304" pitchFamily="18" charset="0"/>
              </a:rPr>
              <a:t>Если заказчиком является </a:t>
            </a:r>
            <a:r>
              <a:rPr lang="ru-RU" sz="1532" b="1" dirty="0">
                <a:solidFill>
                  <a:prstClr val="black"/>
                </a:solidFill>
                <a:highlight>
                  <a:srgbClr val="FFFF00"/>
                </a:highlight>
                <a:latin typeface="Times New Roman" panose="02020603050405020304" pitchFamily="18" charset="0"/>
              </a:rPr>
              <a:t>ГП,</a:t>
            </a:r>
            <a:r>
              <a:rPr lang="ru-RU" sz="1532" dirty="0">
                <a:solidFill>
                  <a:prstClr val="black"/>
                </a:solidFill>
                <a:latin typeface="Times New Roman" panose="02020603050405020304" pitchFamily="18" charset="0"/>
              </a:rPr>
              <a:t> юридическое лицо, 50 и более % голосующих акций которого принадлежат государству, то неустойка (штраф, пеня) за неисполнение либо ненадлежащее исполнение принятых поставщиком обязательств по договору зачисляется </a:t>
            </a:r>
            <a:r>
              <a:rPr lang="ru-RU" sz="1532" b="1" dirty="0">
                <a:solidFill>
                  <a:prstClr val="black"/>
                </a:solidFill>
                <a:highlight>
                  <a:srgbClr val="FFFF00"/>
                </a:highlight>
                <a:latin typeface="Times New Roman" panose="02020603050405020304" pitchFamily="18" charset="0"/>
              </a:rPr>
              <a:t>в доход ГП</a:t>
            </a:r>
            <a:r>
              <a:rPr lang="ru-RU" sz="1532" b="1" dirty="0">
                <a:solidFill>
                  <a:prstClr val="black"/>
                </a:solidFill>
                <a:latin typeface="Times New Roman" panose="02020603050405020304" pitchFamily="18" charset="0"/>
              </a:rPr>
              <a:t>, юрлица, 50 </a:t>
            </a:r>
            <a:r>
              <a:rPr lang="ru-RU" sz="1532" dirty="0">
                <a:solidFill>
                  <a:prstClr val="black"/>
                </a:solidFill>
                <a:latin typeface="Times New Roman" panose="02020603050405020304" pitchFamily="18" charset="0"/>
              </a:rPr>
              <a:t>и более % голосующих акций которого принадлежат государству.</a:t>
            </a:r>
          </a:p>
          <a:p>
            <a:pPr indent="234467" algn="just" defTabSz="844083" fontAlgn="base">
              <a:defRPr/>
            </a:pPr>
            <a:r>
              <a:rPr lang="ru-RU" sz="1532" dirty="0">
                <a:solidFill>
                  <a:prstClr val="black"/>
                </a:solidFill>
                <a:latin typeface="Times New Roman" panose="02020603050405020304" pitchFamily="18" charset="0"/>
              </a:rPr>
              <a:t>При этом, зачисление неустойки (штраф, пеня) в доходы соответствующих бюджетов, ГП, юрлиц, 50 и более % голосующих акций (долей участия в уставном капитале) которых принадлежат государству, или аффилированных с ними юрлиц, осуществляется вне зависимости от источника финансирования (бюджетные средства и (или) собственные доходы).</a:t>
            </a:r>
          </a:p>
          <a:p>
            <a:pPr indent="234467" algn="just" defTabSz="844083" fontAlgn="base">
              <a:defRPr/>
            </a:pPr>
            <a:r>
              <a:rPr lang="ru-RU" sz="1532" dirty="0">
                <a:solidFill>
                  <a:prstClr val="black"/>
                </a:solidFill>
                <a:latin typeface="Times New Roman" panose="02020603050405020304" pitchFamily="18" charset="0"/>
              </a:rPr>
              <a:t>Министр финансов РК                                                                </a:t>
            </a:r>
            <a:r>
              <a:rPr lang="ru-RU" sz="1532" dirty="0" err="1">
                <a:solidFill>
                  <a:prstClr val="black"/>
                </a:solidFill>
                <a:latin typeface="Times New Roman" panose="02020603050405020304" pitchFamily="18" charset="0"/>
              </a:rPr>
              <a:t>Жамаубаев</a:t>
            </a:r>
            <a:r>
              <a:rPr lang="ru-RU" sz="1532" dirty="0">
                <a:solidFill>
                  <a:prstClr val="black"/>
                </a:solidFill>
                <a:latin typeface="Times New Roman" panose="02020603050405020304" pitchFamily="18" charset="0"/>
              </a:rPr>
              <a:t> Е.К.</a:t>
            </a:r>
          </a:p>
        </p:txBody>
      </p:sp>
    </p:spTree>
    <p:extLst>
      <p:ext uri="{BB962C8B-B14F-4D97-AF65-F5344CB8AC3E}">
        <p14:creationId xmlns:p14="http://schemas.microsoft.com/office/powerpoint/2010/main" val="7711158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856704" y="774560"/>
            <a:ext cx="8752116" cy="3669098"/>
          </a:xfrm>
          <a:prstGeom prst="rect">
            <a:avLst/>
          </a:prstGeom>
        </p:spPr>
        <p:txBody>
          <a:bodyPr vert="horz" wrap="square" lIns="0" tIns="91837" rIns="0" bIns="0" rtlCol="0">
            <a:spAutoFit/>
          </a:bodyPr>
          <a:lstStyle/>
          <a:p>
            <a:pPr marL="10319" marR="0" lvl="0" indent="0" algn="l" defTabSz="914400" rtl="0" eaLnBrk="1" fontAlgn="auto" latinLnBrk="0" hangingPunct="1">
              <a:lnSpc>
                <a:spcPct val="100000"/>
              </a:lnSpc>
              <a:spcBef>
                <a:spcPts val="0"/>
              </a:spcBef>
              <a:spcAft>
                <a:spcPts val="0"/>
              </a:spcAft>
              <a:buClrTx/>
              <a:buSzTx/>
              <a:buFontTx/>
              <a:buNone/>
              <a:tabLst/>
              <a:defRPr/>
            </a:pP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Финансовая</a:t>
            </a:r>
            <a:r>
              <a:rPr kumimoji="0" sz="166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отчетность</a:t>
            </a:r>
            <a:r>
              <a:rPr kumimoji="0" sz="1660" b="1"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должна</a:t>
            </a:r>
            <a:r>
              <a:rPr kumimoji="0" sz="166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1" i="0" u="none" strike="noStrike" kern="1200" cap="none" spc="-4"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раскрывать</a:t>
            </a:r>
            <a:r>
              <a:rPr kumimoji="0"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u-RU" sz="166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95540" marR="4128" lvl="0" indent="-185738" algn="l" defTabSz="914400" rtl="0" eaLnBrk="1" fontAlgn="auto" latinLnBrk="0" hangingPunct="1">
              <a:lnSpc>
                <a:spcPct val="100000"/>
              </a:lnSpc>
              <a:spcBef>
                <a:spcPts val="0"/>
              </a:spcBef>
              <a:spcAft>
                <a:spcPts val="0"/>
              </a:spcAft>
              <a:buClrTx/>
              <a:buSzTx/>
              <a:buFont typeface="Wingdings"/>
              <a:buChar char=""/>
              <a:tabLst>
                <a:tab pos="196056" algn="l"/>
              </a:tabLst>
              <a:defRPr/>
            </a:pPr>
            <a:r>
              <a:rPr kumimoji="0" sz="1660" b="0" i="0" u="none" strike="noStrike" kern="1200" cap="none" spc="-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принципы</a:t>
            </a:r>
            <a:r>
              <a:rPr kumimoji="0" sz="1660" b="0" i="0" u="none" strike="noStrike" kern="1200" cap="none" spc="3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учетной</a:t>
            </a:r>
            <a:r>
              <a:rPr kumimoji="0" sz="1660" b="0" i="0" u="none" strike="noStrike" kern="1200" cap="none" spc="30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политики,</a:t>
            </a:r>
            <a:r>
              <a:rPr kumimoji="0" sz="1660" b="0" i="0" u="none" strike="noStrike" kern="1200" cap="none" spc="32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принятые</a:t>
            </a:r>
            <a:r>
              <a:rPr kumimoji="0" sz="1660" b="0" i="0" u="none" strike="noStrike" kern="1200" cap="none" spc="30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a:t>
            </a:r>
            <a:r>
              <a:rPr kumimoji="0" sz="1660" b="0" i="0" u="none" strike="noStrike" kern="1200" cap="none" spc="3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оценки</a:t>
            </a:r>
            <a:r>
              <a:rPr kumimoji="0" sz="1660" b="0" i="0" u="none" strike="noStrike" kern="1200" cap="none" spc="32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запасов,</a:t>
            </a:r>
            <a:r>
              <a:rPr kumimoji="0" sz="1660" b="0" i="0" u="none" strike="noStrike" kern="1200" cap="none" spc="3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включая</a:t>
            </a:r>
            <a:r>
              <a:rPr kumimoji="0" sz="1660" b="0" i="0" u="none" strike="noStrike" kern="1200" cap="none" spc="30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используемую</a:t>
            </a:r>
            <a:r>
              <a:rPr kumimoji="0" sz="1660" b="0" i="0" u="none" strike="noStrike" kern="1200" cap="none" spc="3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формулу </a:t>
            </a:r>
            <a:r>
              <a:rPr kumimoji="0" sz="1660" b="0" i="0" u="none" strike="noStrike" kern="1200" cap="none" spc="-3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расчета</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себестоимости;</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95540" marR="0" lvl="0" indent="-185738" algn="l" defTabSz="914400" rtl="0" eaLnBrk="1" fontAlgn="auto" latinLnBrk="0" hangingPunct="1">
              <a:lnSpc>
                <a:spcPct val="100000"/>
              </a:lnSpc>
              <a:spcBef>
                <a:spcPts val="0"/>
              </a:spcBef>
              <a:spcAft>
                <a:spcPts val="0"/>
              </a:spcAft>
              <a:buClrTx/>
              <a:buSzTx/>
              <a:buFont typeface="Wingdings"/>
              <a:buChar char=""/>
              <a:tabLst>
                <a:tab pos="196056" algn="l"/>
                <a:tab pos="936427" algn="l"/>
                <a:tab pos="2101929" algn="l"/>
                <a:tab pos="3120906" algn="l"/>
                <a:tab pos="3950533" algn="l"/>
                <a:tab pos="4225528" algn="l"/>
                <a:tab pos="5390515" algn="l"/>
                <a:tab pos="6410008" algn="l"/>
                <a:tab pos="7239635" algn="l"/>
                <a:tab pos="7611626" algn="l"/>
              </a:tabLst>
              <a:defRPr/>
            </a:pP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ала</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оим</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ость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и	</a:t>
            </a:r>
            <a:r>
              <a:rPr kumimoji="0"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алан</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оимост</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660" b="0" i="0" u="none" strike="noStrike" kern="1200" cap="none" spc="-16"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да</a:t>
            </a:r>
            <a:r>
              <a:rPr kumimoji="0" sz="1660" b="0" i="0" u="none" strike="noStrike" kern="1200" cap="none" spc="-12"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используемым</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данной</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организацией;</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95540" marR="6191" lvl="0" indent="-185738" algn="l" defTabSz="914400" rtl="0" eaLnBrk="1" fontAlgn="auto" latinLnBrk="0" hangingPunct="1">
              <a:lnSpc>
                <a:spcPct val="100000"/>
              </a:lnSpc>
              <a:spcBef>
                <a:spcPts val="0"/>
              </a:spcBef>
              <a:spcAft>
                <a:spcPts val="0"/>
              </a:spcAft>
              <a:buClrTx/>
              <a:buSzTx/>
              <a:buFont typeface="Wingdings"/>
              <a:buChar char=""/>
              <a:tabLst>
                <a:tab pos="196056" algn="l"/>
              </a:tabLst>
              <a:defRPr/>
            </a:pP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балансовую</a:t>
            </a:r>
            <a:r>
              <a:rPr kumimoji="0" sz="1660" b="0" i="0" u="none" strike="noStrike" kern="1200" cap="none" spc="7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стоимость</a:t>
            </a:r>
            <a:r>
              <a:rPr kumimoji="0" sz="1660" b="0" i="0" u="none" strike="noStrike" kern="1200" cap="none" spc="7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запасов,</a:t>
            </a:r>
            <a:r>
              <a:rPr kumimoji="0" sz="1660" b="0" i="0" u="none" strike="noStrike" kern="1200" cap="none" spc="7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учитываемых</a:t>
            </a:r>
            <a:r>
              <a:rPr kumimoji="0" sz="1660" b="0" i="0" u="none" strike="noStrike" kern="1200" cap="none" spc="6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a:t>
            </a:r>
            <a:r>
              <a:rPr kumimoji="0" sz="1660" b="0" i="0" u="none" strike="noStrike" kern="1200" cap="none" spc="7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справедливой</a:t>
            </a:r>
            <a:r>
              <a:rPr kumimoji="0" sz="1660" b="0" i="0" u="none" strike="noStrike" kern="1200" cap="none" spc="6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стоимости</a:t>
            </a:r>
            <a:r>
              <a:rPr kumimoji="0" sz="1660" b="0" i="0" u="none" strike="noStrike" kern="1200" cap="none" spc="6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sz="1660" b="0" i="0" u="none" strike="noStrike" kern="1200" cap="none" spc="6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вычетом</a:t>
            </a:r>
            <a:r>
              <a:rPr kumimoji="0" sz="166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затрат</a:t>
            </a:r>
            <a:r>
              <a:rPr kumimoji="0" sz="1660" b="0" i="0" u="none" strike="noStrike" kern="1200" cap="none" spc="6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a:t>
            </a:r>
            <a:r>
              <a:rPr kumimoji="0" sz="1660" b="0" i="0" u="none" strike="noStrike" kern="1200" cap="none" spc="-3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их</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продажу;</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95540" marR="0" lvl="0" indent="-185738" algn="l" defTabSz="914400" rtl="0" eaLnBrk="1" fontAlgn="auto" latinLnBrk="0" hangingPunct="1">
              <a:lnSpc>
                <a:spcPct val="100000"/>
              </a:lnSpc>
              <a:spcBef>
                <a:spcPts val="0"/>
              </a:spcBef>
              <a:spcAft>
                <a:spcPts val="0"/>
              </a:spcAft>
              <a:buClrTx/>
              <a:buSzTx/>
              <a:buFont typeface="Wingdings"/>
              <a:buChar char=""/>
              <a:tabLst>
                <a:tab pos="196056" algn="l"/>
              </a:tabLst>
              <a:defRPr/>
            </a:pP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величину</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запасов,</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признанную</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качестве</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расхода</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течение</a:t>
            </a:r>
            <a:r>
              <a:rPr kumimoji="0"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отчетного</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периода;</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95540" marR="5675" lvl="0" indent="-185738" algn="l" defTabSz="914400" rtl="0" eaLnBrk="1" fontAlgn="auto" latinLnBrk="0" hangingPunct="1">
              <a:lnSpc>
                <a:spcPct val="100000"/>
              </a:lnSpc>
              <a:spcBef>
                <a:spcPts val="0"/>
              </a:spcBef>
              <a:spcAft>
                <a:spcPts val="0"/>
              </a:spcAft>
              <a:buClrTx/>
              <a:buSzTx/>
              <a:buFont typeface="Wingdings"/>
              <a:buChar char=""/>
              <a:tabLst>
                <a:tab pos="196056" algn="l"/>
                <a:tab pos="827048" algn="l"/>
                <a:tab pos="1545233" algn="l"/>
                <a:tab pos="2430066" algn="l"/>
                <a:tab pos="3403124" algn="l"/>
                <a:tab pos="4231719" algn="l"/>
                <a:tab pos="5337373" algn="l"/>
                <a:tab pos="5558195" algn="l"/>
                <a:tab pos="6406396" algn="l"/>
                <a:tab pos="7196296" algn="l"/>
                <a:tab pos="7418149" algn="l"/>
              </a:tabLst>
              <a:defRPr/>
            </a:pP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бо</a:t>
            </a:r>
            <a:r>
              <a:rPr kumimoji="0"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ия	с</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оимост</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приз</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анн</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a:t>
            </a:r>
            <a:r>
              <a:rPr kumimoji="0" sz="1660" b="0" i="0" u="none" strike="noStrike" kern="1200" cap="none" spc="-6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чест</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хо</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в	</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тч</a:t>
            </a:r>
            <a:r>
              <a:rPr kumimoji="0" sz="1660" b="0" i="0" u="none" strike="noStrike" kern="1200" cap="none" spc="-5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тном  периоде;</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95540" marR="7223" lvl="0" indent="-185738" algn="l" defTabSz="914400" rtl="0" eaLnBrk="1" fontAlgn="auto" latinLnBrk="0" hangingPunct="1">
              <a:lnSpc>
                <a:spcPct val="100000"/>
              </a:lnSpc>
              <a:spcBef>
                <a:spcPts val="0"/>
              </a:spcBef>
              <a:spcAft>
                <a:spcPts val="0"/>
              </a:spcAft>
              <a:buClrTx/>
              <a:buSzTx/>
              <a:buFont typeface="Wingdings"/>
              <a:buChar char=""/>
              <a:tabLst>
                <a:tab pos="196056" algn="l"/>
              </a:tabLst>
              <a:defRPr/>
            </a:pP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сумму</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любого</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восстановления</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списания,</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которая</a:t>
            </a:r>
            <a:r>
              <a:rPr kumimoji="0"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была</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признана</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a:t>
            </a:r>
            <a:r>
              <a:rPr kumimoji="0" sz="166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уменьшение</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величины </a:t>
            </a:r>
            <a:r>
              <a:rPr kumimoji="0" sz="1660" b="0" i="0" u="none" strike="noStrike" kern="1200" cap="none" spc="-35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запасов,</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отраженных</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составе</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расходов,</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отчетном</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периоде;</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95540" marR="0" lvl="0" indent="-185738" algn="l" defTabSz="914400" rtl="0" eaLnBrk="1" fontAlgn="auto" latinLnBrk="0" hangingPunct="1">
              <a:lnSpc>
                <a:spcPct val="100000"/>
              </a:lnSpc>
              <a:spcBef>
                <a:spcPts val="0"/>
              </a:spcBef>
              <a:spcAft>
                <a:spcPts val="0"/>
              </a:spcAft>
              <a:buClrTx/>
              <a:buSzTx/>
              <a:buFont typeface="Wingdings"/>
              <a:buChar char=""/>
              <a:tabLst>
                <a:tab pos="196056" algn="l"/>
              </a:tabLst>
              <a:defRPr/>
            </a:pP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обстоятельства</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или</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события,</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которые</a:t>
            </a:r>
            <a:r>
              <a:rPr kumimoji="0" sz="1660" b="0" i="0" u="none" strike="noStrike" kern="1200" cap="none" spc="3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привели</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восстановлению</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списания</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стоимости</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запасов;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95540" marR="0" lvl="0" indent="-185738" algn="l" defTabSz="914400" rtl="0" eaLnBrk="1" fontAlgn="auto" latinLnBrk="0" hangingPunct="1">
              <a:lnSpc>
                <a:spcPct val="100000"/>
              </a:lnSpc>
              <a:spcBef>
                <a:spcPts val="0"/>
              </a:spcBef>
              <a:spcAft>
                <a:spcPts val="0"/>
              </a:spcAft>
              <a:buClrTx/>
              <a:buSzTx/>
              <a:buFont typeface="Wingdings"/>
              <a:buChar char=""/>
              <a:tabLst>
                <a:tab pos="196056" algn="l"/>
              </a:tabLst>
              <a:defRPr/>
            </a:pP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балансовую</a:t>
            </a:r>
            <a:r>
              <a:rPr kumimoji="0" sz="1660" b="0" i="0" u="none" strike="noStrike" kern="1200" cap="none" spc="3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стоимость</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запасов,</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переданных</a:t>
            </a:r>
            <a:r>
              <a:rPr kumimoji="0" sz="1660" b="0" i="0" u="none" strike="noStrike" kern="1200" cap="none" spc="2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залог</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качестве</a:t>
            </a:r>
            <a:r>
              <a:rPr kumimoji="0" sz="1660" b="0" i="0" u="none" strike="noStrike" kern="1200" cap="none" spc="4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обеспечения</a:t>
            </a:r>
            <a:r>
              <a:rPr kumimoji="0" sz="166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66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обязательств.</a:t>
            </a:r>
            <a:endParaRPr kumimoji="0"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5286868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5CB3FAF-6FA7-4150-BB1D-93A955F75E3D}"/>
              </a:ext>
            </a:extLst>
          </p:cNvPr>
          <p:cNvSpPr txBox="1"/>
          <p:nvPr/>
        </p:nvSpPr>
        <p:spPr>
          <a:xfrm>
            <a:off x="795866" y="147209"/>
            <a:ext cx="4660053" cy="296684"/>
          </a:xfrm>
          <a:prstGeom prst="rect">
            <a:avLst/>
          </a:prstGeom>
          <a:noFill/>
        </p:spPr>
        <p:txBody>
          <a:bodyPr wrap="square">
            <a:spAutoFit/>
          </a:bodyPr>
          <a:lstStyle/>
          <a:p>
            <a:pPr marL="0" marR="0" lvl="0" indent="0" algn="ctr" defTabSz="914400" rtl="0" eaLnBrk="1" fontAlgn="base" latinLnBrk="0" hangingPunct="1">
              <a:lnSpc>
                <a:spcPct val="80000"/>
              </a:lnSpc>
              <a:spcBef>
                <a:spcPts val="500"/>
              </a:spcBef>
              <a:spcAft>
                <a:spcPct val="0"/>
              </a:spcAft>
              <a:buClrTx/>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Руководителю. </a:t>
            </a:r>
            <a:r>
              <a:rPr kumimoji="0" lang="ru-RU" alt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Доходы и расходы</a:t>
            </a:r>
          </a:p>
        </p:txBody>
      </p:sp>
      <p:pic>
        <p:nvPicPr>
          <p:cNvPr id="3" name="Рисунок 2">
            <a:extLst>
              <a:ext uri="{FF2B5EF4-FFF2-40B4-BE49-F238E27FC236}">
                <a16:creationId xmlns:a16="http://schemas.microsoft.com/office/drawing/2014/main" id="{6B2EEDC8-066E-481E-B384-60E98C8DEEC5}"/>
              </a:ext>
            </a:extLst>
          </p:cNvPr>
          <p:cNvPicPr>
            <a:picLocks noChangeAspect="1"/>
          </p:cNvPicPr>
          <p:nvPr/>
        </p:nvPicPr>
        <p:blipFill rotWithShape="1">
          <a:blip r:embed="rId2" cstate="print"/>
          <a:srcRect t="3421" r="44195" b="25299"/>
          <a:stretch/>
        </p:blipFill>
        <p:spPr bwMode="auto">
          <a:xfrm>
            <a:off x="3536958" y="414864"/>
            <a:ext cx="4593153" cy="3300311"/>
          </a:xfrm>
          <a:prstGeom prst="rect">
            <a:avLst/>
          </a:prstGeom>
          <a:noFill/>
          <a:ln>
            <a:noFill/>
          </a:ln>
          <a:extLst>
            <a:ext uri="{53640926-AAD7-44D8-BBD7-CCE9431645EC}">
              <a14:shadowObscured xmlns:a14="http://schemas.microsoft.com/office/drawing/2010/main"/>
            </a:ext>
          </a:extLst>
        </p:spPr>
      </p:pic>
      <p:pic>
        <p:nvPicPr>
          <p:cNvPr id="6" name="Рисунок 5">
            <a:extLst>
              <a:ext uri="{FF2B5EF4-FFF2-40B4-BE49-F238E27FC236}">
                <a16:creationId xmlns:a16="http://schemas.microsoft.com/office/drawing/2014/main" id="{DCCB70A3-A453-4562-8E68-BDE65C216135}"/>
              </a:ext>
            </a:extLst>
          </p:cNvPr>
          <p:cNvPicPr>
            <a:picLocks noChangeAspect="1"/>
          </p:cNvPicPr>
          <p:nvPr/>
        </p:nvPicPr>
        <p:blipFill rotWithShape="1">
          <a:blip r:embed="rId3" cstate="print"/>
          <a:srcRect l="12401" r="47723" b="67117"/>
          <a:stretch/>
        </p:blipFill>
        <p:spPr bwMode="auto">
          <a:xfrm>
            <a:off x="920552" y="3830685"/>
            <a:ext cx="4434710" cy="2057401"/>
          </a:xfrm>
          <a:prstGeom prst="rect">
            <a:avLst/>
          </a:prstGeom>
          <a:noFill/>
          <a:ln>
            <a:noFill/>
          </a:ln>
          <a:extLst>
            <a:ext uri="{53640926-AAD7-44D8-BBD7-CCE9431645EC}">
              <a14:shadowObscured xmlns:a14="http://schemas.microsoft.com/office/drawing/2010/main"/>
            </a:ext>
          </a:extLst>
        </p:spPr>
      </p:pic>
      <p:sp>
        <p:nvSpPr>
          <p:cNvPr id="2" name="Прямоугольник 1">
            <a:extLst>
              <a:ext uri="{FF2B5EF4-FFF2-40B4-BE49-F238E27FC236}">
                <a16:creationId xmlns:a16="http://schemas.microsoft.com/office/drawing/2014/main" id="{DFA6F140-4AA6-D271-AE75-FA8A4BD9E575}"/>
              </a:ext>
            </a:extLst>
          </p:cNvPr>
          <p:cNvSpPr/>
          <p:nvPr/>
        </p:nvSpPr>
        <p:spPr>
          <a:xfrm>
            <a:off x="6035040" y="2377440"/>
            <a:ext cx="17526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6911338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1">
            <a:extLst>
              <a:ext uri="{FF2B5EF4-FFF2-40B4-BE49-F238E27FC236}">
                <a16:creationId xmlns:a16="http://schemas.microsoft.com/office/drawing/2014/main" id="{98767D9E-6C8B-4374-9C93-90E720CBE6EA}"/>
              </a:ext>
            </a:extLst>
          </p:cNvPr>
          <p:cNvSpPr txBox="1">
            <a:spLocks noChangeArrowheads="1"/>
          </p:cNvSpPr>
          <p:nvPr/>
        </p:nvSpPr>
        <p:spPr bwMode="auto">
          <a:xfrm>
            <a:off x="1712913" y="188913"/>
            <a:ext cx="7345362"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42900" marR="0" lvl="0" indent="-341313" algn="ctr" defTabSz="914400" rtl="0" eaLnBrk="1" fontAlgn="base" latinLnBrk="0" hangingPunct="1">
              <a:lnSpc>
                <a:spcPct val="80000"/>
              </a:lnSpc>
              <a:spcBef>
                <a:spcPts val="500"/>
              </a:spcBef>
              <a:spcAft>
                <a:spcPct val="0"/>
              </a:spcAft>
              <a:buClrTx/>
              <a:buSzPct val="100000"/>
              <a:buFont typeface="Times New Roman" panose="02020603050405020304"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defRPr/>
            </a:pPr>
            <a:r>
              <a:rPr kumimoji="0" lang="ru-RU" alt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Руководителю. </a:t>
            </a:r>
            <a:r>
              <a:rPr kumimoji="0" lang="ru-RU" alt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panose="020B0503020204020204" pitchFamily="34" charset="-122"/>
                <a:cs typeface="Times New Roman" panose="02020603050405020304" pitchFamily="18" charset="0"/>
              </a:rPr>
              <a:t>Доходы и расходы. За период</a:t>
            </a:r>
          </a:p>
        </p:txBody>
      </p:sp>
      <p:pic>
        <p:nvPicPr>
          <p:cNvPr id="4" name="Рисунок 3" descr="Изображение выглядит как стол&#10;&#10;Автоматически созданное описание">
            <a:extLst>
              <a:ext uri="{FF2B5EF4-FFF2-40B4-BE49-F238E27FC236}">
                <a16:creationId xmlns:a16="http://schemas.microsoft.com/office/drawing/2014/main" id="{84B02840-6FF2-424A-A8D8-7C8CF85E2B8E}"/>
              </a:ext>
            </a:extLst>
          </p:cNvPr>
          <p:cNvPicPr>
            <a:picLocks noChangeAspect="1"/>
          </p:cNvPicPr>
          <p:nvPr/>
        </p:nvPicPr>
        <p:blipFill rotWithShape="1">
          <a:blip r:embed="rId3"/>
          <a:srcRect l="8013" t="12163" r="36538" b="12820"/>
          <a:stretch/>
        </p:blipFill>
        <p:spPr bwMode="auto">
          <a:xfrm>
            <a:off x="4730873" y="2484120"/>
            <a:ext cx="5016253" cy="3558540"/>
          </a:xfrm>
          <a:prstGeom prst="rect">
            <a:avLst/>
          </a:prstGeom>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ABEECF23-813C-3ED7-43B0-DF92AE1D56E2}"/>
              </a:ext>
            </a:extLst>
          </p:cNvPr>
          <p:cNvSpPr txBox="1"/>
          <p:nvPr/>
        </p:nvSpPr>
        <p:spPr>
          <a:xfrm>
            <a:off x="992560" y="6105548"/>
            <a:ext cx="6246440" cy="347788"/>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166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Анализ. Есть возможность сравнить по годам</a:t>
            </a:r>
            <a:endParaRPr kumimoji="0" lang="ru-RU" sz="1660" b="0" i="0" u="none" strike="noStrike" kern="1200" cap="none" spc="0" normalizeH="0" baseline="0" noProof="0" dirty="0">
              <a:ln>
                <a:noFill/>
              </a:ln>
              <a:solidFill>
                <a:prstClr val="black"/>
              </a:solidFill>
              <a:effectLst/>
              <a:uLnTx/>
              <a:uFillTx/>
              <a:latin typeface="Corbel"/>
              <a:ea typeface="+mn-ea"/>
              <a:cs typeface="Arial" charset="0"/>
            </a:endParaRPr>
          </a:p>
        </p:txBody>
      </p:sp>
      <p:pic>
        <p:nvPicPr>
          <p:cNvPr id="2" name="Рисунок 1">
            <a:extLst>
              <a:ext uri="{FF2B5EF4-FFF2-40B4-BE49-F238E27FC236}">
                <a16:creationId xmlns:a16="http://schemas.microsoft.com/office/drawing/2014/main" id="{0122F831-4856-3F75-4E17-2BB6D6DA56E9}"/>
              </a:ext>
            </a:extLst>
          </p:cNvPr>
          <p:cNvPicPr>
            <a:picLocks noChangeAspect="1"/>
          </p:cNvPicPr>
          <p:nvPr/>
        </p:nvPicPr>
        <p:blipFill>
          <a:blip r:embed="rId4"/>
          <a:stretch>
            <a:fillRect/>
          </a:stretch>
        </p:blipFill>
        <p:spPr>
          <a:xfrm>
            <a:off x="292693" y="492677"/>
            <a:ext cx="4294547" cy="3675463"/>
          </a:xfrm>
          <a:prstGeom prst="rect">
            <a:avLst/>
          </a:prstGeom>
        </p:spPr>
      </p:pic>
    </p:spTree>
    <p:extLst>
      <p:ext uri="{BB962C8B-B14F-4D97-AF65-F5344CB8AC3E}">
        <p14:creationId xmlns:p14="http://schemas.microsoft.com/office/powerpoint/2010/main" val="365054168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Изображение выглядит как текст&#10;&#10;Автоматически созданное описание">
            <a:extLst>
              <a:ext uri="{FF2B5EF4-FFF2-40B4-BE49-F238E27FC236}">
                <a16:creationId xmlns:a16="http://schemas.microsoft.com/office/drawing/2014/main" id="{46668D92-39EC-44F5-AC1B-4D52A59BBF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139" y="116633"/>
            <a:ext cx="4015873" cy="2246267"/>
          </a:xfrm>
          <a:prstGeom prst="rect">
            <a:avLst/>
          </a:prstGeom>
        </p:spPr>
      </p:pic>
      <p:pic>
        <p:nvPicPr>
          <p:cNvPr id="5" name="Рисунок 4" descr="Изображение выглядит как стол&#10;&#10;Автоматически созданное описание">
            <a:extLst>
              <a:ext uri="{FF2B5EF4-FFF2-40B4-BE49-F238E27FC236}">
                <a16:creationId xmlns:a16="http://schemas.microsoft.com/office/drawing/2014/main" id="{B334D019-3FA6-4050-B1B9-07BD857D3F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138" y="2564904"/>
            <a:ext cx="8121724" cy="4007162"/>
          </a:xfrm>
          <a:prstGeom prst="rect">
            <a:avLst/>
          </a:prstGeom>
        </p:spPr>
      </p:pic>
      <p:sp>
        <p:nvSpPr>
          <p:cNvPr id="4" name="TextBox 3">
            <a:extLst>
              <a:ext uri="{FF2B5EF4-FFF2-40B4-BE49-F238E27FC236}">
                <a16:creationId xmlns:a16="http://schemas.microsoft.com/office/drawing/2014/main" id="{D8689EEE-1115-08F3-0D50-7836BAFABD99}"/>
              </a:ext>
            </a:extLst>
          </p:cNvPr>
          <p:cNvSpPr txBox="1"/>
          <p:nvPr/>
        </p:nvSpPr>
        <p:spPr>
          <a:xfrm>
            <a:off x="5133528" y="332656"/>
            <a:ext cx="4223832" cy="60324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166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Есть возможность провести Анализ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166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помесячно</a:t>
            </a:r>
            <a:endParaRPr kumimoji="0" lang="ru-RU" sz="1660" b="0" i="0" u="none" strike="noStrike" kern="1200" cap="none" spc="0" normalizeH="0" baseline="0" noProof="0" dirty="0">
              <a:ln>
                <a:noFill/>
              </a:ln>
              <a:solidFill>
                <a:prstClr val="black"/>
              </a:solidFill>
              <a:effectLst/>
              <a:uLnTx/>
              <a:uFillTx/>
              <a:latin typeface="Corbel"/>
              <a:ea typeface="+mn-ea"/>
              <a:cs typeface="Arial" charset="0"/>
            </a:endParaRPr>
          </a:p>
        </p:txBody>
      </p:sp>
      <p:sp>
        <p:nvSpPr>
          <p:cNvPr id="2" name="Прямоугольник 1">
            <a:extLst>
              <a:ext uri="{FF2B5EF4-FFF2-40B4-BE49-F238E27FC236}">
                <a16:creationId xmlns:a16="http://schemas.microsoft.com/office/drawing/2014/main" id="{9C19457E-673C-39AC-5A43-1AB9A6FFC3E2}"/>
              </a:ext>
            </a:extLst>
          </p:cNvPr>
          <p:cNvSpPr/>
          <p:nvPr/>
        </p:nvSpPr>
        <p:spPr>
          <a:xfrm>
            <a:off x="982980" y="1097280"/>
            <a:ext cx="1897380" cy="2057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6969422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87147313-F093-B72B-96CC-E55151D3C9EA}"/>
              </a:ext>
            </a:extLst>
          </p:cNvPr>
          <p:cNvPicPr>
            <a:picLocks noChangeAspect="1"/>
          </p:cNvPicPr>
          <p:nvPr/>
        </p:nvPicPr>
        <p:blipFill rotWithShape="1">
          <a:blip r:embed="rId2"/>
          <a:srcRect l="17138" b="57786"/>
          <a:stretch/>
        </p:blipFill>
        <p:spPr>
          <a:xfrm>
            <a:off x="2288704" y="260649"/>
            <a:ext cx="6994090" cy="2138877"/>
          </a:xfrm>
          <a:prstGeom prst="rect">
            <a:avLst/>
          </a:prstGeom>
        </p:spPr>
      </p:pic>
      <p:pic>
        <p:nvPicPr>
          <p:cNvPr id="2" name="Рисунок 1">
            <a:extLst>
              <a:ext uri="{FF2B5EF4-FFF2-40B4-BE49-F238E27FC236}">
                <a16:creationId xmlns:a16="http://schemas.microsoft.com/office/drawing/2014/main" id="{5675C43A-38AC-FCD3-B1CE-9357AE480682}"/>
              </a:ext>
            </a:extLst>
          </p:cNvPr>
          <p:cNvPicPr>
            <a:picLocks noChangeAspect="1"/>
          </p:cNvPicPr>
          <p:nvPr/>
        </p:nvPicPr>
        <p:blipFill rotWithShape="1">
          <a:blip r:embed="rId3"/>
          <a:srcRect l="10834"/>
          <a:stretch/>
        </p:blipFill>
        <p:spPr>
          <a:xfrm>
            <a:off x="848545" y="3026667"/>
            <a:ext cx="8320647" cy="3587262"/>
          </a:xfrm>
          <a:prstGeom prst="rect">
            <a:avLst/>
          </a:prstGeom>
        </p:spPr>
      </p:pic>
      <p:sp>
        <p:nvSpPr>
          <p:cNvPr id="5" name="TextBox 4">
            <a:extLst>
              <a:ext uri="{FF2B5EF4-FFF2-40B4-BE49-F238E27FC236}">
                <a16:creationId xmlns:a16="http://schemas.microsoft.com/office/drawing/2014/main" id="{FEC9247A-F906-22AB-75D4-02DE31813953}"/>
              </a:ext>
            </a:extLst>
          </p:cNvPr>
          <p:cNvSpPr txBox="1"/>
          <p:nvPr/>
        </p:nvSpPr>
        <p:spPr>
          <a:xfrm>
            <a:off x="632520" y="2577156"/>
            <a:ext cx="8064896" cy="347788"/>
          </a:xfrm>
          <a:prstGeom prst="rect">
            <a:avLst/>
          </a:prstGeom>
          <a:noFill/>
        </p:spPr>
        <p:txBody>
          <a:bodyPr wrap="square">
            <a:spAutoFit/>
          </a:bodyPr>
          <a:lstStyle/>
          <a:p>
            <a:pPr marL="0" marR="0" lvl="0" indent="0" algn="ctr" defTabSz="914400" rtl="0" eaLnBrk="0" fontAlgn="base" latinLnBrk="0" hangingPunct="0">
              <a:lnSpc>
                <a:spcPct val="100000"/>
              </a:lnSpc>
              <a:spcBef>
                <a:spcPts val="0"/>
              </a:spcBef>
              <a:spcAft>
                <a:spcPts val="0"/>
              </a:spcAft>
              <a:buClr>
                <a:prstClr val="black"/>
              </a:buClr>
              <a:buSzPts val="2000"/>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a:cs typeface="Times New Roman" panose="02020603050405020304" pitchFamily="18" charset="0"/>
                <a:sym typeface="Arial"/>
              </a:rPr>
              <a:t>Доходы и расходы в разрезе групп</a:t>
            </a:r>
          </a:p>
        </p:txBody>
      </p:sp>
      <p:sp>
        <p:nvSpPr>
          <p:cNvPr id="4" name="Прямоугольник 3">
            <a:extLst>
              <a:ext uri="{FF2B5EF4-FFF2-40B4-BE49-F238E27FC236}">
                <a16:creationId xmlns:a16="http://schemas.microsoft.com/office/drawing/2014/main" id="{60557F8A-BF90-0E07-C598-719187F0F7AB}"/>
              </a:ext>
            </a:extLst>
          </p:cNvPr>
          <p:cNvSpPr/>
          <p:nvPr/>
        </p:nvSpPr>
        <p:spPr>
          <a:xfrm>
            <a:off x="2346960" y="1996440"/>
            <a:ext cx="1752600" cy="1676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5871093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08584" y="1478091"/>
            <a:ext cx="7848872" cy="243143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Бюджетирование и Бюджетный контроль</a:t>
            </a:r>
            <a:endParaRPr kumimoji="0" lang="en-US"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Бюджет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это план действий на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предстоящий отчетный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 выраженный в количественном и суммовом выражении.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Бюджетный центр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участок организации, в отношении которого может быть применен контроль через подготовленные бюджет</a:t>
            </a:r>
          </a:p>
        </p:txBody>
      </p:sp>
      <p:sp>
        <p:nvSpPr>
          <p:cNvPr id="5" name="TextBox 4">
            <a:extLst>
              <a:ext uri="{FF2B5EF4-FFF2-40B4-BE49-F238E27FC236}">
                <a16:creationId xmlns:a16="http://schemas.microsoft.com/office/drawing/2014/main" id="{69C93CDE-AEC1-4E01-A5B1-70C938DABC48}"/>
              </a:ext>
            </a:extLst>
          </p:cNvPr>
          <p:cNvSpPr txBox="1"/>
          <p:nvPr/>
        </p:nvSpPr>
        <p:spPr>
          <a:xfrm>
            <a:off x="1856656" y="116632"/>
            <a:ext cx="7488832" cy="603242"/>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Критическое мышление — способность человека ставить под сомнение поступающую информацию, включая собственные убеждения.</a:t>
            </a:r>
          </a:p>
        </p:txBody>
      </p:sp>
      <p:pic>
        <p:nvPicPr>
          <p:cNvPr id="3" name="Рисунок 2" descr="Изображение выглядит как освещенный, темный&#10;&#10;Автоматически созданное описание">
            <a:extLst>
              <a:ext uri="{FF2B5EF4-FFF2-40B4-BE49-F238E27FC236}">
                <a16:creationId xmlns:a16="http://schemas.microsoft.com/office/drawing/2014/main" id="{272E1DEB-4B83-0226-E73C-3C0CD99A9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7136" y="3875824"/>
            <a:ext cx="3048264" cy="2286198"/>
          </a:xfrm>
          <a:prstGeom prst="rect">
            <a:avLst/>
          </a:prstGeom>
        </p:spPr>
      </p:pic>
    </p:spTree>
    <p:extLst>
      <p:ext uri="{BB962C8B-B14F-4D97-AF65-F5344CB8AC3E}">
        <p14:creationId xmlns:p14="http://schemas.microsoft.com/office/powerpoint/2010/main" val="12120501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8544" y="188641"/>
            <a:ext cx="8496944" cy="65248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Виды бюджетов: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Инкрементный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бюджет, предусматривающий построение бюджета на следующий года,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основываясь на результатах текущего года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учетом ожидаемого роста или инфляции. Традиционный. (Минус – сложно выявить неоптимальные и непроизводительные расходы).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Скользящий</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(непрерывный)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Rolling</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Continuous</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Budget</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постоянно обновляемый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бюджет путем добавления следующего учетного периода (месяца или квартала) по истечении самого близкого учетного  периода;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На нулевой основе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(ZBB –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Zero</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Based</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Budgeting</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метод составления бюджета, который требует, чтобы все затраты были четко обоснованы ожидаемыми выгодами, при этом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планирование каждого бюджетного периода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производится вне зависимости от предыдущего</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Попроцессный</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(АВВ –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Activity-Based</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Budgeting</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бюджетирование, основанное на попроцессном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калькулировании</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затрат (рассмотрении отдельных видов деятельности/процессов и соответствующих драйверов затрат). При этом контроль и управление расходами должны быть сфокусированы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результатах процесса</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 не на исходных ресурсах процесса.</a:t>
            </a:r>
          </a:p>
        </p:txBody>
      </p:sp>
      <p:pic>
        <p:nvPicPr>
          <p:cNvPr id="3" name="Рисунок 2">
            <a:extLst>
              <a:ext uri="{FF2B5EF4-FFF2-40B4-BE49-F238E27FC236}">
                <a16:creationId xmlns:a16="http://schemas.microsoft.com/office/drawing/2014/main" id="{77091A87-F483-48FD-B738-BFB28AA352EC}"/>
              </a:ext>
            </a:extLst>
          </p:cNvPr>
          <p:cNvPicPr>
            <a:picLocks noChangeAspect="1"/>
          </p:cNvPicPr>
          <p:nvPr/>
        </p:nvPicPr>
        <p:blipFill>
          <a:blip r:embed="rId2"/>
          <a:stretch>
            <a:fillRect/>
          </a:stretch>
        </p:blipFill>
        <p:spPr>
          <a:xfrm>
            <a:off x="7888290" y="32860"/>
            <a:ext cx="1619672" cy="784311"/>
          </a:xfrm>
          <a:prstGeom prst="rect">
            <a:avLst/>
          </a:prstGeom>
        </p:spPr>
      </p:pic>
    </p:spTree>
    <p:extLst>
      <p:ext uri="{BB962C8B-B14F-4D97-AF65-F5344CB8AC3E}">
        <p14:creationId xmlns:p14="http://schemas.microsoft.com/office/powerpoint/2010/main" val="6914185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Прямая соединительная линия 14"/>
          <p:cNvCxnSpPr>
            <a:cxnSpLocks/>
            <a:stCxn id="13" idx="1"/>
          </p:cNvCxnSpPr>
          <p:nvPr/>
        </p:nvCxnSpPr>
        <p:spPr>
          <a:xfrm flipH="1" flipV="1">
            <a:off x="4247351" y="2033152"/>
            <a:ext cx="40961" cy="3290212"/>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9" name="Скругленный прямоугольник 18"/>
          <p:cNvSpPr/>
          <p:nvPr/>
        </p:nvSpPr>
        <p:spPr>
          <a:xfrm>
            <a:off x="1835338" y="2330070"/>
            <a:ext cx="3722260"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17" name="Скругленный прямоугольник 16"/>
          <p:cNvSpPr/>
          <p:nvPr/>
        </p:nvSpPr>
        <p:spPr>
          <a:xfrm>
            <a:off x="2759525" y="3761345"/>
            <a:ext cx="3722260"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16" name="Скругленный прямоугольник 15"/>
          <p:cNvSpPr/>
          <p:nvPr/>
        </p:nvSpPr>
        <p:spPr>
          <a:xfrm>
            <a:off x="3424215" y="4492504"/>
            <a:ext cx="3722260"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13" name="Скругленный прямоугольник 12"/>
          <p:cNvSpPr/>
          <p:nvPr/>
        </p:nvSpPr>
        <p:spPr>
          <a:xfrm>
            <a:off x="4288311" y="5157193"/>
            <a:ext cx="3323446" cy="332345"/>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2" name="Текст 1"/>
          <p:cNvSpPr>
            <a:spLocks noGrp="1"/>
          </p:cNvSpPr>
          <p:nvPr>
            <p:ph type="body" sz="quarter" idx="10"/>
          </p:nvPr>
        </p:nvSpPr>
        <p:spPr>
          <a:xfrm>
            <a:off x="3025404" y="373445"/>
            <a:ext cx="4239267" cy="573995"/>
          </a:xfrm>
        </p:spPr>
        <p:txBody>
          <a:bodyPr>
            <a:normAutofit/>
          </a:bodyPr>
          <a:lstStyle/>
          <a:p>
            <a:pPr>
              <a:buNone/>
            </a:pPr>
            <a:r>
              <a:rPr lang="ru-RU" sz="2031" b="1" dirty="0">
                <a:latin typeface="Times New Roman" pitchFamily="18" charset="0"/>
                <a:cs typeface="Times New Roman" pitchFamily="18" charset="0"/>
              </a:rPr>
              <a:t>Скользящее бюджетирование</a:t>
            </a:r>
          </a:p>
        </p:txBody>
      </p:sp>
      <p:sp>
        <p:nvSpPr>
          <p:cNvPr id="3" name="Прямоугольник 2"/>
          <p:cNvSpPr/>
          <p:nvPr/>
        </p:nvSpPr>
        <p:spPr>
          <a:xfrm>
            <a:off x="1045983" y="941081"/>
            <a:ext cx="3233134" cy="348109"/>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Традиционное бюджетирование</a:t>
            </a:r>
          </a:p>
        </p:txBody>
      </p:sp>
      <p:sp>
        <p:nvSpPr>
          <p:cNvPr id="4" name="Прямоугольник 3"/>
          <p:cNvSpPr/>
          <p:nvPr/>
        </p:nvSpPr>
        <p:spPr>
          <a:xfrm>
            <a:off x="1149769" y="1829299"/>
            <a:ext cx="3036088" cy="34810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srgbClr val="0000CC"/>
                </a:solidFill>
                <a:effectLst/>
                <a:uLnTx/>
                <a:uFillTx/>
                <a:latin typeface="Times New Roman" pitchFamily="18" charset="0"/>
                <a:ea typeface="+mn-ea"/>
                <a:cs typeface="Times New Roman" pitchFamily="18" charset="0"/>
              </a:rPr>
              <a:t>Скользящее бюджетирование</a:t>
            </a:r>
          </a:p>
        </p:txBody>
      </p:sp>
      <p:sp>
        <p:nvSpPr>
          <p:cNvPr id="5" name="Прямоугольник 4"/>
          <p:cNvSpPr/>
          <p:nvPr/>
        </p:nvSpPr>
        <p:spPr>
          <a:xfrm>
            <a:off x="1064382" y="1288167"/>
            <a:ext cx="4629794" cy="31963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477"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01.01.24г</a:t>
            </a:r>
            <a:r>
              <a:rPr kumimoji="0" lang="ru-RU" sz="1292"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по   </a:t>
            </a:r>
            <a:r>
              <a:rPr kumimoji="0" lang="ru-RU" sz="1477"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31.12.24г    01.01.25г   по 31.12.2025г …..</a:t>
            </a:r>
          </a:p>
        </p:txBody>
      </p:sp>
      <p:sp>
        <p:nvSpPr>
          <p:cNvPr id="6" name="Прямоугольник 5"/>
          <p:cNvSpPr/>
          <p:nvPr/>
        </p:nvSpPr>
        <p:spPr>
          <a:xfrm>
            <a:off x="2386221" y="2307289"/>
            <a:ext cx="3671243" cy="362279"/>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2024 г. по 2028 г</a:t>
            </a:r>
          </a:p>
        </p:txBody>
      </p:sp>
      <p:sp>
        <p:nvSpPr>
          <p:cNvPr id="9" name="Прямоугольник 8"/>
          <p:cNvSpPr/>
          <p:nvPr/>
        </p:nvSpPr>
        <p:spPr>
          <a:xfrm>
            <a:off x="2227774" y="3030189"/>
            <a:ext cx="3722260" cy="362279"/>
          </a:xfrm>
          <a:prstGeom prst="rect">
            <a:avLst/>
          </a:prstGeom>
          <a:solidFill>
            <a:schemeClr val="accent3">
              <a:lumMod val="40000"/>
              <a:lumOff val="6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+ 1год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2025 по 2029 г.</a:t>
            </a:r>
          </a:p>
        </p:txBody>
      </p:sp>
      <p:sp>
        <p:nvSpPr>
          <p:cNvPr id="10" name="Прямоугольник 9"/>
          <p:cNvSpPr/>
          <p:nvPr/>
        </p:nvSpPr>
        <p:spPr>
          <a:xfrm>
            <a:off x="2825995" y="3738565"/>
            <a:ext cx="3655791" cy="362279"/>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 год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2026 по 2030 г.</a:t>
            </a:r>
          </a:p>
        </p:txBody>
      </p:sp>
      <p:sp>
        <p:nvSpPr>
          <p:cNvPr id="11" name="Прямоугольник 10"/>
          <p:cNvSpPr/>
          <p:nvPr/>
        </p:nvSpPr>
        <p:spPr>
          <a:xfrm>
            <a:off x="3557972" y="4469721"/>
            <a:ext cx="3588502" cy="632224"/>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 год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2027 по 2031 г.</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p:txBody>
      </p:sp>
      <p:sp>
        <p:nvSpPr>
          <p:cNvPr id="12" name="Прямоугольник 11"/>
          <p:cNvSpPr/>
          <p:nvPr/>
        </p:nvSpPr>
        <p:spPr>
          <a:xfrm>
            <a:off x="4288311" y="5157195"/>
            <a:ext cx="3456384" cy="362279"/>
          </a:xfrm>
          <a:prstGeom prst="rect">
            <a:avLst/>
          </a:prstGeom>
          <a:solidFill>
            <a:schemeClr val="accent3">
              <a:lumMod val="40000"/>
              <a:lumOff val="6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+1 год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2028 по 2032 г.</a:t>
            </a:r>
          </a:p>
        </p:txBody>
      </p:sp>
      <p:sp>
        <p:nvSpPr>
          <p:cNvPr id="21" name="Прямоугольник 20"/>
          <p:cNvSpPr/>
          <p:nvPr/>
        </p:nvSpPr>
        <p:spPr>
          <a:xfrm>
            <a:off x="6781801" y="2133600"/>
            <a:ext cx="1927599" cy="816762"/>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01.01.24г</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РК имеет бюджет на 5 лет, </a:t>
            </a:r>
          </a:p>
        </p:txBody>
      </p:sp>
      <p:sp>
        <p:nvSpPr>
          <p:cNvPr id="22" name="Прямоугольник 21"/>
          <p:cNvSpPr/>
          <p:nvPr/>
        </p:nvSpPr>
        <p:spPr>
          <a:xfrm>
            <a:off x="1230740" y="5024255"/>
            <a:ext cx="2127006" cy="1058238"/>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01.01.28г РК имеет бюджет на 5 лет, составленный с </a:t>
            </a:r>
            <a:r>
              <a:rPr kumimoji="0" lang="ru-RU" sz="1569" b="1" i="0" u="none" strike="noStrike" kern="1200" cap="none" spc="0" normalizeH="0" baseline="0" noProof="0" dirty="0">
                <a:ln>
                  <a:noFill/>
                </a:ln>
                <a:solidFill>
                  <a:srgbClr val="1E09B7"/>
                </a:solidFill>
                <a:effectLst/>
                <a:uLnTx/>
                <a:uFillTx/>
                <a:latin typeface="Times New Roman" pitchFamily="18" charset="0"/>
                <a:ea typeface="+mn-ea"/>
                <a:cs typeface="Times New Roman" pitchFamily="18" charset="0"/>
              </a:rPr>
              <a:t> 2028г по  2032</a:t>
            </a:r>
          </a:p>
        </p:txBody>
      </p:sp>
      <p:sp>
        <p:nvSpPr>
          <p:cNvPr id="24" name="Прямоугольная выноска 23"/>
          <p:cNvSpPr/>
          <p:nvPr/>
        </p:nvSpPr>
        <p:spPr>
          <a:xfrm>
            <a:off x="6780896" y="2048760"/>
            <a:ext cx="1927599" cy="999240"/>
          </a:xfrm>
          <a:prstGeom prst="wedgeRectCallout">
            <a:avLst>
              <a:gd name="adj1" fmla="val -98375"/>
              <a:gd name="adj2" fmla="val -24142"/>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
        <p:nvSpPr>
          <p:cNvPr id="25" name="Прямоугольная выноска 24"/>
          <p:cNvSpPr/>
          <p:nvPr/>
        </p:nvSpPr>
        <p:spPr>
          <a:xfrm>
            <a:off x="1164272" y="5024255"/>
            <a:ext cx="2193474" cy="1058238"/>
          </a:xfrm>
          <a:prstGeom prst="wedgeRectCallout">
            <a:avLst>
              <a:gd name="adj1" fmla="val 85790"/>
              <a:gd name="adj2" fmla="val -23091"/>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
        <p:nvSpPr>
          <p:cNvPr id="26" name="4-конечная звезда 25"/>
          <p:cNvSpPr/>
          <p:nvPr/>
        </p:nvSpPr>
        <p:spPr>
          <a:xfrm>
            <a:off x="4181243" y="1968449"/>
            <a:ext cx="132938" cy="132938"/>
          </a:xfrm>
          <a:prstGeom prst="star4">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7792067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Прямая соединительная линия 14"/>
          <p:cNvCxnSpPr>
            <a:cxnSpLocks/>
          </p:cNvCxnSpPr>
          <p:nvPr/>
        </p:nvCxnSpPr>
        <p:spPr>
          <a:xfrm flipH="1" flipV="1">
            <a:off x="4221843" y="1534637"/>
            <a:ext cx="66469" cy="3821963"/>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9" name="Скругленный прямоугольник 18"/>
          <p:cNvSpPr/>
          <p:nvPr/>
        </p:nvSpPr>
        <p:spPr>
          <a:xfrm>
            <a:off x="1496616" y="1768766"/>
            <a:ext cx="4453418"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17" name="Скругленный прямоугольник 16"/>
          <p:cNvSpPr/>
          <p:nvPr/>
        </p:nvSpPr>
        <p:spPr>
          <a:xfrm>
            <a:off x="1696023" y="3836391"/>
            <a:ext cx="4785762"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+ 1месяц  </a:t>
            </a:r>
            <a:r>
              <a:rPr kumimoji="0" lang="ru-RU" sz="1662"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01.02.2024 г. по 31.01.2025г</a:t>
            </a:r>
          </a:p>
        </p:txBody>
      </p:sp>
      <p:sp>
        <p:nvSpPr>
          <p:cNvPr id="16" name="Скругленный прямоугольник 15"/>
          <p:cNvSpPr/>
          <p:nvPr/>
        </p:nvSpPr>
        <p:spPr>
          <a:xfrm>
            <a:off x="2493650" y="4359566"/>
            <a:ext cx="5915734" cy="360347"/>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2" name="Текст 1"/>
          <p:cNvSpPr>
            <a:spLocks noGrp="1"/>
          </p:cNvSpPr>
          <p:nvPr>
            <p:ph type="body" sz="quarter" idx="10"/>
          </p:nvPr>
        </p:nvSpPr>
        <p:spPr>
          <a:xfrm>
            <a:off x="3025404" y="395657"/>
            <a:ext cx="4239267" cy="573995"/>
          </a:xfrm>
        </p:spPr>
        <p:txBody>
          <a:bodyPr>
            <a:normAutofit/>
          </a:bodyPr>
          <a:lstStyle/>
          <a:p>
            <a:pPr>
              <a:buNone/>
            </a:pPr>
            <a:r>
              <a:rPr lang="ru-RU" sz="2031" b="1" dirty="0">
                <a:latin typeface="Times New Roman" pitchFamily="18" charset="0"/>
                <a:cs typeface="Times New Roman" pitchFamily="18" charset="0"/>
              </a:rPr>
              <a:t>Скользящее бюджетирование</a:t>
            </a:r>
          </a:p>
        </p:txBody>
      </p:sp>
      <p:sp>
        <p:nvSpPr>
          <p:cNvPr id="3" name="Прямоугольник 2"/>
          <p:cNvSpPr/>
          <p:nvPr/>
        </p:nvSpPr>
        <p:spPr>
          <a:xfrm>
            <a:off x="1031335" y="1237015"/>
            <a:ext cx="3246786" cy="34810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Традиционное бюджетирование</a:t>
            </a:r>
          </a:p>
        </p:txBody>
      </p:sp>
      <p:sp>
        <p:nvSpPr>
          <p:cNvPr id="4" name="Прямоугольник 3"/>
          <p:cNvSpPr/>
          <p:nvPr/>
        </p:nvSpPr>
        <p:spPr>
          <a:xfrm>
            <a:off x="734313" y="2547492"/>
            <a:ext cx="3036088" cy="34810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Скользящее бюджетирование</a:t>
            </a:r>
          </a:p>
        </p:txBody>
      </p:sp>
      <p:sp>
        <p:nvSpPr>
          <p:cNvPr id="5" name="Прямоугольник 4"/>
          <p:cNvSpPr/>
          <p:nvPr/>
        </p:nvSpPr>
        <p:spPr>
          <a:xfrm>
            <a:off x="1164271" y="904670"/>
            <a:ext cx="4629794" cy="31963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477"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01.01.24г</a:t>
            </a:r>
            <a:r>
              <a:rPr kumimoji="0" lang="ru-RU" sz="1292"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по   </a:t>
            </a:r>
            <a:r>
              <a:rPr kumimoji="0" lang="ru-RU" sz="1477"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31.12.24г    01.02.24г   по 31.01.2025г …..</a:t>
            </a:r>
          </a:p>
        </p:txBody>
      </p:sp>
      <p:sp>
        <p:nvSpPr>
          <p:cNvPr id="6" name="Прямоугольник 5"/>
          <p:cNvSpPr/>
          <p:nvPr/>
        </p:nvSpPr>
        <p:spPr>
          <a:xfrm>
            <a:off x="1496617" y="1745985"/>
            <a:ext cx="4386949" cy="362279"/>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01.01.2024 г. по 31.12.2024г</a:t>
            </a:r>
          </a:p>
        </p:txBody>
      </p:sp>
      <p:sp>
        <p:nvSpPr>
          <p:cNvPr id="9" name="Прямоугольник 8"/>
          <p:cNvSpPr/>
          <p:nvPr/>
        </p:nvSpPr>
        <p:spPr>
          <a:xfrm>
            <a:off x="1230741" y="3096658"/>
            <a:ext cx="5118107" cy="362279"/>
          </a:xfrm>
          <a:prstGeom prst="rect">
            <a:avLst/>
          </a:prstGeom>
          <a:solidFill>
            <a:schemeClr val="accent3">
              <a:lumMod val="40000"/>
              <a:lumOff val="6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+ 1месяц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01.01.2024 г. по 31.12.2024г</a:t>
            </a:r>
          </a:p>
        </p:txBody>
      </p:sp>
      <p:sp>
        <p:nvSpPr>
          <p:cNvPr id="11" name="Прямоугольник 10"/>
          <p:cNvSpPr/>
          <p:nvPr/>
        </p:nvSpPr>
        <p:spPr>
          <a:xfrm>
            <a:off x="2599204" y="4359567"/>
            <a:ext cx="5782796" cy="376385"/>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846"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+ 1месяц </a:t>
            </a:r>
            <a:r>
              <a:rPr kumimoji="0" lang="ru-RU" sz="1846"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Составлен с 01.03.2024 г. по 28.02.2025г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p:txBody>
      </p:sp>
      <p:sp>
        <p:nvSpPr>
          <p:cNvPr id="12" name="Прямоугольник 11"/>
          <p:cNvSpPr/>
          <p:nvPr/>
        </p:nvSpPr>
        <p:spPr>
          <a:xfrm>
            <a:off x="4288311" y="5348023"/>
            <a:ext cx="4719294" cy="348109"/>
          </a:xfrm>
          <a:prstGeom prst="rect">
            <a:avLst/>
          </a:prstGeom>
          <a:solidFill>
            <a:schemeClr val="accent3">
              <a:lumMod val="40000"/>
              <a:lumOff val="6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Уже имеем бюджет с 01.01.2025 г. по 31.12.2025г</a:t>
            </a:r>
            <a:endPar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21" name="Прямоугольник 20"/>
          <p:cNvSpPr/>
          <p:nvPr/>
        </p:nvSpPr>
        <p:spPr>
          <a:xfrm>
            <a:off x="7013538" y="1600200"/>
            <a:ext cx="1927599" cy="816762"/>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01.01.24г</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имеет бюджет на один год.</a:t>
            </a:r>
          </a:p>
        </p:txBody>
      </p:sp>
      <p:sp>
        <p:nvSpPr>
          <p:cNvPr id="22" name="Прямоугольник 21"/>
          <p:cNvSpPr/>
          <p:nvPr/>
        </p:nvSpPr>
        <p:spPr>
          <a:xfrm>
            <a:off x="1230740" y="5024255"/>
            <a:ext cx="2127006" cy="1058238"/>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01.01.25г имеет бюджет на следующий год.</a:t>
            </a:r>
            <a:endParaRPr kumimoji="0" lang="ru-RU" sz="1569" b="1" i="0" u="none" strike="noStrike" kern="1200" cap="none" spc="0" normalizeH="0" baseline="0" noProof="0" dirty="0">
              <a:ln>
                <a:noFill/>
              </a:ln>
              <a:solidFill>
                <a:srgbClr val="1E09B7"/>
              </a:solidFill>
              <a:effectLst/>
              <a:uLnTx/>
              <a:uFillTx/>
              <a:latin typeface="Times New Roman" pitchFamily="18" charset="0"/>
              <a:ea typeface="+mn-ea"/>
              <a:cs typeface="Times New Roman" pitchFamily="18" charset="0"/>
            </a:endParaRPr>
          </a:p>
        </p:txBody>
      </p:sp>
      <p:sp>
        <p:nvSpPr>
          <p:cNvPr id="24" name="Прямоугольная выноска 23"/>
          <p:cNvSpPr/>
          <p:nvPr/>
        </p:nvSpPr>
        <p:spPr>
          <a:xfrm>
            <a:off x="6947069" y="1569359"/>
            <a:ext cx="1927599" cy="929077"/>
          </a:xfrm>
          <a:prstGeom prst="wedgeRectCallout">
            <a:avLst>
              <a:gd name="adj1" fmla="val -98375"/>
              <a:gd name="adj2" fmla="val -24142"/>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
        <p:nvSpPr>
          <p:cNvPr id="25" name="Прямоугольная выноска 24"/>
          <p:cNvSpPr/>
          <p:nvPr/>
        </p:nvSpPr>
        <p:spPr>
          <a:xfrm>
            <a:off x="1164272" y="5242790"/>
            <a:ext cx="2193474" cy="1005610"/>
          </a:xfrm>
          <a:prstGeom prst="wedgeRectCallout">
            <a:avLst>
              <a:gd name="adj1" fmla="val 85790"/>
              <a:gd name="adj2" fmla="val -23091"/>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
        <p:nvSpPr>
          <p:cNvPr id="26" name="4-конечная звезда 25"/>
          <p:cNvSpPr/>
          <p:nvPr/>
        </p:nvSpPr>
        <p:spPr>
          <a:xfrm>
            <a:off x="4155373" y="838200"/>
            <a:ext cx="132938" cy="132938"/>
          </a:xfrm>
          <a:prstGeom prst="star4">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8306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916715" y="879057"/>
            <a:ext cx="1758375" cy="1921646"/>
            <a:chOff x="923543" y="1360932"/>
            <a:chExt cx="1837944" cy="2322576"/>
          </a:xfrm>
        </p:grpSpPr>
        <p:pic>
          <p:nvPicPr>
            <p:cNvPr id="4" name="object 4"/>
            <p:cNvPicPr/>
            <p:nvPr/>
          </p:nvPicPr>
          <p:blipFill>
            <a:blip r:embed="rId2" cstate="print"/>
            <a:stretch>
              <a:fillRect/>
            </a:stretch>
          </p:blipFill>
          <p:spPr>
            <a:xfrm>
              <a:off x="923543" y="1360932"/>
              <a:ext cx="1837944" cy="2322576"/>
            </a:xfrm>
            <a:prstGeom prst="rect">
              <a:avLst/>
            </a:prstGeom>
          </p:spPr>
        </p:pic>
        <p:sp>
          <p:nvSpPr>
            <p:cNvPr id="5" name="object 5"/>
            <p:cNvSpPr/>
            <p:nvPr/>
          </p:nvSpPr>
          <p:spPr>
            <a:xfrm>
              <a:off x="1007363" y="1444752"/>
              <a:ext cx="518159" cy="521334"/>
            </a:xfrm>
            <a:custGeom>
              <a:avLst/>
              <a:gdLst/>
              <a:ahLst/>
              <a:cxnLst/>
              <a:rect l="l" t="t" r="r" b="b"/>
              <a:pathLst>
                <a:path w="518159" h="521335">
                  <a:moveTo>
                    <a:pt x="259080" y="0"/>
                  </a:moveTo>
                  <a:lnTo>
                    <a:pt x="212508" y="4199"/>
                  </a:lnTo>
                  <a:lnTo>
                    <a:pt x="168676" y="16308"/>
                  </a:lnTo>
                  <a:lnTo>
                    <a:pt x="128315" y="35588"/>
                  </a:lnTo>
                  <a:lnTo>
                    <a:pt x="92156" y="61302"/>
                  </a:lnTo>
                  <a:lnTo>
                    <a:pt x="60930" y="92715"/>
                  </a:lnTo>
                  <a:lnTo>
                    <a:pt x="35370" y="129088"/>
                  </a:lnTo>
                  <a:lnTo>
                    <a:pt x="16208" y="169685"/>
                  </a:lnTo>
                  <a:lnTo>
                    <a:pt x="4173" y="213769"/>
                  </a:lnTo>
                  <a:lnTo>
                    <a:pt x="0" y="260603"/>
                  </a:lnTo>
                  <a:lnTo>
                    <a:pt x="4173" y="307438"/>
                  </a:lnTo>
                  <a:lnTo>
                    <a:pt x="16208" y="351522"/>
                  </a:lnTo>
                  <a:lnTo>
                    <a:pt x="35370" y="392119"/>
                  </a:lnTo>
                  <a:lnTo>
                    <a:pt x="60930" y="428492"/>
                  </a:lnTo>
                  <a:lnTo>
                    <a:pt x="92156" y="459905"/>
                  </a:lnTo>
                  <a:lnTo>
                    <a:pt x="128315" y="485619"/>
                  </a:lnTo>
                  <a:lnTo>
                    <a:pt x="168676" y="504899"/>
                  </a:lnTo>
                  <a:lnTo>
                    <a:pt x="212508" y="517008"/>
                  </a:lnTo>
                  <a:lnTo>
                    <a:pt x="259080" y="521208"/>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80" y="0"/>
                  </a:lnTo>
                  <a:close/>
                </a:path>
              </a:pathLst>
            </a:custGeom>
            <a:solidFill>
              <a:srgbClr val="FFFFFF"/>
            </a:solidFill>
          </p:spPr>
          <p:txBody>
            <a:bodyPr wrap="square" lIns="0" tIns="0" rIns="0" bIns="0" rtlCol="0"/>
            <a:lstStyle/>
            <a:p>
              <a:pPr>
                <a:defRPr/>
              </a:pPr>
              <a:endParaRPr sz="1754">
                <a:solidFill>
                  <a:prstClr val="black"/>
                </a:solidFill>
                <a:latin typeface="Times New Roman"/>
              </a:endParaRPr>
            </a:p>
          </p:txBody>
        </p:sp>
        <p:sp>
          <p:nvSpPr>
            <p:cNvPr id="6" name="object 6"/>
            <p:cNvSpPr/>
            <p:nvPr/>
          </p:nvSpPr>
          <p:spPr>
            <a:xfrm>
              <a:off x="1007363" y="1444752"/>
              <a:ext cx="518159" cy="521334"/>
            </a:xfrm>
            <a:custGeom>
              <a:avLst/>
              <a:gdLst/>
              <a:ahLst/>
              <a:cxnLst/>
              <a:rect l="l" t="t" r="r" b="b"/>
              <a:pathLst>
                <a:path w="518159" h="521335">
                  <a:moveTo>
                    <a:pt x="0" y="260603"/>
                  </a:moveTo>
                  <a:lnTo>
                    <a:pt x="4173" y="213769"/>
                  </a:lnTo>
                  <a:lnTo>
                    <a:pt x="16208" y="169685"/>
                  </a:lnTo>
                  <a:lnTo>
                    <a:pt x="35370" y="129088"/>
                  </a:lnTo>
                  <a:lnTo>
                    <a:pt x="60930" y="92715"/>
                  </a:lnTo>
                  <a:lnTo>
                    <a:pt x="92156" y="61302"/>
                  </a:lnTo>
                  <a:lnTo>
                    <a:pt x="128315" y="35588"/>
                  </a:lnTo>
                  <a:lnTo>
                    <a:pt x="168676" y="16308"/>
                  </a:lnTo>
                  <a:lnTo>
                    <a:pt x="212508" y="4199"/>
                  </a:lnTo>
                  <a:lnTo>
                    <a:pt x="259080"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80" y="521208"/>
                  </a:lnTo>
                  <a:lnTo>
                    <a:pt x="212508" y="517008"/>
                  </a:lnTo>
                  <a:lnTo>
                    <a:pt x="168676" y="504899"/>
                  </a:lnTo>
                  <a:lnTo>
                    <a:pt x="128315" y="485619"/>
                  </a:lnTo>
                  <a:lnTo>
                    <a:pt x="92156" y="459905"/>
                  </a:lnTo>
                  <a:lnTo>
                    <a:pt x="60930" y="428492"/>
                  </a:lnTo>
                  <a:lnTo>
                    <a:pt x="35370" y="392119"/>
                  </a:lnTo>
                  <a:lnTo>
                    <a:pt x="16208" y="351522"/>
                  </a:lnTo>
                  <a:lnTo>
                    <a:pt x="4173" y="307438"/>
                  </a:lnTo>
                  <a:lnTo>
                    <a:pt x="0" y="260603"/>
                  </a:lnTo>
                  <a:close/>
                </a:path>
              </a:pathLst>
            </a:custGeom>
            <a:ln w="15240">
              <a:solidFill>
                <a:srgbClr val="51C3F8"/>
              </a:solidFill>
            </a:ln>
          </p:spPr>
          <p:txBody>
            <a:bodyPr wrap="square" lIns="0" tIns="0" rIns="0" bIns="0" rtlCol="0"/>
            <a:lstStyle/>
            <a:p>
              <a:pPr>
                <a:defRPr/>
              </a:pPr>
              <a:endParaRPr sz="1754">
                <a:solidFill>
                  <a:prstClr val="black"/>
                </a:solidFill>
                <a:latin typeface="Times New Roman"/>
              </a:endParaRPr>
            </a:p>
          </p:txBody>
        </p:sp>
        <p:pic>
          <p:nvPicPr>
            <p:cNvPr id="7" name="object 7"/>
            <p:cNvPicPr/>
            <p:nvPr/>
          </p:nvPicPr>
          <p:blipFill>
            <a:blip r:embed="rId3" cstate="print"/>
            <a:stretch>
              <a:fillRect/>
            </a:stretch>
          </p:blipFill>
          <p:spPr>
            <a:xfrm>
              <a:off x="1222248" y="1633727"/>
              <a:ext cx="114300" cy="170687"/>
            </a:xfrm>
            <a:prstGeom prst="rect">
              <a:avLst/>
            </a:prstGeom>
          </p:spPr>
        </p:pic>
        <p:pic>
          <p:nvPicPr>
            <p:cNvPr id="8" name="object 8"/>
            <p:cNvPicPr/>
            <p:nvPr/>
          </p:nvPicPr>
          <p:blipFill>
            <a:blip r:embed="rId4" cstate="print"/>
            <a:stretch>
              <a:fillRect/>
            </a:stretch>
          </p:blipFill>
          <p:spPr>
            <a:xfrm>
              <a:off x="1220368" y="1631568"/>
              <a:ext cx="98018" cy="154559"/>
            </a:xfrm>
            <a:prstGeom prst="rect">
              <a:avLst/>
            </a:prstGeom>
          </p:spPr>
        </p:pic>
      </p:grpSp>
      <p:sp>
        <p:nvSpPr>
          <p:cNvPr id="9" name="object 9"/>
          <p:cNvSpPr txBox="1">
            <a:spLocks noGrp="1"/>
          </p:cNvSpPr>
          <p:nvPr>
            <p:ph type="title"/>
          </p:nvPr>
        </p:nvSpPr>
        <p:spPr>
          <a:xfrm>
            <a:off x="2030086" y="615439"/>
            <a:ext cx="5633671" cy="278380"/>
          </a:xfrm>
          <a:prstGeom prst="rect">
            <a:avLst/>
          </a:prstGeom>
        </p:spPr>
        <p:txBody>
          <a:bodyPr vert="horz" wrap="square" lIns="0" tIns="8353" rIns="0" bIns="0" rtlCol="0" anchor="ctr">
            <a:spAutoFit/>
          </a:bodyPr>
          <a:lstStyle/>
          <a:p>
            <a:pPr marL="8793">
              <a:spcBef>
                <a:spcPts val="66"/>
              </a:spcBef>
            </a:pPr>
            <a:r>
              <a:rPr lang="ru-RU" sz="1754" b="1" spc="-31" dirty="0">
                <a:solidFill>
                  <a:schemeClr val="tx1"/>
                </a:solidFill>
                <a:latin typeface="Times New Roman" panose="02020603050405020304" pitchFamily="18" charset="0"/>
                <a:cs typeface="Times New Roman" panose="02020603050405020304" pitchFamily="18" charset="0"/>
              </a:rPr>
              <a:t>Р</a:t>
            </a:r>
            <a:r>
              <a:rPr sz="1754" b="1" spc="-31" dirty="0" err="1">
                <a:solidFill>
                  <a:schemeClr val="tx1"/>
                </a:solidFill>
                <a:latin typeface="Times New Roman" panose="02020603050405020304" pitchFamily="18" charset="0"/>
                <a:cs typeface="Times New Roman" panose="02020603050405020304" pitchFamily="18" charset="0"/>
              </a:rPr>
              <a:t>азминка</a:t>
            </a:r>
            <a:r>
              <a:rPr lang="ru-RU" sz="1754" b="1" spc="-31" dirty="0">
                <a:solidFill>
                  <a:schemeClr val="tx1"/>
                </a:solidFill>
                <a:latin typeface="Times New Roman" panose="02020603050405020304" pitchFamily="18" charset="0"/>
                <a:cs typeface="Times New Roman" panose="02020603050405020304" pitchFamily="18" charset="0"/>
              </a:rPr>
              <a:t> до начало </a:t>
            </a:r>
            <a:r>
              <a:rPr sz="1754" b="1" spc="-77" dirty="0">
                <a:solidFill>
                  <a:schemeClr val="tx1"/>
                </a:solidFill>
                <a:latin typeface="Times New Roman" panose="02020603050405020304" pitchFamily="18" charset="0"/>
                <a:cs typeface="Times New Roman" panose="02020603050405020304" pitchFamily="18" charset="0"/>
              </a:rPr>
              <a:t> </a:t>
            </a:r>
            <a:r>
              <a:rPr sz="1754" b="1" spc="-28" dirty="0">
                <a:solidFill>
                  <a:schemeClr val="tx1"/>
                </a:solidFill>
                <a:latin typeface="Times New Roman" panose="02020603050405020304" pitchFamily="18" charset="0"/>
                <a:cs typeface="Times New Roman" panose="02020603050405020304" pitchFamily="18" charset="0"/>
              </a:rPr>
              <a:t>«Мое</a:t>
            </a:r>
            <a:r>
              <a:rPr sz="1754" b="1" spc="-83" dirty="0">
                <a:solidFill>
                  <a:schemeClr val="tx1"/>
                </a:solidFill>
                <a:latin typeface="Times New Roman" panose="02020603050405020304" pitchFamily="18" charset="0"/>
                <a:cs typeface="Times New Roman" panose="02020603050405020304" pitchFamily="18" charset="0"/>
              </a:rPr>
              <a:t> </a:t>
            </a:r>
            <a:r>
              <a:rPr sz="1754" b="1" spc="-35" dirty="0">
                <a:solidFill>
                  <a:schemeClr val="tx1"/>
                </a:solidFill>
                <a:latin typeface="Times New Roman" panose="02020603050405020304" pitchFamily="18" charset="0"/>
                <a:cs typeface="Times New Roman" panose="02020603050405020304" pitchFamily="18" charset="0"/>
              </a:rPr>
              <a:t>настроение»</a:t>
            </a:r>
            <a:endParaRPr sz="1754" b="1" dirty="0">
              <a:solidFill>
                <a:schemeClr val="tx1"/>
              </a:solidFill>
              <a:latin typeface="Times New Roman" panose="02020603050405020304" pitchFamily="18" charset="0"/>
              <a:cs typeface="Times New Roman" panose="02020603050405020304" pitchFamily="18" charset="0"/>
            </a:endParaRPr>
          </a:p>
        </p:txBody>
      </p:sp>
      <p:grpSp>
        <p:nvGrpSpPr>
          <p:cNvPr id="10" name="object 10"/>
          <p:cNvGrpSpPr/>
          <p:nvPr/>
        </p:nvGrpSpPr>
        <p:grpSpPr>
          <a:xfrm>
            <a:off x="926788" y="3064296"/>
            <a:ext cx="2141063" cy="2203025"/>
            <a:chOff x="1283208" y="3758184"/>
            <a:chExt cx="2724912" cy="2538984"/>
          </a:xfrm>
        </p:grpSpPr>
        <p:pic>
          <p:nvPicPr>
            <p:cNvPr id="11" name="object 11"/>
            <p:cNvPicPr/>
            <p:nvPr/>
          </p:nvPicPr>
          <p:blipFill>
            <a:blip r:embed="rId5" cstate="print"/>
            <a:stretch>
              <a:fillRect/>
            </a:stretch>
          </p:blipFill>
          <p:spPr>
            <a:xfrm>
              <a:off x="1283208" y="3758184"/>
              <a:ext cx="2724912" cy="2538984"/>
            </a:xfrm>
            <a:prstGeom prst="rect">
              <a:avLst/>
            </a:prstGeom>
          </p:spPr>
        </p:pic>
        <p:sp>
          <p:nvSpPr>
            <p:cNvPr id="12" name="object 12"/>
            <p:cNvSpPr/>
            <p:nvPr/>
          </p:nvSpPr>
          <p:spPr>
            <a:xfrm>
              <a:off x="1661160" y="3796284"/>
              <a:ext cx="520065" cy="521334"/>
            </a:xfrm>
            <a:custGeom>
              <a:avLst/>
              <a:gdLst/>
              <a:ahLst/>
              <a:cxnLst/>
              <a:rect l="l" t="t" r="r" b="b"/>
              <a:pathLst>
                <a:path w="520064" h="521335">
                  <a:moveTo>
                    <a:pt x="259841" y="0"/>
                  </a:moveTo>
                  <a:lnTo>
                    <a:pt x="213134" y="4199"/>
                  </a:lnTo>
                  <a:lnTo>
                    <a:pt x="169173" y="16308"/>
                  </a:lnTo>
                  <a:lnTo>
                    <a:pt x="128693" y="35588"/>
                  </a:lnTo>
                  <a:lnTo>
                    <a:pt x="92427" y="61302"/>
                  </a:lnTo>
                  <a:lnTo>
                    <a:pt x="61110" y="92715"/>
                  </a:lnTo>
                  <a:lnTo>
                    <a:pt x="35475" y="129088"/>
                  </a:lnTo>
                  <a:lnTo>
                    <a:pt x="16256" y="169685"/>
                  </a:lnTo>
                  <a:lnTo>
                    <a:pt x="4186" y="213769"/>
                  </a:lnTo>
                  <a:lnTo>
                    <a:pt x="0" y="260604"/>
                  </a:lnTo>
                  <a:lnTo>
                    <a:pt x="4186" y="307438"/>
                  </a:lnTo>
                  <a:lnTo>
                    <a:pt x="16256" y="351522"/>
                  </a:lnTo>
                  <a:lnTo>
                    <a:pt x="35475" y="392119"/>
                  </a:lnTo>
                  <a:lnTo>
                    <a:pt x="61110" y="428492"/>
                  </a:lnTo>
                  <a:lnTo>
                    <a:pt x="92427" y="459905"/>
                  </a:lnTo>
                  <a:lnTo>
                    <a:pt x="128693" y="485619"/>
                  </a:lnTo>
                  <a:lnTo>
                    <a:pt x="169173" y="504899"/>
                  </a:lnTo>
                  <a:lnTo>
                    <a:pt x="213134" y="517008"/>
                  </a:lnTo>
                  <a:lnTo>
                    <a:pt x="259841" y="521208"/>
                  </a:lnTo>
                  <a:lnTo>
                    <a:pt x="306549" y="517008"/>
                  </a:lnTo>
                  <a:lnTo>
                    <a:pt x="350510" y="504899"/>
                  </a:lnTo>
                  <a:lnTo>
                    <a:pt x="390990" y="485619"/>
                  </a:lnTo>
                  <a:lnTo>
                    <a:pt x="427256" y="459905"/>
                  </a:lnTo>
                  <a:lnTo>
                    <a:pt x="458573" y="428492"/>
                  </a:lnTo>
                  <a:lnTo>
                    <a:pt x="484208" y="392119"/>
                  </a:lnTo>
                  <a:lnTo>
                    <a:pt x="503427" y="351522"/>
                  </a:lnTo>
                  <a:lnTo>
                    <a:pt x="515497" y="307438"/>
                  </a:lnTo>
                  <a:lnTo>
                    <a:pt x="519683" y="260604"/>
                  </a:lnTo>
                  <a:lnTo>
                    <a:pt x="515497" y="213769"/>
                  </a:lnTo>
                  <a:lnTo>
                    <a:pt x="503427" y="169685"/>
                  </a:lnTo>
                  <a:lnTo>
                    <a:pt x="484208" y="129088"/>
                  </a:lnTo>
                  <a:lnTo>
                    <a:pt x="458573" y="92715"/>
                  </a:lnTo>
                  <a:lnTo>
                    <a:pt x="427256" y="61302"/>
                  </a:lnTo>
                  <a:lnTo>
                    <a:pt x="390990" y="35588"/>
                  </a:lnTo>
                  <a:lnTo>
                    <a:pt x="350510" y="16308"/>
                  </a:lnTo>
                  <a:lnTo>
                    <a:pt x="306549" y="4199"/>
                  </a:lnTo>
                  <a:lnTo>
                    <a:pt x="259841" y="0"/>
                  </a:lnTo>
                  <a:close/>
                </a:path>
              </a:pathLst>
            </a:custGeom>
            <a:solidFill>
              <a:srgbClr val="FFFFFF"/>
            </a:solidFill>
          </p:spPr>
          <p:txBody>
            <a:bodyPr wrap="square" lIns="0" tIns="0" rIns="0" bIns="0" rtlCol="0"/>
            <a:lstStyle/>
            <a:p>
              <a:pPr>
                <a:defRPr/>
              </a:pPr>
              <a:endParaRPr sz="1754">
                <a:solidFill>
                  <a:prstClr val="black"/>
                </a:solidFill>
                <a:latin typeface="Times New Roman"/>
              </a:endParaRPr>
            </a:p>
          </p:txBody>
        </p:sp>
        <p:sp>
          <p:nvSpPr>
            <p:cNvPr id="13" name="object 13"/>
            <p:cNvSpPr/>
            <p:nvPr/>
          </p:nvSpPr>
          <p:spPr>
            <a:xfrm>
              <a:off x="1661160" y="3796284"/>
              <a:ext cx="520065" cy="521334"/>
            </a:xfrm>
            <a:custGeom>
              <a:avLst/>
              <a:gdLst/>
              <a:ahLst/>
              <a:cxnLst/>
              <a:rect l="l" t="t" r="r" b="b"/>
              <a:pathLst>
                <a:path w="520064" h="521335">
                  <a:moveTo>
                    <a:pt x="0" y="260604"/>
                  </a:moveTo>
                  <a:lnTo>
                    <a:pt x="4186" y="213769"/>
                  </a:lnTo>
                  <a:lnTo>
                    <a:pt x="16256" y="169685"/>
                  </a:lnTo>
                  <a:lnTo>
                    <a:pt x="35475" y="129088"/>
                  </a:lnTo>
                  <a:lnTo>
                    <a:pt x="61110" y="92715"/>
                  </a:lnTo>
                  <a:lnTo>
                    <a:pt x="92427" y="61302"/>
                  </a:lnTo>
                  <a:lnTo>
                    <a:pt x="128693" y="35588"/>
                  </a:lnTo>
                  <a:lnTo>
                    <a:pt x="169173" y="16308"/>
                  </a:lnTo>
                  <a:lnTo>
                    <a:pt x="213134" y="4199"/>
                  </a:lnTo>
                  <a:lnTo>
                    <a:pt x="259841" y="0"/>
                  </a:lnTo>
                  <a:lnTo>
                    <a:pt x="306549" y="4199"/>
                  </a:lnTo>
                  <a:lnTo>
                    <a:pt x="350510" y="16308"/>
                  </a:lnTo>
                  <a:lnTo>
                    <a:pt x="390990" y="35588"/>
                  </a:lnTo>
                  <a:lnTo>
                    <a:pt x="427256" y="61302"/>
                  </a:lnTo>
                  <a:lnTo>
                    <a:pt x="458573" y="92715"/>
                  </a:lnTo>
                  <a:lnTo>
                    <a:pt x="484208" y="129088"/>
                  </a:lnTo>
                  <a:lnTo>
                    <a:pt x="503427" y="169685"/>
                  </a:lnTo>
                  <a:lnTo>
                    <a:pt x="515497" y="213769"/>
                  </a:lnTo>
                  <a:lnTo>
                    <a:pt x="519683" y="260604"/>
                  </a:lnTo>
                  <a:lnTo>
                    <a:pt x="515497" y="307438"/>
                  </a:lnTo>
                  <a:lnTo>
                    <a:pt x="503427" y="351522"/>
                  </a:lnTo>
                  <a:lnTo>
                    <a:pt x="484208" y="392119"/>
                  </a:lnTo>
                  <a:lnTo>
                    <a:pt x="458573" y="428492"/>
                  </a:lnTo>
                  <a:lnTo>
                    <a:pt x="427256" y="459905"/>
                  </a:lnTo>
                  <a:lnTo>
                    <a:pt x="390990" y="485619"/>
                  </a:lnTo>
                  <a:lnTo>
                    <a:pt x="350510" y="504899"/>
                  </a:lnTo>
                  <a:lnTo>
                    <a:pt x="306549" y="517008"/>
                  </a:lnTo>
                  <a:lnTo>
                    <a:pt x="259841" y="521208"/>
                  </a:lnTo>
                  <a:lnTo>
                    <a:pt x="213134" y="517008"/>
                  </a:lnTo>
                  <a:lnTo>
                    <a:pt x="169173" y="504899"/>
                  </a:lnTo>
                  <a:lnTo>
                    <a:pt x="128693" y="485619"/>
                  </a:lnTo>
                  <a:lnTo>
                    <a:pt x="92427" y="459905"/>
                  </a:lnTo>
                  <a:lnTo>
                    <a:pt x="61110" y="428492"/>
                  </a:lnTo>
                  <a:lnTo>
                    <a:pt x="35475" y="392119"/>
                  </a:lnTo>
                  <a:lnTo>
                    <a:pt x="16256" y="351522"/>
                  </a:lnTo>
                  <a:lnTo>
                    <a:pt x="4186" y="307438"/>
                  </a:lnTo>
                  <a:lnTo>
                    <a:pt x="0" y="260604"/>
                  </a:lnTo>
                  <a:close/>
                </a:path>
              </a:pathLst>
            </a:custGeom>
            <a:ln w="15240">
              <a:solidFill>
                <a:srgbClr val="51C3F8"/>
              </a:solidFill>
            </a:ln>
          </p:spPr>
          <p:txBody>
            <a:bodyPr wrap="square" lIns="0" tIns="0" rIns="0" bIns="0" rtlCol="0"/>
            <a:lstStyle/>
            <a:p>
              <a:pPr>
                <a:defRPr/>
              </a:pPr>
              <a:endParaRPr sz="1754">
                <a:solidFill>
                  <a:prstClr val="black"/>
                </a:solidFill>
                <a:latin typeface="Times New Roman"/>
              </a:endParaRPr>
            </a:p>
          </p:txBody>
        </p:sp>
        <p:pic>
          <p:nvPicPr>
            <p:cNvPr id="14" name="object 14"/>
            <p:cNvPicPr/>
            <p:nvPr/>
          </p:nvPicPr>
          <p:blipFill>
            <a:blip r:embed="rId6" cstate="print"/>
            <a:stretch>
              <a:fillRect/>
            </a:stretch>
          </p:blipFill>
          <p:spPr>
            <a:xfrm>
              <a:off x="1871472" y="3986784"/>
              <a:ext cx="118872" cy="170687"/>
            </a:xfrm>
            <a:prstGeom prst="rect">
              <a:avLst/>
            </a:prstGeom>
          </p:spPr>
        </p:pic>
        <p:pic>
          <p:nvPicPr>
            <p:cNvPr id="15" name="object 15"/>
            <p:cNvPicPr/>
            <p:nvPr/>
          </p:nvPicPr>
          <p:blipFill>
            <a:blip r:embed="rId7" cstate="print"/>
            <a:stretch>
              <a:fillRect/>
            </a:stretch>
          </p:blipFill>
          <p:spPr>
            <a:xfrm>
              <a:off x="1919488" y="4034389"/>
              <a:ext cx="53710" cy="105937"/>
            </a:xfrm>
            <a:prstGeom prst="rect">
              <a:avLst/>
            </a:prstGeom>
          </p:spPr>
        </p:pic>
      </p:grpSp>
      <p:grpSp>
        <p:nvGrpSpPr>
          <p:cNvPr id="16" name="object 16"/>
          <p:cNvGrpSpPr/>
          <p:nvPr/>
        </p:nvGrpSpPr>
        <p:grpSpPr>
          <a:xfrm>
            <a:off x="6769424" y="3960533"/>
            <a:ext cx="2338091" cy="2036753"/>
            <a:chOff x="9005316" y="3727703"/>
            <a:chExt cx="2155190" cy="2533015"/>
          </a:xfrm>
        </p:grpSpPr>
        <p:pic>
          <p:nvPicPr>
            <p:cNvPr id="17" name="object 17"/>
            <p:cNvPicPr/>
            <p:nvPr/>
          </p:nvPicPr>
          <p:blipFill>
            <a:blip r:embed="rId8" cstate="print"/>
            <a:stretch>
              <a:fillRect/>
            </a:stretch>
          </p:blipFill>
          <p:spPr>
            <a:xfrm>
              <a:off x="9012936" y="3727703"/>
              <a:ext cx="2147316" cy="2532888"/>
            </a:xfrm>
            <a:prstGeom prst="rect">
              <a:avLst/>
            </a:prstGeom>
          </p:spPr>
        </p:pic>
        <p:sp>
          <p:nvSpPr>
            <p:cNvPr id="18" name="object 18"/>
            <p:cNvSpPr/>
            <p:nvPr/>
          </p:nvSpPr>
          <p:spPr>
            <a:xfrm>
              <a:off x="9012936" y="3738371"/>
              <a:ext cx="518159" cy="521334"/>
            </a:xfrm>
            <a:custGeom>
              <a:avLst/>
              <a:gdLst/>
              <a:ahLst/>
              <a:cxnLst/>
              <a:rect l="l" t="t" r="r" b="b"/>
              <a:pathLst>
                <a:path w="518159" h="521335">
                  <a:moveTo>
                    <a:pt x="259080" y="0"/>
                  </a:moveTo>
                  <a:lnTo>
                    <a:pt x="212498" y="4199"/>
                  </a:lnTo>
                  <a:lnTo>
                    <a:pt x="168661" y="16308"/>
                  </a:lnTo>
                  <a:lnTo>
                    <a:pt x="128298" y="35588"/>
                  </a:lnTo>
                  <a:lnTo>
                    <a:pt x="92140" y="61302"/>
                  </a:lnTo>
                  <a:lnTo>
                    <a:pt x="60918" y="92715"/>
                  </a:lnTo>
                  <a:lnTo>
                    <a:pt x="35362" y="129088"/>
                  </a:lnTo>
                  <a:lnTo>
                    <a:pt x="16203" y="169685"/>
                  </a:lnTo>
                  <a:lnTo>
                    <a:pt x="4172" y="213769"/>
                  </a:lnTo>
                  <a:lnTo>
                    <a:pt x="0" y="260603"/>
                  </a:lnTo>
                  <a:lnTo>
                    <a:pt x="4172" y="307438"/>
                  </a:lnTo>
                  <a:lnTo>
                    <a:pt x="16203" y="351522"/>
                  </a:lnTo>
                  <a:lnTo>
                    <a:pt x="35362" y="392119"/>
                  </a:lnTo>
                  <a:lnTo>
                    <a:pt x="60918" y="428492"/>
                  </a:lnTo>
                  <a:lnTo>
                    <a:pt x="92140" y="459905"/>
                  </a:lnTo>
                  <a:lnTo>
                    <a:pt x="128298" y="485619"/>
                  </a:lnTo>
                  <a:lnTo>
                    <a:pt x="168661" y="504899"/>
                  </a:lnTo>
                  <a:lnTo>
                    <a:pt x="212498" y="517008"/>
                  </a:lnTo>
                  <a:lnTo>
                    <a:pt x="259080" y="521207"/>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80" y="0"/>
                  </a:lnTo>
                  <a:close/>
                </a:path>
              </a:pathLst>
            </a:custGeom>
            <a:solidFill>
              <a:srgbClr val="FFFFFF"/>
            </a:solidFill>
          </p:spPr>
          <p:txBody>
            <a:bodyPr wrap="square" lIns="0" tIns="0" rIns="0" bIns="0" rtlCol="0"/>
            <a:lstStyle/>
            <a:p>
              <a:pPr>
                <a:defRPr/>
              </a:pPr>
              <a:endParaRPr sz="1754">
                <a:solidFill>
                  <a:prstClr val="black"/>
                </a:solidFill>
                <a:latin typeface="Times New Roman"/>
              </a:endParaRPr>
            </a:p>
          </p:txBody>
        </p:sp>
        <p:sp>
          <p:nvSpPr>
            <p:cNvPr id="19" name="object 19"/>
            <p:cNvSpPr/>
            <p:nvPr/>
          </p:nvSpPr>
          <p:spPr>
            <a:xfrm>
              <a:off x="9012936" y="3738371"/>
              <a:ext cx="518159" cy="521334"/>
            </a:xfrm>
            <a:custGeom>
              <a:avLst/>
              <a:gdLst/>
              <a:ahLst/>
              <a:cxnLst/>
              <a:rect l="l" t="t" r="r" b="b"/>
              <a:pathLst>
                <a:path w="518159" h="521335">
                  <a:moveTo>
                    <a:pt x="0" y="260603"/>
                  </a:moveTo>
                  <a:lnTo>
                    <a:pt x="4172" y="213769"/>
                  </a:lnTo>
                  <a:lnTo>
                    <a:pt x="16203" y="169685"/>
                  </a:lnTo>
                  <a:lnTo>
                    <a:pt x="35362" y="129088"/>
                  </a:lnTo>
                  <a:lnTo>
                    <a:pt x="60918" y="92715"/>
                  </a:lnTo>
                  <a:lnTo>
                    <a:pt x="92140" y="61302"/>
                  </a:lnTo>
                  <a:lnTo>
                    <a:pt x="128298" y="35588"/>
                  </a:lnTo>
                  <a:lnTo>
                    <a:pt x="168661" y="16308"/>
                  </a:lnTo>
                  <a:lnTo>
                    <a:pt x="212498" y="4199"/>
                  </a:lnTo>
                  <a:lnTo>
                    <a:pt x="259080"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80" y="521207"/>
                  </a:lnTo>
                  <a:lnTo>
                    <a:pt x="212498" y="517008"/>
                  </a:lnTo>
                  <a:lnTo>
                    <a:pt x="168661" y="504899"/>
                  </a:lnTo>
                  <a:lnTo>
                    <a:pt x="128298" y="485619"/>
                  </a:lnTo>
                  <a:lnTo>
                    <a:pt x="92140" y="459905"/>
                  </a:lnTo>
                  <a:lnTo>
                    <a:pt x="60918" y="428492"/>
                  </a:lnTo>
                  <a:lnTo>
                    <a:pt x="35362" y="392119"/>
                  </a:lnTo>
                  <a:lnTo>
                    <a:pt x="16203" y="351522"/>
                  </a:lnTo>
                  <a:lnTo>
                    <a:pt x="4172" y="307438"/>
                  </a:lnTo>
                  <a:lnTo>
                    <a:pt x="0" y="260603"/>
                  </a:lnTo>
                  <a:close/>
                </a:path>
              </a:pathLst>
            </a:custGeom>
            <a:ln w="15240">
              <a:solidFill>
                <a:srgbClr val="51C3F8"/>
              </a:solidFill>
            </a:ln>
          </p:spPr>
          <p:txBody>
            <a:bodyPr wrap="square" lIns="0" tIns="0" rIns="0" bIns="0" rtlCol="0"/>
            <a:lstStyle/>
            <a:p>
              <a:pPr>
                <a:defRPr/>
              </a:pPr>
              <a:endParaRPr sz="1754">
                <a:solidFill>
                  <a:prstClr val="black"/>
                </a:solidFill>
                <a:latin typeface="Times New Roman"/>
              </a:endParaRPr>
            </a:p>
          </p:txBody>
        </p:sp>
        <p:pic>
          <p:nvPicPr>
            <p:cNvPr id="20" name="object 20"/>
            <p:cNvPicPr/>
            <p:nvPr/>
          </p:nvPicPr>
          <p:blipFill>
            <a:blip r:embed="rId9" cstate="print"/>
            <a:stretch>
              <a:fillRect/>
            </a:stretch>
          </p:blipFill>
          <p:spPr>
            <a:xfrm>
              <a:off x="9218676" y="3927347"/>
              <a:ext cx="126492" cy="173736"/>
            </a:xfrm>
            <a:prstGeom prst="rect">
              <a:avLst/>
            </a:prstGeom>
          </p:spPr>
        </p:pic>
        <p:pic>
          <p:nvPicPr>
            <p:cNvPr id="21" name="object 21"/>
            <p:cNvPicPr/>
            <p:nvPr/>
          </p:nvPicPr>
          <p:blipFill>
            <a:blip r:embed="rId10" cstate="print"/>
            <a:stretch>
              <a:fillRect/>
            </a:stretch>
          </p:blipFill>
          <p:spPr>
            <a:xfrm>
              <a:off x="9216009" y="3924299"/>
              <a:ext cx="111252" cy="158750"/>
            </a:xfrm>
            <a:prstGeom prst="rect">
              <a:avLst/>
            </a:prstGeom>
          </p:spPr>
        </p:pic>
      </p:grpSp>
      <p:grpSp>
        <p:nvGrpSpPr>
          <p:cNvPr id="22" name="object 22"/>
          <p:cNvGrpSpPr/>
          <p:nvPr/>
        </p:nvGrpSpPr>
        <p:grpSpPr>
          <a:xfrm>
            <a:off x="2297623" y="1582641"/>
            <a:ext cx="2617469" cy="1671242"/>
            <a:chOff x="2900172" y="1353311"/>
            <a:chExt cx="3195955" cy="2312035"/>
          </a:xfrm>
        </p:grpSpPr>
        <p:pic>
          <p:nvPicPr>
            <p:cNvPr id="23" name="object 23"/>
            <p:cNvPicPr/>
            <p:nvPr/>
          </p:nvPicPr>
          <p:blipFill>
            <a:blip r:embed="rId11" cstate="print"/>
            <a:stretch>
              <a:fillRect/>
            </a:stretch>
          </p:blipFill>
          <p:spPr>
            <a:xfrm>
              <a:off x="2900172" y="1377695"/>
              <a:ext cx="3195828" cy="2287523"/>
            </a:xfrm>
            <a:prstGeom prst="rect">
              <a:avLst/>
            </a:prstGeom>
          </p:spPr>
        </p:pic>
        <p:sp>
          <p:nvSpPr>
            <p:cNvPr id="24" name="object 24"/>
            <p:cNvSpPr/>
            <p:nvPr/>
          </p:nvSpPr>
          <p:spPr>
            <a:xfrm>
              <a:off x="2962656" y="1360931"/>
              <a:ext cx="520065" cy="521334"/>
            </a:xfrm>
            <a:custGeom>
              <a:avLst/>
              <a:gdLst/>
              <a:ahLst/>
              <a:cxnLst/>
              <a:rect l="l" t="t" r="r" b="b"/>
              <a:pathLst>
                <a:path w="520064" h="521335">
                  <a:moveTo>
                    <a:pt x="259842" y="0"/>
                  </a:moveTo>
                  <a:lnTo>
                    <a:pt x="213134" y="4199"/>
                  </a:lnTo>
                  <a:lnTo>
                    <a:pt x="169173" y="16308"/>
                  </a:lnTo>
                  <a:lnTo>
                    <a:pt x="128693" y="35588"/>
                  </a:lnTo>
                  <a:lnTo>
                    <a:pt x="92427" y="61302"/>
                  </a:lnTo>
                  <a:lnTo>
                    <a:pt x="61110" y="92715"/>
                  </a:lnTo>
                  <a:lnTo>
                    <a:pt x="35475" y="129088"/>
                  </a:lnTo>
                  <a:lnTo>
                    <a:pt x="16256" y="169685"/>
                  </a:lnTo>
                  <a:lnTo>
                    <a:pt x="4186" y="213769"/>
                  </a:lnTo>
                  <a:lnTo>
                    <a:pt x="0" y="260603"/>
                  </a:lnTo>
                  <a:lnTo>
                    <a:pt x="4186" y="307438"/>
                  </a:lnTo>
                  <a:lnTo>
                    <a:pt x="16256" y="351522"/>
                  </a:lnTo>
                  <a:lnTo>
                    <a:pt x="35475" y="392119"/>
                  </a:lnTo>
                  <a:lnTo>
                    <a:pt x="61110" y="428492"/>
                  </a:lnTo>
                  <a:lnTo>
                    <a:pt x="92427" y="459905"/>
                  </a:lnTo>
                  <a:lnTo>
                    <a:pt x="128693" y="485619"/>
                  </a:lnTo>
                  <a:lnTo>
                    <a:pt x="169173" y="504899"/>
                  </a:lnTo>
                  <a:lnTo>
                    <a:pt x="213134" y="517008"/>
                  </a:lnTo>
                  <a:lnTo>
                    <a:pt x="259842" y="521207"/>
                  </a:lnTo>
                  <a:lnTo>
                    <a:pt x="306549" y="517008"/>
                  </a:lnTo>
                  <a:lnTo>
                    <a:pt x="350510" y="504899"/>
                  </a:lnTo>
                  <a:lnTo>
                    <a:pt x="390990" y="485619"/>
                  </a:lnTo>
                  <a:lnTo>
                    <a:pt x="427256" y="459905"/>
                  </a:lnTo>
                  <a:lnTo>
                    <a:pt x="458573" y="428492"/>
                  </a:lnTo>
                  <a:lnTo>
                    <a:pt x="484208" y="392119"/>
                  </a:lnTo>
                  <a:lnTo>
                    <a:pt x="503428" y="351522"/>
                  </a:lnTo>
                  <a:lnTo>
                    <a:pt x="515497" y="307438"/>
                  </a:lnTo>
                  <a:lnTo>
                    <a:pt x="519683" y="260603"/>
                  </a:lnTo>
                  <a:lnTo>
                    <a:pt x="515497" y="213769"/>
                  </a:lnTo>
                  <a:lnTo>
                    <a:pt x="503428" y="169685"/>
                  </a:lnTo>
                  <a:lnTo>
                    <a:pt x="484208" y="129088"/>
                  </a:lnTo>
                  <a:lnTo>
                    <a:pt x="458573" y="92715"/>
                  </a:lnTo>
                  <a:lnTo>
                    <a:pt x="427256" y="61302"/>
                  </a:lnTo>
                  <a:lnTo>
                    <a:pt x="390990" y="35588"/>
                  </a:lnTo>
                  <a:lnTo>
                    <a:pt x="350510" y="16308"/>
                  </a:lnTo>
                  <a:lnTo>
                    <a:pt x="306549" y="4199"/>
                  </a:lnTo>
                  <a:lnTo>
                    <a:pt x="259842" y="0"/>
                  </a:lnTo>
                  <a:close/>
                </a:path>
              </a:pathLst>
            </a:custGeom>
            <a:solidFill>
              <a:srgbClr val="FFFFFF"/>
            </a:solidFill>
          </p:spPr>
          <p:txBody>
            <a:bodyPr wrap="square" lIns="0" tIns="0" rIns="0" bIns="0" rtlCol="0"/>
            <a:lstStyle/>
            <a:p>
              <a:pPr>
                <a:defRPr/>
              </a:pPr>
              <a:endParaRPr sz="1754">
                <a:solidFill>
                  <a:prstClr val="black"/>
                </a:solidFill>
                <a:latin typeface="Times New Roman"/>
              </a:endParaRPr>
            </a:p>
          </p:txBody>
        </p:sp>
        <p:sp>
          <p:nvSpPr>
            <p:cNvPr id="25" name="object 25"/>
            <p:cNvSpPr/>
            <p:nvPr/>
          </p:nvSpPr>
          <p:spPr>
            <a:xfrm>
              <a:off x="2962656" y="1360931"/>
              <a:ext cx="520065" cy="521334"/>
            </a:xfrm>
            <a:custGeom>
              <a:avLst/>
              <a:gdLst/>
              <a:ahLst/>
              <a:cxnLst/>
              <a:rect l="l" t="t" r="r" b="b"/>
              <a:pathLst>
                <a:path w="520064" h="521335">
                  <a:moveTo>
                    <a:pt x="0" y="260603"/>
                  </a:moveTo>
                  <a:lnTo>
                    <a:pt x="4186" y="213769"/>
                  </a:lnTo>
                  <a:lnTo>
                    <a:pt x="16256" y="169685"/>
                  </a:lnTo>
                  <a:lnTo>
                    <a:pt x="35475" y="129088"/>
                  </a:lnTo>
                  <a:lnTo>
                    <a:pt x="61110" y="92715"/>
                  </a:lnTo>
                  <a:lnTo>
                    <a:pt x="92427" y="61302"/>
                  </a:lnTo>
                  <a:lnTo>
                    <a:pt x="128693" y="35588"/>
                  </a:lnTo>
                  <a:lnTo>
                    <a:pt x="169173" y="16308"/>
                  </a:lnTo>
                  <a:lnTo>
                    <a:pt x="213134" y="4199"/>
                  </a:lnTo>
                  <a:lnTo>
                    <a:pt x="259842" y="0"/>
                  </a:lnTo>
                  <a:lnTo>
                    <a:pt x="306549" y="4199"/>
                  </a:lnTo>
                  <a:lnTo>
                    <a:pt x="350510" y="16308"/>
                  </a:lnTo>
                  <a:lnTo>
                    <a:pt x="390990" y="35588"/>
                  </a:lnTo>
                  <a:lnTo>
                    <a:pt x="427256" y="61302"/>
                  </a:lnTo>
                  <a:lnTo>
                    <a:pt x="458573" y="92715"/>
                  </a:lnTo>
                  <a:lnTo>
                    <a:pt x="484208" y="129088"/>
                  </a:lnTo>
                  <a:lnTo>
                    <a:pt x="503428" y="169685"/>
                  </a:lnTo>
                  <a:lnTo>
                    <a:pt x="515497" y="213769"/>
                  </a:lnTo>
                  <a:lnTo>
                    <a:pt x="519683" y="260603"/>
                  </a:lnTo>
                  <a:lnTo>
                    <a:pt x="515497" y="307438"/>
                  </a:lnTo>
                  <a:lnTo>
                    <a:pt x="503428" y="351522"/>
                  </a:lnTo>
                  <a:lnTo>
                    <a:pt x="484208" y="392119"/>
                  </a:lnTo>
                  <a:lnTo>
                    <a:pt x="458573" y="428492"/>
                  </a:lnTo>
                  <a:lnTo>
                    <a:pt x="427256" y="459905"/>
                  </a:lnTo>
                  <a:lnTo>
                    <a:pt x="390990" y="485619"/>
                  </a:lnTo>
                  <a:lnTo>
                    <a:pt x="350510" y="504899"/>
                  </a:lnTo>
                  <a:lnTo>
                    <a:pt x="306549" y="517008"/>
                  </a:lnTo>
                  <a:lnTo>
                    <a:pt x="259842" y="521207"/>
                  </a:lnTo>
                  <a:lnTo>
                    <a:pt x="213134" y="517008"/>
                  </a:lnTo>
                  <a:lnTo>
                    <a:pt x="169173" y="504899"/>
                  </a:lnTo>
                  <a:lnTo>
                    <a:pt x="128693" y="485619"/>
                  </a:lnTo>
                  <a:lnTo>
                    <a:pt x="92427" y="459905"/>
                  </a:lnTo>
                  <a:lnTo>
                    <a:pt x="61110" y="428492"/>
                  </a:lnTo>
                  <a:lnTo>
                    <a:pt x="35475" y="392119"/>
                  </a:lnTo>
                  <a:lnTo>
                    <a:pt x="16256" y="351522"/>
                  </a:lnTo>
                  <a:lnTo>
                    <a:pt x="4186" y="307438"/>
                  </a:lnTo>
                  <a:lnTo>
                    <a:pt x="0" y="260603"/>
                  </a:lnTo>
                  <a:close/>
                </a:path>
              </a:pathLst>
            </a:custGeom>
            <a:ln w="15240">
              <a:solidFill>
                <a:srgbClr val="51C3F8"/>
              </a:solidFill>
            </a:ln>
          </p:spPr>
          <p:txBody>
            <a:bodyPr wrap="square" lIns="0" tIns="0" rIns="0" bIns="0" rtlCol="0"/>
            <a:lstStyle/>
            <a:p>
              <a:pPr>
                <a:defRPr/>
              </a:pPr>
              <a:endParaRPr sz="1754">
                <a:solidFill>
                  <a:prstClr val="black"/>
                </a:solidFill>
                <a:latin typeface="Times New Roman"/>
              </a:endParaRPr>
            </a:p>
          </p:txBody>
        </p:sp>
        <p:pic>
          <p:nvPicPr>
            <p:cNvPr id="26" name="object 26"/>
            <p:cNvPicPr/>
            <p:nvPr/>
          </p:nvPicPr>
          <p:blipFill>
            <a:blip r:embed="rId12" cstate="print"/>
            <a:stretch>
              <a:fillRect/>
            </a:stretch>
          </p:blipFill>
          <p:spPr>
            <a:xfrm>
              <a:off x="3172968" y="1548383"/>
              <a:ext cx="120395" cy="172212"/>
            </a:xfrm>
            <a:prstGeom prst="rect">
              <a:avLst/>
            </a:prstGeom>
          </p:spPr>
        </p:pic>
        <p:pic>
          <p:nvPicPr>
            <p:cNvPr id="27" name="object 27"/>
            <p:cNvPicPr/>
            <p:nvPr/>
          </p:nvPicPr>
          <p:blipFill>
            <a:blip r:embed="rId13" cstate="print"/>
            <a:stretch>
              <a:fillRect/>
            </a:stretch>
          </p:blipFill>
          <p:spPr>
            <a:xfrm>
              <a:off x="3169920" y="1546478"/>
              <a:ext cx="106044" cy="156083"/>
            </a:xfrm>
            <a:prstGeom prst="rect">
              <a:avLst/>
            </a:prstGeom>
          </p:spPr>
        </p:pic>
      </p:grpSp>
      <p:grpSp>
        <p:nvGrpSpPr>
          <p:cNvPr id="28" name="object 28"/>
          <p:cNvGrpSpPr/>
          <p:nvPr/>
        </p:nvGrpSpPr>
        <p:grpSpPr>
          <a:xfrm>
            <a:off x="4864982" y="970497"/>
            <a:ext cx="2481082" cy="1921646"/>
            <a:chOff x="6163055" y="1360932"/>
            <a:chExt cx="2490470" cy="2287905"/>
          </a:xfrm>
        </p:grpSpPr>
        <p:pic>
          <p:nvPicPr>
            <p:cNvPr id="29" name="object 29"/>
            <p:cNvPicPr/>
            <p:nvPr/>
          </p:nvPicPr>
          <p:blipFill>
            <a:blip r:embed="rId14" cstate="print"/>
            <a:stretch>
              <a:fillRect/>
            </a:stretch>
          </p:blipFill>
          <p:spPr>
            <a:xfrm>
              <a:off x="6163055" y="1360932"/>
              <a:ext cx="2490216" cy="2287524"/>
            </a:xfrm>
            <a:prstGeom prst="rect">
              <a:avLst/>
            </a:prstGeom>
          </p:spPr>
        </p:pic>
        <p:sp>
          <p:nvSpPr>
            <p:cNvPr id="30" name="object 30"/>
            <p:cNvSpPr/>
            <p:nvPr/>
          </p:nvSpPr>
          <p:spPr>
            <a:xfrm>
              <a:off x="6231635" y="1380744"/>
              <a:ext cx="518159" cy="521334"/>
            </a:xfrm>
            <a:custGeom>
              <a:avLst/>
              <a:gdLst/>
              <a:ahLst/>
              <a:cxnLst/>
              <a:rect l="l" t="t" r="r" b="b"/>
              <a:pathLst>
                <a:path w="518159" h="521335">
                  <a:moveTo>
                    <a:pt x="259079" y="0"/>
                  </a:moveTo>
                  <a:lnTo>
                    <a:pt x="212498" y="4199"/>
                  </a:lnTo>
                  <a:lnTo>
                    <a:pt x="168661" y="16308"/>
                  </a:lnTo>
                  <a:lnTo>
                    <a:pt x="128298" y="35588"/>
                  </a:lnTo>
                  <a:lnTo>
                    <a:pt x="92140" y="61302"/>
                  </a:lnTo>
                  <a:lnTo>
                    <a:pt x="60918" y="92715"/>
                  </a:lnTo>
                  <a:lnTo>
                    <a:pt x="35362" y="129088"/>
                  </a:lnTo>
                  <a:lnTo>
                    <a:pt x="16203" y="169685"/>
                  </a:lnTo>
                  <a:lnTo>
                    <a:pt x="4172" y="213769"/>
                  </a:lnTo>
                  <a:lnTo>
                    <a:pt x="0" y="260603"/>
                  </a:lnTo>
                  <a:lnTo>
                    <a:pt x="4172" y="307438"/>
                  </a:lnTo>
                  <a:lnTo>
                    <a:pt x="16203" y="351522"/>
                  </a:lnTo>
                  <a:lnTo>
                    <a:pt x="35362" y="392119"/>
                  </a:lnTo>
                  <a:lnTo>
                    <a:pt x="60918" y="428492"/>
                  </a:lnTo>
                  <a:lnTo>
                    <a:pt x="92140" y="459905"/>
                  </a:lnTo>
                  <a:lnTo>
                    <a:pt x="128298" y="485619"/>
                  </a:lnTo>
                  <a:lnTo>
                    <a:pt x="168661" y="504899"/>
                  </a:lnTo>
                  <a:lnTo>
                    <a:pt x="212498" y="517008"/>
                  </a:lnTo>
                  <a:lnTo>
                    <a:pt x="259079" y="521207"/>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79" y="0"/>
                  </a:lnTo>
                  <a:close/>
                </a:path>
              </a:pathLst>
            </a:custGeom>
            <a:solidFill>
              <a:srgbClr val="FFFFFF"/>
            </a:solidFill>
          </p:spPr>
          <p:txBody>
            <a:bodyPr wrap="square" lIns="0" tIns="0" rIns="0" bIns="0" rtlCol="0"/>
            <a:lstStyle/>
            <a:p>
              <a:pPr>
                <a:defRPr/>
              </a:pPr>
              <a:endParaRPr sz="1754">
                <a:solidFill>
                  <a:prstClr val="black"/>
                </a:solidFill>
                <a:latin typeface="Times New Roman"/>
              </a:endParaRPr>
            </a:p>
          </p:txBody>
        </p:sp>
        <p:sp>
          <p:nvSpPr>
            <p:cNvPr id="31" name="object 31"/>
            <p:cNvSpPr/>
            <p:nvPr/>
          </p:nvSpPr>
          <p:spPr>
            <a:xfrm>
              <a:off x="6231635" y="1380744"/>
              <a:ext cx="518159" cy="521334"/>
            </a:xfrm>
            <a:custGeom>
              <a:avLst/>
              <a:gdLst/>
              <a:ahLst/>
              <a:cxnLst/>
              <a:rect l="l" t="t" r="r" b="b"/>
              <a:pathLst>
                <a:path w="518159" h="521335">
                  <a:moveTo>
                    <a:pt x="0" y="260603"/>
                  </a:moveTo>
                  <a:lnTo>
                    <a:pt x="4172" y="213769"/>
                  </a:lnTo>
                  <a:lnTo>
                    <a:pt x="16203" y="169685"/>
                  </a:lnTo>
                  <a:lnTo>
                    <a:pt x="35362" y="129088"/>
                  </a:lnTo>
                  <a:lnTo>
                    <a:pt x="60918" y="92715"/>
                  </a:lnTo>
                  <a:lnTo>
                    <a:pt x="92140" y="61302"/>
                  </a:lnTo>
                  <a:lnTo>
                    <a:pt x="128298" y="35588"/>
                  </a:lnTo>
                  <a:lnTo>
                    <a:pt x="168661" y="16308"/>
                  </a:lnTo>
                  <a:lnTo>
                    <a:pt x="212498" y="4199"/>
                  </a:lnTo>
                  <a:lnTo>
                    <a:pt x="259079"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79" y="521207"/>
                  </a:lnTo>
                  <a:lnTo>
                    <a:pt x="212498" y="517008"/>
                  </a:lnTo>
                  <a:lnTo>
                    <a:pt x="168661" y="504899"/>
                  </a:lnTo>
                  <a:lnTo>
                    <a:pt x="128298" y="485619"/>
                  </a:lnTo>
                  <a:lnTo>
                    <a:pt x="92140" y="459905"/>
                  </a:lnTo>
                  <a:lnTo>
                    <a:pt x="60918" y="428492"/>
                  </a:lnTo>
                  <a:lnTo>
                    <a:pt x="35362" y="392119"/>
                  </a:lnTo>
                  <a:lnTo>
                    <a:pt x="16203" y="351522"/>
                  </a:lnTo>
                  <a:lnTo>
                    <a:pt x="4172" y="307438"/>
                  </a:lnTo>
                  <a:lnTo>
                    <a:pt x="0" y="260603"/>
                  </a:lnTo>
                  <a:close/>
                </a:path>
              </a:pathLst>
            </a:custGeom>
            <a:ln w="15240">
              <a:solidFill>
                <a:srgbClr val="51C3F8"/>
              </a:solidFill>
            </a:ln>
          </p:spPr>
          <p:txBody>
            <a:bodyPr wrap="square" lIns="0" tIns="0" rIns="0" bIns="0" rtlCol="0"/>
            <a:lstStyle/>
            <a:p>
              <a:pPr>
                <a:defRPr/>
              </a:pPr>
              <a:endParaRPr sz="1754">
                <a:solidFill>
                  <a:prstClr val="black"/>
                </a:solidFill>
                <a:latin typeface="Times New Roman"/>
              </a:endParaRPr>
            </a:p>
          </p:txBody>
        </p:sp>
        <p:pic>
          <p:nvPicPr>
            <p:cNvPr id="32" name="object 32"/>
            <p:cNvPicPr/>
            <p:nvPr/>
          </p:nvPicPr>
          <p:blipFill>
            <a:blip r:embed="rId15" cstate="print"/>
            <a:stretch>
              <a:fillRect/>
            </a:stretch>
          </p:blipFill>
          <p:spPr>
            <a:xfrm>
              <a:off x="6438518" y="1565402"/>
              <a:ext cx="123825" cy="176530"/>
            </a:xfrm>
            <a:prstGeom prst="rect">
              <a:avLst/>
            </a:prstGeom>
          </p:spPr>
        </p:pic>
      </p:grpSp>
      <p:grpSp>
        <p:nvGrpSpPr>
          <p:cNvPr id="33" name="object 33"/>
          <p:cNvGrpSpPr/>
          <p:nvPr/>
        </p:nvGrpSpPr>
        <p:grpSpPr>
          <a:xfrm>
            <a:off x="2826350" y="4353095"/>
            <a:ext cx="1845296" cy="1961894"/>
            <a:chOff x="4102608" y="3732276"/>
            <a:chExt cx="1960245" cy="2565400"/>
          </a:xfrm>
        </p:grpSpPr>
        <p:pic>
          <p:nvPicPr>
            <p:cNvPr id="34" name="object 34"/>
            <p:cNvPicPr/>
            <p:nvPr/>
          </p:nvPicPr>
          <p:blipFill>
            <a:blip r:embed="rId16" cstate="print"/>
            <a:stretch>
              <a:fillRect/>
            </a:stretch>
          </p:blipFill>
          <p:spPr>
            <a:xfrm>
              <a:off x="4102608" y="3732276"/>
              <a:ext cx="1959864" cy="2564892"/>
            </a:xfrm>
            <a:prstGeom prst="rect">
              <a:avLst/>
            </a:prstGeom>
          </p:spPr>
        </p:pic>
        <p:sp>
          <p:nvSpPr>
            <p:cNvPr id="35" name="object 35"/>
            <p:cNvSpPr/>
            <p:nvPr/>
          </p:nvSpPr>
          <p:spPr>
            <a:xfrm>
              <a:off x="4192524" y="3767328"/>
              <a:ext cx="520065" cy="521334"/>
            </a:xfrm>
            <a:custGeom>
              <a:avLst/>
              <a:gdLst/>
              <a:ahLst/>
              <a:cxnLst/>
              <a:rect l="l" t="t" r="r" b="b"/>
              <a:pathLst>
                <a:path w="520064" h="521335">
                  <a:moveTo>
                    <a:pt x="259841" y="0"/>
                  </a:moveTo>
                  <a:lnTo>
                    <a:pt x="213134" y="4199"/>
                  </a:lnTo>
                  <a:lnTo>
                    <a:pt x="169173" y="16308"/>
                  </a:lnTo>
                  <a:lnTo>
                    <a:pt x="128693" y="35588"/>
                  </a:lnTo>
                  <a:lnTo>
                    <a:pt x="92427" y="61302"/>
                  </a:lnTo>
                  <a:lnTo>
                    <a:pt x="61110" y="92715"/>
                  </a:lnTo>
                  <a:lnTo>
                    <a:pt x="35475" y="129088"/>
                  </a:lnTo>
                  <a:lnTo>
                    <a:pt x="16255" y="169685"/>
                  </a:lnTo>
                  <a:lnTo>
                    <a:pt x="4186" y="213769"/>
                  </a:lnTo>
                  <a:lnTo>
                    <a:pt x="0" y="260604"/>
                  </a:lnTo>
                  <a:lnTo>
                    <a:pt x="4186" y="307438"/>
                  </a:lnTo>
                  <a:lnTo>
                    <a:pt x="16255" y="351522"/>
                  </a:lnTo>
                  <a:lnTo>
                    <a:pt x="35475" y="392119"/>
                  </a:lnTo>
                  <a:lnTo>
                    <a:pt x="61110" y="428492"/>
                  </a:lnTo>
                  <a:lnTo>
                    <a:pt x="92427" y="459905"/>
                  </a:lnTo>
                  <a:lnTo>
                    <a:pt x="128693" y="485619"/>
                  </a:lnTo>
                  <a:lnTo>
                    <a:pt x="169173" y="504899"/>
                  </a:lnTo>
                  <a:lnTo>
                    <a:pt x="213134" y="517008"/>
                  </a:lnTo>
                  <a:lnTo>
                    <a:pt x="259841" y="521208"/>
                  </a:lnTo>
                  <a:lnTo>
                    <a:pt x="306549" y="517008"/>
                  </a:lnTo>
                  <a:lnTo>
                    <a:pt x="350510" y="504899"/>
                  </a:lnTo>
                  <a:lnTo>
                    <a:pt x="390990" y="485619"/>
                  </a:lnTo>
                  <a:lnTo>
                    <a:pt x="427256" y="459905"/>
                  </a:lnTo>
                  <a:lnTo>
                    <a:pt x="458573" y="428492"/>
                  </a:lnTo>
                  <a:lnTo>
                    <a:pt x="484208" y="392119"/>
                  </a:lnTo>
                  <a:lnTo>
                    <a:pt x="503428" y="351522"/>
                  </a:lnTo>
                  <a:lnTo>
                    <a:pt x="515497" y="307438"/>
                  </a:lnTo>
                  <a:lnTo>
                    <a:pt x="519684" y="260604"/>
                  </a:lnTo>
                  <a:lnTo>
                    <a:pt x="515497" y="213769"/>
                  </a:lnTo>
                  <a:lnTo>
                    <a:pt x="503428" y="169685"/>
                  </a:lnTo>
                  <a:lnTo>
                    <a:pt x="484208" y="129088"/>
                  </a:lnTo>
                  <a:lnTo>
                    <a:pt x="458573" y="92715"/>
                  </a:lnTo>
                  <a:lnTo>
                    <a:pt x="427256" y="61302"/>
                  </a:lnTo>
                  <a:lnTo>
                    <a:pt x="390990" y="35588"/>
                  </a:lnTo>
                  <a:lnTo>
                    <a:pt x="350510" y="16308"/>
                  </a:lnTo>
                  <a:lnTo>
                    <a:pt x="306549" y="4199"/>
                  </a:lnTo>
                  <a:lnTo>
                    <a:pt x="259841" y="0"/>
                  </a:lnTo>
                  <a:close/>
                </a:path>
              </a:pathLst>
            </a:custGeom>
            <a:solidFill>
              <a:srgbClr val="FFFFFF"/>
            </a:solidFill>
          </p:spPr>
          <p:txBody>
            <a:bodyPr wrap="square" lIns="0" tIns="0" rIns="0" bIns="0" rtlCol="0"/>
            <a:lstStyle/>
            <a:p>
              <a:pPr>
                <a:defRPr/>
              </a:pPr>
              <a:endParaRPr sz="1754">
                <a:solidFill>
                  <a:prstClr val="black"/>
                </a:solidFill>
                <a:latin typeface="Times New Roman"/>
              </a:endParaRPr>
            </a:p>
          </p:txBody>
        </p:sp>
        <p:sp>
          <p:nvSpPr>
            <p:cNvPr id="36" name="object 36"/>
            <p:cNvSpPr/>
            <p:nvPr/>
          </p:nvSpPr>
          <p:spPr>
            <a:xfrm>
              <a:off x="4192524" y="3767328"/>
              <a:ext cx="520065" cy="521334"/>
            </a:xfrm>
            <a:custGeom>
              <a:avLst/>
              <a:gdLst/>
              <a:ahLst/>
              <a:cxnLst/>
              <a:rect l="l" t="t" r="r" b="b"/>
              <a:pathLst>
                <a:path w="520064" h="521335">
                  <a:moveTo>
                    <a:pt x="0" y="260604"/>
                  </a:moveTo>
                  <a:lnTo>
                    <a:pt x="4186" y="213769"/>
                  </a:lnTo>
                  <a:lnTo>
                    <a:pt x="16255" y="169685"/>
                  </a:lnTo>
                  <a:lnTo>
                    <a:pt x="35475" y="129088"/>
                  </a:lnTo>
                  <a:lnTo>
                    <a:pt x="61110" y="92715"/>
                  </a:lnTo>
                  <a:lnTo>
                    <a:pt x="92427" y="61302"/>
                  </a:lnTo>
                  <a:lnTo>
                    <a:pt x="128693" y="35588"/>
                  </a:lnTo>
                  <a:lnTo>
                    <a:pt x="169173" y="16308"/>
                  </a:lnTo>
                  <a:lnTo>
                    <a:pt x="213134" y="4199"/>
                  </a:lnTo>
                  <a:lnTo>
                    <a:pt x="259841" y="0"/>
                  </a:lnTo>
                  <a:lnTo>
                    <a:pt x="306549" y="4199"/>
                  </a:lnTo>
                  <a:lnTo>
                    <a:pt x="350510" y="16308"/>
                  </a:lnTo>
                  <a:lnTo>
                    <a:pt x="390990" y="35588"/>
                  </a:lnTo>
                  <a:lnTo>
                    <a:pt x="427256" y="61302"/>
                  </a:lnTo>
                  <a:lnTo>
                    <a:pt x="458573" y="92715"/>
                  </a:lnTo>
                  <a:lnTo>
                    <a:pt x="484208" y="129088"/>
                  </a:lnTo>
                  <a:lnTo>
                    <a:pt x="503428" y="169685"/>
                  </a:lnTo>
                  <a:lnTo>
                    <a:pt x="515497" y="213769"/>
                  </a:lnTo>
                  <a:lnTo>
                    <a:pt x="519684" y="260604"/>
                  </a:lnTo>
                  <a:lnTo>
                    <a:pt x="515497" y="307438"/>
                  </a:lnTo>
                  <a:lnTo>
                    <a:pt x="503428" y="351522"/>
                  </a:lnTo>
                  <a:lnTo>
                    <a:pt x="484208" y="392119"/>
                  </a:lnTo>
                  <a:lnTo>
                    <a:pt x="458573" y="428492"/>
                  </a:lnTo>
                  <a:lnTo>
                    <a:pt x="427256" y="459905"/>
                  </a:lnTo>
                  <a:lnTo>
                    <a:pt x="390990" y="485619"/>
                  </a:lnTo>
                  <a:lnTo>
                    <a:pt x="350510" y="504899"/>
                  </a:lnTo>
                  <a:lnTo>
                    <a:pt x="306549" y="517008"/>
                  </a:lnTo>
                  <a:lnTo>
                    <a:pt x="259841" y="521208"/>
                  </a:lnTo>
                  <a:lnTo>
                    <a:pt x="213134" y="517008"/>
                  </a:lnTo>
                  <a:lnTo>
                    <a:pt x="169173" y="504899"/>
                  </a:lnTo>
                  <a:lnTo>
                    <a:pt x="128693" y="485619"/>
                  </a:lnTo>
                  <a:lnTo>
                    <a:pt x="92427" y="459905"/>
                  </a:lnTo>
                  <a:lnTo>
                    <a:pt x="61110" y="428492"/>
                  </a:lnTo>
                  <a:lnTo>
                    <a:pt x="35475" y="392119"/>
                  </a:lnTo>
                  <a:lnTo>
                    <a:pt x="16255" y="351522"/>
                  </a:lnTo>
                  <a:lnTo>
                    <a:pt x="4186" y="307438"/>
                  </a:lnTo>
                  <a:lnTo>
                    <a:pt x="0" y="260604"/>
                  </a:lnTo>
                  <a:close/>
                </a:path>
              </a:pathLst>
            </a:custGeom>
            <a:ln w="15240">
              <a:solidFill>
                <a:srgbClr val="51C3F8"/>
              </a:solidFill>
            </a:ln>
          </p:spPr>
          <p:txBody>
            <a:bodyPr wrap="square" lIns="0" tIns="0" rIns="0" bIns="0" rtlCol="0"/>
            <a:lstStyle/>
            <a:p>
              <a:pPr>
                <a:defRPr/>
              </a:pPr>
              <a:endParaRPr sz="1754">
                <a:solidFill>
                  <a:prstClr val="black"/>
                </a:solidFill>
                <a:latin typeface="Times New Roman"/>
              </a:endParaRPr>
            </a:p>
          </p:txBody>
        </p:sp>
        <p:pic>
          <p:nvPicPr>
            <p:cNvPr id="37" name="object 37"/>
            <p:cNvPicPr/>
            <p:nvPr/>
          </p:nvPicPr>
          <p:blipFill>
            <a:blip r:embed="rId17" cstate="print"/>
            <a:stretch>
              <a:fillRect/>
            </a:stretch>
          </p:blipFill>
          <p:spPr>
            <a:xfrm>
              <a:off x="4399280" y="3952494"/>
              <a:ext cx="127000" cy="176022"/>
            </a:xfrm>
            <a:prstGeom prst="rect">
              <a:avLst/>
            </a:prstGeom>
          </p:spPr>
        </p:pic>
      </p:grpSp>
      <p:grpSp>
        <p:nvGrpSpPr>
          <p:cNvPr id="38" name="object 38"/>
          <p:cNvGrpSpPr/>
          <p:nvPr/>
        </p:nvGrpSpPr>
        <p:grpSpPr>
          <a:xfrm>
            <a:off x="6811063" y="1733281"/>
            <a:ext cx="2254917" cy="1753538"/>
            <a:chOff x="8747759" y="1360932"/>
            <a:chExt cx="2830195" cy="2249805"/>
          </a:xfrm>
        </p:grpSpPr>
        <p:pic>
          <p:nvPicPr>
            <p:cNvPr id="39" name="object 39"/>
            <p:cNvPicPr/>
            <p:nvPr/>
          </p:nvPicPr>
          <p:blipFill>
            <a:blip r:embed="rId18" cstate="print"/>
            <a:stretch>
              <a:fillRect/>
            </a:stretch>
          </p:blipFill>
          <p:spPr>
            <a:xfrm>
              <a:off x="8747759" y="1360932"/>
              <a:ext cx="2830068" cy="2249424"/>
            </a:xfrm>
            <a:prstGeom prst="rect">
              <a:avLst/>
            </a:prstGeom>
          </p:spPr>
        </p:pic>
        <p:sp>
          <p:nvSpPr>
            <p:cNvPr id="40" name="object 40"/>
            <p:cNvSpPr/>
            <p:nvPr/>
          </p:nvSpPr>
          <p:spPr>
            <a:xfrm>
              <a:off x="8827007" y="1377696"/>
              <a:ext cx="518159" cy="521334"/>
            </a:xfrm>
            <a:custGeom>
              <a:avLst/>
              <a:gdLst/>
              <a:ahLst/>
              <a:cxnLst/>
              <a:rect l="l" t="t" r="r" b="b"/>
              <a:pathLst>
                <a:path w="518159" h="521335">
                  <a:moveTo>
                    <a:pt x="259080" y="0"/>
                  </a:moveTo>
                  <a:lnTo>
                    <a:pt x="212498" y="4199"/>
                  </a:lnTo>
                  <a:lnTo>
                    <a:pt x="168661" y="16308"/>
                  </a:lnTo>
                  <a:lnTo>
                    <a:pt x="128298" y="35588"/>
                  </a:lnTo>
                  <a:lnTo>
                    <a:pt x="92140" y="61302"/>
                  </a:lnTo>
                  <a:lnTo>
                    <a:pt x="60918" y="92715"/>
                  </a:lnTo>
                  <a:lnTo>
                    <a:pt x="35362" y="129088"/>
                  </a:lnTo>
                  <a:lnTo>
                    <a:pt x="16203" y="169685"/>
                  </a:lnTo>
                  <a:lnTo>
                    <a:pt x="4172" y="213769"/>
                  </a:lnTo>
                  <a:lnTo>
                    <a:pt x="0" y="260603"/>
                  </a:lnTo>
                  <a:lnTo>
                    <a:pt x="4172" y="307438"/>
                  </a:lnTo>
                  <a:lnTo>
                    <a:pt x="16203" y="351522"/>
                  </a:lnTo>
                  <a:lnTo>
                    <a:pt x="35362" y="392119"/>
                  </a:lnTo>
                  <a:lnTo>
                    <a:pt x="60918" y="428492"/>
                  </a:lnTo>
                  <a:lnTo>
                    <a:pt x="92140" y="459905"/>
                  </a:lnTo>
                  <a:lnTo>
                    <a:pt x="128298" y="485619"/>
                  </a:lnTo>
                  <a:lnTo>
                    <a:pt x="168661" y="504899"/>
                  </a:lnTo>
                  <a:lnTo>
                    <a:pt x="212498" y="517008"/>
                  </a:lnTo>
                  <a:lnTo>
                    <a:pt x="259080" y="521207"/>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80" y="0"/>
                  </a:lnTo>
                  <a:close/>
                </a:path>
              </a:pathLst>
            </a:custGeom>
            <a:solidFill>
              <a:srgbClr val="FFFFFF"/>
            </a:solidFill>
          </p:spPr>
          <p:txBody>
            <a:bodyPr wrap="square" lIns="0" tIns="0" rIns="0" bIns="0" rtlCol="0"/>
            <a:lstStyle/>
            <a:p>
              <a:pPr>
                <a:defRPr/>
              </a:pPr>
              <a:endParaRPr sz="1754">
                <a:solidFill>
                  <a:prstClr val="black"/>
                </a:solidFill>
                <a:latin typeface="Times New Roman"/>
              </a:endParaRPr>
            </a:p>
          </p:txBody>
        </p:sp>
        <p:sp>
          <p:nvSpPr>
            <p:cNvPr id="41" name="object 41"/>
            <p:cNvSpPr/>
            <p:nvPr/>
          </p:nvSpPr>
          <p:spPr>
            <a:xfrm>
              <a:off x="8827007" y="1377696"/>
              <a:ext cx="518159" cy="521334"/>
            </a:xfrm>
            <a:custGeom>
              <a:avLst/>
              <a:gdLst/>
              <a:ahLst/>
              <a:cxnLst/>
              <a:rect l="l" t="t" r="r" b="b"/>
              <a:pathLst>
                <a:path w="518159" h="521335">
                  <a:moveTo>
                    <a:pt x="0" y="260603"/>
                  </a:moveTo>
                  <a:lnTo>
                    <a:pt x="4172" y="213769"/>
                  </a:lnTo>
                  <a:lnTo>
                    <a:pt x="16203" y="169685"/>
                  </a:lnTo>
                  <a:lnTo>
                    <a:pt x="35362" y="129088"/>
                  </a:lnTo>
                  <a:lnTo>
                    <a:pt x="60918" y="92715"/>
                  </a:lnTo>
                  <a:lnTo>
                    <a:pt x="92140" y="61302"/>
                  </a:lnTo>
                  <a:lnTo>
                    <a:pt x="128298" y="35588"/>
                  </a:lnTo>
                  <a:lnTo>
                    <a:pt x="168661" y="16308"/>
                  </a:lnTo>
                  <a:lnTo>
                    <a:pt x="212498" y="4199"/>
                  </a:lnTo>
                  <a:lnTo>
                    <a:pt x="259080"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80" y="521207"/>
                  </a:lnTo>
                  <a:lnTo>
                    <a:pt x="212498" y="517008"/>
                  </a:lnTo>
                  <a:lnTo>
                    <a:pt x="168661" y="504899"/>
                  </a:lnTo>
                  <a:lnTo>
                    <a:pt x="128298" y="485619"/>
                  </a:lnTo>
                  <a:lnTo>
                    <a:pt x="92140" y="459905"/>
                  </a:lnTo>
                  <a:lnTo>
                    <a:pt x="60918" y="428492"/>
                  </a:lnTo>
                  <a:lnTo>
                    <a:pt x="35362" y="392119"/>
                  </a:lnTo>
                  <a:lnTo>
                    <a:pt x="16203" y="351522"/>
                  </a:lnTo>
                  <a:lnTo>
                    <a:pt x="4172" y="307438"/>
                  </a:lnTo>
                  <a:lnTo>
                    <a:pt x="0" y="260603"/>
                  </a:lnTo>
                  <a:close/>
                </a:path>
              </a:pathLst>
            </a:custGeom>
            <a:ln w="15240">
              <a:solidFill>
                <a:srgbClr val="51C3F8"/>
              </a:solidFill>
            </a:ln>
          </p:spPr>
          <p:txBody>
            <a:bodyPr wrap="square" lIns="0" tIns="0" rIns="0" bIns="0" rtlCol="0"/>
            <a:lstStyle/>
            <a:p>
              <a:pPr>
                <a:defRPr/>
              </a:pPr>
              <a:endParaRPr sz="1754">
                <a:solidFill>
                  <a:prstClr val="black"/>
                </a:solidFill>
                <a:latin typeface="Times New Roman"/>
              </a:endParaRPr>
            </a:p>
          </p:txBody>
        </p:sp>
        <p:pic>
          <p:nvPicPr>
            <p:cNvPr id="42" name="object 42"/>
            <p:cNvPicPr/>
            <p:nvPr/>
          </p:nvPicPr>
          <p:blipFill>
            <a:blip r:embed="rId19" cstate="print"/>
            <a:stretch>
              <a:fillRect/>
            </a:stretch>
          </p:blipFill>
          <p:spPr>
            <a:xfrm>
              <a:off x="9029699" y="1568196"/>
              <a:ext cx="132588" cy="169163"/>
            </a:xfrm>
            <a:prstGeom prst="rect">
              <a:avLst/>
            </a:prstGeom>
          </p:spPr>
        </p:pic>
        <p:pic>
          <p:nvPicPr>
            <p:cNvPr id="43" name="object 43"/>
            <p:cNvPicPr/>
            <p:nvPr/>
          </p:nvPicPr>
          <p:blipFill>
            <a:blip r:embed="rId20" cstate="print"/>
            <a:stretch>
              <a:fillRect/>
            </a:stretch>
          </p:blipFill>
          <p:spPr>
            <a:xfrm>
              <a:off x="9027794" y="1565275"/>
              <a:ext cx="116331" cy="154939"/>
            </a:xfrm>
            <a:prstGeom prst="rect">
              <a:avLst/>
            </a:prstGeom>
          </p:spPr>
        </p:pic>
      </p:grpSp>
      <p:grpSp>
        <p:nvGrpSpPr>
          <p:cNvPr id="44" name="object 44"/>
          <p:cNvGrpSpPr/>
          <p:nvPr/>
        </p:nvGrpSpPr>
        <p:grpSpPr>
          <a:xfrm>
            <a:off x="4531327" y="3082739"/>
            <a:ext cx="2279963" cy="1921325"/>
            <a:chOff x="6291071" y="3767328"/>
            <a:chExt cx="2536190" cy="2529840"/>
          </a:xfrm>
        </p:grpSpPr>
        <p:pic>
          <p:nvPicPr>
            <p:cNvPr id="45" name="object 45"/>
            <p:cNvPicPr/>
            <p:nvPr/>
          </p:nvPicPr>
          <p:blipFill>
            <a:blip r:embed="rId21" cstate="print"/>
            <a:stretch>
              <a:fillRect/>
            </a:stretch>
          </p:blipFill>
          <p:spPr>
            <a:xfrm>
              <a:off x="6297167" y="3767328"/>
              <a:ext cx="2529840" cy="2529840"/>
            </a:xfrm>
            <a:prstGeom prst="rect">
              <a:avLst/>
            </a:prstGeom>
          </p:spPr>
        </p:pic>
        <p:sp>
          <p:nvSpPr>
            <p:cNvPr id="46" name="object 46"/>
            <p:cNvSpPr/>
            <p:nvPr/>
          </p:nvSpPr>
          <p:spPr>
            <a:xfrm>
              <a:off x="6298691" y="3781044"/>
              <a:ext cx="518159" cy="521334"/>
            </a:xfrm>
            <a:custGeom>
              <a:avLst/>
              <a:gdLst/>
              <a:ahLst/>
              <a:cxnLst/>
              <a:rect l="l" t="t" r="r" b="b"/>
              <a:pathLst>
                <a:path w="518159" h="521335">
                  <a:moveTo>
                    <a:pt x="259080" y="0"/>
                  </a:moveTo>
                  <a:lnTo>
                    <a:pt x="212498" y="4199"/>
                  </a:lnTo>
                  <a:lnTo>
                    <a:pt x="168661" y="16308"/>
                  </a:lnTo>
                  <a:lnTo>
                    <a:pt x="128298" y="35588"/>
                  </a:lnTo>
                  <a:lnTo>
                    <a:pt x="92140" y="61302"/>
                  </a:lnTo>
                  <a:lnTo>
                    <a:pt x="60918" y="92715"/>
                  </a:lnTo>
                  <a:lnTo>
                    <a:pt x="35362" y="129088"/>
                  </a:lnTo>
                  <a:lnTo>
                    <a:pt x="16203" y="169685"/>
                  </a:lnTo>
                  <a:lnTo>
                    <a:pt x="4172" y="213769"/>
                  </a:lnTo>
                  <a:lnTo>
                    <a:pt x="0" y="260603"/>
                  </a:lnTo>
                  <a:lnTo>
                    <a:pt x="4172" y="307438"/>
                  </a:lnTo>
                  <a:lnTo>
                    <a:pt x="16203" y="351522"/>
                  </a:lnTo>
                  <a:lnTo>
                    <a:pt x="35362" y="392119"/>
                  </a:lnTo>
                  <a:lnTo>
                    <a:pt x="60918" y="428492"/>
                  </a:lnTo>
                  <a:lnTo>
                    <a:pt x="92140" y="459905"/>
                  </a:lnTo>
                  <a:lnTo>
                    <a:pt x="128298" y="485619"/>
                  </a:lnTo>
                  <a:lnTo>
                    <a:pt x="168661" y="504899"/>
                  </a:lnTo>
                  <a:lnTo>
                    <a:pt x="212498" y="517008"/>
                  </a:lnTo>
                  <a:lnTo>
                    <a:pt x="259080" y="521207"/>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80" y="0"/>
                  </a:lnTo>
                  <a:close/>
                </a:path>
              </a:pathLst>
            </a:custGeom>
            <a:solidFill>
              <a:srgbClr val="FFFFFF"/>
            </a:solidFill>
          </p:spPr>
          <p:txBody>
            <a:bodyPr wrap="square" lIns="0" tIns="0" rIns="0" bIns="0" rtlCol="0"/>
            <a:lstStyle/>
            <a:p>
              <a:pPr>
                <a:defRPr/>
              </a:pPr>
              <a:endParaRPr sz="1754">
                <a:solidFill>
                  <a:prstClr val="black"/>
                </a:solidFill>
                <a:latin typeface="Times New Roman"/>
              </a:endParaRPr>
            </a:p>
          </p:txBody>
        </p:sp>
        <p:sp>
          <p:nvSpPr>
            <p:cNvPr id="47" name="object 47"/>
            <p:cNvSpPr/>
            <p:nvPr/>
          </p:nvSpPr>
          <p:spPr>
            <a:xfrm>
              <a:off x="6298691" y="3781044"/>
              <a:ext cx="518159" cy="521334"/>
            </a:xfrm>
            <a:custGeom>
              <a:avLst/>
              <a:gdLst/>
              <a:ahLst/>
              <a:cxnLst/>
              <a:rect l="l" t="t" r="r" b="b"/>
              <a:pathLst>
                <a:path w="518159" h="521335">
                  <a:moveTo>
                    <a:pt x="0" y="260603"/>
                  </a:moveTo>
                  <a:lnTo>
                    <a:pt x="4172" y="213769"/>
                  </a:lnTo>
                  <a:lnTo>
                    <a:pt x="16203" y="169685"/>
                  </a:lnTo>
                  <a:lnTo>
                    <a:pt x="35362" y="129088"/>
                  </a:lnTo>
                  <a:lnTo>
                    <a:pt x="60918" y="92715"/>
                  </a:lnTo>
                  <a:lnTo>
                    <a:pt x="92140" y="61302"/>
                  </a:lnTo>
                  <a:lnTo>
                    <a:pt x="128298" y="35588"/>
                  </a:lnTo>
                  <a:lnTo>
                    <a:pt x="168661" y="16308"/>
                  </a:lnTo>
                  <a:lnTo>
                    <a:pt x="212498" y="4199"/>
                  </a:lnTo>
                  <a:lnTo>
                    <a:pt x="259080"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80" y="521207"/>
                  </a:lnTo>
                  <a:lnTo>
                    <a:pt x="212498" y="517008"/>
                  </a:lnTo>
                  <a:lnTo>
                    <a:pt x="168661" y="504899"/>
                  </a:lnTo>
                  <a:lnTo>
                    <a:pt x="128298" y="485619"/>
                  </a:lnTo>
                  <a:lnTo>
                    <a:pt x="92140" y="459905"/>
                  </a:lnTo>
                  <a:lnTo>
                    <a:pt x="60918" y="428492"/>
                  </a:lnTo>
                  <a:lnTo>
                    <a:pt x="35362" y="392119"/>
                  </a:lnTo>
                  <a:lnTo>
                    <a:pt x="16203" y="351522"/>
                  </a:lnTo>
                  <a:lnTo>
                    <a:pt x="4172" y="307438"/>
                  </a:lnTo>
                  <a:lnTo>
                    <a:pt x="0" y="260603"/>
                  </a:lnTo>
                  <a:close/>
                </a:path>
              </a:pathLst>
            </a:custGeom>
            <a:ln w="15240">
              <a:solidFill>
                <a:srgbClr val="51C3F8"/>
              </a:solidFill>
            </a:ln>
          </p:spPr>
          <p:txBody>
            <a:bodyPr wrap="square" lIns="0" tIns="0" rIns="0" bIns="0" rtlCol="0"/>
            <a:lstStyle/>
            <a:p>
              <a:pPr>
                <a:defRPr/>
              </a:pPr>
              <a:endParaRPr sz="1754">
                <a:solidFill>
                  <a:prstClr val="black"/>
                </a:solidFill>
                <a:latin typeface="Times New Roman"/>
              </a:endParaRPr>
            </a:p>
          </p:txBody>
        </p:sp>
        <p:pic>
          <p:nvPicPr>
            <p:cNvPr id="48" name="object 48"/>
            <p:cNvPicPr/>
            <p:nvPr/>
          </p:nvPicPr>
          <p:blipFill>
            <a:blip r:embed="rId22" cstate="print"/>
            <a:stretch>
              <a:fillRect/>
            </a:stretch>
          </p:blipFill>
          <p:spPr>
            <a:xfrm>
              <a:off x="6507479" y="3971544"/>
              <a:ext cx="121920" cy="169163"/>
            </a:xfrm>
            <a:prstGeom prst="rect">
              <a:avLst/>
            </a:prstGeom>
          </p:spPr>
        </p:pic>
        <p:pic>
          <p:nvPicPr>
            <p:cNvPr id="49" name="object 49"/>
            <p:cNvPicPr/>
            <p:nvPr/>
          </p:nvPicPr>
          <p:blipFill>
            <a:blip r:embed="rId23" cstate="print"/>
            <a:stretch>
              <a:fillRect/>
            </a:stretch>
          </p:blipFill>
          <p:spPr>
            <a:xfrm>
              <a:off x="6505066" y="3969385"/>
              <a:ext cx="106679" cy="154305"/>
            </a:xfrm>
            <a:prstGeom prst="rect">
              <a:avLst/>
            </a:prstGeom>
          </p:spPr>
        </p:pic>
      </p:gr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60512" y="332657"/>
            <a:ext cx="8856984" cy="59708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Составление скользящих бюджетов, превращающее бюд­жетирование из единовременного, происходящего один раз в год события в непрерывный процесс, заставляет менеджеров постоянно смотреть вперед и видеть проблемы до того, как они возникнут.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Плюсы и минусы </a:t>
            </a: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Скользящего бюджета: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Плюсы:</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Пересмотр планов осуществляется с учетом </a:t>
            </a: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текущей</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ситуации;</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Всегда имеется точный бюджет для последующих периодов (допустим 12 месяцев)</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Сокращается, уменьшает </a:t>
            </a: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неопределенности</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прогноза, ведь могут появиться новые продукты, изменения цен и т.д. ;</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Подходит для управления денежными потоками;</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Подходит для бюджетирования в условиях </a:t>
            </a: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быстро изменяющейся среды</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Минусы:</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Требует существенных затрат труда и времени </a:t>
            </a:r>
            <a:r>
              <a:rPr kumimoji="0" lang="ru-RU"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(постоянно надо пересчитывать);</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Могут быть проблемы со своевременном информировании заинтересованных сторон о частых изменениях.</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96843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D07B6E12-C71F-9EC7-4DDA-FC2B754B123A}"/>
              </a:ext>
            </a:extLst>
          </p:cNvPr>
          <p:cNvPicPr>
            <a:picLocks noChangeAspect="1"/>
          </p:cNvPicPr>
          <p:nvPr/>
        </p:nvPicPr>
        <p:blipFill rotWithShape="1">
          <a:blip r:embed="rId2"/>
          <a:srcRect l="10001" r="18333" b="28742"/>
          <a:stretch/>
        </p:blipFill>
        <p:spPr>
          <a:xfrm>
            <a:off x="591937" y="1298027"/>
            <a:ext cx="8722125" cy="4419600"/>
          </a:xfrm>
          <a:prstGeom prst="rect">
            <a:avLst/>
          </a:prstGeom>
        </p:spPr>
      </p:pic>
      <p:sp>
        <p:nvSpPr>
          <p:cNvPr id="4" name="TextBox 3">
            <a:extLst>
              <a:ext uri="{FF2B5EF4-FFF2-40B4-BE49-F238E27FC236}">
                <a16:creationId xmlns:a16="http://schemas.microsoft.com/office/drawing/2014/main" id="{658280B4-F831-33DB-AEAD-AE077A34F54B}"/>
              </a:ext>
            </a:extLst>
          </p:cNvPr>
          <p:cNvSpPr txBox="1"/>
          <p:nvPr/>
        </p:nvSpPr>
        <p:spPr>
          <a:xfrm>
            <a:off x="520262" y="370004"/>
            <a:ext cx="8395138" cy="347788"/>
          </a:xfrm>
          <a:prstGeom prst="rect">
            <a:avLst/>
          </a:prstGeom>
          <a:noFill/>
        </p:spPr>
        <p:txBody>
          <a:bodyPr wrap="square">
            <a:spAutoFit/>
          </a:bodyPr>
          <a:lstStyle/>
          <a:p>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 Необходимо использовать регистры, если провели операцию через </a:t>
            </a:r>
            <a:r>
              <a:rPr kumimoji="0" lang="ru-RU" sz="1660" b="0" i="0" u="none" strike="noStrike" kern="1200" cap="none" spc="0" normalizeH="0" baseline="0" noProof="0" dirty="0" err="1">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бухсправку</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a:t>
            </a:r>
            <a:endParaRPr lang="ru-RU" dirty="0"/>
          </a:p>
        </p:txBody>
      </p:sp>
    </p:spTree>
    <p:extLst>
      <p:ext uri="{BB962C8B-B14F-4D97-AF65-F5344CB8AC3E}">
        <p14:creationId xmlns:p14="http://schemas.microsoft.com/office/powerpoint/2010/main" val="157241132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a:extLst>
              <a:ext uri="{FF2B5EF4-FFF2-40B4-BE49-F238E27FC236}">
                <a16:creationId xmlns:a16="http://schemas.microsoft.com/office/drawing/2014/main" id="{DBF670FE-330B-4D8A-9CCD-C5669EAFDE1A}"/>
              </a:ext>
            </a:extLst>
          </p:cNvPr>
          <p:cNvGraphicFramePr/>
          <p:nvPr>
            <p:extLst>
              <p:ext uri="{D42A27DB-BD31-4B8C-83A1-F6EECF244321}">
                <p14:modId xmlns:p14="http://schemas.microsoft.com/office/powerpoint/2010/main" val="2789884413"/>
              </p:ext>
            </p:extLst>
          </p:nvPr>
        </p:nvGraphicFramePr>
        <p:xfrm>
          <a:off x="838200" y="450998"/>
          <a:ext cx="7924800" cy="59560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1" name="Группа 30">
            <a:extLst>
              <a:ext uri="{FF2B5EF4-FFF2-40B4-BE49-F238E27FC236}">
                <a16:creationId xmlns:a16="http://schemas.microsoft.com/office/drawing/2014/main" id="{3E50611F-10F4-46BA-AFD1-A65904A3D3D2}"/>
              </a:ext>
            </a:extLst>
          </p:cNvPr>
          <p:cNvGrpSpPr/>
          <p:nvPr/>
        </p:nvGrpSpPr>
        <p:grpSpPr>
          <a:xfrm>
            <a:off x="3224808" y="2040632"/>
            <a:ext cx="3200400" cy="1172344"/>
            <a:chOff x="2819400" y="2180456"/>
            <a:chExt cx="3200400" cy="1172344"/>
          </a:xfrm>
        </p:grpSpPr>
        <p:grpSp>
          <p:nvGrpSpPr>
            <p:cNvPr id="10" name="Группа 9">
              <a:extLst>
                <a:ext uri="{FF2B5EF4-FFF2-40B4-BE49-F238E27FC236}">
                  <a16:creationId xmlns:a16="http://schemas.microsoft.com/office/drawing/2014/main" id="{29754A80-FC4E-4462-979B-4B45299AFA43}"/>
                </a:ext>
              </a:extLst>
            </p:cNvPr>
            <p:cNvGrpSpPr/>
            <p:nvPr/>
          </p:nvGrpSpPr>
          <p:grpSpPr>
            <a:xfrm>
              <a:off x="2819400" y="2895600"/>
              <a:ext cx="3200400" cy="457200"/>
              <a:chOff x="2663283" y="2286000"/>
              <a:chExt cx="3356517" cy="457200"/>
            </a:xfrm>
          </p:grpSpPr>
          <p:sp>
            <p:nvSpPr>
              <p:cNvPr id="6" name="Прямоугольник 5">
                <a:extLst>
                  <a:ext uri="{FF2B5EF4-FFF2-40B4-BE49-F238E27FC236}">
                    <a16:creationId xmlns:a16="http://schemas.microsoft.com/office/drawing/2014/main" id="{43D827A9-ADFA-456C-83AF-FD551A44BB8F}"/>
                  </a:ext>
                </a:extLst>
              </p:cNvPr>
              <p:cNvSpPr/>
              <p:nvPr/>
            </p:nvSpPr>
            <p:spPr>
              <a:xfrm>
                <a:off x="2663283" y="2286000"/>
                <a:ext cx="762000" cy="457200"/>
              </a:xfrm>
              <a:prstGeom prst="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600" dirty="0">
                    <a:solidFill>
                      <a:prstClr val="black"/>
                    </a:solidFill>
                    <a:latin typeface="Times New Roman"/>
                  </a:rPr>
                  <a:t>ОФП</a:t>
                </a:r>
              </a:p>
            </p:txBody>
          </p:sp>
          <p:sp>
            <p:nvSpPr>
              <p:cNvPr id="7" name="Прямоугольник 6">
                <a:extLst>
                  <a:ext uri="{FF2B5EF4-FFF2-40B4-BE49-F238E27FC236}">
                    <a16:creationId xmlns:a16="http://schemas.microsoft.com/office/drawing/2014/main" id="{8BE664E6-83B3-472D-9868-7BCC9B327830}"/>
                  </a:ext>
                </a:extLst>
              </p:cNvPr>
              <p:cNvSpPr/>
              <p:nvPr/>
            </p:nvSpPr>
            <p:spPr>
              <a:xfrm>
                <a:off x="3462454" y="2286000"/>
                <a:ext cx="762000" cy="457200"/>
              </a:xfrm>
              <a:prstGeom prst="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600" dirty="0">
                    <a:solidFill>
                      <a:prstClr val="black"/>
                    </a:solidFill>
                    <a:latin typeface="Times New Roman"/>
                  </a:rPr>
                  <a:t>ОСД</a:t>
                </a:r>
              </a:p>
            </p:txBody>
          </p:sp>
          <p:sp>
            <p:nvSpPr>
              <p:cNvPr id="8" name="Прямоугольник 7">
                <a:extLst>
                  <a:ext uri="{FF2B5EF4-FFF2-40B4-BE49-F238E27FC236}">
                    <a16:creationId xmlns:a16="http://schemas.microsoft.com/office/drawing/2014/main" id="{5BC86247-B114-4BE1-80D0-0E3C173990DA}"/>
                  </a:ext>
                </a:extLst>
              </p:cNvPr>
              <p:cNvSpPr/>
              <p:nvPr/>
            </p:nvSpPr>
            <p:spPr>
              <a:xfrm>
                <a:off x="4261624" y="2286000"/>
                <a:ext cx="919976" cy="457200"/>
              </a:xfrm>
              <a:prstGeom prst="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600" dirty="0">
                    <a:solidFill>
                      <a:prstClr val="black"/>
                    </a:solidFill>
                    <a:latin typeface="Times New Roman"/>
                  </a:rPr>
                  <a:t>ОДДС</a:t>
                </a:r>
              </a:p>
            </p:txBody>
          </p:sp>
          <p:sp>
            <p:nvSpPr>
              <p:cNvPr id="9" name="Прямоугольник 8">
                <a:extLst>
                  <a:ext uri="{FF2B5EF4-FFF2-40B4-BE49-F238E27FC236}">
                    <a16:creationId xmlns:a16="http://schemas.microsoft.com/office/drawing/2014/main" id="{62C3AA5D-8BEA-4E2C-95AF-E127AF28D084}"/>
                  </a:ext>
                </a:extLst>
              </p:cNvPr>
              <p:cNvSpPr/>
              <p:nvPr/>
            </p:nvSpPr>
            <p:spPr>
              <a:xfrm>
                <a:off x="5257800" y="2286000"/>
                <a:ext cx="762000" cy="457200"/>
              </a:xfrm>
              <a:prstGeom prst="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600" dirty="0">
                    <a:solidFill>
                      <a:prstClr val="black"/>
                    </a:solidFill>
                    <a:latin typeface="Times New Roman"/>
                  </a:rPr>
                  <a:t>ОИК</a:t>
                </a:r>
              </a:p>
            </p:txBody>
          </p:sp>
        </p:grpSp>
        <p:sp>
          <p:nvSpPr>
            <p:cNvPr id="21" name="Прямоугольник 20">
              <a:extLst>
                <a:ext uri="{FF2B5EF4-FFF2-40B4-BE49-F238E27FC236}">
                  <a16:creationId xmlns:a16="http://schemas.microsoft.com/office/drawing/2014/main" id="{E60CED51-22EE-46DF-82BE-67F2FF89F812}"/>
                </a:ext>
              </a:extLst>
            </p:cNvPr>
            <p:cNvSpPr/>
            <p:nvPr/>
          </p:nvSpPr>
          <p:spPr>
            <a:xfrm>
              <a:off x="3904807" y="2180456"/>
              <a:ext cx="877186" cy="457200"/>
            </a:xfrm>
            <a:prstGeom prst="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600" dirty="0">
                  <a:solidFill>
                    <a:prstClr val="black"/>
                  </a:solidFill>
                  <a:latin typeface="Times New Roman"/>
                </a:rPr>
                <a:t>МСФО</a:t>
              </a:r>
            </a:p>
          </p:txBody>
        </p:sp>
        <p:cxnSp>
          <p:nvCxnSpPr>
            <p:cNvPr id="23" name="Соединитель: уступ 22">
              <a:extLst>
                <a:ext uri="{FF2B5EF4-FFF2-40B4-BE49-F238E27FC236}">
                  <a16:creationId xmlns:a16="http://schemas.microsoft.com/office/drawing/2014/main" id="{C87949B8-2622-4AC6-A7EF-70F1D52DAE98}"/>
                </a:ext>
              </a:extLst>
            </p:cNvPr>
            <p:cNvCxnSpPr>
              <a:cxnSpLocks/>
              <a:stCxn id="21" idx="2"/>
              <a:endCxn id="6" idx="0"/>
            </p:cNvCxnSpPr>
            <p:nvPr/>
          </p:nvCxnSpPr>
          <p:spPr>
            <a:xfrm rot="5400000">
              <a:off x="3634068" y="2186268"/>
              <a:ext cx="257944" cy="1160721"/>
            </a:xfrm>
            <a:prstGeom prst="bentConnector3">
              <a:avLst>
                <a:gd name="adj1" fmla="val 50000"/>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Соединитель: уступ 25">
              <a:extLst>
                <a:ext uri="{FF2B5EF4-FFF2-40B4-BE49-F238E27FC236}">
                  <a16:creationId xmlns:a16="http://schemas.microsoft.com/office/drawing/2014/main" id="{36BBCBEA-1CC3-46C1-BB7A-09EB6FB978EA}"/>
                </a:ext>
              </a:extLst>
            </p:cNvPr>
            <p:cNvCxnSpPr>
              <a:stCxn id="21" idx="2"/>
              <a:endCxn id="7" idx="0"/>
            </p:cNvCxnSpPr>
            <p:nvPr/>
          </p:nvCxnSpPr>
          <p:spPr>
            <a:xfrm rot="5400000">
              <a:off x="4015068" y="2567268"/>
              <a:ext cx="257944" cy="398721"/>
            </a:xfrm>
            <a:prstGeom prst="bentConnector3">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Соединитель: уступ 27">
              <a:extLst>
                <a:ext uri="{FF2B5EF4-FFF2-40B4-BE49-F238E27FC236}">
                  <a16:creationId xmlns:a16="http://schemas.microsoft.com/office/drawing/2014/main" id="{F393FC16-5F57-4CA5-BD0B-2D5E81A32295}"/>
                </a:ext>
              </a:extLst>
            </p:cNvPr>
            <p:cNvCxnSpPr>
              <a:stCxn id="21" idx="2"/>
              <a:endCxn id="8" idx="0"/>
            </p:cNvCxnSpPr>
            <p:nvPr/>
          </p:nvCxnSpPr>
          <p:spPr>
            <a:xfrm rot="16200000" flipH="1">
              <a:off x="4433724" y="2547331"/>
              <a:ext cx="257944" cy="438593"/>
            </a:xfrm>
            <a:prstGeom prst="bentConnector3">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Соединитель: уступ 29">
              <a:extLst>
                <a:ext uri="{FF2B5EF4-FFF2-40B4-BE49-F238E27FC236}">
                  <a16:creationId xmlns:a16="http://schemas.microsoft.com/office/drawing/2014/main" id="{9FBE5B9C-BA3B-4C26-B70A-39D3CF337C56}"/>
                </a:ext>
              </a:extLst>
            </p:cNvPr>
            <p:cNvCxnSpPr>
              <a:stCxn id="21" idx="2"/>
              <a:endCxn id="9" idx="0"/>
            </p:cNvCxnSpPr>
            <p:nvPr/>
          </p:nvCxnSpPr>
          <p:spPr>
            <a:xfrm rot="16200000" flipH="1">
              <a:off x="4870988" y="2110067"/>
              <a:ext cx="257944" cy="1313121"/>
            </a:xfrm>
            <a:prstGeom prst="bentConnector3">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32" name="TextBox 31">
            <a:extLst>
              <a:ext uri="{FF2B5EF4-FFF2-40B4-BE49-F238E27FC236}">
                <a16:creationId xmlns:a16="http://schemas.microsoft.com/office/drawing/2014/main" id="{DFEDACA4-32EF-485F-83A0-CA05646AC45E}"/>
              </a:ext>
            </a:extLst>
          </p:cNvPr>
          <p:cNvSpPr txBox="1"/>
          <p:nvPr/>
        </p:nvSpPr>
        <p:spPr>
          <a:xfrm>
            <a:off x="2505740" y="4389510"/>
            <a:ext cx="4809460" cy="1846659"/>
          </a:xfrm>
          <a:prstGeom prst="rect">
            <a:avLst/>
          </a:prstGeom>
          <a:noFill/>
        </p:spPr>
        <p:txBody>
          <a:bodyPr wrap="square" rtlCol="0">
            <a:spAutoFit/>
          </a:bodyPr>
          <a:lstStyle/>
          <a:p>
            <a:pPr algn="ctr">
              <a:defRPr/>
            </a:pPr>
            <a:r>
              <a:rPr lang="ru-RU" sz="1900" b="1" dirty="0">
                <a:solidFill>
                  <a:srgbClr val="8064A2">
                    <a:lumMod val="75000"/>
                  </a:srgbClr>
                </a:solidFill>
                <a:latin typeface="Times New Roman"/>
              </a:rPr>
              <a:t>  Финансовый</a:t>
            </a:r>
          </a:p>
          <a:p>
            <a:pPr>
              <a:defRPr/>
            </a:pPr>
            <a:r>
              <a:rPr lang="ru-RU" sz="1900" b="1" dirty="0">
                <a:solidFill>
                  <a:srgbClr val="00B0F0"/>
                </a:solidFill>
                <a:latin typeface="Times New Roman"/>
              </a:rPr>
              <a:t>Управленческий</a:t>
            </a:r>
          </a:p>
          <a:p>
            <a:pPr>
              <a:defRPr/>
            </a:pPr>
            <a:r>
              <a:rPr lang="ru-RU" sz="1900" b="1" dirty="0">
                <a:solidFill>
                  <a:srgbClr val="FFC000"/>
                </a:solidFill>
                <a:latin typeface="Times New Roman"/>
              </a:rPr>
              <a:t>			Бухгалтерский</a:t>
            </a:r>
          </a:p>
          <a:p>
            <a:pPr>
              <a:defRPr/>
            </a:pPr>
            <a:r>
              <a:rPr lang="ru-RU" sz="1900" b="1" dirty="0">
                <a:solidFill>
                  <a:srgbClr val="C0504D">
                    <a:lumMod val="60000"/>
                    <a:lumOff val="40000"/>
                  </a:srgbClr>
                </a:solidFill>
                <a:latin typeface="Times New Roman"/>
              </a:rPr>
              <a:t>       </a:t>
            </a:r>
          </a:p>
          <a:p>
            <a:pPr>
              <a:defRPr/>
            </a:pPr>
            <a:r>
              <a:rPr lang="ru-RU" sz="1900" b="1" dirty="0">
                <a:solidFill>
                  <a:srgbClr val="C0504D">
                    <a:lumMod val="60000"/>
                    <a:lumOff val="40000"/>
                  </a:srgbClr>
                </a:solidFill>
                <a:latin typeface="Times New Roman"/>
              </a:rPr>
              <a:t>  Налоговый</a:t>
            </a:r>
          </a:p>
          <a:p>
            <a:pPr>
              <a:defRPr/>
            </a:pPr>
            <a:r>
              <a:rPr lang="ru-RU" sz="1900" b="1" dirty="0">
                <a:solidFill>
                  <a:srgbClr val="4F81BD">
                    <a:lumMod val="60000"/>
                    <a:lumOff val="40000"/>
                  </a:srgbClr>
                </a:solidFill>
                <a:latin typeface="Times New Roman"/>
              </a:rPr>
              <a:t>		Статистический</a:t>
            </a:r>
          </a:p>
        </p:txBody>
      </p:sp>
      <p:pic>
        <p:nvPicPr>
          <p:cNvPr id="12" name="Рисунок 11">
            <a:extLst>
              <a:ext uri="{FF2B5EF4-FFF2-40B4-BE49-F238E27FC236}">
                <a16:creationId xmlns:a16="http://schemas.microsoft.com/office/drawing/2014/main" id="{46E9B7C7-1313-456C-9EB3-DD00A4FA8A48}"/>
              </a:ext>
            </a:extLst>
          </p:cNvPr>
          <p:cNvPicPr>
            <a:picLocks noChangeAspect="1"/>
          </p:cNvPicPr>
          <p:nvPr/>
        </p:nvPicPr>
        <p:blipFill>
          <a:blip r:embed="rId7"/>
          <a:stretch>
            <a:fillRect/>
          </a:stretch>
        </p:blipFill>
        <p:spPr>
          <a:xfrm>
            <a:off x="6753200" y="239037"/>
            <a:ext cx="2587678" cy="2404710"/>
          </a:xfrm>
          <a:prstGeom prst="rect">
            <a:avLst/>
          </a:prstGeom>
        </p:spPr>
      </p:pic>
      <p:sp>
        <p:nvSpPr>
          <p:cNvPr id="3" name="TextBox 2">
            <a:extLst>
              <a:ext uri="{FF2B5EF4-FFF2-40B4-BE49-F238E27FC236}">
                <a16:creationId xmlns:a16="http://schemas.microsoft.com/office/drawing/2014/main" id="{6490DA65-2A84-5D53-043B-EBA590F187E4}"/>
              </a:ext>
            </a:extLst>
          </p:cNvPr>
          <p:cNvSpPr txBox="1"/>
          <p:nvPr/>
        </p:nvSpPr>
        <p:spPr>
          <a:xfrm>
            <a:off x="7298365" y="2806052"/>
            <a:ext cx="2664664" cy="1369606"/>
          </a:xfrm>
          <a:prstGeom prst="rect">
            <a:avLst/>
          </a:prstGeom>
          <a:noFill/>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altLang="ru-RU" sz="1660" b="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Финансовая отчетность показывает </a:t>
            </a:r>
            <a:r>
              <a:rPr kumimoji="0" lang="ru-RU" altLang="ru-RU" sz="1660" b="1" u="none" strike="noStrike" kern="1200" cap="none" spc="0" normalizeH="0" baseline="0" noProof="0" dirty="0">
                <a:ln>
                  <a:noFill/>
                </a:ln>
                <a:solidFill>
                  <a:srgbClr val="0000CC"/>
                </a:solidFill>
                <a:effectLst/>
                <a:uLnTx/>
                <a:uFillTx/>
                <a:latin typeface="Times New Roman" pitchFamily="18" charset="0"/>
                <a:ea typeface="+mn-ea"/>
                <a:cs typeface="Times New Roman" pitchFamily="18" charset="0"/>
              </a:rPr>
              <a:t>результаты управления </a:t>
            </a:r>
            <a:r>
              <a:rPr kumimoji="0" lang="ru-RU" altLang="ru-RU" sz="1660" b="1" u="none" strike="noStrike" kern="1200" cap="none" spc="0" normalizeH="0" baseline="0" noProof="0" dirty="0">
                <a:ln>
                  <a:noFill/>
                </a:ln>
                <a:solidFill>
                  <a:srgbClr val="0000CC"/>
                </a:solidFill>
                <a:effectLst/>
                <a:highlight>
                  <a:srgbClr val="FFFF00"/>
                </a:highlight>
                <a:uLnTx/>
                <a:uFillTx/>
                <a:latin typeface="Times New Roman" pitchFamily="18" charset="0"/>
                <a:ea typeface="+mn-ea"/>
                <a:cs typeface="Times New Roman" pitchFamily="18" charset="0"/>
              </a:rPr>
              <a:t>ресурсами</a:t>
            </a:r>
            <a:r>
              <a:rPr kumimoji="0" lang="ru-RU" altLang="ru-RU" sz="1660" b="0" u="none" strike="noStrike" kern="1200" cap="none" spc="0" normalizeH="0" baseline="0" noProof="0" dirty="0">
                <a:ln>
                  <a:noFill/>
                </a:ln>
                <a:solidFill>
                  <a:prstClr val="black"/>
                </a:solidFill>
                <a:effectLst/>
                <a:highlight>
                  <a:srgbClr val="FFFF00"/>
                </a:highlight>
                <a:uLnTx/>
                <a:uFillTx/>
                <a:latin typeface="Times New Roman" pitchFamily="18" charset="0"/>
                <a:ea typeface="+mn-ea"/>
                <a:cs typeface="Times New Roman" pitchFamily="18" charset="0"/>
              </a:rPr>
              <a:t>,</a:t>
            </a:r>
            <a:r>
              <a:rPr kumimoji="0" lang="ru-RU" altLang="ru-RU" sz="1660" b="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ru-RU" altLang="ru-RU" sz="1660" b="1" u="none" strike="noStrike" kern="1200" cap="none" spc="0" normalizeH="0" baseline="0" noProof="0" dirty="0">
                <a:ln>
                  <a:noFill/>
                </a:ln>
                <a:solidFill>
                  <a:prstClr val="black"/>
                </a:solidFill>
                <a:effectLst/>
                <a:highlight>
                  <a:srgbClr val="FFFF00"/>
                </a:highlight>
                <a:uLnTx/>
                <a:uFillTx/>
                <a:latin typeface="Times New Roman" pitchFamily="18" charset="0"/>
                <a:ea typeface="+mn-ea"/>
                <a:cs typeface="Times New Roman" pitchFamily="18" charset="0"/>
              </a:rPr>
              <a:t>доверенными руководству предприятия</a:t>
            </a:r>
          </a:p>
        </p:txBody>
      </p:sp>
    </p:spTree>
    <p:extLst>
      <p:ext uri="{BB962C8B-B14F-4D97-AF65-F5344CB8AC3E}">
        <p14:creationId xmlns:p14="http://schemas.microsoft.com/office/powerpoint/2010/main" val="4380539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DE6002E-CA6E-F1EA-2E00-51E7B8703D53}"/>
              </a:ext>
            </a:extLst>
          </p:cNvPr>
          <p:cNvSpPr txBox="1"/>
          <p:nvPr/>
        </p:nvSpPr>
        <p:spPr>
          <a:xfrm>
            <a:off x="554539" y="201395"/>
            <a:ext cx="9096806" cy="5264903"/>
          </a:xfrm>
          <a:prstGeom prst="rect">
            <a:avLst/>
          </a:prstGeom>
          <a:noFill/>
        </p:spPr>
        <p:txBody>
          <a:bodyPr wrap="square">
            <a:spAutoFit/>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Управленческий, бухгалтерский, налоговый, финансовый учет…</a:t>
            </a:r>
            <a:b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МСФО – это не учет, а </a:t>
            </a: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отчетность. </a:t>
            </a:r>
            <a:r>
              <a:rPr kumimoji="0" lang="ru-RU" sz="19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Не процесс</a:t>
            </a: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 а факт!</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МСФО не предназначен для управления компанией, </a:t>
            </a:r>
            <a:r>
              <a:rPr kumimoji="0" lang="ru-RU" sz="1900" b="0"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только</a:t>
            </a: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 для общения с инвесторами* и привлечения их большего количества</a:t>
            </a:r>
            <a:r>
              <a:rPr kumimoji="0" lang="ru-RU" sz="1900" b="0"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Степень точности МСФО </a:t>
            </a: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весьма относительна…не 6 сигма, но все же… </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МСФО предназначен лишь</a:t>
            </a:r>
            <a:r>
              <a:rPr kumimoji="0" lang="ru-RU" sz="1900" b="1"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для крупного и ОЧЕНЬ крупного бизнеса.</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endPar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endParaRPr lang="ru-RU" sz="1900" b="1" dirty="0">
              <a:solidFill>
                <a:srgbClr val="0000CC"/>
              </a:solidFill>
              <a:latin typeface="Times New Roman" panose="02020603050405020304" pitchFamily="18" charset="0"/>
              <a:cs typeface="Times New Roman" panose="02020603050405020304" pitchFamily="18" charset="0"/>
            </a:endParaRPr>
          </a:p>
          <a:p>
            <a:pPr marR="0" lvl="0" algn="l" defTabSz="914400" rtl="0" eaLnBrk="1" fontAlgn="auto" latinLnBrk="0" hangingPunct="1">
              <a:lnSpc>
                <a:spcPct val="100000"/>
              </a:lnSpc>
              <a:spcBef>
                <a:spcPct val="20000"/>
              </a:spcBef>
              <a:spcAft>
                <a:spcPts val="0"/>
              </a:spcAft>
              <a:buClrTx/>
              <a:buSzTx/>
              <a:tabLst/>
              <a:defRPr/>
            </a:pPr>
            <a:endPar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ru-RU" sz="1660" b="1" dirty="0">
                <a:solidFill>
                  <a:prstClr val="black"/>
                </a:solidFill>
                <a:latin typeface="Times New Roman" panose="02020603050405020304" pitchFamily="18" charset="0"/>
                <a:cs typeface="Times New Roman" panose="02020603050405020304" pitchFamily="18" charset="0"/>
              </a:rPr>
              <a:t>И</a:t>
            </a:r>
            <a:r>
              <a:rPr kumimoji="0" lang="ru-RU" sz="166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нвестор</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Ø"/>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 него есть денег,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 хочет еще больше</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Ø"/>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вкладывает везде,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где есть рост</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Ø"/>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вечная проблема прогнозирования и нахождения точек </a:t>
            </a:r>
          </a:p>
          <a:p>
            <a:pPr marR="0" lvl="0" algn="l" defTabSz="914400" rtl="0" eaLnBrk="1" fontAlgn="auto" latinLnBrk="0" hangingPunct="1">
              <a:lnSpc>
                <a:spcPct val="100000"/>
              </a:lnSpc>
              <a:spcBef>
                <a:spcPct val="20000"/>
              </a:spcBef>
              <a:spcAft>
                <a:spcPts val="0"/>
              </a:spcAft>
              <a:buClrTx/>
              <a:buSzTx/>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входа с учетом предыдущего периода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перспективой на будущее</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Ø"/>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Живет по принципу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время - деньги</a:t>
            </a:r>
          </a:p>
        </p:txBody>
      </p:sp>
      <p:sp>
        <p:nvSpPr>
          <p:cNvPr id="7" name="TextBox 6">
            <a:extLst>
              <a:ext uri="{FF2B5EF4-FFF2-40B4-BE49-F238E27FC236}">
                <a16:creationId xmlns:a16="http://schemas.microsoft.com/office/drawing/2014/main" id="{5331E913-40E9-7ECE-C927-4C814E4B1ABA}"/>
              </a:ext>
            </a:extLst>
          </p:cNvPr>
          <p:cNvSpPr txBox="1"/>
          <p:nvPr/>
        </p:nvSpPr>
        <p:spPr>
          <a:xfrm>
            <a:off x="7939078" y="4161026"/>
            <a:ext cx="1753562" cy="1880515"/>
          </a:xfrm>
          <a:prstGeom prst="rect">
            <a:avLst/>
          </a:prstGeom>
          <a:noFill/>
        </p:spPr>
        <p:txBody>
          <a:bodyPr wrap="square">
            <a:spAutoFit/>
          </a:bodyPr>
          <a:lstStyle/>
          <a:p>
            <a:r>
              <a:rPr lang="ru-RU" sz="1660" b="1" dirty="0">
                <a:latin typeface="Times New Roman" panose="02020603050405020304" pitchFamily="18" charset="0"/>
                <a:cs typeface="Times New Roman" panose="02020603050405020304" pitchFamily="18" charset="0"/>
              </a:rPr>
              <a:t>ИНВЕСТОР</a:t>
            </a:r>
          </a:p>
          <a:p>
            <a:endParaRPr lang="ru-RU" sz="1660" b="1" dirty="0">
              <a:latin typeface="Times New Roman" panose="02020603050405020304" pitchFamily="18" charset="0"/>
              <a:cs typeface="Times New Roman" panose="02020603050405020304" pitchFamily="18" charset="0"/>
            </a:endParaRPr>
          </a:p>
          <a:p>
            <a:endParaRPr lang="ru-RU" sz="1660" b="1" dirty="0">
              <a:latin typeface="Times New Roman" panose="02020603050405020304" pitchFamily="18" charset="0"/>
              <a:cs typeface="Times New Roman" panose="02020603050405020304" pitchFamily="18" charset="0"/>
            </a:endParaRPr>
          </a:p>
          <a:p>
            <a:r>
              <a:rPr lang="ru-RU" sz="1660" b="1" dirty="0">
                <a:latin typeface="Times New Roman" panose="02020603050405020304" pitchFamily="18" charset="0"/>
                <a:cs typeface="Times New Roman" panose="02020603050405020304" pitchFamily="18" charset="0"/>
              </a:rPr>
              <a:t>ОТЧЕТНОСТЬ</a:t>
            </a:r>
          </a:p>
          <a:p>
            <a:endParaRPr lang="ru-RU" sz="1660" b="1" dirty="0">
              <a:latin typeface="Times New Roman" panose="02020603050405020304" pitchFamily="18" charset="0"/>
              <a:cs typeface="Times New Roman" panose="02020603050405020304" pitchFamily="18" charset="0"/>
            </a:endParaRPr>
          </a:p>
          <a:p>
            <a:endParaRPr lang="ru-RU" sz="1660" b="1" dirty="0">
              <a:latin typeface="Times New Roman" panose="02020603050405020304" pitchFamily="18" charset="0"/>
              <a:cs typeface="Times New Roman" panose="02020603050405020304" pitchFamily="18" charset="0"/>
            </a:endParaRPr>
          </a:p>
          <a:p>
            <a:r>
              <a:rPr lang="ru-RU" sz="1660" b="1" dirty="0">
                <a:latin typeface="Times New Roman" panose="02020603050405020304" pitchFamily="18" charset="0"/>
                <a:cs typeface="Times New Roman" panose="02020603050405020304" pitchFamily="18" charset="0"/>
              </a:rPr>
              <a:t>УЧЕТ</a:t>
            </a:r>
          </a:p>
        </p:txBody>
      </p:sp>
      <p:pic>
        <p:nvPicPr>
          <p:cNvPr id="11" name="Рисунок 10" descr="Изображение выглядит как мешок&#10;&#10;Автоматически созданное описание">
            <a:extLst>
              <a:ext uri="{FF2B5EF4-FFF2-40B4-BE49-F238E27FC236}">
                <a16:creationId xmlns:a16="http://schemas.microsoft.com/office/drawing/2014/main" id="{7959C1DF-B383-EBE6-E4E2-1329CB5853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3989" y="2737569"/>
            <a:ext cx="1411366" cy="1880515"/>
          </a:xfrm>
          <a:prstGeom prst="rect">
            <a:avLst/>
          </a:prstGeom>
        </p:spPr>
      </p:pic>
      <p:sp>
        <p:nvSpPr>
          <p:cNvPr id="12" name="Стрелка вправо 3">
            <a:extLst>
              <a:ext uri="{FF2B5EF4-FFF2-40B4-BE49-F238E27FC236}">
                <a16:creationId xmlns:a16="http://schemas.microsoft.com/office/drawing/2014/main" id="{EFD23F96-5602-A7EE-FC80-45EDFF78DDBA}"/>
              </a:ext>
            </a:extLst>
          </p:cNvPr>
          <p:cNvSpPr/>
          <p:nvPr/>
        </p:nvSpPr>
        <p:spPr>
          <a:xfrm rot="5400000">
            <a:off x="8204422" y="4496935"/>
            <a:ext cx="396953" cy="388327"/>
          </a:xfrm>
          <a:prstGeom prst="rightArrow">
            <a:avLst/>
          </a:prstGeom>
          <a:solidFill>
            <a:srgbClr val="0000FF"/>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право 4">
            <a:extLst>
              <a:ext uri="{FF2B5EF4-FFF2-40B4-BE49-F238E27FC236}">
                <a16:creationId xmlns:a16="http://schemas.microsoft.com/office/drawing/2014/main" id="{02A2EA60-22CE-F4F7-282E-FADC5482D115}"/>
              </a:ext>
            </a:extLst>
          </p:cNvPr>
          <p:cNvSpPr/>
          <p:nvPr/>
        </p:nvSpPr>
        <p:spPr>
          <a:xfrm rot="5400000">
            <a:off x="8245129" y="5257745"/>
            <a:ext cx="396953" cy="388327"/>
          </a:xfrm>
          <a:prstGeom prst="rightArrow">
            <a:avLst/>
          </a:prstGeom>
          <a:solidFill>
            <a:srgbClr val="0000FF"/>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право 3">
            <a:extLst>
              <a:ext uri="{FF2B5EF4-FFF2-40B4-BE49-F238E27FC236}">
                <a16:creationId xmlns:a16="http://schemas.microsoft.com/office/drawing/2014/main" id="{CABC57EE-5A5B-B198-1DB0-D76CFAD2047A}"/>
              </a:ext>
            </a:extLst>
          </p:cNvPr>
          <p:cNvSpPr/>
          <p:nvPr/>
        </p:nvSpPr>
        <p:spPr>
          <a:xfrm rot="16200000">
            <a:off x="8802275" y="4510663"/>
            <a:ext cx="396838" cy="389709"/>
          </a:xfrm>
          <a:prstGeom prst="rightArrow">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право 4">
            <a:extLst>
              <a:ext uri="{FF2B5EF4-FFF2-40B4-BE49-F238E27FC236}">
                <a16:creationId xmlns:a16="http://schemas.microsoft.com/office/drawing/2014/main" id="{215094E8-ED72-D7CE-18FE-4EF03C77E95B}"/>
              </a:ext>
            </a:extLst>
          </p:cNvPr>
          <p:cNvSpPr/>
          <p:nvPr/>
        </p:nvSpPr>
        <p:spPr>
          <a:xfrm rot="16200000">
            <a:off x="8825871" y="5239897"/>
            <a:ext cx="396838" cy="389709"/>
          </a:xfrm>
          <a:prstGeom prst="rightArrow">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Рисунок 1" descr="Дивиденды учредителю с чистого дохода за 2019 год.">
            <a:extLst>
              <a:ext uri="{FF2B5EF4-FFF2-40B4-BE49-F238E27FC236}">
                <a16:creationId xmlns:a16="http://schemas.microsoft.com/office/drawing/2014/main" id="{E9D8B197-3607-433B-9CDF-A366EF43C8F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95625" y="256880"/>
            <a:ext cx="695960" cy="850900"/>
          </a:xfrm>
          <a:prstGeom prst="rect">
            <a:avLst/>
          </a:prstGeom>
          <a:noFill/>
          <a:ln>
            <a:noFill/>
          </a:ln>
        </p:spPr>
      </p:pic>
      <p:pic>
        <p:nvPicPr>
          <p:cNvPr id="3" name="Рисунок 2">
            <a:extLst>
              <a:ext uri="{FF2B5EF4-FFF2-40B4-BE49-F238E27FC236}">
                <a16:creationId xmlns:a16="http://schemas.microsoft.com/office/drawing/2014/main" id="{DCB4EC47-58A5-CC59-00B6-76D3B2E248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87999" y="3925934"/>
            <a:ext cx="1261110" cy="692150"/>
          </a:xfrm>
          <a:prstGeom prst="rect">
            <a:avLst/>
          </a:prstGeom>
          <a:ln>
            <a:noFill/>
          </a:ln>
          <a:effectLst>
            <a:softEdge rad="112500"/>
          </a:effectLst>
        </p:spPr>
      </p:pic>
      <p:pic>
        <p:nvPicPr>
          <p:cNvPr id="4" name="Google Shape;142;p21">
            <a:extLst>
              <a:ext uri="{FF2B5EF4-FFF2-40B4-BE49-F238E27FC236}">
                <a16:creationId xmlns:a16="http://schemas.microsoft.com/office/drawing/2014/main" id="{12387A8D-2FAD-B7C6-6A68-B66EA4C9B613}"/>
              </a:ext>
            </a:extLst>
          </p:cNvPr>
          <p:cNvPicPr/>
          <p:nvPr/>
        </p:nvPicPr>
        <p:blipFill rotWithShape="1">
          <a:blip r:embed="rId6">
            <a:alphaModFix/>
          </a:blip>
          <a:srcRect/>
          <a:stretch/>
        </p:blipFill>
        <p:spPr>
          <a:xfrm>
            <a:off x="4332211" y="5236332"/>
            <a:ext cx="1809750" cy="554990"/>
          </a:xfrm>
          <a:prstGeom prst="rect">
            <a:avLst/>
          </a:prstGeom>
          <a:noFill/>
          <a:ln>
            <a:noFill/>
          </a:ln>
        </p:spPr>
      </p:pic>
    </p:spTree>
    <p:extLst>
      <p:ext uri="{BB962C8B-B14F-4D97-AF65-F5344CB8AC3E}">
        <p14:creationId xmlns:p14="http://schemas.microsoft.com/office/powerpoint/2010/main" val="260283543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Объект 11"/>
          <p:cNvGraphicFramePr>
            <a:graphicFrameLocks noGrp="1"/>
          </p:cNvGraphicFramePr>
          <p:nvPr>
            <p:ph sz="half" idx="1"/>
            <p:extLst>
              <p:ext uri="{D42A27DB-BD31-4B8C-83A1-F6EECF244321}">
                <p14:modId xmlns:p14="http://schemas.microsoft.com/office/powerpoint/2010/main" val="3984016909"/>
              </p:ext>
            </p:extLst>
          </p:nvPr>
        </p:nvGraphicFramePr>
        <p:xfrm>
          <a:off x="1217330" y="1821113"/>
          <a:ext cx="5845429" cy="1889556"/>
        </p:xfrm>
        <a:graphic>
          <a:graphicData uri="http://schemas.openxmlformats.org/drawingml/2006/table">
            <a:tbl>
              <a:tblPr firstRow="1" bandRow="1">
                <a:tableStyleId>{8799B23B-EC83-4686-B30A-512413B5E67A}</a:tableStyleId>
              </a:tblPr>
              <a:tblGrid>
                <a:gridCol w="1402244">
                  <a:extLst>
                    <a:ext uri="{9D8B030D-6E8A-4147-A177-3AD203B41FA5}">
                      <a16:colId xmlns:a16="http://schemas.microsoft.com/office/drawing/2014/main" val="1649765070"/>
                    </a:ext>
                  </a:extLst>
                </a:gridCol>
                <a:gridCol w="1492000">
                  <a:extLst>
                    <a:ext uri="{9D8B030D-6E8A-4147-A177-3AD203B41FA5}">
                      <a16:colId xmlns:a16="http://schemas.microsoft.com/office/drawing/2014/main" val="2177394414"/>
                    </a:ext>
                  </a:extLst>
                </a:gridCol>
                <a:gridCol w="1492000">
                  <a:extLst>
                    <a:ext uri="{9D8B030D-6E8A-4147-A177-3AD203B41FA5}">
                      <a16:colId xmlns:a16="http://schemas.microsoft.com/office/drawing/2014/main" val="2153845042"/>
                    </a:ext>
                  </a:extLst>
                </a:gridCol>
                <a:gridCol w="1459185">
                  <a:extLst>
                    <a:ext uri="{9D8B030D-6E8A-4147-A177-3AD203B41FA5}">
                      <a16:colId xmlns:a16="http://schemas.microsoft.com/office/drawing/2014/main" val="3017966757"/>
                    </a:ext>
                  </a:extLst>
                </a:gridCol>
              </a:tblGrid>
              <a:tr h="293788">
                <a:tc>
                  <a:txBody>
                    <a:bodyPr/>
                    <a:lstStyle/>
                    <a:p>
                      <a:pPr algn="ctr"/>
                      <a:r>
                        <a:rPr lang="ru-RU" sz="1660" b="0" dirty="0">
                          <a:latin typeface="Times New Roman" panose="02020603050405020304" pitchFamily="18" charset="0"/>
                          <a:cs typeface="Times New Roman" panose="02020603050405020304" pitchFamily="18" charset="0"/>
                        </a:rPr>
                        <a:t>компания</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i="0" dirty="0">
                          <a:latin typeface="Times New Roman" panose="02020603050405020304" pitchFamily="18" charset="0"/>
                          <a:cs typeface="Times New Roman" panose="02020603050405020304" pitchFamily="18" charset="0"/>
                        </a:rPr>
                        <a:t>А</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i="0" dirty="0">
                          <a:latin typeface="Times New Roman" panose="02020603050405020304" pitchFamily="18" charset="0"/>
                          <a:cs typeface="Times New Roman" panose="02020603050405020304" pitchFamily="18" charset="0"/>
                        </a:rPr>
                        <a:t>В</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i="0" dirty="0">
                          <a:latin typeface="Times New Roman" panose="02020603050405020304" pitchFamily="18" charset="0"/>
                          <a:cs typeface="Times New Roman" panose="02020603050405020304" pitchFamily="18" charset="0"/>
                        </a:rPr>
                        <a:t>С</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9136703"/>
                  </a:ext>
                </a:extLst>
              </a:tr>
              <a:tr h="35947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660" b="1" dirty="0">
                          <a:latin typeface="Times New Roman" panose="02020603050405020304" pitchFamily="18" charset="0"/>
                          <a:cs typeface="Times New Roman" panose="02020603050405020304" pitchFamily="18" charset="0"/>
                        </a:rPr>
                        <a:t>Доходы</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10 000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2 000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111 000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13927713"/>
                  </a:ext>
                </a:extLst>
              </a:tr>
              <a:tr h="4029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660" b="1" dirty="0">
                          <a:latin typeface="Times New Roman" panose="02020603050405020304" pitchFamily="18" charset="0"/>
                          <a:cs typeface="Times New Roman" panose="02020603050405020304" pitchFamily="18" charset="0"/>
                        </a:rPr>
                        <a:t>Расходы</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9 000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110 000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4964289"/>
                  </a:ext>
                </a:extLst>
              </a:tr>
              <a:tr h="399923">
                <a:tc>
                  <a:txBody>
                    <a:bodyPr/>
                    <a:lstStyle/>
                    <a:p>
                      <a:r>
                        <a:rPr lang="ru-RU" sz="1660" b="1" dirty="0">
                          <a:latin typeface="Times New Roman" panose="02020603050405020304" pitchFamily="18" charset="0"/>
                          <a:cs typeface="Times New Roman" panose="02020603050405020304" pitchFamily="18" charset="0"/>
                        </a:rPr>
                        <a:t>Прибыль</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b="1" dirty="0">
                          <a:latin typeface="Times New Roman" panose="02020603050405020304" pitchFamily="18" charset="0"/>
                          <a:cs typeface="Times New Roman" panose="02020603050405020304" pitchFamily="18" charset="0"/>
                        </a:rPr>
                        <a:t>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b="1" dirty="0">
                          <a:latin typeface="Times New Roman" panose="02020603050405020304" pitchFamily="18" charset="0"/>
                          <a:cs typeface="Times New Roman" panose="02020603050405020304" pitchFamily="18" charset="0"/>
                        </a:rPr>
                        <a:t>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b="1" dirty="0">
                          <a:latin typeface="Times New Roman" panose="02020603050405020304" pitchFamily="18" charset="0"/>
                          <a:cs typeface="Times New Roman" panose="02020603050405020304" pitchFamily="18" charset="0"/>
                        </a:rPr>
                        <a:t>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7893576"/>
                  </a:ext>
                </a:extLst>
              </a:tr>
              <a:tr h="399923">
                <a:tc>
                  <a:txBody>
                    <a:bodyPr/>
                    <a:lstStyle/>
                    <a:p>
                      <a:r>
                        <a:rPr lang="ru-RU" sz="1660" b="1" dirty="0">
                          <a:latin typeface="Times New Roman" panose="02020603050405020304" pitchFamily="18" charset="0"/>
                          <a:cs typeface="Times New Roman" panose="02020603050405020304" pitchFamily="18" charset="0"/>
                        </a:rPr>
                        <a:t>Маржа</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b="1" dirty="0">
                          <a:latin typeface="Times New Roman" panose="02020603050405020304" pitchFamily="18" charset="0"/>
                          <a:cs typeface="Times New Roman" panose="02020603050405020304" pitchFamily="18" charset="0"/>
                        </a:rPr>
                        <a:t>10%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b="1" dirty="0">
                          <a:latin typeface="Times New Roman" panose="02020603050405020304" pitchFamily="18" charset="0"/>
                          <a:cs typeface="Times New Roman" panose="02020603050405020304" pitchFamily="18" charset="0"/>
                        </a:rPr>
                        <a:t>50%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b="1" dirty="0">
                          <a:latin typeface="Times New Roman" panose="02020603050405020304" pitchFamily="18" charset="0"/>
                          <a:cs typeface="Times New Roman" panose="02020603050405020304" pitchFamily="18" charset="0"/>
                        </a:rPr>
                        <a:t>1%</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9426514"/>
                  </a:ext>
                </a:extLst>
              </a:tr>
            </a:tbl>
          </a:graphicData>
        </a:graphic>
      </p:graphicFrame>
      <p:sp>
        <p:nvSpPr>
          <p:cNvPr id="4" name="TextBox 3">
            <a:extLst>
              <a:ext uri="{FF2B5EF4-FFF2-40B4-BE49-F238E27FC236}">
                <a16:creationId xmlns:a16="http://schemas.microsoft.com/office/drawing/2014/main" id="{2C9C147D-EE3E-AA51-B154-DC0374629BA4}"/>
              </a:ext>
            </a:extLst>
          </p:cNvPr>
          <p:cNvSpPr txBox="1"/>
          <p:nvPr/>
        </p:nvSpPr>
        <p:spPr>
          <a:xfrm>
            <a:off x="729276" y="881868"/>
            <a:ext cx="6700924" cy="430887"/>
          </a:xfrm>
          <a:prstGeom prst="rect">
            <a:avLst/>
          </a:prstGeom>
          <a:noFill/>
        </p:spPr>
        <p:txBody>
          <a:bodyPr wrap="square">
            <a:spAutoFit/>
          </a:bodyPr>
          <a:lstStyle/>
          <a:p>
            <a:r>
              <a:rPr kumimoji="0" lang="ru-RU" sz="2200" b="1" i="0" u="none" strike="noStrike" kern="1200" cap="none" spc="0" normalizeH="0" baseline="0" noProof="0" dirty="0">
                <a:ln>
                  <a:noFill/>
                </a:ln>
                <a:solidFill>
                  <a:prstClr val="black"/>
                </a:solidFill>
                <a:effectLst/>
                <a:uLnTx/>
                <a:uFillTx/>
                <a:latin typeface="Times New Roman"/>
                <a:ea typeface="+mj-ea"/>
                <a:cs typeface="+mj-cs"/>
              </a:rPr>
              <a:t>ОСД Прибыль 1 000  тыс. тенге</a:t>
            </a:r>
            <a:endParaRPr lang="ru-RU" sz="2200" dirty="0"/>
          </a:p>
        </p:txBody>
      </p:sp>
      <p:sp>
        <p:nvSpPr>
          <p:cNvPr id="3" name="TextBox 2">
            <a:extLst>
              <a:ext uri="{FF2B5EF4-FFF2-40B4-BE49-F238E27FC236}">
                <a16:creationId xmlns:a16="http://schemas.microsoft.com/office/drawing/2014/main" id="{D017EA2A-4AF1-FD4B-5B8F-9AA0B998BF41}"/>
              </a:ext>
            </a:extLst>
          </p:cNvPr>
          <p:cNvSpPr txBox="1"/>
          <p:nvPr/>
        </p:nvSpPr>
        <p:spPr>
          <a:xfrm>
            <a:off x="5792132" y="6017994"/>
            <a:ext cx="3901627" cy="728213"/>
          </a:xfrm>
          <a:prstGeom prst="rect">
            <a:avLst/>
          </a:prstGeom>
          <a:noFill/>
        </p:spPr>
        <p:txBody>
          <a:bodyPr wrap="square">
            <a:spAutoFit/>
          </a:bodyPr>
          <a:lstStyle/>
          <a:p>
            <a:pPr>
              <a:lnSpc>
                <a:spcPct val="107000"/>
              </a:lnSpc>
              <a:spcAft>
                <a:spcPts val="800"/>
              </a:spcAft>
            </a:pPr>
            <a:r>
              <a:rPr lang="ru-RU" sz="1660" kern="0" dirty="0">
                <a:solidFill>
                  <a:srgbClr val="151515"/>
                </a:solidFill>
                <a:effectLst/>
                <a:latin typeface="Times New Roman" panose="02020603050405020304" pitchFamily="18" charset="0"/>
                <a:ea typeface="Times New Roman" panose="02020603050405020304" pitchFamily="18" charset="0"/>
                <a:cs typeface="Times New Roman" panose="02020603050405020304" pitchFamily="18" charset="0"/>
              </a:rPr>
              <a:t>Тупой – устойчив в своих убеждениях</a:t>
            </a:r>
            <a:endParaRPr lang="ru-RU" sz="166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1660" kern="0" dirty="0">
                <a:solidFill>
                  <a:srgbClr val="151515"/>
                </a:solidFill>
                <a:effectLst/>
                <a:latin typeface="Times New Roman" panose="02020603050405020304" pitchFamily="18" charset="0"/>
                <a:ea typeface="Times New Roman" panose="02020603050405020304" pitchFamily="18" charset="0"/>
                <a:cs typeface="Times New Roman" panose="02020603050405020304" pitchFamily="18" charset="0"/>
              </a:rPr>
              <a:t>Упрямый – упорен в их исполнениях</a:t>
            </a:r>
            <a:endParaRPr lang="ru-RU" sz="166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descr="Изображение выглядит как млекопитающее, большая кошка, лев, Большие кошки&#10;&#10;Автоматически созданное описание">
            <a:extLst>
              <a:ext uri="{FF2B5EF4-FFF2-40B4-BE49-F238E27FC236}">
                <a16:creationId xmlns:a16="http://schemas.microsoft.com/office/drawing/2014/main" id="{4AC2B76E-C865-7FDB-EEE6-58E8A39AAE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9291" y="5329641"/>
            <a:ext cx="1287262" cy="723732"/>
          </a:xfrm>
          <a:prstGeom prst="rect">
            <a:avLst/>
          </a:prstGeom>
        </p:spPr>
      </p:pic>
      <p:pic>
        <p:nvPicPr>
          <p:cNvPr id="5" name="Рисунок 4" descr="Изображение выглядит как млекопитающее, лиса, Рыжая лисица, Американский корсак&#10;&#10;Автоматически созданное описание">
            <a:extLst>
              <a:ext uri="{FF2B5EF4-FFF2-40B4-BE49-F238E27FC236}">
                <a16:creationId xmlns:a16="http://schemas.microsoft.com/office/drawing/2014/main" id="{2110D0F0-ACE3-321B-BB58-61797DBF5A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52259" y="4961572"/>
            <a:ext cx="728214" cy="728214"/>
          </a:xfrm>
          <a:prstGeom prst="rect">
            <a:avLst/>
          </a:prstGeom>
        </p:spPr>
      </p:pic>
      <p:pic>
        <p:nvPicPr>
          <p:cNvPr id="6" name="Рисунок 5" descr="Изображение выглядит как осел, млекопитающее, ослик, мул&#10;&#10;Автоматически созданное описание">
            <a:extLst>
              <a:ext uri="{FF2B5EF4-FFF2-40B4-BE49-F238E27FC236}">
                <a16:creationId xmlns:a16="http://schemas.microsoft.com/office/drawing/2014/main" id="{C22EAA72-DA28-1465-8FBD-7DF6131C48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5370" y="6017993"/>
            <a:ext cx="633918" cy="728213"/>
          </a:xfrm>
          <a:prstGeom prst="rect">
            <a:avLst/>
          </a:prstGeom>
        </p:spPr>
      </p:pic>
    </p:spTree>
    <p:extLst>
      <p:ext uri="{BB962C8B-B14F-4D97-AF65-F5344CB8AC3E}">
        <p14:creationId xmlns:p14="http://schemas.microsoft.com/office/powerpoint/2010/main" val="240468493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Объект 11"/>
          <p:cNvGraphicFramePr>
            <a:graphicFrameLocks noGrp="1"/>
          </p:cNvGraphicFramePr>
          <p:nvPr>
            <p:ph sz="half" idx="1"/>
            <p:extLst>
              <p:ext uri="{D42A27DB-BD31-4B8C-83A1-F6EECF244321}">
                <p14:modId xmlns:p14="http://schemas.microsoft.com/office/powerpoint/2010/main" val="189283524"/>
              </p:ext>
            </p:extLst>
          </p:nvPr>
        </p:nvGraphicFramePr>
        <p:xfrm>
          <a:off x="1217330" y="1821113"/>
          <a:ext cx="5845429" cy="1889556"/>
        </p:xfrm>
        <a:graphic>
          <a:graphicData uri="http://schemas.openxmlformats.org/drawingml/2006/table">
            <a:tbl>
              <a:tblPr firstRow="1" bandRow="1">
                <a:tableStyleId>{8799B23B-EC83-4686-B30A-512413B5E67A}</a:tableStyleId>
              </a:tblPr>
              <a:tblGrid>
                <a:gridCol w="1402244">
                  <a:extLst>
                    <a:ext uri="{9D8B030D-6E8A-4147-A177-3AD203B41FA5}">
                      <a16:colId xmlns:a16="http://schemas.microsoft.com/office/drawing/2014/main" val="1649765070"/>
                    </a:ext>
                  </a:extLst>
                </a:gridCol>
                <a:gridCol w="1492000">
                  <a:extLst>
                    <a:ext uri="{9D8B030D-6E8A-4147-A177-3AD203B41FA5}">
                      <a16:colId xmlns:a16="http://schemas.microsoft.com/office/drawing/2014/main" val="2177394414"/>
                    </a:ext>
                  </a:extLst>
                </a:gridCol>
                <a:gridCol w="1492000">
                  <a:extLst>
                    <a:ext uri="{9D8B030D-6E8A-4147-A177-3AD203B41FA5}">
                      <a16:colId xmlns:a16="http://schemas.microsoft.com/office/drawing/2014/main" val="2153845042"/>
                    </a:ext>
                  </a:extLst>
                </a:gridCol>
                <a:gridCol w="1459185">
                  <a:extLst>
                    <a:ext uri="{9D8B030D-6E8A-4147-A177-3AD203B41FA5}">
                      <a16:colId xmlns:a16="http://schemas.microsoft.com/office/drawing/2014/main" val="3017966757"/>
                    </a:ext>
                  </a:extLst>
                </a:gridCol>
              </a:tblGrid>
              <a:tr h="293788">
                <a:tc>
                  <a:txBody>
                    <a:bodyPr/>
                    <a:lstStyle/>
                    <a:p>
                      <a:pPr algn="ctr"/>
                      <a:r>
                        <a:rPr lang="ru-RU" sz="1660" b="0" dirty="0">
                          <a:latin typeface="Times New Roman" panose="02020603050405020304" pitchFamily="18" charset="0"/>
                          <a:cs typeface="Times New Roman" panose="02020603050405020304" pitchFamily="18" charset="0"/>
                        </a:rPr>
                        <a:t>компания</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i="0" dirty="0">
                          <a:latin typeface="Times New Roman" panose="02020603050405020304" pitchFamily="18" charset="0"/>
                          <a:cs typeface="Times New Roman" panose="02020603050405020304" pitchFamily="18" charset="0"/>
                        </a:rPr>
                        <a:t>А</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i="0" dirty="0">
                          <a:latin typeface="Times New Roman" panose="02020603050405020304" pitchFamily="18" charset="0"/>
                          <a:cs typeface="Times New Roman" panose="02020603050405020304" pitchFamily="18" charset="0"/>
                        </a:rPr>
                        <a:t>В</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ru-RU" sz="1660" i="0" dirty="0">
                          <a:latin typeface="Times New Roman" panose="02020603050405020304" pitchFamily="18" charset="0"/>
                          <a:cs typeface="Times New Roman" panose="02020603050405020304" pitchFamily="18" charset="0"/>
                        </a:rPr>
                        <a:t>С</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9136703"/>
                  </a:ext>
                </a:extLst>
              </a:tr>
              <a:tr h="35947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660" b="1" dirty="0">
                          <a:latin typeface="Times New Roman" panose="02020603050405020304" pitchFamily="18" charset="0"/>
                          <a:cs typeface="Times New Roman" panose="02020603050405020304" pitchFamily="18" charset="0"/>
                        </a:rPr>
                        <a:t>Доходы</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10 000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2 000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ru-RU" sz="1660" dirty="0">
                          <a:latin typeface="Times New Roman" panose="02020603050405020304" pitchFamily="18" charset="0"/>
                          <a:cs typeface="Times New Roman" panose="02020603050405020304" pitchFamily="18" charset="0"/>
                        </a:rPr>
                        <a:t>111 000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13927713"/>
                  </a:ext>
                </a:extLst>
              </a:tr>
              <a:tr h="4029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660" b="1" dirty="0">
                          <a:latin typeface="Times New Roman" panose="02020603050405020304" pitchFamily="18" charset="0"/>
                          <a:cs typeface="Times New Roman" panose="02020603050405020304" pitchFamily="18" charset="0"/>
                        </a:rPr>
                        <a:t>Расходы</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9 000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ru-RU" sz="1660" dirty="0">
                          <a:latin typeface="Times New Roman" panose="02020603050405020304" pitchFamily="18" charset="0"/>
                          <a:cs typeface="Times New Roman" panose="02020603050405020304" pitchFamily="18" charset="0"/>
                        </a:rPr>
                        <a:t>110 000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4964289"/>
                  </a:ext>
                </a:extLst>
              </a:tr>
              <a:tr h="399923">
                <a:tc>
                  <a:txBody>
                    <a:bodyPr/>
                    <a:lstStyle/>
                    <a:p>
                      <a:r>
                        <a:rPr lang="ru-RU" sz="1660" b="1" dirty="0">
                          <a:latin typeface="Times New Roman" panose="02020603050405020304" pitchFamily="18" charset="0"/>
                          <a:cs typeface="Times New Roman" panose="02020603050405020304" pitchFamily="18" charset="0"/>
                        </a:rPr>
                        <a:t>Прибыль</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b="1" dirty="0">
                          <a:latin typeface="Times New Roman" panose="02020603050405020304" pitchFamily="18" charset="0"/>
                          <a:cs typeface="Times New Roman" panose="02020603050405020304" pitchFamily="18" charset="0"/>
                        </a:rPr>
                        <a:t>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b="1" dirty="0">
                          <a:latin typeface="Times New Roman" panose="02020603050405020304" pitchFamily="18" charset="0"/>
                          <a:cs typeface="Times New Roman" panose="02020603050405020304" pitchFamily="18" charset="0"/>
                        </a:rPr>
                        <a:t>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ru-RU" sz="1660" b="1" dirty="0">
                          <a:latin typeface="Times New Roman" panose="02020603050405020304" pitchFamily="18" charset="0"/>
                          <a:cs typeface="Times New Roman" panose="02020603050405020304" pitchFamily="18" charset="0"/>
                        </a:rPr>
                        <a:t>1 000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7893576"/>
                  </a:ext>
                </a:extLst>
              </a:tr>
              <a:tr h="399923">
                <a:tc>
                  <a:txBody>
                    <a:bodyPr/>
                    <a:lstStyle/>
                    <a:p>
                      <a:r>
                        <a:rPr lang="ru-RU" sz="1660" b="1" dirty="0">
                          <a:latin typeface="Times New Roman" panose="02020603050405020304" pitchFamily="18" charset="0"/>
                          <a:cs typeface="Times New Roman" panose="02020603050405020304" pitchFamily="18" charset="0"/>
                        </a:rPr>
                        <a:t>Маржа</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b="1" dirty="0">
                          <a:latin typeface="Times New Roman" panose="02020603050405020304" pitchFamily="18" charset="0"/>
                          <a:cs typeface="Times New Roman" panose="02020603050405020304" pitchFamily="18" charset="0"/>
                        </a:rPr>
                        <a:t>10%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b="1" dirty="0">
                          <a:solidFill>
                            <a:srgbClr val="0000CC"/>
                          </a:solidFill>
                          <a:latin typeface="Times New Roman" panose="02020603050405020304" pitchFamily="18" charset="0"/>
                          <a:cs typeface="Times New Roman" panose="02020603050405020304" pitchFamily="18" charset="0"/>
                        </a:rPr>
                        <a:t>50%</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ru-RU" sz="1660" b="1" dirty="0">
                          <a:latin typeface="Times New Roman" panose="02020603050405020304" pitchFamily="18" charset="0"/>
                          <a:cs typeface="Times New Roman" panose="02020603050405020304" pitchFamily="18" charset="0"/>
                        </a:rPr>
                        <a:t>1%</a:t>
                      </a:r>
                    </a:p>
                  </a:txBody>
                  <a:tcPr marL="74295" marR="74295" marT="37148" marB="37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9426514"/>
                  </a:ext>
                </a:extLst>
              </a:tr>
            </a:tbl>
          </a:graphicData>
        </a:graphic>
      </p:graphicFrame>
      <p:sp>
        <p:nvSpPr>
          <p:cNvPr id="4" name="TextBox 3">
            <a:extLst>
              <a:ext uri="{FF2B5EF4-FFF2-40B4-BE49-F238E27FC236}">
                <a16:creationId xmlns:a16="http://schemas.microsoft.com/office/drawing/2014/main" id="{2C9C147D-EE3E-AA51-B154-DC0374629BA4}"/>
              </a:ext>
            </a:extLst>
          </p:cNvPr>
          <p:cNvSpPr txBox="1"/>
          <p:nvPr/>
        </p:nvSpPr>
        <p:spPr>
          <a:xfrm>
            <a:off x="729276" y="881868"/>
            <a:ext cx="6700924" cy="430887"/>
          </a:xfrm>
          <a:prstGeom prst="rect">
            <a:avLst/>
          </a:prstGeom>
          <a:noFill/>
        </p:spPr>
        <p:txBody>
          <a:bodyPr wrap="square">
            <a:spAutoFit/>
          </a:bodyPr>
          <a:lstStyle/>
          <a:p>
            <a:r>
              <a:rPr kumimoji="0" lang="ru-RU" sz="2200" b="1" i="0" u="none" strike="noStrike" kern="1200" cap="none" spc="0" normalizeH="0" baseline="0" noProof="0" dirty="0">
                <a:ln>
                  <a:noFill/>
                </a:ln>
                <a:solidFill>
                  <a:prstClr val="black"/>
                </a:solidFill>
                <a:effectLst/>
                <a:uLnTx/>
                <a:uFillTx/>
                <a:latin typeface="Times New Roman"/>
                <a:ea typeface="+mj-ea"/>
                <a:cs typeface="+mj-cs"/>
              </a:rPr>
              <a:t>ОСД Прибыль 1 000  тыс. тенге</a:t>
            </a:r>
            <a:endParaRPr lang="ru-RU" sz="2200" dirty="0"/>
          </a:p>
        </p:txBody>
      </p:sp>
      <p:sp>
        <p:nvSpPr>
          <p:cNvPr id="3" name="TextBox 2">
            <a:extLst>
              <a:ext uri="{FF2B5EF4-FFF2-40B4-BE49-F238E27FC236}">
                <a16:creationId xmlns:a16="http://schemas.microsoft.com/office/drawing/2014/main" id="{D017EA2A-4AF1-FD4B-5B8F-9AA0B998BF41}"/>
              </a:ext>
            </a:extLst>
          </p:cNvPr>
          <p:cNvSpPr txBox="1"/>
          <p:nvPr/>
        </p:nvSpPr>
        <p:spPr>
          <a:xfrm>
            <a:off x="5792132" y="6017994"/>
            <a:ext cx="3901627" cy="728213"/>
          </a:xfrm>
          <a:prstGeom prst="rect">
            <a:avLst/>
          </a:prstGeom>
          <a:noFill/>
        </p:spPr>
        <p:txBody>
          <a:bodyPr wrap="square">
            <a:spAutoFit/>
          </a:bodyPr>
          <a:lstStyle/>
          <a:p>
            <a:pPr>
              <a:lnSpc>
                <a:spcPct val="107000"/>
              </a:lnSpc>
              <a:spcAft>
                <a:spcPts val="800"/>
              </a:spcAft>
            </a:pPr>
            <a:r>
              <a:rPr lang="ru-RU" sz="1660" kern="0" dirty="0">
                <a:solidFill>
                  <a:srgbClr val="151515"/>
                </a:solidFill>
                <a:effectLst/>
                <a:latin typeface="Times New Roman" panose="02020603050405020304" pitchFamily="18" charset="0"/>
                <a:ea typeface="Times New Roman" panose="02020603050405020304" pitchFamily="18" charset="0"/>
                <a:cs typeface="Times New Roman" panose="02020603050405020304" pitchFamily="18" charset="0"/>
              </a:rPr>
              <a:t>Тупой – устойчив в своих убеждениях</a:t>
            </a:r>
            <a:endParaRPr lang="ru-RU" sz="166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1660" kern="0" dirty="0">
                <a:solidFill>
                  <a:srgbClr val="151515"/>
                </a:solidFill>
                <a:effectLst/>
                <a:latin typeface="Times New Roman" panose="02020603050405020304" pitchFamily="18" charset="0"/>
                <a:ea typeface="Times New Roman" panose="02020603050405020304" pitchFamily="18" charset="0"/>
                <a:cs typeface="Times New Roman" panose="02020603050405020304" pitchFamily="18" charset="0"/>
              </a:rPr>
              <a:t>Упрямый – упорен в их исполнениях</a:t>
            </a:r>
            <a:endParaRPr lang="ru-RU" sz="166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descr="Изображение выглядит как млекопитающее, большая кошка, лев, Большие кошки&#10;&#10;Автоматически созданное описание">
            <a:extLst>
              <a:ext uri="{FF2B5EF4-FFF2-40B4-BE49-F238E27FC236}">
                <a16:creationId xmlns:a16="http://schemas.microsoft.com/office/drawing/2014/main" id="{61736548-AFB0-A0E9-2E26-C985CF285E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9291" y="5329641"/>
            <a:ext cx="1287262" cy="723732"/>
          </a:xfrm>
          <a:prstGeom prst="rect">
            <a:avLst/>
          </a:prstGeom>
        </p:spPr>
      </p:pic>
      <p:pic>
        <p:nvPicPr>
          <p:cNvPr id="7" name="Рисунок 6" descr="Изображение выглядит как млекопитающее, лиса, Рыжая лисица, Американский корсак&#10;&#10;Автоматически созданное описание">
            <a:extLst>
              <a:ext uri="{FF2B5EF4-FFF2-40B4-BE49-F238E27FC236}">
                <a16:creationId xmlns:a16="http://schemas.microsoft.com/office/drawing/2014/main" id="{C99A0859-E04F-028A-02E8-6127345FF6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52259" y="4961572"/>
            <a:ext cx="728214" cy="728214"/>
          </a:xfrm>
          <a:prstGeom prst="rect">
            <a:avLst/>
          </a:prstGeom>
        </p:spPr>
      </p:pic>
      <p:pic>
        <p:nvPicPr>
          <p:cNvPr id="9" name="Рисунок 8" descr="Изображение выглядит как осел, млекопитающее, ослик, мул&#10;&#10;Автоматически созданное описание">
            <a:extLst>
              <a:ext uri="{FF2B5EF4-FFF2-40B4-BE49-F238E27FC236}">
                <a16:creationId xmlns:a16="http://schemas.microsoft.com/office/drawing/2014/main" id="{E104D66E-0AB8-FC35-3E15-0B8D09E200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5370" y="6017993"/>
            <a:ext cx="633918" cy="728213"/>
          </a:xfrm>
          <a:prstGeom prst="rect">
            <a:avLst/>
          </a:prstGeom>
        </p:spPr>
      </p:pic>
    </p:spTree>
    <p:extLst>
      <p:ext uri="{BB962C8B-B14F-4D97-AF65-F5344CB8AC3E}">
        <p14:creationId xmlns:p14="http://schemas.microsoft.com/office/powerpoint/2010/main" val="248493272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скругленные углы 2">
            <a:extLst>
              <a:ext uri="{FF2B5EF4-FFF2-40B4-BE49-F238E27FC236}">
                <a16:creationId xmlns:a16="http://schemas.microsoft.com/office/drawing/2014/main" id="{9A654376-A168-4EFA-A4B8-598D30D9A3AB}"/>
              </a:ext>
            </a:extLst>
          </p:cNvPr>
          <p:cNvSpPr/>
          <p:nvPr/>
        </p:nvSpPr>
        <p:spPr>
          <a:xfrm>
            <a:off x="991362" y="776664"/>
            <a:ext cx="2634996" cy="1465371"/>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Инвесторы</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Собственники</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Акционеры</a:t>
            </a:r>
          </a:p>
        </p:txBody>
      </p:sp>
      <p:sp>
        <p:nvSpPr>
          <p:cNvPr id="10" name="Rectangle 4">
            <a:extLst>
              <a:ext uri="{FF2B5EF4-FFF2-40B4-BE49-F238E27FC236}">
                <a16:creationId xmlns:a16="http://schemas.microsoft.com/office/drawing/2014/main" id="{38C25206-469A-44B5-850E-FAFA4045F910}"/>
              </a:ext>
            </a:extLst>
          </p:cNvPr>
          <p:cNvSpPr txBox="1">
            <a:spLocks noChangeArrowheads="1"/>
          </p:cNvSpPr>
          <p:nvPr/>
        </p:nvSpPr>
        <p:spPr>
          <a:xfrm>
            <a:off x="3592831" y="533400"/>
            <a:ext cx="2812161" cy="76763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1900" b="0" i="0" u="none" strike="noStrike" kern="1200" cap="none" spc="0" normalizeH="0" baseline="0" noProof="0" dirty="0">
                <a:ln>
                  <a:noFill/>
                </a:ln>
                <a:solidFill>
                  <a:prstClr val="black"/>
                </a:solidFill>
                <a:effectLst/>
                <a:uLnTx/>
                <a:uFillTx/>
                <a:latin typeface="Times New Roman"/>
                <a:ea typeface="+mj-ea"/>
                <a:cs typeface="+mj-cs"/>
              </a:rPr>
              <a:t>Цели собственников и цели менеджеров различны</a:t>
            </a:r>
          </a:p>
        </p:txBody>
      </p:sp>
      <p:sp>
        <p:nvSpPr>
          <p:cNvPr id="7" name="Прямоугольник: скругленные углы 6">
            <a:extLst>
              <a:ext uri="{FF2B5EF4-FFF2-40B4-BE49-F238E27FC236}">
                <a16:creationId xmlns:a16="http://schemas.microsoft.com/office/drawing/2014/main" id="{75A17F3E-284B-44B8-AB21-5F38606FAD42}"/>
              </a:ext>
            </a:extLst>
          </p:cNvPr>
          <p:cNvSpPr/>
          <p:nvPr/>
        </p:nvSpPr>
        <p:spPr>
          <a:xfrm>
            <a:off x="914400" y="5069718"/>
            <a:ext cx="8153400" cy="966431"/>
          </a:xfrm>
          <a:prstGeom prst="roundRect">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Сделки можно особым образом структурировать, </a:t>
            </a:r>
            <a:r>
              <a:rPr kumimoji="0" lang="ru-RU" sz="1900" b="1" i="0" u="none" strike="noStrike" kern="1200" cap="none" spc="0" normalizeH="0" baseline="0" noProof="0" dirty="0">
                <a:ln>
                  <a:noFill/>
                </a:ln>
                <a:solidFill>
                  <a:srgbClr val="0000FF"/>
                </a:solidFill>
                <a:effectLst/>
                <a:uLnTx/>
                <a:uFillTx/>
                <a:latin typeface="Times New Roman"/>
                <a:ea typeface="+mn-ea"/>
                <a:cs typeface="+mn-cs"/>
              </a:rPr>
              <a:t>манипулируя финансовыми данными</a:t>
            </a:r>
          </a:p>
        </p:txBody>
      </p:sp>
      <p:sp>
        <p:nvSpPr>
          <p:cNvPr id="8" name="Прямоугольник: скругленные углы 7">
            <a:extLst>
              <a:ext uri="{FF2B5EF4-FFF2-40B4-BE49-F238E27FC236}">
                <a16:creationId xmlns:a16="http://schemas.microsoft.com/office/drawing/2014/main" id="{972127E7-BEC1-4CB5-9FC4-C71FC1916A05}"/>
              </a:ext>
            </a:extLst>
          </p:cNvPr>
          <p:cNvSpPr/>
          <p:nvPr/>
        </p:nvSpPr>
        <p:spPr>
          <a:xfrm>
            <a:off x="6270498" y="776664"/>
            <a:ext cx="2634996" cy="1465371"/>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Менеджмент предприятия</a:t>
            </a:r>
          </a:p>
        </p:txBody>
      </p:sp>
      <p:sp>
        <p:nvSpPr>
          <p:cNvPr id="9" name="Прямоугольник: скругленные углы 8">
            <a:extLst>
              <a:ext uri="{FF2B5EF4-FFF2-40B4-BE49-F238E27FC236}">
                <a16:creationId xmlns:a16="http://schemas.microsoft.com/office/drawing/2014/main" id="{B254547A-7541-42AA-AC27-D9DBAC6321B7}"/>
              </a:ext>
            </a:extLst>
          </p:cNvPr>
          <p:cNvSpPr/>
          <p:nvPr/>
        </p:nvSpPr>
        <p:spPr>
          <a:xfrm>
            <a:off x="3635502" y="2775509"/>
            <a:ext cx="2634996" cy="1245861"/>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Предприятия</a:t>
            </a:r>
          </a:p>
        </p:txBody>
      </p:sp>
      <p:cxnSp>
        <p:nvCxnSpPr>
          <p:cNvPr id="6" name="Прямая соединительная линия 5">
            <a:extLst>
              <a:ext uri="{FF2B5EF4-FFF2-40B4-BE49-F238E27FC236}">
                <a16:creationId xmlns:a16="http://schemas.microsoft.com/office/drawing/2014/main" id="{7E035EBC-BC22-4121-BA48-C00DFC0917B7}"/>
              </a:ext>
            </a:extLst>
          </p:cNvPr>
          <p:cNvCxnSpPr>
            <a:stCxn id="3" idx="3"/>
            <a:endCxn id="8" idx="1"/>
          </p:cNvCxnSpPr>
          <p:nvPr/>
        </p:nvCxnSpPr>
        <p:spPr>
          <a:xfrm>
            <a:off x="3626358" y="1509349"/>
            <a:ext cx="2644140" cy="0"/>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a:extLst>
              <a:ext uri="{FF2B5EF4-FFF2-40B4-BE49-F238E27FC236}">
                <a16:creationId xmlns:a16="http://schemas.microsoft.com/office/drawing/2014/main" id="{75F409F6-05AA-48BC-85CF-C962286C6491}"/>
              </a:ext>
            </a:extLst>
          </p:cNvPr>
          <p:cNvCxnSpPr>
            <a:stCxn id="9" idx="1"/>
            <a:endCxn id="3" idx="2"/>
          </p:cNvCxnSpPr>
          <p:nvPr/>
        </p:nvCxnSpPr>
        <p:spPr>
          <a:xfrm flipH="1" flipV="1">
            <a:off x="2308860" y="2242035"/>
            <a:ext cx="1326642" cy="1156405"/>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a:extLst>
              <a:ext uri="{FF2B5EF4-FFF2-40B4-BE49-F238E27FC236}">
                <a16:creationId xmlns:a16="http://schemas.microsoft.com/office/drawing/2014/main" id="{9D72EF96-4BFA-414B-BC91-F71B4B046F44}"/>
              </a:ext>
            </a:extLst>
          </p:cNvPr>
          <p:cNvCxnSpPr>
            <a:stCxn id="9" idx="3"/>
            <a:endCxn id="8" idx="2"/>
          </p:cNvCxnSpPr>
          <p:nvPr/>
        </p:nvCxnSpPr>
        <p:spPr>
          <a:xfrm flipV="1">
            <a:off x="6270498" y="2242035"/>
            <a:ext cx="1317498" cy="1156405"/>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4">
            <a:extLst>
              <a:ext uri="{FF2B5EF4-FFF2-40B4-BE49-F238E27FC236}">
                <a16:creationId xmlns:a16="http://schemas.microsoft.com/office/drawing/2014/main" id="{6D054544-E67F-45DF-AAED-56657A081850}"/>
              </a:ext>
            </a:extLst>
          </p:cNvPr>
          <p:cNvSpPr txBox="1">
            <a:spLocks noChangeArrowheads="1"/>
          </p:cNvSpPr>
          <p:nvPr/>
        </p:nvSpPr>
        <p:spPr>
          <a:xfrm>
            <a:off x="6929248" y="2942274"/>
            <a:ext cx="2812161" cy="76763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marR="0" lvl="0" indent="-342900" algn="l" defTabSz="914400" rtl="0" eaLnBrk="1" fontAlgn="auto" latinLnBrk="0" hangingPunct="1">
              <a:lnSpc>
                <a:spcPct val="100000"/>
              </a:lnSpc>
              <a:spcBef>
                <a:spcPct val="0"/>
              </a:spcBef>
              <a:spcAft>
                <a:spcPts val="0"/>
              </a:spcAft>
              <a:buClrTx/>
              <a:buSzTx/>
              <a:buFont typeface="Wingdings" panose="05000000000000000000" pitchFamily="2" charset="2"/>
              <a:buChar char="Ø"/>
              <a:tabLst/>
              <a:defRPr/>
            </a:pPr>
            <a:r>
              <a:rPr kumimoji="0" lang="ru-RU" altLang="ru-RU" sz="1900" b="0" i="0" u="none" strike="noStrike" kern="1200" cap="none" spc="0" normalizeH="0" baseline="0" noProof="0" dirty="0">
                <a:ln>
                  <a:noFill/>
                </a:ln>
                <a:solidFill>
                  <a:prstClr val="black"/>
                </a:solidFill>
                <a:effectLst/>
                <a:uLnTx/>
                <a:uFillTx/>
                <a:latin typeface="Times New Roman"/>
                <a:ea typeface="+mj-ea"/>
                <a:cs typeface="+mj-cs"/>
              </a:rPr>
              <a:t>Различие в целях</a:t>
            </a:r>
          </a:p>
          <a:p>
            <a:pPr marL="342900" marR="0" lvl="0" indent="-342900" algn="l" defTabSz="914400" rtl="0" eaLnBrk="1" fontAlgn="auto" latinLnBrk="0" hangingPunct="1">
              <a:lnSpc>
                <a:spcPct val="100000"/>
              </a:lnSpc>
              <a:spcBef>
                <a:spcPct val="0"/>
              </a:spcBef>
              <a:spcAft>
                <a:spcPts val="0"/>
              </a:spcAft>
              <a:buClrTx/>
              <a:buSzTx/>
              <a:buFont typeface="Wingdings" panose="05000000000000000000" pitchFamily="2" charset="2"/>
              <a:buChar char="Ø"/>
              <a:tabLst/>
              <a:defRPr/>
            </a:pPr>
            <a:r>
              <a:rPr kumimoji="0" lang="ru-RU" altLang="ru-RU" sz="1900" b="0" i="0" u="none" strike="noStrike" kern="1200" cap="none" spc="0" normalizeH="0" baseline="0" noProof="0" dirty="0">
                <a:ln>
                  <a:noFill/>
                </a:ln>
                <a:solidFill>
                  <a:prstClr val="black"/>
                </a:solidFill>
                <a:effectLst/>
                <a:uLnTx/>
                <a:uFillTx/>
                <a:latin typeface="Times New Roman"/>
                <a:ea typeface="+mj-ea"/>
                <a:cs typeface="+mj-cs"/>
              </a:rPr>
              <a:t>Отсутствие ежедневного контроля</a:t>
            </a:r>
          </a:p>
        </p:txBody>
      </p:sp>
      <p:sp>
        <p:nvSpPr>
          <p:cNvPr id="17" name="Rectangle 4">
            <a:extLst>
              <a:ext uri="{FF2B5EF4-FFF2-40B4-BE49-F238E27FC236}">
                <a16:creationId xmlns:a16="http://schemas.microsoft.com/office/drawing/2014/main" id="{7E2F2425-FD5D-4F6F-BBD2-E4C910C8DB23}"/>
              </a:ext>
            </a:extLst>
          </p:cNvPr>
          <p:cNvSpPr txBox="1">
            <a:spLocks noChangeArrowheads="1"/>
          </p:cNvSpPr>
          <p:nvPr/>
        </p:nvSpPr>
        <p:spPr>
          <a:xfrm>
            <a:off x="3574543" y="4031406"/>
            <a:ext cx="2812161" cy="76763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1900" b="0" i="0" u="none" strike="noStrike" kern="1200" cap="none" spc="0" normalizeH="0" baseline="0" noProof="0" dirty="0">
                <a:ln>
                  <a:noFill/>
                </a:ln>
                <a:solidFill>
                  <a:prstClr val="black"/>
                </a:solidFill>
                <a:effectLst/>
                <a:uLnTx/>
                <a:uFillTx/>
                <a:latin typeface="Times New Roman"/>
                <a:ea typeface="+mj-ea"/>
                <a:cs typeface="+mj-cs"/>
              </a:rPr>
              <a:t>Укрупнение бизнеса</a:t>
            </a:r>
          </a:p>
        </p:txBody>
      </p:sp>
      <p:sp>
        <p:nvSpPr>
          <p:cNvPr id="18" name="Стрелка: влево-вправо 17">
            <a:extLst>
              <a:ext uri="{FF2B5EF4-FFF2-40B4-BE49-F238E27FC236}">
                <a16:creationId xmlns:a16="http://schemas.microsoft.com/office/drawing/2014/main" id="{F6CB6E12-E45C-481F-8AB8-7C4A9DB8F2BA}"/>
              </a:ext>
            </a:extLst>
          </p:cNvPr>
          <p:cNvSpPr/>
          <p:nvPr/>
        </p:nvSpPr>
        <p:spPr>
          <a:xfrm>
            <a:off x="3735705" y="1564229"/>
            <a:ext cx="2525649" cy="797969"/>
          </a:xfrm>
          <a:prstGeom prst="leftRightArrow">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Конфликт интересов</a:t>
            </a:r>
          </a:p>
        </p:txBody>
      </p:sp>
    </p:spTree>
    <p:extLst>
      <p:ext uri="{BB962C8B-B14F-4D97-AF65-F5344CB8AC3E}">
        <p14:creationId xmlns:p14="http://schemas.microsoft.com/office/powerpoint/2010/main" val="80950698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a:extLst>
              <a:ext uri="{FF2B5EF4-FFF2-40B4-BE49-F238E27FC236}">
                <a16:creationId xmlns:a16="http://schemas.microsoft.com/office/drawing/2014/main" id="{D819EC2F-278F-4F2A-AE62-CE0EA4396F89}"/>
              </a:ext>
            </a:extLst>
          </p:cNvPr>
          <p:cNvSpPr>
            <a:spLocks noGrp="1" noChangeArrowheads="1"/>
          </p:cNvSpPr>
          <p:nvPr>
            <p:ph type="title"/>
          </p:nvPr>
        </p:nvSpPr>
        <p:spPr>
          <a:xfrm>
            <a:off x="1219200" y="103596"/>
            <a:ext cx="7467600" cy="515148"/>
          </a:xfrm>
        </p:spPr>
        <p:txBody>
          <a:bodyPr>
            <a:noAutofit/>
          </a:bodyPr>
          <a:lstStyle/>
          <a:p>
            <a:r>
              <a:rPr lang="ru-RU" altLang="ru-RU" sz="1900" b="1" dirty="0"/>
              <a:t>Реализация цель стандартизации отчетности </a:t>
            </a:r>
          </a:p>
        </p:txBody>
      </p:sp>
      <p:sp>
        <p:nvSpPr>
          <p:cNvPr id="3" name="Прямоугольник: скругленные углы 2">
            <a:extLst>
              <a:ext uri="{FF2B5EF4-FFF2-40B4-BE49-F238E27FC236}">
                <a16:creationId xmlns:a16="http://schemas.microsoft.com/office/drawing/2014/main" id="{9A654376-A168-4EFA-A4B8-598D30D9A3AB}"/>
              </a:ext>
            </a:extLst>
          </p:cNvPr>
          <p:cNvSpPr/>
          <p:nvPr/>
        </p:nvSpPr>
        <p:spPr>
          <a:xfrm>
            <a:off x="762000" y="2136757"/>
            <a:ext cx="2590800" cy="1487889"/>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Стандартизация отчетности</a:t>
            </a:r>
          </a:p>
        </p:txBody>
      </p:sp>
      <p:sp>
        <p:nvSpPr>
          <p:cNvPr id="10" name="Rectangle 4">
            <a:extLst>
              <a:ext uri="{FF2B5EF4-FFF2-40B4-BE49-F238E27FC236}">
                <a16:creationId xmlns:a16="http://schemas.microsoft.com/office/drawing/2014/main" id="{38C25206-469A-44B5-850E-FAFA4045F910}"/>
              </a:ext>
            </a:extLst>
          </p:cNvPr>
          <p:cNvSpPr txBox="1">
            <a:spLocks noChangeArrowheads="1"/>
          </p:cNvSpPr>
          <p:nvPr/>
        </p:nvSpPr>
        <p:spPr>
          <a:xfrm>
            <a:off x="685800" y="452664"/>
            <a:ext cx="8382000" cy="13624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altLang="ru-RU" sz="1900" b="0" i="0" u="none" strike="noStrike" kern="1200" cap="none" spc="0" normalizeH="0" baseline="0" noProof="0" dirty="0">
                <a:ln>
                  <a:noFill/>
                </a:ln>
                <a:solidFill>
                  <a:prstClr val="black"/>
                </a:solidFill>
                <a:effectLst/>
                <a:uLnTx/>
                <a:uFillTx/>
                <a:latin typeface="Times New Roman"/>
                <a:ea typeface="+mj-ea"/>
                <a:cs typeface="+mj-cs"/>
              </a:rPr>
              <a:t>Для соблюдения интересов собственников, инвесторов, кредиторов</a:t>
            </a:r>
          </a:p>
          <a:p>
            <a:pPr marL="342900" marR="0" lvl="0" indent="-342900" algn="l" defTabSz="914400" rtl="0" eaLnBrk="1" fontAlgn="auto" latinLnBrk="0" hangingPunct="1">
              <a:lnSpc>
                <a:spcPct val="100000"/>
              </a:lnSpc>
              <a:spcBef>
                <a:spcPct val="0"/>
              </a:spcBef>
              <a:spcAft>
                <a:spcPts val="0"/>
              </a:spcAft>
              <a:buClrTx/>
              <a:buSzTx/>
              <a:buFont typeface="Wingdings" panose="05000000000000000000" pitchFamily="2" charset="2"/>
              <a:buChar char="Ø"/>
              <a:tabLst/>
              <a:defRPr/>
            </a:pPr>
            <a:r>
              <a:rPr kumimoji="0" lang="ru-RU" altLang="ru-RU" sz="1900" b="0" i="0" u="none" strike="noStrike" kern="1200" cap="none" spc="0" normalizeH="0" baseline="0" noProof="0" dirty="0">
                <a:ln>
                  <a:noFill/>
                </a:ln>
                <a:solidFill>
                  <a:prstClr val="black"/>
                </a:solidFill>
                <a:effectLst/>
                <a:uLnTx/>
                <a:uFillTx/>
                <a:latin typeface="Times New Roman"/>
                <a:ea typeface="+mj-ea"/>
                <a:cs typeface="+mj-cs"/>
              </a:rPr>
              <a:t>Разрабатывались Стандарты с жесткими требованиями к составлению отчетности, чтобы исключить (сократить) возможность манипуляций</a:t>
            </a:r>
          </a:p>
        </p:txBody>
      </p:sp>
      <p:sp>
        <p:nvSpPr>
          <p:cNvPr id="5" name="Прямоугольник: скругленные углы 4">
            <a:extLst>
              <a:ext uri="{FF2B5EF4-FFF2-40B4-BE49-F238E27FC236}">
                <a16:creationId xmlns:a16="http://schemas.microsoft.com/office/drawing/2014/main" id="{0CCB1619-5F91-44DF-871B-C4E6621DED3B}"/>
              </a:ext>
            </a:extLst>
          </p:cNvPr>
          <p:cNvSpPr/>
          <p:nvPr/>
        </p:nvSpPr>
        <p:spPr>
          <a:xfrm>
            <a:off x="4419600" y="2136756"/>
            <a:ext cx="4724400" cy="1487889"/>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Способы защиты капитала </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инвесторов (и кредиторов)</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Ограничения возможности </a:t>
            </a:r>
            <a:r>
              <a:rPr kumimoji="0" lang="ru-RU" sz="1900" b="1" i="0" u="none" strike="noStrike" kern="1200" cap="none" spc="0" normalizeH="0" baseline="0" noProof="0" dirty="0">
                <a:ln>
                  <a:noFill/>
                </a:ln>
                <a:solidFill>
                  <a:srgbClr val="0000FF"/>
                </a:solidFill>
                <a:effectLst/>
                <a:uLnTx/>
                <a:uFillTx/>
                <a:latin typeface="Times New Roman"/>
                <a:ea typeface="+mn-ea"/>
                <a:cs typeface="+mn-cs"/>
              </a:rPr>
              <a:t>искажений реальной картины менеджерами</a:t>
            </a:r>
          </a:p>
        </p:txBody>
      </p:sp>
      <p:sp>
        <p:nvSpPr>
          <p:cNvPr id="2" name="Стрелка: вправо 1">
            <a:extLst>
              <a:ext uri="{FF2B5EF4-FFF2-40B4-BE49-F238E27FC236}">
                <a16:creationId xmlns:a16="http://schemas.microsoft.com/office/drawing/2014/main" id="{E9165457-0BDF-4C42-BA3F-56F7835E66A6}"/>
              </a:ext>
            </a:extLst>
          </p:cNvPr>
          <p:cNvSpPr/>
          <p:nvPr/>
        </p:nvSpPr>
        <p:spPr>
          <a:xfrm>
            <a:off x="3543300" y="2537799"/>
            <a:ext cx="685800" cy="685800"/>
          </a:xfrm>
          <a:prstGeom prst="rightArrow">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
        <p:nvSpPr>
          <p:cNvPr id="7" name="Прямоугольник: скругленные углы 6">
            <a:extLst>
              <a:ext uri="{FF2B5EF4-FFF2-40B4-BE49-F238E27FC236}">
                <a16:creationId xmlns:a16="http://schemas.microsoft.com/office/drawing/2014/main" id="{DF75FDE8-CBED-47B6-B382-9F01F154BA95}"/>
              </a:ext>
            </a:extLst>
          </p:cNvPr>
          <p:cNvSpPr/>
          <p:nvPr/>
        </p:nvSpPr>
        <p:spPr>
          <a:xfrm>
            <a:off x="800099" y="4559666"/>
            <a:ext cx="8450487" cy="966431"/>
          </a:xfrm>
          <a:prstGeom prst="roundRect">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Отчетность должна быть прозрачной и </a:t>
            </a:r>
            <a:r>
              <a:rPr kumimoji="0" lang="ru-RU" sz="1900" b="1" i="0" u="none" strike="noStrike" kern="1200" cap="none" spc="0" normalizeH="0" baseline="0" noProof="0" dirty="0">
                <a:ln>
                  <a:noFill/>
                </a:ln>
                <a:solidFill>
                  <a:srgbClr val="0000FF"/>
                </a:solidFill>
                <a:effectLst/>
                <a:uLnTx/>
                <a:uFillTx/>
                <a:latin typeface="Times New Roman"/>
                <a:ea typeface="+mn-ea"/>
                <a:cs typeface="+mn-cs"/>
              </a:rPr>
              <a:t>отражать реальную суть </a:t>
            </a:r>
            <a:r>
              <a:rPr kumimoji="0" lang="ru-RU" sz="1900" b="1" i="0" u="none" strike="noStrike" kern="1200" cap="none" spc="0" normalizeH="0" baseline="0" noProof="0" dirty="0">
                <a:ln>
                  <a:noFill/>
                </a:ln>
                <a:solidFill>
                  <a:prstClr val="black"/>
                </a:solidFill>
                <a:effectLst/>
                <a:uLnTx/>
                <a:uFillTx/>
                <a:latin typeface="Times New Roman"/>
                <a:ea typeface="+mn-ea"/>
                <a:cs typeface="+mn-cs"/>
              </a:rPr>
              <a:t>операций (</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приоритет сущности над формой)</a:t>
            </a:r>
          </a:p>
        </p:txBody>
      </p:sp>
    </p:spTree>
    <p:extLst>
      <p:ext uri="{BB962C8B-B14F-4D97-AF65-F5344CB8AC3E}">
        <p14:creationId xmlns:p14="http://schemas.microsoft.com/office/powerpoint/2010/main" val="402199261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a:extLst>
              <a:ext uri="{FF2B5EF4-FFF2-40B4-BE49-F238E27FC236}">
                <a16:creationId xmlns:a16="http://schemas.microsoft.com/office/drawing/2014/main" id="{D819EC2F-278F-4F2A-AE62-CE0EA4396F89}"/>
              </a:ext>
            </a:extLst>
          </p:cNvPr>
          <p:cNvSpPr>
            <a:spLocks noGrp="1" noChangeArrowheads="1"/>
          </p:cNvSpPr>
          <p:nvPr>
            <p:ph type="title"/>
          </p:nvPr>
        </p:nvSpPr>
        <p:spPr>
          <a:xfrm>
            <a:off x="1219200" y="103596"/>
            <a:ext cx="7467600" cy="515148"/>
          </a:xfrm>
        </p:spPr>
        <p:txBody>
          <a:bodyPr>
            <a:noAutofit/>
          </a:bodyPr>
          <a:lstStyle/>
          <a:p>
            <a:r>
              <a:rPr lang="ru-RU" altLang="ru-RU" sz="1900" b="1" dirty="0"/>
              <a:t>Цель составления финансовой отчетности по МСФО</a:t>
            </a:r>
          </a:p>
        </p:txBody>
      </p:sp>
      <p:sp>
        <p:nvSpPr>
          <p:cNvPr id="3" name="Прямоугольник: скругленные углы 2">
            <a:extLst>
              <a:ext uri="{FF2B5EF4-FFF2-40B4-BE49-F238E27FC236}">
                <a16:creationId xmlns:a16="http://schemas.microsoft.com/office/drawing/2014/main" id="{9A654376-A168-4EFA-A4B8-598D30D9A3AB}"/>
              </a:ext>
            </a:extLst>
          </p:cNvPr>
          <p:cNvSpPr/>
          <p:nvPr/>
        </p:nvSpPr>
        <p:spPr>
          <a:xfrm>
            <a:off x="571500" y="1034116"/>
            <a:ext cx="8763000" cy="1487889"/>
          </a:xfrm>
          <a:prstGeom prst="round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Предоставить финансовую информацию </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об отчитывающейся организации, которая является полезной </a:t>
            </a:r>
            <a:r>
              <a:rPr kumimoji="0" lang="ru-RU" sz="1900" b="1" i="0" u="none" strike="noStrike" kern="1200" cap="none" spc="0" normalizeH="0" baseline="0" noProof="0" dirty="0">
                <a:ln>
                  <a:noFill/>
                </a:ln>
                <a:solidFill>
                  <a:srgbClr val="0000FF"/>
                </a:solidFill>
                <a:effectLst/>
                <a:uLnTx/>
                <a:uFillTx/>
                <a:latin typeface="Times New Roman"/>
                <a:ea typeface="+mn-ea"/>
                <a:cs typeface="+mn-cs"/>
              </a:rPr>
              <a:t>для существующих и потенциальных </a:t>
            </a:r>
            <a:r>
              <a:rPr kumimoji="0" lang="ru-RU" sz="1900" b="1" i="0" u="none" strike="noStrike" kern="1200" cap="none" spc="0" normalizeH="0" baseline="0" noProof="0" dirty="0">
                <a:ln>
                  <a:noFill/>
                </a:ln>
                <a:solidFill>
                  <a:prstClr val="black"/>
                </a:solidFill>
                <a:effectLst/>
                <a:uLnTx/>
                <a:uFillTx/>
                <a:latin typeface="Times New Roman"/>
                <a:ea typeface="+mn-ea"/>
                <a:cs typeface="+mn-cs"/>
              </a:rPr>
              <a:t>инвесторов, заимодавцев и прочих кредиторов </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при принятии ими решений о предоставлении данной организации ресурсов </a:t>
            </a:r>
            <a:r>
              <a:rPr kumimoji="0" lang="ru-RU" sz="1900" b="0" i="1" u="none" strike="noStrike" kern="1200" cap="none" spc="0" normalizeH="0" baseline="0" noProof="0" dirty="0">
                <a:ln>
                  <a:noFill/>
                </a:ln>
                <a:solidFill>
                  <a:prstClr val="black"/>
                </a:solidFill>
                <a:effectLst/>
                <a:uLnTx/>
                <a:uFillTx/>
                <a:latin typeface="Times New Roman"/>
                <a:ea typeface="+mn-ea"/>
                <a:cs typeface="+mn-cs"/>
              </a:rPr>
              <a:t>(К</a:t>
            </a:r>
            <a:r>
              <a:rPr kumimoji="0" lang="ru-RU" sz="1900" b="0" i="1" u="none" strike="noStrike" kern="1200" cap="none" spc="0" normalizeH="0" baseline="0" noProof="0" dirty="0" err="1">
                <a:ln>
                  <a:noFill/>
                </a:ln>
                <a:solidFill>
                  <a:prstClr val="black"/>
                </a:solidFill>
                <a:effectLst/>
                <a:uLnTx/>
                <a:uFillTx/>
                <a:latin typeface="Times New Roman"/>
                <a:ea typeface="+mn-ea"/>
                <a:cs typeface="+mn-cs"/>
              </a:rPr>
              <a:t>онцептуальные</a:t>
            </a:r>
            <a:r>
              <a:rPr kumimoji="0" lang="ru-RU" sz="1900" b="0" i="1" u="none" strike="noStrike" kern="1200" cap="none" spc="0" normalizeH="0" baseline="0" noProof="0" dirty="0">
                <a:ln>
                  <a:noFill/>
                </a:ln>
                <a:solidFill>
                  <a:prstClr val="black"/>
                </a:solidFill>
                <a:effectLst/>
                <a:uLnTx/>
                <a:uFillTx/>
                <a:latin typeface="Times New Roman"/>
                <a:ea typeface="+mn-ea"/>
                <a:cs typeface="+mn-cs"/>
              </a:rPr>
              <a:t> основы)</a:t>
            </a:r>
          </a:p>
        </p:txBody>
      </p:sp>
      <p:sp>
        <p:nvSpPr>
          <p:cNvPr id="2" name="Стрелка: вправо 1">
            <a:extLst>
              <a:ext uri="{FF2B5EF4-FFF2-40B4-BE49-F238E27FC236}">
                <a16:creationId xmlns:a16="http://schemas.microsoft.com/office/drawing/2014/main" id="{E9165457-0BDF-4C42-BA3F-56F7835E66A6}"/>
              </a:ext>
            </a:extLst>
          </p:cNvPr>
          <p:cNvSpPr/>
          <p:nvPr/>
        </p:nvSpPr>
        <p:spPr>
          <a:xfrm rot="5400000">
            <a:off x="4631015" y="483530"/>
            <a:ext cx="415371" cy="685800"/>
          </a:xfrm>
          <a:prstGeom prst="rightArrow">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grpSp>
        <p:nvGrpSpPr>
          <p:cNvPr id="9" name="Группа 8">
            <a:extLst>
              <a:ext uri="{FF2B5EF4-FFF2-40B4-BE49-F238E27FC236}">
                <a16:creationId xmlns:a16="http://schemas.microsoft.com/office/drawing/2014/main" id="{C35695C5-959D-4641-8CF0-EF0E44CB1586}"/>
              </a:ext>
            </a:extLst>
          </p:cNvPr>
          <p:cNvGrpSpPr/>
          <p:nvPr/>
        </p:nvGrpSpPr>
        <p:grpSpPr>
          <a:xfrm>
            <a:off x="647699" y="2747772"/>
            <a:ext cx="8382000" cy="1362456"/>
            <a:chOff x="266699" y="2747772"/>
            <a:chExt cx="8382000" cy="1362456"/>
          </a:xfrm>
        </p:grpSpPr>
        <p:sp>
          <p:nvSpPr>
            <p:cNvPr id="10" name="Rectangle 4">
              <a:extLst>
                <a:ext uri="{FF2B5EF4-FFF2-40B4-BE49-F238E27FC236}">
                  <a16:creationId xmlns:a16="http://schemas.microsoft.com/office/drawing/2014/main" id="{38C25206-469A-44B5-850E-FAFA4045F910}"/>
                </a:ext>
              </a:extLst>
            </p:cNvPr>
            <p:cNvSpPr txBox="1">
              <a:spLocks noChangeArrowheads="1"/>
            </p:cNvSpPr>
            <p:nvPr/>
          </p:nvSpPr>
          <p:spPr>
            <a:xfrm>
              <a:off x="266699" y="2747772"/>
              <a:ext cx="8382000" cy="13624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altLang="ru-RU" sz="1900" b="1" i="0" u="none" strike="noStrike" kern="1200" cap="none" spc="0" normalizeH="0" baseline="0" noProof="0" dirty="0">
                  <a:ln>
                    <a:noFill/>
                  </a:ln>
                  <a:solidFill>
                    <a:prstClr val="black"/>
                  </a:solidFill>
                  <a:effectLst/>
                  <a:uLnTx/>
                  <a:uFillTx/>
                  <a:latin typeface="Times New Roman"/>
                  <a:ea typeface="+mj-ea"/>
                  <a:cs typeface="+mj-cs"/>
                </a:rPr>
                <a:t>Цель 	 	фундамент</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altLang="ru-RU" sz="1900" b="0" i="0" u="none" strike="noStrike" kern="1200" cap="none" spc="0" normalizeH="0" baseline="0" noProof="0" dirty="0">
                  <a:ln>
                    <a:noFill/>
                  </a:ln>
                  <a:solidFill>
                    <a:prstClr val="black"/>
                  </a:solidFill>
                  <a:effectLst/>
                  <a:uLnTx/>
                  <a:uFillTx/>
                  <a:latin typeface="Times New Roman"/>
                  <a:ea typeface="+mj-ea"/>
                  <a:cs typeface="+mj-cs"/>
                </a:rPr>
                <a:t>- На котором строятся все остальные конструкции ( требования МСФО)</a:t>
              </a:r>
            </a:p>
          </p:txBody>
        </p:sp>
        <p:cxnSp>
          <p:nvCxnSpPr>
            <p:cNvPr id="6" name="Прямая со стрелкой 5">
              <a:extLst>
                <a:ext uri="{FF2B5EF4-FFF2-40B4-BE49-F238E27FC236}">
                  <a16:creationId xmlns:a16="http://schemas.microsoft.com/office/drawing/2014/main" id="{60D0D910-15B7-492B-A0F1-CB5F568BEEED}"/>
                </a:ext>
              </a:extLst>
            </p:cNvPr>
            <p:cNvCxnSpPr>
              <a:cxnSpLocks/>
            </p:cNvCxnSpPr>
            <p:nvPr/>
          </p:nvCxnSpPr>
          <p:spPr>
            <a:xfrm>
              <a:off x="1143000" y="3276600"/>
              <a:ext cx="914400"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4020772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3F4EC4D-1809-A0A5-4B36-5C0310DAF9E0}"/>
              </a:ext>
            </a:extLst>
          </p:cNvPr>
          <p:cNvSpPr txBox="1"/>
          <p:nvPr/>
        </p:nvSpPr>
        <p:spPr>
          <a:xfrm>
            <a:off x="324465" y="159528"/>
            <a:ext cx="9581535" cy="62836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Шарик, по квитанции корова рыжая </a:t>
            </a:r>
            <a:r>
              <a:rPr kumimoji="0" lang="ru-RU" sz="180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одна</a:t>
            </a:r>
            <a:r>
              <a:rPr kumimoji="0" lang="ru-RU" sz="180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Брали мы ее </a:t>
            </a:r>
            <a:r>
              <a:rPr kumimoji="0" lang="ru-RU" sz="180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одну</a:t>
            </a:r>
            <a:r>
              <a:rPr kumimoji="0" lang="ru-RU" sz="180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по квитанции.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Сдавать будем одну, чтобы </a:t>
            </a:r>
            <a:r>
              <a:rPr kumimoji="0" lang="ru-RU" sz="180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не нарушать отчетностей</a:t>
            </a:r>
            <a:r>
              <a:rPr kumimoji="0" lang="ru-RU" sz="180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ru-RU"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Не нарушать отчетностей </a:t>
            </a:r>
            <a:r>
              <a:rPr kumimoji="0" lang="ru-RU" sz="1800" b="0" i="1"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полезнейшая привычка.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1"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Вам все равно, а людям приятно. Я до сих пор не знаю, кому Гаврюша принадлежит по закону.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1"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Но что отчетность будет в порядке - не сомневаюсь ни секунды</a:t>
            </a:r>
            <a:r>
              <a:rPr kumimoji="0" lang="ru-RU" sz="180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ru-RU" sz="180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мультфильме кот Матроскин и пёс Шарик спорили, кому принадлежит телёнок Гаврюша, сын коровы Мурки, которую Матроскин взял напрокат. Матроскин утверждал, что корова принадлежит государству, а всё, что она дает, молоко или телят, - арендатору.</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 Шарик утверждал, что государству принадлежит не только корова, но и рождённый ею телёнок.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Кто из них прав?</a:t>
            </a:r>
            <a:b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Шарик</a:t>
            </a:r>
            <a:b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Матроскин</a:t>
            </a:r>
            <a:b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оба, вопрос должен решаться полюбовно</a:t>
            </a:r>
            <a:b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никто</a:t>
            </a:r>
            <a:b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b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endParaRPr kumimoji="0" lang="ru-RU" sz="166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descr="Изображение выглядит как мультфильм, графическая вставка, иллюстрация, Мультфильм&#10;&#10;Автоматически созданное описание">
            <a:extLst>
              <a:ext uri="{FF2B5EF4-FFF2-40B4-BE49-F238E27FC236}">
                <a16:creationId xmlns:a16="http://schemas.microsoft.com/office/drawing/2014/main" id="{AB7FDD6E-2F51-EB33-02DE-2C1D96065A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42680" y="141593"/>
            <a:ext cx="1618918" cy="1787489"/>
          </a:xfrm>
          <a:prstGeom prst="rect">
            <a:avLst/>
          </a:prstGeom>
        </p:spPr>
      </p:pic>
    </p:spTree>
    <p:extLst>
      <p:ext uri="{BB962C8B-B14F-4D97-AF65-F5344CB8AC3E}">
        <p14:creationId xmlns:p14="http://schemas.microsoft.com/office/powerpoint/2010/main" val="2953826471"/>
      </p:ext>
    </p:extLst>
  </p:cSld>
  <p:clrMapOvr>
    <a:masterClrMapping/>
  </p:clrMapOvr>
</p:sld>
</file>

<file path=ppt/theme/theme1.xml><?xml version="1.0" encoding="utf-8"?>
<a:theme xmlns:a="http://schemas.openxmlformats.org/drawingml/2006/main" name="7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1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5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2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2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9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0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2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18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3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8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5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14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7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болванка </Template>
  <TotalTime>20865</TotalTime>
  <Words>15191</Words>
  <Application>Microsoft Office PowerPoint</Application>
  <PresentationFormat>Лист A4 (210x297 мм)</PresentationFormat>
  <Paragraphs>1796</Paragraphs>
  <Slides>164</Slides>
  <Notes>53</Notes>
  <HiddenSlides>0</HiddenSlides>
  <MMClips>0</MMClips>
  <ScaleCrop>false</ScaleCrop>
  <HeadingPairs>
    <vt:vector size="8" baseType="variant">
      <vt:variant>
        <vt:lpstr>Использованные шрифты</vt:lpstr>
      </vt:variant>
      <vt:variant>
        <vt:i4>19</vt:i4>
      </vt:variant>
      <vt:variant>
        <vt:lpstr>Тема</vt:lpstr>
      </vt:variant>
      <vt:variant>
        <vt:i4>25</vt:i4>
      </vt:variant>
      <vt:variant>
        <vt:lpstr>Внедренные серверы OLE</vt:lpstr>
      </vt:variant>
      <vt:variant>
        <vt:i4>2</vt:i4>
      </vt:variant>
      <vt:variant>
        <vt:lpstr>Заголовки слайдов</vt:lpstr>
      </vt:variant>
      <vt:variant>
        <vt:i4>164</vt:i4>
      </vt:variant>
    </vt:vector>
  </HeadingPairs>
  <TitlesOfParts>
    <vt:vector size="210" baseType="lpstr">
      <vt:lpstr>MS PGothic</vt:lpstr>
      <vt:lpstr>MS PGothic</vt:lpstr>
      <vt:lpstr>Arial</vt:lpstr>
      <vt:lpstr>Arial Black</vt:lpstr>
      <vt:lpstr>Calibri</vt:lpstr>
      <vt:lpstr>Calibri Light</vt:lpstr>
      <vt:lpstr>Corbel</vt:lpstr>
      <vt:lpstr>Franklin Gothic Medium Cond</vt:lpstr>
      <vt:lpstr>Gill Sans MT</vt:lpstr>
      <vt:lpstr>Lora</vt:lpstr>
      <vt:lpstr>Lucida Grande</vt:lpstr>
      <vt:lpstr>Lucida Sans Unicode</vt:lpstr>
      <vt:lpstr>Microsoft Sans Serif</vt:lpstr>
      <vt:lpstr>system-ui</vt:lpstr>
      <vt:lpstr>Tahoma</vt:lpstr>
      <vt:lpstr>Times New Roman</vt:lpstr>
      <vt:lpstr>Times New Roman Cyr</vt:lpstr>
      <vt:lpstr>Wingdings</vt:lpstr>
      <vt:lpstr>Wingdings 3</vt:lpstr>
      <vt:lpstr>7_болванка </vt:lpstr>
      <vt:lpstr>10_болванка </vt:lpstr>
      <vt:lpstr>7_Правила сертификации аудитора фон 2</vt:lpstr>
      <vt:lpstr>4_болванка </vt:lpstr>
      <vt:lpstr>5_болванка </vt:lpstr>
      <vt:lpstr>3_болванка </vt:lpstr>
      <vt:lpstr>1_Правила сертификации аудитора фон 2</vt:lpstr>
      <vt:lpstr>6_Правила сертификации аудитора фон 2</vt:lpstr>
      <vt:lpstr>6_болванка </vt:lpstr>
      <vt:lpstr>11_болванка </vt:lpstr>
      <vt:lpstr>15_болванка </vt:lpstr>
      <vt:lpstr>1_Тема Office</vt:lpstr>
      <vt:lpstr>12_болванка </vt:lpstr>
      <vt:lpstr>2_Тема Office</vt:lpstr>
      <vt:lpstr>Правила сертификации аудитора фон 2</vt:lpstr>
      <vt:lpstr>2_болванка </vt:lpstr>
      <vt:lpstr>1_болванка </vt:lpstr>
      <vt:lpstr>3_Тема Office</vt:lpstr>
      <vt:lpstr>9_болванка </vt:lpstr>
      <vt:lpstr>2_Правила сертификации аудитора фон 2</vt:lpstr>
      <vt:lpstr>18_болванка </vt:lpstr>
      <vt:lpstr>3_Правила сертификации аудитора фон 2</vt:lpstr>
      <vt:lpstr>8_болванка </vt:lpstr>
      <vt:lpstr>5_Правила сертификации аудитора фон 2</vt:lpstr>
      <vt:lpstr>14_болванка </vt:lpstr>
      <vt:lpstr>Clip</vt:lpstr>
      <vt:lpstr>Microsoft Excel Chart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Учет ТМЗ                                   Галямова Гульнар Каиркеновна                                                                                                                             </vt:lpstr>
      <vt:lpstr>Презентация PowerPoint</vt:lpstr>
      <vt:lpstr>Разминка до начало  «Мое настроение»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Экспресс- проверка ведения учета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План счетов</vt:lpstr>
      <vt:lpstr>Презентация PowerPoint</vt:lpstr>
      <vt:lpstr>План счетов</vt:lpstr>
      <vt:lpstr>Схема бухгалтерского баланса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Факторы, влияющие на собственный капитал</vt:lpstr>
      <vt:lpstr>Презентация PowerPoint</vt:lpstr>
      <vt:lpstr>Презентация PowerPoint</vt:lpstr>
      <vt:lpstr>Главные меры увеличения прибыли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Реализация цель стандартизации отчетности </vt:lpstr>
      <vt:lpstr>Цель составления финансовой отчетности по МСФО</vt:lpstr>
      <vt:lpstr>Презентация PowerPoint</vt:lpstr>
      <vt:lpstr>Презентация PowerPoint</vt:lpstr>
      <vt:lpstr>Концептуальные основы финансовой отчетности</vt:lpstr>
      <vt:lpstr>Презентация PowerPoint</vt:lpstr>
      <vt:lpstr>Презентация PowerPoint</vt:lpstr>
      <vt:lpstr>Презентация PowerPoint</vt:lpstr>
      <vt:lpstr>МСФО «Основные средства». </vt:lpstr>
      <vt:lpstr>Презентация PowerPoint</vt:lpstr>
      <vt:lpstr>ОФП – Краткосрочные и долгосрочные статьи</vt:lpstr>
      <vt:lpstr>Презентация PowerPoint</vt:lpstr>
      <vt:lpstr>Презентация PowerPoint</vt:lpstr>
      <vt:lpstr>Запасные части и оборудование для обслуживания </vt:lpstr>
      <vt:lpstr>ОФП – Краткосрочные и долгосрочные статьи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Списание  «МБП»</vt:lpstr>
      <vt:lpstr>Презентация PowerPoint</vt:lpstr>
      <vt:lpstr>Презентация PowerPoint</vt:lpstr>
      <vt:lpstr>Показатели финансового состояния</vt:lpstr>
      <vt:lpstr>Ключевые группы коэффициентов</vt:lpstr>
      <vt:lpstr>Презентация PowerPoint</vt:lpstr>
      <vt:lpstr>Анализ ликвидности ОФП</vt:lpstr>
      <vt:lpstr>Управление оборотным капиталом</vt:lpstr>
      <vt:lpstr>Презентация PowerPoint</vt:lpstr>
      <vt:lpstr>Презентация PowerPoint</vt:lpstr>
      <vt:lpstr>МСФО (IAS) 10 События после окончания отчетного периода</vt:lpstr>
      <vt:lpstr>Презентация PowerPoint</vt:lpstr>
      <vt:lpstr>Презентация PowerPoint</vt:lpstr>
      <vt:lpstr>Презентация PowerPoint</vt:lpstr>
      <vt:lpstr>  Горизонтальный анализ баланса </vt:lpstr>
      <vt:lpstr>Оформление горизонтального и вертикального  анализ отчетности</vt:lpstr>
      <vt:lpstr>Баланс, ОФП как источник информации </vt:lpstr>
      <vt:lpstr>Презентация PowerPoint</vt:lpstr>
      <vt:lpstr>Презентация PowerPoint</vt:lpstr>
      <vt:lpstr>Трендовый анализ</vt:lpstr>
      <vt:lpstr>Презентация PowerPoint</vt:lpstr>
      <vt:lpstr>Презентация PowerPoint</vt:lpstr>
      <vt:lpstr>Этапы жизненного пути Основных средств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Aigerim Galyamova</dc:creator>
  <cp:lastModifiedBy>Aigerim Galyamova</cp:lastModifiedBy>
  <cp:revision>892</cp:revision>
  <dcterms:created xsi:type="dcterms:W3CDTF">2015-05-16T13:45:22Z</dcterms:created>
  <dcterms:modified xsi:type="dcterms:W3CDTF">2024-06-26T12:36:35Z</dcterms:modified>
</cp:coreProperties>
</file>