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6.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7.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8.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9.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10.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1.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theme/theme12.xml" ContentType="application/vnd.openxmlformats-officedocument.theme+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13.xml" ContentType="application/vnd.openxmlformats-officedocument.theme+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theme/theme14.xml" ContentType="application/vnd.openxmlformats-officedocument.theme+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15.xml" ContentType="application/vnd.openxmlformats-officedocument.theme+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16.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theme/theme17.xml" ContentType="application/vnd.openxmlformats-officedocument.theme+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18.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theme/theme19.xml" ContentType="application/vnd.openxmlformats-officedocument.theme+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theme/theme20.xml" ContentType="application/vnd.openxmlformats-officedocument.theme+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21.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theme/theme22.xml" ContentType="application/vnd.openxmlformats-officedocument.theme+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theme/theme23.xml" ContentType="application/vnd.openxmlformats-officedocument.theme+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theme/theme24.xml" ContentType="application/vnd.openxmlformats-officedocument.theme+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25.xml" ContentType="application/vnd.openxmlformats-officedocument.theme+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theme/theme26.xml" ContentType="application/vnd.openxmlformats-officedocument.theme+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theme/theme27.xml" ContentType="application/vnd.openxmlformats-officedocument.theme+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theme/theme28.xml" ContentType="application/vnd.openxmlformats-officedocument.theme+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theme/theme29.xml" ContentType="application/vnd.openxmlformats-officedocument.theme+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theme/theme30.xml" ContentType="application/vnd.openxmlformats-officedocument.theme+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theme/theme31.xml" ContentType="application/vnd.openxmlformats-officedocument.theme+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66.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8" r:id="rId1"/>
    <p:sldMasterId id="2147483908" r:id="rId2"/>
    <p:sldMasterId id="2147483927" r:id="rId3"/>
    <p:sldMasterId id="2147483944" r:id="rId4"/>
    <p:sldMasterId id="2147483961" r:id="rId5"/>
    <p:sldMasterId id="2147483980" r:id="rId6"/>
    <p:sldMasterId id="2147483999" r:id="rId7"/>
    <p:sldMasterId id="2147484035" r:id="rId8"/>
    <p:sldMasterId id="2147484055" r:id="rId9"/>
    <p:sldMasterId id="2147484072" r:id="rId10"/>
    <p:sldMasterId id="2147484088" r:id="rId11"/>
    <p:sldMasterId id="2147484105" r:id="rId12"/>
    <p:sldMasterId id="2147484122" r:id="rId13"/>
    <p:sldMasterId id="2147484138" r:id="rId14"/>
    <p:sldMasterId id="2147484159" r:id="rId15"/>
    <p:sldMasterId id="2147484178" r:id="rId16"/>
    <p:sldMasterId id="2147484197" r:id="rId17"/>
    <p:sldMasterId id="2147484218" r:id="rId18"/>
    <p:sldMasterId id="2147484235" r:id="rId19"/>
    <p:sldMasterId id="2147484253" r:id="rId20"/>
    <p:sldMasterId id="2147484273" r:id="rId21"/>
    <p:sldMasterId id="2147484290" r:id="rId22"/>
    <p:sldMasterId id="2147484309" r:id="rId23"/>
    <p:sldMasterId id="2147484323" r:id="rId24"/>
    <p:sldMasterId id="2147484335" r:id="rId25"/>
    <p:sldMasterId id="2147484355" r:id="rId26"/>
    <p:sldMasterId id="2147484373" r:id="rId27"/>
    <p:sldMasterId id="2147484408" r:id="rId28"/>
    <p:sldMasterId id="2147484425" r:id="rId29"/>
    <p:sldMasterId id="2147484443" r:id="rId30"/>
    <p:sldMasterId id="2147484462" r:id="rId31"/>
    <p:sldMasterId id="2147484482" r:id="rId32"/>
  </p:sldMasterIdLst>
  <p:notesMasterIdLst>
    <p:notesMasterId r:id="rId207"/>
  </p:notesMasterIdLst>
  <p:sldIdLst>
    <p:sldId id="2543" r:id="rId33"/>
    <p:sldId id="1776" r:id="rId34"/>
    <p:sldId id="1777" r:id="rId35"/>
    <p:sldId id="1775" r:id="rId36"/>
    <p:sldId id="521" r:id="rId37"/>
    <p:sldId id="2498" r:id="rId38"/>
    <p:sldId id="2655" r:id="rId39"/>
    <p:sldId id="2658" r:id="rId40"/>
    <p:sldId id="1916" r:id="rId41"/>
    <p:sldId id="1917" r:id="rId42"/>
    <p:sldId id="1736" r:id="rId43"/>
    <p:sldId id="2237" r:id="rId44"/>
    <p:sldId id="303" r:id="rId45"/>
    <p:sldId id="2671" r:id="rId46"/>
    <p:sldId id="2664" r:id="rId47"/>
    <p:sldId id="2672" r:id="rId48"/>
    <p:sldId id="2639" r:id="rId49"/>
    <p:sldId id="2607" r:id="rId50"/>
    <p:sldId id="1412" r:id="rId51"/>
    <p:sldId id="334" r:id="rId52"/>
    <p:sldId id="2453" r:id="rId53"/>
    <p:sldId id="608" r:id="rId54"/>
    <p:sldId id="2606" r:id="rId55"/>
    <p:sldId id="2809" r:id="rId56"/>
    <p:sldId id="321" r:id="rId57"/>
    <p:sldId id="2604" r:id="rId58"/>
    <p:sldId id="2601" r:id="rId59"/>
    <p:sldId id="2605" r:id="rId60"/>
    <p:sldId id="2602" r:id="rId61"/>
    <p:sldId id="2477" r:id="rId62"/>
    <p:sldId id="2438" r:id="rId63"/>
    <p:sldId id="2603" r:id="rId64"/>
    <p:sldId id="2634" r:id="rId65"/>
    <p:sldId id="2635" r:id="rId66"/>
    <p:sldId id="2636" r:id="rId67"/>
    <p:sldId id="2667" r:id="rId68"/>
    <p:sldId id="2743" r:id="rId69"/>
    <p:sldId id="2744" r:id="rId70"/>
    <p:sldId id="2015" r:id="rId71"/>
    <p:sldId id="2808" r:id="rId72"/>
    <p:sldId id="1658" r:id="rId73"/>
    <p:sldId id="2598" r:id="rId74"/>
    <p:sldId id="2599" r:id="rId75"/>
    <p:sldId id="2644" r:id="rId76"/>
    <p:sldId id="2666" r:id="rId77"/>
    <p:sldId id="2673" r:id="rId78"/>
    <p:sldId id="2777" r:id="rId79"/>
    <p:sldId id="2774" r:id="rId80"/>
    <p:sldId id="2811" r:id="rId81"/>
    <p:sldId id="2816" r:id="rId82"/>
    <p:sldId id="2812" r:id="rId83"/>
    <p:sldId id="2813" r:id="rId84"/>
    <p:sldId id="2814" r:id="rId85"/>
    <p:sldId id="2815" r:id="rId86"/>
    <p:sldId id="2586" r:id="rId87"/>
    <p:sldId id="2584" r:id="rId88"/>
    <p:sldId id="2669" r:id="rId89"/>
    <p:sldId id="2583" r:id="rId90"/>
    <p:sldId id="2652" r:id="rId91"/>
    <p:sldId id="2496" r:id="rId92"/>
    <p:sldId id="300" r:id="rId93"/>
    <p:sldId id="2637" r:id="rId94"/>
    <p:sldId id="2638" r:id="rId95"/>
    <p:sldId id="2482" r:id="rId96"/>
    <p:sldId id="2503" r:id="rId97"/>
    <p:sldId id="2515" r:id="rId98"/>
    <p:sldId id="2516" r:id="rId99"/>
    <p:sldId id="2521" r:id="rId100"/>
    <p:sldId id="2216" r:id="rId101"/>
    <p:sldId id="2193" r:id="rId102"/>
    <p:sldId id="2218" r:id="rId103"/>
    <p:sldId id="2468" r:id="rId104"/>
    <p:sldId id="256" r:id="rId105"/>
    <p:sldId id="1532" r:id="rId106"/>
    <p:sldId id="2712" r:id="rId107"/>
    <p:sldId id="1719" r:id="rId108"/>
    <p:sldId id="2818" r:id="rId109"/>
    <p:sldId id="2466" r:id="rId110"/>
    <p:sldId id="2181" r:id="rId111"/>
    <p:sldId id="2441" r:id="rId112"/>
    <p:sldId id="2585" r:id="rId113"/>
    <p:sldId id="288" r:id="rId114"/>
    <p:sldId id="286" r:id="rId115"/>
    <p:sldId id="2596" r:id="rId116"/>
    <p:sldId id="2597" r:id="rId117"/>
    <p:sldId id="2478" r:id="rId118"/>
    <p:sldId id="2329" r:id="rId119"/>
    <p:sldId id="2648" r:id="rId120"/>
    <p:sldId id="2479" r:id="rId121"/>
    <p:sldId id="2475" r:id="rId122"/>
    <p:sldId id="2650" r:id="rId123"/>
    <p:sldId id="2649" r:id="rId124"/>
    <p:sldId id="2500" r:id="rId125"/>
    <p:sldId id="2522" r:id="rId126"/>
    <p:sldId id="2303" r:id="rId127"/>
    <p:sldId id="1460" r:id="rId128"/>
    <p:sldId id="2674" r:id="rId129"/>
    <p:sldId id="2221" r:id="rId130"/>
    <p:sldId id="610" r:id="rId131"/>
    <p:sldId id="264" r:id="rId132"/>
    <p:sldId id="331" r:id="rId133"/>
    <p:sldId id="2159" r:id="rId134"/>
    <p:sldId id="2344" r:id="rId135"/>
    <p:sldId id="2408" r:id="rId136"/>
    <p:sldId id="646" r:id="rId137"/>
    <p:sldId id="2310" r:id="rId138"/>
    <p:sldId id="2110" r:id="rId139"/>
    <p:sldId id="1810" r:id="rId140"/>
    <p:sldId id="2677" r:id="rId141"/>
    <p:sldId id="2391" r:id="rId142"/>
    <p:sldId id="2385" r:id="rId143"/>
    <p:sldId id="2037" r:id="rId144"/>
    <p:sldId id="2810" r:id="rId145"/>
    <p:sldId id="2532" r:id="rId146"/>
    <p:sldId id="2591" r:id="rId147"/>
    <p:sldId id="2592" r:id="rId148"/>
    <p:sldId id="2505" r:id="rId149"/>
    <p:sldId id="1768" r:id="rId150"/>
    <p:sldId id="2427" r:id="rId151"/>
    <p:sldId id="2428" r:id="rId152"/>
    <p:sldId id="2679" r:id="rId153"/>
    <p:sldId id="360" r:id="rId154"/>
    <p:sldId id="2653" r:id="rId155"/>
    <p:sldId id="2657" r:id="rId156"/>
    <p:sldId id="2745" r:id="rId157"/>
    <p:sldId id="2670" r:id="rId158"/>
    <p:sldId id="2660" r:id="rId159"/>
    <p:sldId id="2661" r:id="rId160"/>
    <p:sldId id="364" r:id="rId161"/>
    <p:sldId id="2668" r:id="rId162"/>
    <p:sldId id="2804" r:id="rId163"/>
    <p:sldId id="2805" r:id="rId164"/>
    <p:sldId id="2806" r:id="rId165"/>
    <p:sldId id="2807" r:id="rId166"/>
    <p:sldId id="422" r:id="rId167"/>
    <p:sldId id="2406" r:id="rId168"/>
    <p:sldId id="1232" r:id="rId169"/>
    <p:sldId id="2407" r:id="rId170"/>
    <p:sldId id="432" r:id="rId171"/>
    <p:sldId id="1704" r:id="rId172"/>
    <p:sldId id="2192" r:id="rId173"/>
    <p:sldId id="2776" r:id="rId174"/>
    <p:sldId id="2196" r:id="rId175"/>
    <p:sldId id="2283" r:id="rId176"/>
    <p:sldId id="2271" r:id="rId177"/>
    <p:sldId id="1941" r:id="rId178"/>
    <p:sldId id="1942" r:id="rId179"/>
    <p:sldId id="391" r:id="rId180"/>
    <p:sldId id="469" r:id="rId181"/>
    <p:sldId id="471" r:id="rId182"/>
    <p:sldId id="1980" r:id="rId183"/>
    <p:sldId id="472" r:id="rId184"/>
    <p:sldId id="421" r:id="rId185"/>
    <p:sldId id="523" r:id="rId186"/>
    <p:sldId id="1824" r:id="rId187"/>
    <p:sldId id="1825" r:id="rId188"/>
    <p:sldId id="895" r:id="rId189"/>
    <p:sldId id="2340" r:id="rId190"/>
    <p:sldId id="2341" r:id="rId191"/>
    <p:sldId id="2342" r:id="rId192"/>
    <p:sldId id="2343" r:id="rId193"/>
    <p:sldId id="2819" r:id="rId194"/>
    <p:sldId id="2499" r:id="rId195"/>
    <p:sldId id="2820" r:id="rId196"/>
    <p:sldId id="2432" r:id="rId197"/>
    <p:sldId id="2501" r:id="rId198"/>
    <p:sldId id="2471" r:id="rId199"/>
    <p:sldId id="2784" r:id="rId200"/>
    <p:sldId id="2129" r:id="rId201"/>
    <p:sldId id="2821" r:id="rId202"/>
    <p:sldId id="1724" r:id="rId203"/>
    <p:sldId id="2426" r:id="rId204"/>
    <p:sldId id="1725" r:id="rId205"/>
    <p:sldId id="2803" r:id="rId206"/>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арина Галямова" initials="ЗГ" lastIdx="3" clrIdx="0">
    <p:extLst>
      <p:ext uri="{19B8F6BF-5375-455C-9EA6-DF929625EA0E}">
        <p15:presenceInfo xmlns:p15="http://schemas.microsoft.com/office/powerpoint/2012/main" userId="8dfa6c4c709944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EACC"/>
    <a:srgbClr val="CCE892"/>
    <a:srgbClr val="D0E4A6"/>
    <a:srgbClr val="FFFFFF"/>
    <a:srgbClr val="9BBB59"/>
    <a:srgbClr val="9AB95B"/>
    <a:srgbClr val="809E43"/>
    <a:srgbClr val="B9E06A"/>
    <a:srgbClr val="C0DB89"/>
    <a:srgbClr val="5AB3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82" autoAdjust="0"/>
    <p:restoredTop sz="95267" autoAdjust="0"/>
  </p:normalViewPr>
  <p:slideViewPr>
    <p:cSldViewPr>
      <p:cViewPr varScale="1">
        <p:scale>
          <a:sx n="100" d="100"/>
          <a:sy n="100" d="100"/>
        </p:scale>
        <p:origin x="1101" y="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85.xml"/><Relationship Id="rId21" Type="http://schemas.openxmlformats.org/officeDocument/2006/relationships/slideMaster" Target="slideMasters/slideMaster21.xml"/><Relationship Id="rId42" Type="http://schemas.openxmlformats.org/officeDocument/2006/relationships/slide" Target="slides/slide10.xml"/><Relationship Id="rId63" Type="http://schemas.openxmlformats.org/officeDocument/2006/relationships/slide" Target="slides/slide31.xml"/><Relationship Id="rId84" Type="http://schemas.openxmlformats.org/officeDocument/2006/relationships/slide" Target="slides/slide52.xml"/><Relationship Id="rId138" Type="http://schemas.openxmlformats.org/officeDocument/2006/relationships/slide" Target="slides/slide106.xml"/><Relationship Id="rId159" Type="http://schemas.openxmlformats.org/officeDocument/2006/relationships/slide" Target="slides/slide127.xml"/><Relationship Id="rId170" Type="http://schemas.openxmlformats.org/officeDocument/2006/relationships/slide" Target="slides/slide138.xml"/><Relationship Id="rId191" Type="http://schemas.openxmlformats.org/officeDocument/2006/relationships/slide" Target="slides/slide159.xml"/><Relationship Id="rId205" Type="http://schemas.openxmlformats.org/officeDocument/2006/relationships/slide" Target="slides/slide173.xml"/><Relationship Id="rId107" Type="http://schemas.openxmlformats.org/officeDocument/2006/relationships/slide" Target="slides/slide75.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53" Type="http://schemas.openxmlformats.org/officeDocument/2006/relationships/slide" Target="slides/slide21.xml"/><Relationship Id="rId74" Type="http://schemas.openxmlformats.org/officeDocument/2006/relationships/slide" Target="slides/slide42.xml"/><Relationship Id="rId128" Type="http://schemas.openxmlformats.org/officeDocument/2006/relationships/slide" Target="slides/slide96.xml"/><Relationship Id="rId149" Type="http://schemas.openxmlformats.org/officeDocument/2006/relationships/slide" Target="slides/slide117.xml"/><Relationship Id="rId5" Type="http://schemas.openxmlformats.org/officeDocument/2006/relationships/slideMaster" Target="slideMasters/slideMaster5.xml"/><Relationship Id="rId95" Type="http://schemas.openxmlformats.org/officeDocument/2006/relationships/slide" Target="slides/slide63.xml"/><Relationship Id="rId160" Type="http://schemas.openxmlformats.org/officeDocument/2006/relationships/slide" Target="slides/slide128.xml"/><Relationship Id="rId181" Type="http://schemas.openxmlformats.org/officeDocument/2006/relationships/slide" Target="slides/slide149.xml"/><Relationship Id="rId22" Type="http://schemas.openxmlformats.org/officeDocument/2006/relationships/slideMaster" Target="slideMasters/slideMaster22.xml"/><Relationship Id="rId43" Type="http://schemas.openxmlformats.org/officeDocument/2006/relationships/slide" Target="slides/slide11.xml"/><Relationship Id="rId64" Type="http://schemas.openxmlformats.org/officeDocument/2006/relationships/slide" Target="slides/slide32.xml"/><Relationship Id="rId118" Type="http://schemas.openxmlformats.org/officeDocument/2006/relationships/slide" Target="slides/slide86.xml"/><Relationship Id="rId139" Type="http://schemas.openxmlformats.org/officeDocument/2006/relationships/slide" Target="slides/slide107.xml"/><Relationship Id="rId85" Type="http://schemas.openxmlformats.org/officeDocument/2006/relationships/slide" Target="slides/slide53.xml"/><Relationship Id="rId150" Type="http://schemas.openxmlformats.org/officeDocument/2006/relationships/slide" Target="slides/slide118.xml"/><Relationship Id="rId171" Type="http://schemas.openxmlformats.org/officeDocument/2006/relationships/slide" Target="slides/slide139.xml"/><Relationship Id="rId192" Type="http://schemas.openxmlformats.org/officeDocument/2006/relationships/slide" Target="slides/slide160.xml"/><Relationship Id="rId206" Type="http://schemas.openxmlformats.org/officeDocument/2006/relationships/slide" Target="slides/slide174.xml"/><Relationship Id="rId12" Type="http://schemas.openxmlformats.org/officeDocument/2006/relationships/slideMaster" Target="slideMasters/slideMaster12.xml"/><Relationship Id="rId33" Type="http://schemas.openxmlformats.org/officeDocument/2006/relationships/slide" Target="slides/slide1.xml"/><Relationship Id="rId108" Type="http://schemas.openxmlformats.org/officeDocument/2006/relationships/slide" Target="slides/slide76.xml"/><Relationship Id="rId129" Type="http://schemas.openxmlformats.org/officeDocument/2006/relationships/slide" Target="slides/slide97.xml"/><Relationship Id="rId54" Type="http://schemas.openxmlformats.org/officeDocument/2006/relationships/slide" Target="slides/slide22.xml"/><Relationship Id="rId75" Type="http://schemas.openxmlformats.org/officeDocument/2006/relationships/slide" Target="slides/slide43.xml"/><Relationship Id="rId96" Type="http://schemas.openxmlformats.org/officeDocument/2006/relationships/slide" Target="slides/slide64.xml"/><Relationship Id="rId140" Type="http://schemas.openxmlformats.org/officeDocument/2006/relationships/slide" Target="slides/slide108.xml"/><Relationship Id="rId161" Type="http://schemas.openxmlformats.org/officeDocument/2006/relationships/slide" Target="slides/slide129.xml"/><Relationship Id="rId182" Type="http://schemas.openxmlformats.org/officeDocument/2006/relationships/slide" Target="slides/slide150.xml"/><Relationship Id="rId6" Type="http://schemas.openxmlformats.org/officeDocument/2006/relationships/slideMaster" Target="slideMasters/slideMaster6.xml"/><Relationship Id="rId23" Type="http://schemas.openxmlformats.org/officeDocument/2006/relationships/slideMaster" Target="slideMasters/slideMaster23.xml"/><Relationship Id="rId119" Type="http://schemas.openxmlformats.org/officeDocument/2006/relationships/slide" Target="slides/slide87.xml"/><Relationship Id="rId44" Type="http://schemas.openxmlformats.org/officeDocument/2006/relationships/slide" Target="slides/slide12.xml"/><Relationship Id="rId65" Type="http://schemas.openxmlformats.org/officeDocument/2006/relationships/slide" Target="slides/slide33.xml"/><Relationship Id="rId86" Type="http://schemas.openxmlformats.org/officeDocument/2006/relationships/slide" Target="slides/slide54.xml"/><Relationship Id="rId130" Type="http://schemas.openxmlformats.org/officeDocument/2006/relationships/slide" Target="slides/slide98.xml"/><Relationship Id="rId151" Type="http://schemas.openxmlformats.org/officeDocument/2006/relationships/slide" Target="slides/slide119.xml"/><Relationship Id="rId172" Type="http://schemas.openxmlformats.org/officeDocument/2006/relationships/slide" Target="slides/slide140.xml"/><Relationship Id="rId193" Type="http://schemas.openxmlformats.org/officeDocument/2006/relationships/slide" Target="slides/slide161.xml"/><Relationship Id="rId207" Type="http://schemas.openxmlformats.org/officeDocument/2006/relationships/notesMaster" Target="notesMasters/notesMaster1.xml"/><Relationship Id="rId13" Type="http://schemas.openxmlformats.org/officeDocument/2006/relationships/slideMaster" Target="slideMasters/slideMaster13.xml"/><Relationship Id="rId109" Type="http://schemas.openxmlformats.org/officeDocument/2006/relationships/slide" Target="slides/slide77.xml"/><Relationship Id="rId34" Type="http://schemas.openxmlformats.org/officeDocument/2006/relationships/slide" Target="slides/slide2.xml"/><Relationship Id="rId55" Type="http://schemas.openxmlformats.org/officeDocument/2006/relationships/slide" Target="slides/slide23.xml"/><Relationship Id="rId76" Type="http://schemas.openxmlformats.org/officeDocument/2006/relationships/slide" Target="slides/slide44.xml"/><Relationship Id="rId97" Type="http://schemas.openxmlformats.org/officeDocument/2006/relationships/slide" Target="slides/slide65.xml"/><Relationship Id="rId120" Type="http://schemas.openxmlformats.org/officeDocument/2006/relationships/slide" Target="slides/slide88.xml"/><Relationship Id="rId141" Type="http://schemas.openxmlformats.org/officeDocument/2006/relationships/slide" Target="slides/slide109.xml"/><Relationship Id="rId7" Type="http://schemas.openxmlformats.org/officeDocument/2006/relationships/slideMaster" Target="slideMasters/slideMaster7.xml"/><Relationship Id="rId162" Type="http://schemas.openxmlformats.org/officeDocument/2006/relationships/slide" Target="slides/slide130.xml"/><Relationship Id="rId183" Type="http://schemas.openxmlformats.org/officeDocument/2006/relationships/slide" Target="slides/slide151.xml"/><Relationship Id="rId24" Type="http://schemas.openxmlformats.org/officeDocument/2006/relationships/slideMaster" Target="slideMasters/slideMaster24.xml"/><Relationship Id="rId45" Type="http://schemas.openxmlformats.org/officeDocument/2006/relationships/slide" Target="slides/slide13.xml"/><Relationship Id="rId66" Type="http://schemas.openxmlformats.org/officeDocument/2006/relationships/slide" Target="slides/slide34.xml"/><Relationship Id="rId87" Type="http://schemas.openxmlformats.org/officeDocument/2006/relationships/slide" Target="slides/slide55.xml"/><Relationship Id="rId110" Type="http://schemas.openxmlformats.org/officeDocument/2006/relationships/slide" Target="slides/slide78.xml"/><Relationship Id="rId131" Type="http://schemas.openxmlformats.org/officeDocument/2006/relationships/slide" Target="slides/slide99.xml"/><Relationship Id="rId61" Type="http://schemas.openxmlformats.org/officeDocument/2006/relationships/slide" Target="slides/slide29.xml"/><Relationship Id="rId82" Type="http://schemas.openxmlformats.org/officeDocument/2006/relationships/slide" Target="slides/slide50.xml"/><Relationship Id="rId152" Type="http://schemas.openxmlformats.org/officeDocument/2006/relationships/slide" Target="slides/slide120.xml"/><Relationship Id="rId173" Type="http://schemas.openxmlformats.org/officeDocument/2006/relationships/slide" Target="slides/slide141.xml"/><Relationship Id="rId194" Type="http://schemas.openxmlformats.org/officeDocument/2006/relationships/slide" Target="slides/slide162.xml"/><Relationship Id="rId199" Type="http://schemas.openxmlformats.org/officeDocument/2006/relationships/slide" Target="slides/slide167.xml"/><Relationship Id="rId203" Type="http://schemas.openxmlformats.org/officeDocument/2006/relationships/slide" Target="slides/slide171.xml"/><Relationship Id="rId208" Type="http://schemas.openxmlformats.org/officeDocument/2006/relationships/commentAuthors" Target="commentAuthor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3.xml"/><Relationship Id="rId56" Type="http://schemas.openxmlformats.org/officeDocument/2006/relationships/slide" Target="slides/slide24.xml"/><Relationship Id="rId77" Type="http://schemas.openxmlformats.org/officeDocument/2006/relationships/slide" Target="slides/slide45.xml"/><Relationship Id="rId100" Type="http://schemas.openxmlformats.org/officeDocument/2006/relationships/slide" Target="slides/slide68.xml"/><Relationship Id="rId105" Type="http://schemas.openxmlformats.org/officeDocument/2006/relationships/slide" Target="slides/slide73.xml"/><Relationship Id="rId126" Type="http://schemas.openxmlformats.org/officeDocument/2006/relationships/slide" Target="slides/slide94.xml"/><Relationship Id="rId147" Type="http://schemas.openxmlformats.org/officeDocument/2006/relationships/slide" Target="slides/slide115.xml"/><Relationship Id="rId168" Type="http://schemas.openxmlformats.org/officeDocument/2006/relationships/slide" Target="slides/slide136.xml"/><Relationship Id="rId8" Type="http://schemas.openxmlformats.org/officeDocument/2006/relationships/slideMaster" Target="slideMasters/slideMaster8.xml"/><Relationship Id="rId51" Type="http://schemas.openxmlformats.org/officeDocument/2006/relationships/slide" Target="slides/slide19.xml"/><Relationship Id="rId72" Type="http://schemas.openxmlformats.org/officeDocument/2006/relationships/slide" Target="slides/slide40.xml"/><Relationship Id="rId93" Type="http://schemas.openxmlformats.org/officeDocument/2006/relationships/slide" Target="slides/slide61.xml"/><Relationship Id="rId98" Type="http://schemas.openxmlformats.org/officeDocument/2006/relationships/slide" Target="slides/slide66.xml"/><Relationship Id="rId121" Type="http://schemas.openxmlformats.org/officeDocument/2006/relationships/slide" Target="slides/slide89.xml"/><Relationship Id="rId142" Type="http://schemas.openxmlformats.org/officeDocument/2006/relationships/slide" Target="slides/slide110.xml"/><Relationship Id="rId163" Type="http://schemas.openxmlformats.org/officeDocument/2006/relationships/slide" Target="slides/slide131.xml"/><Relationship Id="rId184" Type="http://schemas.openxmlformats.org/officeDocument/2006/relationships/slide" Target="slides/slide152.xml"/><Relationship Id="rId189" Type="http://schemas.openxmlformats.org/officeDocument/2006/relationships/slide" Target="slides/slide157.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4.xml"/><Relationship Id="rId67" Type="http://schemas.openxmlformats.org/officeDocument/2006/relationships/slide" Target="slides/slide35.xml"/><Relationship Id="rId116" Type="http://schemas.openxmlformats.org/officeDocument/2006/relationships/slide" Target="slides/slide84.xml"/><Relationship Id="rId137" Type="http://schemas.openxmlformats.org/officeDocument/2006/relationships/slide" Target="slides/slide105.xml"/><Relationship Id="rId158" Type="http://schemas.openxmlformats.org/officeDocument/2006/relationships/slide" Target="slides/slide126.xml"/><Relationship Id="rId20" Type="http://schemas.openxmlformats.org/officeDocument/2006/relationships/slideMaster" Target="slideMasters/slideMaster20.xml"/><Relationship Id="rId41" Type="http://schemas.openxmlformats.org/officeDocument/2006/relationships/slide" Target="slides/slide9.xml"/><Relationship Id="rId62" Type="http://schemas.openxmlformats.org/officeDocument/2006/relationships/slide" Target="slides/slide30.xml"/><Relationship Id="rId83" Type="http://schemas.openxmlformats.org/officeDocument/2006/relationships/slide" Target="slides/slide51.xml"/><Relationship Id="rId88" Type="http://schemas.openxmlformats.org/officeDocument/2006/relationships/slide" Target="slides/slide56.xml"/><Relationship Id="rId111" Type="http://schemas.openxmlformats.org/officeDocument/2006/relationships/slide" Target="slides/slide79.xml"/><Relationship Id="rId132" Type="http://schemas.openxmlformats.org/officeDocument/2006/relationships/slide" Target="slides/slide100.xml"/><Relationship Id="rId153" Type="http://schemas.openxmlformats.org/officeDocument/2006/relationships/slide" Target="slides/slide121.xml"/><Relationship Id="rId174" Type="http://schemas.openxmlformats.org/officeDocument/2006/relationships/slide" Target="slides/slide142.xml"/><Relationship Id="rId179" Type="http://schemas.openxmlformats.org/officeDocument/2006/relationships/slide" Target="slides/slide147.xml"/><Relationship Id="rId195" Type="http://schemas.openxmlformats.org/officeDocument/2006/relationships/slide" Target="slides/slide163.xml"/><Relationship Id="rId209" Type="http://schemas.openxmlformats.org/officeDocument/2006/relationships/presProps" Target="presProps.xml"/><Relationship Id="rId190" Type="http://schemas.openxmlformats.org/officeDocument/2006/relationships/slide" Target="slides/slide158.xml"/><Relationship Id="rId204" Type="http://schemas.openxmlformats.org/officeDocument/2006/relationships/slide" Target="slides/slide172.xml"/><Relationship Id="rId15" Type="http://schemas.openxmlformats.org/officeDocument/2006/relationships/slideMaster" Target="slideMasters/slideMaster15.xml"/><Relationship Id="rId36" Type="http://schemas.openxmlformats.org/officeDocument/2006/relationships/slide" Target="slides/slide4.xml"/><Relationship Id="rId57" Type="http://schemas.openxmlformats.org/officeDocument/2006/relationships/slide" Target="slides/slide25.xml"/><Relationship Id="rId106" Type="http://schemas.openxmlformats.org/officeDocument/2006/relationships/slide" Target="slides/slide74.xml"/><Relationship Id="rId127" Type="http://schemas.openxmlformats.org/officeDocument/2006/relationships/slide" Target="slides/slide95.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0.xml"/><Relationship Id="rId73" Type="http://schemas.openxmlformats.org/officeDocument/2006/relationships/slide" Target="slides/slide41.xml"/><Relationship Id="rId78" Type="http://schemas.openxmlformats.org/officeDocument/2006/relationships/slide" Target="slides/slide46.xml"/><Relationship Id="rId94" Type="http://schemas.openxmlformats.org/officeDocument/2006/relationships/slide" Target="slides/slide62.xml"/><Relationship Id="rId99" Type="http://schemas.openxmlformats.org/officeDocument/2006/relationships/slide" Target="slides/slide67.xml"/><Relationship Id="rId101" Type="http://schemas.openxmlformats.org/officeDocument/2006/relationships/slide" Target="slides/slide69.xml"/><Relationship Id="rId122" Type="http://schemas.openxmlformats.org/officeDocument/2006/relationships/slide" Target="slides/slide90.xml"/><Relationship Id="rId143" Type="http://schemas.openxmlformats.org/officeDocument/2006/relationships/slide" Target="slides/slide111.xml"/><Relationship Id="rId148" Type="http://schemas.openxmlformats.org/officeDocument/2006/relationships/slide" Target="slides/slide116.xml"/><Relationship Id="rId164" Type="http://schemas.openxmlformats.org/officeDocument/2006/relationships/slide" Target="slides/slide132.xml"/><Relationship Id="rId169" Type="http://schemas.openxmlformats.org/officeDocument/2006/relationships/slide" Target="slides/slide137.xml"/><Relationship Id="rId185" Type="http://schemas.openxmlformats.org/officeDocument/2006/relationships/slide" Target="slides/slide153.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48.xml"/><Relationship Id="rId210" Type="http://schemas.openxmlformats.org/officeDocument/2006/relationships/viewProps" Target="viewProps.xml"/><Relationship Id="rId26" Type="http://schemas.openxmlformats.org/officeDocument/2006/relationships/slideMaster" Target="slideMasters/slideMaster26.xml"/><Relationship Id="rId47" Type="http://schemas.openxmlformats.org/officeDocument/2006/relationships/slide" Target="slides/slide15.xml"/><Relationship Id="rId68" Type="http://schemas.openxmlformats.org/officeDocument/2006/relationships/slide" Target="slides/slide36.xml"/><Relationship Id="rId89" Type="http://schemas.openxmlformats.org/officeDocument/2006/relationships/slide" Target="slides/slide57.xml"/><Relationship Id="rId112" Type="http://schemas.openxmlformats.org/officeDocument/2006/relationships/slide" Target="slides/slide80.xml"/><Relationship Id="rId133" Type="http://schemas.openxmlformats.org/officeDocument/2006/relationships/slide" Target="slides/slide101.xml"/><Relationship Id="rId154" Type="http://schemas.openxmlformats.org/officeDocument/2006/relationships/slide" Target="slides/slide122.xml"/><Relationship Id="rId175" Type="http://schemas.openxmlformats.org/officeDocument/2006/relationships/slide" Target="slides/slide143.xml"/><Relationship Id="rId196" Type="http://schemas.openxmlformats.org/officeDocument/2006/relationships/slide" Target="slides/slide164.xml"/><Relationship Id="rId200" Type="http://schemas.openxmlformats.org/officeDocument/2006/relationships/slide" Target="slides/slide168.xml"/><Relationship Id="rId16" Type="http://schemas.openxmlformats.org/officeDocument/2006/relationships/slideMaster" Target="slideMasters/slideMaster16.xml"/><Relationship Id="rId37" Type="http://schemas.openxmlformats.org/officeDocument/2006/relationships/slide" Target="slides/slide5.xml"/><Relationship Id="rId58" Type="http://schemas.openxmlformats.org/officeDocument/2006/relationships/slide" Target="slides/slide26.xml"/><Relationship Id="rId79" Type="http://schemas.openxmlformats.org/officeDocument/2006/relationships/slide" Target="slides/slide47.xml"/><Relationship Id="rId102" Type="http://schemas.openxmlformats.org/officeDocument/2006/relationships/slide" Target="slides/slide70.xml"/><Relationship Id="rId123" Type="http://schemas.openxmlformats.org/officeDocument/2006/relationships/slide" Target="slides/slide91.xml"/><Relationship Id="rId144" Type="http://schemas.openxmlformats.org/officeDocument/2006/relationships/slide" Target="slides/slide112.xml"/><Relationship Id="rId90" Type="http://schemas.openxmlformats.org/officeDocument/2006/relationships/slide" Target="slides/slide58.xml"/><Relationship Id="rId165" Type="http://schemas.openxmlformats.org/officeDocument/2006/relationships/slide" Target="slides/slide133.xml"/><Relationship Id="rId186" Type="http://schemas.openxmlformats.org/officeDocument/2006/relationships/slide" Target="slides/slide154.xml"/><Relationship Id="rId211" Type="http://schemas.openxmlformats.org/officeDocument/2006/relationships/theme" Target="theme/theme1.xml"/><Relationship Id="rId27" Type="http://schemas.openxmlformats.org/officeDocument/2006/relationships/slideMaster" Target="slideMasters/slideMaster27.xml"/><Relationship Id="rId48" Type="http://schemas.openxmlformats.org/officeDocument/2006/relationships/slide" Target="slides/slide16.xml"/><Relationship Id="rId69" Type="http://schemas.openxmlformats.org/officeDocument/2006/relationships/slide" Target="slides/slide37.xml"/><Relationship Id="rId113" Type="http://schemas.openxmlformats.org/officeDocument/2006/relationships/slide" Target="slides/slide81.xml"/><Relationship Id="rId134" Type="http://schemas.openxmlformats.org/officeDocument/2006/relationships/slide" Target="slides/slide102.xml"/><Relationship Id="rId80" Type="http://schemas.openxmlformats.org/officeDocument/2006/relationships/slide" Target="slides/slide48.xml"/><Relationship Id="rId155" Type="http://schemas.openxmlformats.org/officeDocument/2006/relationships/slide" Target="slides/slide123.xml"/><Relationship Id="rId176" Type="http://schemas.openxmlformats.org/officeDocument/2006/relationships/slide" Target="slides/slide144.xml"/><Relationship Id="rId197" Type="http://schemas.openxmlformats.org/officeDocument/2006/relationships/slide" Target="slides/slide165.xml"/><Relationship Id="rId201" Type="http://schemas.openxmlformats.org/officeDocument/2006/relationships/slide" Target="slides/slide169.xml"/><Relationship Id="rId17" Type="http://schemas.openxmlformats.org/officeDocument/2006/relationships/slideMaster" Target="slideMasters/slideMaster17.xml"/><Relationship Id="rId38" Type="http://schemas.openxmlformats.org/officeDocument/2006/relationships/slide" Target="slides/slide6.xml"/><Relationship Id="rId59" Type="http://schemas.openxmlformats.org/officeDocument/2006/relationships/slide" Target="slides/slide27.xml"/><Relationship Id="rId103" Type="http://schemas.openxmlformats.org/officeDocument/2006/relationships/slide" Target="slides/slide71.xml"/><Relationship Id="rId124" Type="http://schemas.openxmlformats.org/officeDocument/2006/relationships/slide" Target="slides/slide92.xml"/><Relationship Id="rId70" Type="http://schemas.openxmlformats.org/officeDocument/2006/relationships/slide" Target="slides/slide38.xml"/><Relationship Id="rId91" Type="http://schemas.openxmlformats.org/officeDocument/2006/relationships/slide" Target="slides/slide59.xml"/><Relationship Id="rId145" Type="http://schemas.openxmlformats.org/officeDocument/2006/relationships/slide" Target="slides/slide113.xml"/><Relationship Id="rId166" Type="http://schemas.openxmlformats.org/officeDocument/2006/relationships/slide" Target="slides/slide134.xml"/><Relationship Id="rId187" Type="http://schemas.openxmlformats.org/officeDocument/2006/relationships/slide" Target="slides/slide155.xml"/><Relationship Id="rId1" Type="http://schemas.openxmlformats.org/officeDocument/2006/relationships/slideMaster" Target="slideMasters/slideMaster1.xml"/><Relationship Id="rId212" Type="http://schemas.openxmlformats.org/officeDocument/2006/relationships/tableStyles" Target="tableStyles.xml"/><Relationship Id="rId28" Type="http://schemas.openxmlformats.org/officeDocument/2006/relationships/slideMaster" Target="slideMasters/slideMaster28.xml"/><Relationship Id="rId49" Type="http://schemas.openxmlformats.org/officeDocument/2006/relationships/slide" Target="slides/slide17.xml"/><Relationship Id="rId114" Type="http://schemas.openxmlformats.org/officeDocument/2006/relationships/slide" Target="slides/slide82.xml"/><Relationship Id="rId60" Type="http://schemas.openxmlformats.org/officeDocument/2006/relationships/slide" Target="slides/slide28.xml"/><Relationship Id="rId81" Type="http://schemas.openxmlformats.org/officeDocument/2006/relationships/slide" Target="slides/slide49.xml"/><Relationship Id="rId135" Type="http://schemas.openxmlformats.org/officeDocument/2006/relationships/slide" Target="slides/slide103.xml"/><Relationship Id="rId156" Type="http://schemas.openxmlformats.org/officeDocument/2006/relationships/slide" Target="slides/slide124.xml"/><Relationship Id="rId177" Type="http://schemas.openxmlformats.org/officeDocument/2006/relationships/slide" Target="slides/slide145.xml"/><Relationship Id="rId198" Type="http://schemas.openxmlformats.org/officeDocument/2006/relationships/slide" Target="slides/slide166.xml"/><Relationship Id="rId202" Type="http://schemas.openxmlformats.org/officeDocument/2006/relationships/slide" Target="slides/slide170.xml"/><Relationship Id="rId18" Type="http://schemas.openxmlformats.org/officeDocument/2006/relationships/slideMaster" Target="slideMasters/slideMaster18.xml"/><Relationship Id="rId39" Type="http://schemas.openxmlformats.org/officeDocument/2006/relationships/slide" Target="slides/slide7.xml"/><Relationship Id="rId50" Type="http://schemas.openxmlformats.org/officeDocument/2006/relationships/slide" Target="slides/slide18.xml"/><Relationship Id="rId104" Type="http://schemas.openxmlformats.org/officeDocument/2006/relationships/slide" Target="slides/slide72.xml"/><Relationship Id="rId125" Type="http://schemas.openxmlformats.org/officeDocument/2006/relationships/slide" Target="slides/slide93.xml"/><Relationship Id="rId146" Type="http://schemas.openxmlformats.org/officeDocument/2006/relationships/slide" Target="slides/slide114.xml"/><Relationship Id="rId167" Type="http://schemas.openxmlformats.org/officeDocument/2006/relationships/slide" Target="slides/slide135.xml"/><Relationship Id="rId188" Type="http://schemas.openxmlformats.org/officeDocument/2006/relationships/slide" Target="slides/slide156.xml"/><Relationship Id="rId71" Type="http://schemas.openxmlformats.org/officeDocument/2006/relationships/slide" Target="slides/slide39.xml"/><Relationship Id="rId92"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Master" Target="slideMasters/slideMaster29.xml"/><Relationship Id="rId40" Type="http://schemas.openxmlformats.org/officeDocument/2006/relationships/slide" Target="slides/slide8.xml"/><Relationship Id="rId115" Type="http://schemas.openxmlformats.org/officeDocument/2006/relationships/slide" Target="slides/slide83.xml"/><Relationship Id="rId136" Type="http://schemas.openxmlformats.org/officeDocument/2006/relationships/slide" Target="slides/slide104.xml"/><Relationship Id="rId157" Type="http://schemas.openxmlformats.org/officeDocument/2006/relationships/slide" Target="slides/slide125.xml"/><Relationship Id="rId178" Type="http://schemas.openxmlformats.org/officeDocument/2006/relationships/slide" Target="slides/slide146.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AB0AF-09CD-4127-8F4C-6FA0504F91D9}" type="doc">
      <dgm:prSet loTypeId="urn:microsoft.com/office/officeart/2005/8/layout/chart3" loCatId="cycle" qsTypeId="urn:microsoft.com/office/officeart/2005/8/quickstyle/3d1" qsCatId="3D" csTypeId="urn:microsoft.com/office/officeart/2005/8/colors/accent2_2" csCatId="accent2" phldr="1"/>
      <dgm:spPr/>
    </dgm:pt>
    <dgm:pt modelId="{41F3D6CA-DF4B-42E9-9920-622EA2D38135}">
      <dgm:prSet phldrT="[Текст]"/>
      <dgm:spPr/>
      <dgm:t>
        <a:bodyPr/>
        <a:lstStyle/>
        <a:p>
          <a:endParaRPr lang="ru-KZ" dirty="0"/>
        </a:p>
      </dgm:t>
    </dgm:pt>
    <dgm:pt modelId="{4316FB32-1B8E-4CEB-8FF9-5ED4B086296F}" type="parTrans" cxnId="{3598F25A-4674-4E63-9AD0-44F4659D048A}">
      <dgm:prSet/>
      <dgm:spPr/>
      <dgm:t>
        <a:bodyPr/>
        <a:lstStyle/>
        <a:p>
          <a:endParaRPr lang="ru-KZ"/>
        </a:p>
      </dgm:t>
    </dgm:pt>
    <dgm:pt modelId="{5AB54EE0-5A7F-4E8C-A0EB-DC72DA681AED}" type="sibTrans" cxnId="{3598F25A-4674-4E63-9AD0-44F4659D048A}">
      <dgm:prSet/>
      <dgm:spPr/>
      <dgm:t>
        <a:bodyPr/>
        <a:lstStyle/>
        <a:p>
          <a:endParaRPr lang="ru-KZ"/>
        </a:p>
      </dgm:t>
    </dgm:pt>
    <dgm:pt modelId="{18307E19-013C-4C50-A613-0CC8932E9E67}">
      <dgm:prSet phldrT="[Текст]"/>
      <dgm:spPr/>
      <dgm:t>
        <a:bodyPr/>
        <a:lstStyle/>
        <a:p>
          <a:endParaRPr lang="ru-KZ" dirty="0"/>
        </a:p>
      </dgm:t>
    </dgm:pt>
    <dgm:pt modelId="{45F685C6-4BA1-4288-BE7B-0D20E68CC8FF}" type="parTrans" cxnId="{C9A2AF05-4E87-4515-A57C-8D6340282382}">
      <dgm:prSet/>
      <dgm:spPr/>
      <dgm:t>
        <a:bodyPr/>
        <a:lstStyle/>
        <a:p>
          <a:endParaRPr lang="ru-KZ"/>
        </a:p>
      </dgm:t>
    </dgm:pt>
    <dgm:pt modelId="{B9BCF306-2267-418A-AF65-28404BE143CB}" type="sibTrans" cxnId="{C9A2AF05-4E87-4515-A57C-8D6340282382}">
      <dgm:prSet/>
      <dgm:spPr/>
      <dgm:t>
        <a:bodyPr/>
        <a:lstStyle/>
        <a:p>
          <a:endParaRPr lang="ru-KZ"/>
        </a:p>
      </dgm:t>
    </dgm:pt>
    <dgm:pt modelId="{B9EED19C-C512-4E03-8416-8AC9A2BA089D}" type="pres">
      <dgm:prSet presAssocID="{DF7AB0AF-09CD-4127-8F4C-6FA0504F91D9}" presName="compositeShape" presStyleCnt="0">
        <dgm:presLayoutVars>
          <dgm:chMax val="7"/>
          <dgm:dir/>
          <dgm:resizeHandles val="exact"/>
        </dgm:presLayoutVars>
      </dgm:prSet>
      <dgm:spPr/>
    </dgm:pt>
    <dgm:pt modelId="{59AF435B-B767-47E2-9D65-B5EE20D702AD}" type="pres">
      <dgm:prSet presAssocID="{DF7AB0AF-09CD-4127-8F4C-6FA0504F91D9}" presName="wedge1" presStyleLbl="node1" presStyleIdx="0" presStyleCnt="2"/>
      <dgm:spPr/>
    </dgm:pt>
    <dgm:pt modelId="{55191995-1CD2-4A5A-A796-6897EAD71F60}" type="pres">
      <dgm:prSet presAssocID="{DF7AB0AF-09CD-4127-8F4C-6FA0504F91D9}" presName="wedge1Tx" presStyleLbl="node1" presStyleIdx="0" presStyleCnt="2">
        <dgm:presLayoutVars>
          <dgm:chMax val="0"/>
          <dgm:chPref val="0"/>
          <dgm:bulletEnabled val="1"/>
        </dgm:presLayoutVars>
      </dgm:prSet>
      <dgm:spPr/>
    </dgm:pt>
    <dgm:pt modelId="{035BDF69-D210-496C-A1DB-BBB840F6212A}" type="pres">
      <dgm:prSet presAssocID="{DF7AB0AF-09CD-4127-8F4C-6FA0504F91D9}" presName="wedge2" presStyleLbl="node1" presStyleIdx="1" presStyleCnt="2" custLinFactNeighborX="-1150"/>
      <dgm:spPr/>
    </dgm:pt>
    <dgm:pt modelId="{7EFC1E9B-3539-4D23-BEA1-5770EF559AEB}" type="pres">
      <dgm:prSet presAssocID="{DF7AB0AF-09CD-4127-8F4C-6FA0504F91D9}" presName="wedge2Tx" presStyleLbl="node1" presStyleIdx="1" presStyleCnt="2">
        <dgm:presLayoutVars>
          <dgm:chMax val="0"/>
          <dgm:chPref val="0"/>
          <dgm:bulletEnabled val="1"/>
        </dgm:presLayoutVars>
      </dgm:prSet>
      <dgm:spPr/>
    </dgm:pt>
  </dgm:ptLst>
  <dgm:cxnLst>
    <dgm:cxn modelId="{C9A2AF05-4E87-4515-A57C-8D6340282382}" srcId="{DF7AB0AF-09CD-4127-8F4C-6FA0504F91D9}" destId="{18307E19-013C-4C50-A613-0CC8932E9E67}" srcOrd="1" destOrd="0" parTransId="{45F685C6-4BA1-4288-BE7B-0D20E68CC8FF}" sibTransId="{B9BCF306-2267-418A-AF65-28404BE143CB}"/>
    <dgm:cxn modelId="{A39E9515-1FC7-41B2-AD6F-10195AE75406}" type="presOf" srcId="{41F3D6CA-DF4B-42E9-9920-622EA2D38135}" destId="{55191995-1CD2-4A5A-A796-6897EAD71F60}" srcOrd="1" destOrd="0" presId="urn:microsoft.com/office/officeart/2005/8/layout/chart3"/>
    <dgm:cxn modelId="{E8B2563A-FACE-4CA9-A174-C736A1C5DEE0}" type="presOf" srcId="{18307E19-013C-4C50-A613-0CC8932E9E67}" destId="{035BDF69-D210-496C-A1DB-BBB840F6212A}" srcOrd="0" destOrd="0" presId="urn:microsoft.com/office/officeart/2005/8/layout/chart3"/>
    <dgm:cxn modelId="{06A30049-D556-4B92-AB01-2C3AF5742BAC}" type="presOf" srcId="{18307E19-013C-4C50-A613-0CC8932E9E67}" destId="{7EFC1E9B-3539-4D23-BEA1-5770EF559AEB}" srcOrd="1" destOrd="0" presId="urn:microsoft.com/office/officeart/2005/8/layout/chart3"/>
    <dgm:cxn modelId="{E5F3EA69-91BA-4242-963E-6D7F1CBE600E}" type="presOf" srcId="{DF7AB0AF-09CD-4127-8F4C-6FA0504F91D9}" destId="{B9EED19C-C512-4E03-8416-8AC9A2BA089D}" srcOrd="0" destOrd="0" presId="urn:microsoft.com/office/officeart/2005/8/layout/chart3"/>
    <dgm:cxn modelId="{83D9494D-D7CE-41CE-8017-6F4DCC8A447A}" type="presOf" srcId="{41F3D6CA-DF4B-42E9-9920-622EA2D38135}" destId="{59AF435B-B767-47E2-9D65-B5EE20D702AD}" srcOrd="0" destOrd="0" presId="urn:microsoft.com/office/officeart/2005/8/layout/chart3"/>
    <dgm:cxn modelId="{3598F25A-4674-4E63-9AD0-44F4659D048A}" srcId="{DF7AB0AF-09CD-4127-8F4C-6FA0504F91D9}" destId="{41F3D6CA-DF4B-42E9-9920-622EA2D38135}" srcOrd="0" destOrd="0" parTransId="{4316FB32-1B8E-4CEB-8FF9-5ED4B086296F}" sibTransId="{5AB54EE0-5A7F-4E8C-A0EB-DC72DA681AED}"/>
    <dgm:cxn modelId="{2C4EB6CA-7CC3-4ECA-9ADC-FE81748707E0}" type="presParOf" srcId="{B9EED19C-C512-4E03-8416-8AC9A2BA089D}" destId="{59AF435B-B767-47E2-9D65-B5EE20D702AD}" srcOrd="0" destOrd="0" presId="urn:microsoft.com/office/officeart/2005/8/layout/chart3"/>
    <dgm:cxn modelId="{5F62DCE1-8B3A-4373-A266-158CE8D048BD}" type="presParOf" srcId="{B9EED19C-C512-4E03-8416-8AC9A2BA089D}" destId="{55191995-1CD2-4A5A-A796-6897EAD71F60}" srcOrd="1" destOrd="0" presId="urn:microsoft.com/office/officeart/2005/8/layout/chart3"/>
    <dgm:cxn modelId="{6A25D86A-8939-4C6F-B862-C9D6B39B9B54}" type="presParOf" srcId="{B9EED19C-C512-4E03-8416-8AC9A2BA089D}" destId="{035BDF69-D210-496C-A1DB-BBB840F6212A}" srcOrd="2" destOrd="0" presId="urn:microsoft.com/office/officeart/2005/8/layout/chart3"/>
    <dgm:cxn modelId="{BB8A5D2C-213B-4145-80CD-5DA118A22693}" type="presParOf" srcId="{B9EED19C-C512-4E03-8416-8AC9A2BA089D}" destId="{7EFC1E9B-3539-4D23-BEA1-5770EF559AEB}" srcOrd="3"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F90D11-CD53-42C7-9862-8554729AFBA6}" type="doc">
      <dgm:prSet loTypeId="urn:microsoft.com/office/officeart/2005/8/layout/lProcess2" loCatId="list" qsTypeId="urn:microsoft.com/office/officeart/2005/8/quickstyle/3d3" qsCatId="3D" csTypeId="urn:microsoft.com/office/officeart/2005/8/colors/accent3_5" csCatId="accent3" phldr="1"/>
      <dgm:spPr/>
      <dgm:t>
        <a:bodyPr/>
        <a:lstStyle/>
        <a:p>
          <a:endParaRPr lang="ru-RU"/>
        </a:p>
      </dgm:t>
    </dgm:pt>
    <dgm:pt modelId="{4BAC367B-BCB4-473D-A90E-23F727F876FC}">
      <dgm:prSet phldrT="[Текст]" custT="1"/>
      <dgm:spPr>
        <a:ln>
          <a:noFill/>
        </a:ln>
        <a:effectLst/>
        <a:scene3d>
          <a:camera prst="orthographicFront">
            <a:rot lat="0" lon="0" rev="0"/>
          </a:camera>
          <a:lightRig rig="contrasting" dir="t">
            <a:rot lat="0" lon="0" rev="1200000"/>
          </a:lightRig>
        </a:scene3d>
        <a:sp3d z="-300000" prstMaterial="plastic">
          <a:bevelT/>
        </a:sp3d>
      </dgm:spPr>
      <dgm:t>
        <a:bodyPr/>
        <a:lstStyle/>
        <a:p>
          <a:r>
            <a:rPr lang="ru-RU" sz="1600" b="1" dirty="0">
              <a:solidFill>
                <a:schemeClr val="tx1"/>
              </a:solidFill>
              <a:latin typeface="Times New Roman" panose="02020603050405020304" pitchFamily="18" charset="0"/>
              <a:cs typeface="Times New Roman" panose="02020603050405020304" pitchFamily="18" charset="0"/>
            </a:rPr>
            <a:t>ПРЕДВАРИТЕЛЬНАЯ ОЦЕНКА</a:t>
          </a:r>
        </a:p>
        <a:p>
          <a:endParaRPr lang="ru-RU" sz="1600" b="1" dirty="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dgm:t>
    </dgm:pt>
    <dgm:pt modelId="{91970B58-3C9F-4815-913B-8602F83ED063}" type="parTrans" cxnId="{49606167-5B53-49C9-BA75-837A7A8A1A48}">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A89A32DE-5B9B-4F31-8784-126E4AF0D0C8}" type="sibTrans" cxnId="{49606167-5B53-49C9-BA75-837A7A8A1A48}">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D8C305C5-22C2-4C95-8C1E-F1917E2464CD}">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r>
            <a:rPr lang="ru-RU" sz="1600" dirty="0">
              <a:solidFill>
                <a:schemeClr val="tx1"/>
              </a:solidFill>
              <a:latin typeface="Times New Roman" panose="02020603050405020304" pitchFamily="18" charset="0"/>
              <a:cs typeface="Times New Roman" panose="02020603050405020304" pitchFamily="18" charset="0"/>
            </a:rPr>
            <a:t>Оценка надежности информации, чтение , общая экономическая интерпретация показателей баланса</a:t>
          </a:r>
        </a:p>
      </dgm:t>
    </dgm:pt>
    <dgm:pt modelId="{84AAF969-DB87-462E-BE7B-68343010A36A}" type="parTrans" cxnId="{7B0796BA-F046-4171-90FB-F980F886DE04}">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C34282BA-FCD3-4368-94E1-61BCDE07AD60}" type="sibTrans" cxnId="{7B0796BA-F046-4171-90FB-F980F886DE04}">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70C67716-1011-49E1-850A-1E1017B8F30C}">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endParaRPr lang="ru-RU" sz="1600" i="1" dirty="0">
            <a:solidFill>
              <a:schemeClr val="tx1"/>
            </a:solidFill>
            <a:latin typeface="Times New Roman" panose="02020603050405020304" pitchFamily="18" charset="0"/>
            <a:cs typeface="Times New Roman" panose="02020603050405020304" pitchFamily="18" charset="0"/>
          </a:endParaRPr>
        </a:p>
        <a:p>
          <a:r>
            <a:rPr lang="ru-RU" sz="1600" i="1" dirty="0">
              <a:solidFill>
                <a:schemeClr val="tx1"/>
              </a:solidFill>
              <a:latin typeface="Times New Roman" panose="02020603050405020304" pitchFamily="18" charset="0"/>
              <a:cs typeface="Times New Roman" panose="02020603050405020304" pitchFamily="18" charset="0"/>
            </a:rPr>
            <a:t>Общие выводы о величине активов, капитала и обязательств. </a:t>
          </a:r>
        </a:p>
        <a:p>
          <a:r>
            <a:rPr lang="ru-RU" sz="1600" i="1" dirty="0">
              <a:solidFill>
                <a:schemeClr val="tx1"/>
              </a:solidFill>
              <a:latin typeface="Times New Roman" panose="02020603050405020304" pitchFamily="18" charset="0"/>
              <a:cs typeface="Times New Roman" panose="02020603050405020304" pitchFamily="18" charset="0"/>
            </a:rPr>
            <a:t>Основные тенденции изменения показателей. </a:t>
          </a:r>
        </a:p>
        <a:p>
          <a:r>
            <a:rPr lang="ru-RU" sz="1600" i="1" dirty="0">
              <a:solidFill>
                <a:schemeClr val="tx1"/>
              </a:solidFill>
              <a:latin typeface="Times New Roman" panose="02020603050405020304" pitchFamily="18" charset="0"/>
              <a:cs typeface="Times New Roman" panose="02020603050405020304" pitchFamily="18" charset="0"/>
            </a:rPr>
            <a:t>Оценка риска</a:t>
          </a:r>
        </a:p>
        <a:p>
          <a:endParaRPr lang="ru-RU" sz="1600" dirty="0">
            <a:solidFill>
              <a:schemeClr val="tx1"/>
            </a:solidFill>
            <a:latin typeface="Times New Roman" panose="02020603050405020304" pitchFamily="18" charset="0"/>
            <a:cs typeface="Times New Roman" panose="02020603050405020304" pitchFamily="18" charset="0"/>
          </a:endParaRPr>
        </a:p>
      </dgm:t>
    </dgm:pt>
    <dgm:pt modelId="{E75DC304-00DA-4B0E-B32F-27618EB64294}" type="parTrans" cxnId="{1E4E2F42-FE21-4358-B1FA-9217D02BBF89}">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331E2954-BE6C-4852-B83C-9B4261C5B319}" type="sibTrans" cxnId="{1E4E2F42-FE21-4358-B1FA-9217D02BBF89}">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D0A523D9-A88A-4D70-BC46-72A8949448EF}">
      <dgm:prSet phldrT="[Текст]" custT="1"/>
      <dgm:spPr>
        <a:ln>
          <a:noFill/>
        </a:ln>
        <a:effectLst/>
        <a:scene3d>
          <a:camera prst="orthographicFront">
            <a:rot lat="0" lon="0" rev="0"/>
          </a:camera>
          <a:lightRig rig="contrasting" dir="t">
            <a:rot lat="0" lon="0" rev="1200000"/>
          </a:lightRig>
        </a:scene3d>
        <a:sp3d z="-300000" prstMaterial="plastic">
          <a:bevelT/>
        </a:sp3d>
      </dgm:spPr>
      <dgm:t>
        <a:bodyPr/>
        <a:lstStyle/>
        <a:p>
          <a:r>
            <a:rPr lang="ru-RU" sz="1600" b="1" dirty="0">
              <a:solidFill>
                <a:schemeClr val="tx1"/>
              </a:solidFill>
              <a:latin typeface="Times New Roman" panose="02020603050405020304" pitchFamily="18" charset="0"/>
              <a:cs typeface="Times New Roman" panose="02020603050405020304" pitchFamily="18" charset="0"/>
            </a:rPr>
            <a:t>ЭКСПРЕСС-АНАЛИЗ ТЕКУЩЕГО ФИНАНСОВОГО СОСТОЯНИЯ</a:t>
          </a:r>
        </a:p>
        <a:p>
          <a:endParaRPr lang="ru-RU" sz="1600" b="1" dirty="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dgm:t>
    </dgm:pt>
    <dgm:pt modelId="{CFF7BA7F-C1AA-479B-A1AC-E38378F7AB83}" type="parTrans" cxnId="{CD62C4A2-BA1B-417A-821B-9BC491ECA5AD}">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1F79F984-6F9F-4FF7-937C-3CB7EEC384C9}" type="sibTrans" cxnId="{CD62C4A2-BA1B-417A-821B-9BC491ECA5AD}">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33BB144A-BFD9-4D81-97FE-36AC8C2FD14C}">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r>
            <a:rPr lang="ru-RU" sz="1600" dirty="0">
              <a:solidFill>
                <a:schemeClr val="tx1"/>
              </a:solidFill>
              <a:latin typeface="Times New Roman" panose="02020603050405020304" pitchFamily="18" charset="0"/>
              <a:cs typeface="Times New Roman" panose="02020603050405020304" pitchFamily="18" charset="0"/>
            </a:rPr>
            <a:t>Расчет финансовых коэффициентов и оценка текущей и долгосрочной платежеспособности и способности к сохранению и наращиванию капитала</a:t>
          </a:r>
        </a:p>
      </dgm:t>
    </dgm:pt>
    <dgm:pt modelId="{89F32F33-C42A-4542-B9A9-EDDD2C405B9A}" type="parTrans" cxnId="{CBC4FCA4-E281-4A82-8F48-69C10B5CA61E}">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555ED47A-4249-4A8B-B126-442413FA85AF}" type="sibTrans" cxnId="{CBC4FCA4-E281-4A82-8F48-69C10B5CA61E}">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6F2A040E-60AF-45F9-AB9D-24292C2E4C76}">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r>
            <a:rPr lang="ru-RU" sz="1600" i="1" dirty="0">
              <a:solidFill>
                <a:schemeClr val="tx1"/>
              </a:solidFill>
              <a:latin typeface="Times New Roman" panose="02020603050405020304" pitchFamily="18" charset="0"/>
              <a:cs typeface="Times New Roman" panose="02020603050405020304" pitchFamily="18" charset="0"/>
            </a:rPr>
            <a:t>Вывод о принципиальных моментах , характеризующих финансовое состояние, выявление проблем</a:t>
          </a:r>
        </a:p>
      </dgm:t>
    </dgm:pt>
    <dgm:pt modelId="{61DA93F4-75C6-48B0-AE1F-8AE660FDD04F}" type="parTrans" cxnId="{29A309C1-B784-4FFD-B783-FE0B2E5F28BC}">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85AC6BC2-EB4F-45D6-8C2E-0101A375598D}" type="sibTrans" cxnId="{29A309C1-B784-4FFD-B783-FE0B2E5F28BC}">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EFC715FC-6A2D-4AFF-81E4-9B68B460619D}">
      <dgm:prSet phldrT="[Текст]" custT="1"/>
      <dgm:spPr>
        <a:ln>
          <a:noFill/>
        </a:ln>
        <a:scene3d>
          <a:camera prst="orthographicFront">
            <a:rot lat="0" lon="0" rev="0"/>
          </a:camera>
          <a:lightRig rig="contrasting" dir="t">
            <a:rot lat="0" lon="0" rev="1200000"/>
          </a:lightRig>
        </a:scene3d>
        <a:sp3d z="-300000" prstMaterial="plastic">
          <a:bevelT/>
        </a:sp3d>
      </dgm:spPr>
      <dgm:t>
        <a:bodyPr/>
        <a:lstStyle/>
        <a:p>
          <a:r>
            <a:rPr lang="ru-RU" sz="1600" b="1" dirty="0">
              <a:solidFill>
                <a:schemeClr val="tx1"/>
              </a:solidFill>
              <a:latin typeface="Times New Roman" panose="02020603050405020304" pitchFamily="18" charset="0"/>
              <a:cs typeface="Times New Roman" panose="02020603050405020304" pitchFamily="18" charset="0"/>
            </a:rPr>
            <a:t>УГЛУБЛЕННЫЙ</a:t>
          </a:r>
        </a:p>
        <a:p>
          <a:r>
            <a:rPr lang="ru-RU" sz="1600" b="1" dirty="0">
              <a:solidFill>
                <a:schemeClr val="tx1"/>
              </a:solidFill>
              <a:latin typeface="Times New Roman" panose="02020603050405020304" pitchFamily="18" charset="0"/>
              <a:cs typeface="Times New Roman" panose="02020603050405020304" pitchFamily="18" charset="0"/>
            </a:rPr>
            <a:t> АНАЛИЗ</a:t>
          </a:r>
        </a:p>
        <a:p>
          <a:endParaRPr lang="ru-RU" sz="1600" b="1" dirty="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dgm:t>
    </dgm:pt>
    <dgm:pt modelId="{C4664FAD-B8F9-43C8-ADFD-B14651926B0F}" type="parTrans" cxnId="{130BE9F4-E6B1-4FCF-B8AA-4B16EA6C1389}">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E5C0F6C2-E405-4194-8758-191E75E4EC48}" type="sibTrans" cxnId="{130BE9F4-E6B1-4FCF-B8AA-4B16EA6C1389}">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086F131A-7083-4B5F-A6C7-2A6961EEEEF2}">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r>
            <a:rPr lang="ru-RU" sz="1600" dirty="0">
              <a:solidFill>
                <a:schemeClr val="tx1"/>
              </a:solidFill>
              <a:latin typeface="Times New Roman" panose="02020603050405020304" pitchFamily="18" charset="0"/>
              <a:cs typeface="Times New Roman" panose="02020603050405020304" pitchFamily="18" charset="0"/>
            </a:rPr>
            <a:t>Выявление причин возникновения проблем на основе внутренней и внешней информации</a:t>
          </a:r>
        </a:p>
      </dgm:t>
    </dgm:pt>
    <dgm:pt modelId="{99E3E100-3B78-420B-BA70-432ECF25ED43}" type="parTrans" cxnId="{CD0E52CC-236A-47DE-A536-912A803E6582}">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EF60F117-DBE5-4D60-B814-5F39F50D98AA}" type="sibTrans" cxnId="{CD0E52CC-236A-47DE-A536-912A803E6582}">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BE946636-2ED9-4926-9929-4084311BF473}">
      <dgm:prSet phldrT="[Текст]" custT="1"/>
      <dgm:spPr>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gm:spPr>
      <dgm:t>
        <a:bodyPr/>
        <a:lstStyle/>
        <a:p>
          <a:r>
            <a:rPr lang="ru-RU" sz="1600" i="1" dirty="0">
              <a:solidFill>
                <a:schemeClr val="tx1"/>
              </a:solidFill>
              <a:latin typeface="Times New Roman" panose="02020603050405020304" pitchFamily="18" charset="0"/>
              <a:cs typeface="Times New Roman" panose="02020603050405020304" pitchFamily="18" charset="0"/>
            </a:rPr>
            <a:t>Рекомендации по принятию конкретных управленческих решений</a:t>
          </a:r>
        </a:p>
      </dgm:t>
    </dgm:pt>
    <dgm:pt modelId="{A8E467CE-147E-4833-AF4E-CD7C576357DE}" type="parTrans" cxnId="{DFD5C9A2-1F22-489E-B941-F15486F23381}">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CEB675D9-4E23-4DEE-AFB7-C5A1FA37F18D}" type="sibTrans" cxnId="{DFD5C9A2-1F22-489E-B941-F15486F23381}">
      <dgm:prSet/>
      <dgm:spPr/>
      <dgm:t>
        <a:bodyPr/>
        <a:lstStyle/>
        <a:p>
          <a:endParaRPr lang="ru-RU" sz="1600">
            <a:solidFill>
              <a:schemeClr val="tx1"/>
            </a:solidFill>
            <a:latin typeface="Times New Roman" panose="02020603050405020304" pitchFamily="18" charset="0"/>
            <a:cs typeface="Times New Roman" panose="02020603050405020304" pitchFamily="18" charset="0"/>
          </a:endParaRPr>
        </a:p>
      </dgm:t>
    </dgm:pt>
    <dgm:pt modelId="{B35669E4-B80F-4992-AE55-FDC8504C7954}" type="pres">
      <dgm:prSet presAssocID="{59F90D11-CD53-42C7-9862-8554729AFBA6}" presName="theList" presStyleCnt="0">
        <dgm:presLayoutVars>
          <dgm:dir/>
          <dgm:animLvl val="lvl"/>
          <dgm:resizeHandles val="exact"/>
        </dgm:presLayoutVars>
      </dgm:prSet>
      <dgm:spPr/>
    </dgm:pt>
    <dgm:pt modelId="{1ACE55A6-C7DF-40BF-A05D-4AC9C8759AFD}" type="pres">
      <dgm:prSet presAssocID="{4BAC367B-BCB4-473D-A90E-23F727F876FC}" presName="compNode" presStyleCnt="0"/>
      <dgm:spPr/>
    </dgm:pt>
    <dgm:pt modelId="{D298BC16-14A2-4AE3-AC43-0B39B21A7ADB}" type="pres">
      <dgm:prSet presAssocID="{4BAC367B-BCB4-473D-A90E-23F727F876FC}" presName="aNode" presStyleLbl="bgShp" presStyleIdx="0" presStyleCnt="3" custLinFactNeighborY="-1143"/>
      <dgm:spPr/>
    </dgm:pt>
    <dgm:pt modelId="{7EC2B35E-08EE-4296-AFEC-808D060BE1FB}" type="pres">
      <dgm:prSet presAssocID="{4BAC367B-BCB4-473D-A90E-23F727F876FC}" presName="textNode" presStyleLbl="bgShp" presStyleIdx="0" presStyleCnt="3"/>
      <dgm:spPr/>
    </dgm:pt>
    <dgm:pt modelId="{A59CFE5F-FA64-40C9-8094-A98A5C9E997E}" type="pres">
      <dgm:prSet presAssocID="{4BAC367B-BCB4-473D-A90E-23F727F876FC}" presName="compChildNode" presStyleCnt="0"/>
      <dgm:spPr/>
    </dgm:pt>
    <dgm:pt modelId="{7FAE1ADC-F6D9-4402-9D4C-B32A26FBA411}" type="pres">
      <dgm:prSet presAssocID="{4BAC367B-BCB4-473D-A90E-23F727F876FC}" presName="theInnerList" presStyleCnt="0"/>
      <dgm:spPr/>
    </dgm:pt>
    <dgm:pt modelId="{9983C28E-AAE8-4A7E-AAF6-A4E4BD11E644}" type="pres">
      <dgm:prSet presAssocID="{D8C305C5-22C2-4C95-8C1E-F1917E2464CD}" presName="childNode" presStyleLbl="node1" presStyleIdx="0" presStyleCnt="6" custScaleX="119357" custScaleY="1433427" custLinFactY="-504079" custLinFactNeighborX="-2577" custLinFactNeighborY="-600000">
        <dgm:presLayoutVars>
          <dgm:bulletEnabled val="1"/>
        </dgm:presLayoutVars>
      </dgm:prSet>
      <dgm:spPr/>
    </dgm:pt>
    <dgm:pt modelId="{A603B395-4AE6-4D30-8CB1-F6281307B8F5}" type="pres">
      <dgm:prSet presAssocID="{D8C305C5-22C2-4C95-8C1E-F1917E2464CD}" presName="aSpace2" presStyleCnt="0"/>
      <dgm:spPr/>
    </dgm:pt>
    <dgm:pt modelId="{35F636FC-E86C-4247-A95A-D01F878F1D1A}" type="pres">
      <dgm:prSet presAssocID="{70C67716-1011-49E1-850A-1E1017B8F30C}" presName="childNode" presStyleLbl="node1" presStyleIdx="1" presStyleCnt="6" custAng="0" custScaleX="110879" custScaleY="1345733" custLinFactY="25864" custLinFactNeighborX="-461" custLinFactNeighborY="100000">
        <dgm:presLayoutVars>
          <dgm:bulletEnabled val="1"/>
        </dgm:presLayoutVars>
      </dgm:prSet>
      <dgm:spPr/>
    </dgm:pt>
    <dgm:pt modelId="{5A3CE7E4-5E08-436C-A413-66FD4EF7AF31}" type="pres">
      <dgm:prSet presAssocID="{4BAC367B-BCB4-473D-A90E-23F727F876FC}" presName="aSpace" presStyleCnt="0"/>
      <dgm:spPr/>
    </dgm:pt>
    <dgm:pt modelId="{3F5D7059-4CE3-4C99-BA0A-292FDC64A582}" type="pres">
      <dgm:prSet presAssocID="{D0A523D9-A88A-4D70-BC46-72A8949448EF}" presName="compNode" presStyleCnt="0"/>
      <dgm:spPr/>
    </dgm:pt>
    <dgm:pt modelId="{8ABD5597-0283-458A-8127-F96EF705D554}" type="pres">
      <dgm:prSet presAssocID="{D0A523D9-A88A-4D70-BC46-72A8949448EF}" presName="aNode" presStyleLbl="bgShp" presStyleIdx="1" presStyleCnt="3" custLinFactNeighborY="-1143"/>
      <dgm:spPr/>
    </dgm:pt>
    <dgm:pt modelId="{98BF05AF-A40C-412B-9A58-2D4EB94F263B}" type="pres">
      <dgm:prSet presAssocID="{D0A523D9-A88A-4D70-BC46-72A8949448EF}" presName="textNode" presStyleLbl="bgShp" presStyleIdx="1" presStyleCnt="3"/>
      <dgm:spPr/>
    </dgm:pt>
    <dgm:pt modelId="{E7753047-813D-4158-9269-9CBAB78771BE}" type="pres">
      <dgm:prSet presAssocID="{D0A523D9-A88A-4D70-BC46-72A8949448EF}" presName="compChildNode" presStyleCnt="0"/>
      <dgm:spPr/>
    </dgm:pt>
    <dgm:pt modelId="{E796620D-9170-4B58-99C8-7CCB564941CD}" type="pres">
      <dgm:prSet presAssocID="{D0A523D9-A88A-4D70-BC46-72A8949448EF}" presName="theInnerList" presStyleCnt="0"/>
      <dgm:spPr/>
    </dgm:pt>
    <dgm:pt modelId="{7C7AF3F0-488A-4BA5-B8C3-3E25812CF437}" type="pres">
      <dgm:prSet presAssocID="{33BB144A-BFD9-4D81-97FE-36AC8C2FD14C}" presName="childNode" presStyleLbl="node1" presStyleIdx="2" presStyleCnt="6" custScaleX="113002" custScaleY="1798218" custLinFactY="-500000" custLinFactNeighborX="831" custLinFactNeighborY="-538180">
        <dgm:presLayoutVars>
          <dgm:bulletEnabled val="1"/>
        </dgm:presLayoutVars>
      </dgm:prSet>
      <dgm:spPr/>
    </dgm:pt>
    <dgm:pt modelId="{FC0F8F7D-F953-4418-8F54-F5A2B83196A4}" type="pres">
      <dgm:prSet presAssocID="{33BB144A-BFD9-4D81-97FE-36AC8C2FD14C}" presName="aSpace2" presStyleCnt="0"/>
      <dgm:spPr/>
    </dgm:pt>
    <dgm:pt modelId="{A94DA073-BF0D-4302-B429-6280A222D56D}" type="pres">
      <dgm:prSet presAssocID="{6F2A040E-60AF-45F9-AB9D-24292C2E4C76}" presName="childNode" presStyleLbl="node1" presStyleIdx="3" presStyleCnt="6" custScaleX="113002" custScaleY="1417142" custLinFactNeighborX="831" custLinFactNeighborY="-65118">
        <dgm:presLayoutVars>
          <dgm:bulletEnabled val="1"/>
        </dgm:presLayoutVars>
      </dgm:prSet>
      <dgm:spPr/>
    </dgm:pt>
    <dgm:pt modelId="{C33123E4-5461-4DE6-8597-F75A8436372B}" type="pres">
      <dgm:prSet presAssocID="{D0A523D9-A88A-4D70-BC46-72A8949448EF}" presName="aSpace" presStyleCnt="0"/>
      <dgm:spPr/>
    </dgm:pt>
    <dgm:pt modelId="{3766CD43-51BD-42FE-9FB3-66DD37934664}" type="pres">
      <dgm:prSet presAssocID="{EFC715FC-6A2D-4AFF-81E4-9B68B460619D}" presName="compNode" presStyleCnt="0"/>
      <dgm:spPr/>
    </dgm:pt>
    <dgm:pt modelId="{D754EA55-DF4F-476D-B3D1-64F8FF5B99C3}" type="pres">
      <dgm:prSet presAssocID="{EFC715FC-6A2D-4AFF-81E4-9B68B460619D}" presName="aNode" presStyleLbl="bgShp" presStyleIdx="2" presStyleCnt="3" custLinFactNeighborX="38" custLinFactNeighborY="-1143"/>
      <dgm:spPr/>
    </dgm:pt>
    <dgm:pt modelId="{A6ACFBE2-B075-45C8-8A52-029AF09E02BA}" type="pres">
      <dgm:prSet presAssocID="{EFC715FC-6A2D-4AFF-81E4-9B68B460619D}" presName="textNode" presStyleLbl="bgShp" presStyleIdx="2" presStyleCnt="3"/>
      <dgm:spPr/>
    </dgm:pt>
    <dgm:pt modelId="{A819C9A4-2FC9-48BB-86AF-998EDED25BF4}" type="pres">
      <dgm:prSet presAssocID="{EFC715FC-6A2D-4AFF-81E4-9B68B460619D}" presName="compChildNode" presStyleCnt="0"/>
      <dgm:spPr/>
    </dgm:pt>
    <dgm:pt modelId="{84EBFB5F-1300-43D2-85B9-077A3EC63727}" type="pres">
      <dgm:prSet presAssocID="{EFC715FC-6A2D-4AFF-81E4-9B68B460619D}" presName="theInnerList" presStyleCnt="0"/>
      <dgm:spPr/>
    </dgm:pt>
    <dgm:pt modelId="{B8306053-414E-40E6-9866-26414FF10C3A}" type="pres">
      <dgm:prSet presAssocID="{086F131A-7083-4B5F-A6C7-2A6961EEEEF2}" presName="childNode" presStyleLbl="node1" presStyleIdx="4" presStyleCnt="6" custLinFactY="-21667" custLinFactNeighborX="-454" custLinFactNeighborY="-100000">
        <dgm:presLayoutVars>
          <dgm:bulletEnabled val="1"/>
        </dgm:presLayoutVars>
      </dgm:prSet>
      <dgm:spPr/>
    </dgm:pt>
    <dgm:pt modelId="{39A5F4E7-56C4-4EE4-9713-F0A6F6898B10}" type="pres">
      <dgm:prSet presAssocID="{086F131A-7083-4B5F-A6C7-2A6961EEEEF2}" presName="aSpace2" presStyleCnt="0"/>
      <dgm:spPr/>
    </dgm:pt>
    <dgm:pt modelId="{7C1D71DE-BBC0-47FF-98DB-D9079648D23A}" type="pres">
      <dgm:prSet presAssocID="{BE946636-2ED9-4926-9929-4084311BF473}" presName="childNode" presStyleLbl="node1" presStyleIdx="5" presStyleCnt="6" custLinFactNeighborX="-454" custLinFactNeighborY="-76361">
        <dgm:presLayoutVars>
          <dgm:bulletEnabled val="1"/>
        </dgm:presLayoutVars>
      </dgm:prSet>
      <dgm:spPr/>
    </dgm:pt>
  </dgm:ptLst>
  <dgm:cxnLst>
    <dgm:cxn modelId="{0BD09710-D7E6-4D31-BE38-38C3A23F4D3E}" type="presOf" srcId="{59F90D11-CD53-42C7-9862-8554729AFBA6}" destId="{B35669E4-B80F-4992-AE55-FDC8504C7954}" srcOrd="0" destOrd="0" presId="urn:microsoft.com/office/officeart/2005/8/layout/lProcess2"/>
    <dgm:cxn modelId="{43154A15-7165-42C8-A3DA-CC3D59837151}" type="presOf" srcId="{D8C305C5-22C2-4C95-8C1E-F1917E2464CD}" destId="{9983C28E-AAE8-4A7E-AAF6-A4E4BD11E644}" srcOrd="0" destOrd="0" presId="urn:microsoft.com/office/officeart/2005/8/layout/lProcess2"/>
    <dgm:cxn modelId="{ACF3C91D-FFD7-4D4E-B887-A8C20DB34C16}" type="presOf" srcId="{EFC715FC-6A2D-4AFF-81E4-9B68B460619D}" destId="{A6ACFBE2-B075-45C8-8A52-029AF09E02BA}" srcOrd="1" destOrd="0" presId="urn:microsoft.com/office/officeart/2005/8/layout/lProcess2"/>
    <dgm:cxn modelId="{1E4E2F42-FE21-4358-B1FA-9217D02BBF89}" srcId="{4BAC367B-BCB4-473D-A90E-23F727F876FC}" destId="{70C67716-1011-49E1-850A-1E1017B8F30C}" srcOrd="1" destOrd="0" parTransId="{E75DC304-00DA-4B0E-B32F-27618EB64294}" sibTransId="{331E2954-BE6C-4852-B83C-9B4261C5B319}"/>
    <dgm:cxn modelId="{A4642864-3264-4017-BC56-CFDAEDA36ACC}" type="presOf" srcId="{EFC715FC-6A2D-4AFF-81E4-9B68B460619D}" destId="{D754EA55-DF4F-476D-B3D1-64F8FF5B99C3}" srcOrd="0" destOrd="0" presId="urn:microsoft.com/office/officeart/2005/8/layout/lProcess2"/>
    <dgm:cxn modelId="{49606167-5B53-49C9-BA75-837A7A8A1A48}" srcId="{59F90D11-CD53-42C7-9862-8554729AFBA6}" destId="{4BAC367B-BCB4-473D-A90E-23F727F876FC}" srcOrd="0" destOrd="0" parTransId="{91970B58-3C9F-4815-913B-8602F83ED063}" sibTransId="{A89A32DE-5B9B-4F31-8784-126E4AF0D0C8}"/>
    <dgm:cxn modelId="{9446EB68-8393-4FD8-90E6-D7DF89D6E73A}" type="presOf" srcId="{086F131A-7083-4B5F-A6C7-2A6961EEEEF2}" destId="{B8306053-414E-40E6-9866-26414FF10C3A}" srcOrd="0" destOrd="0" presId="urn:microsoft.com/office/officeart/2005/8/layout/lProcess2"/>
    <dgm:cxn modelId="{6FB90170-AE55-4D06-8041-FFB2D2D41B80}" type="presOf" srcId="{4BAC367B-BCB4-473D-A90E-23F727F876FC}" destId="{7EC2B35E-08EE-4296-AFEC-808D060BE1FB}" srcOrd="1" destOrd="0" presId="urn:microsoft.com/office/officeart/2005/8/layout/lProcess2"/>
    <dgm:cxn modelId="{748EEA55-36EC-4749-8241-EF5BA629BF5A}" type="presOf" srcId="{4BAC367B-BCB4-473D-A90E-23F727F876FC}" destId="{D298BC16-14A2-4AE3-AC43-0B39B21A7ADB}" srcOrd="0" destOrd="0" presId="urn:microsoft.com/office/officeart/2005/8/layout/lProcess2"/>
    <dgm:cxn modelId="{17C05D7F-01E6-403E-842E-4C2231909F42}" type="presOf" srcId="{33BB144A-BFD9-4D81-97FE-36AC8C2FD14C}" destId="{7C7AF3F0-488A-4BA5-B8C3-3E25812CF437}" srcOrd="0" destOrd="0" presId="urn:microsoft.com/office/officeart/2005/8/layout/lProcess2"/>
    <dgm:cxn modelId="{84D36F96-02C4-4C28-9905-04D4F62FA695}" type="presOf" srcId="{D0A523D9-A88A-4D70-BC46-72A8949448EF}" destId="{8ABD5597-0283-458A-8127-F96EF705D554}" srcOrd="0" destOrd="0" presId="urn:microsoft.com/office/officeart/2005/8/layout/lProcess2"/>
    <dgm:cxn modelId="{2690A6A0-DB3D-489A-9526-47EC470CD3AE}" type="presOf" srcId="{6F2A040E-60AF-45F9-AB9D-24292C2E4C76}" destId="{A94DA073-BF0D-4302-B429-6280A222D56D}" srcOrd="0" destOrd="0" presId="urn:microsoft.com/office/officeart/2005/8/layout/lProcess2"/>
    <dgm:cxn modelId="{CD62C4A2-BA1B-417A-821B-9BC491ECA5AD}" srcId="{59F90D11-CD53-42C7-9862-8554729AFBA6}" destId="{D0A523D9-A88A-4D70-BC46-72A8949448EF}" srcOrd="1" destOrd="0" parTransId="{CFF7BA7F-C1AA-479B-A1AC-E38378F7AB83}" sibTransId="{1F79F984-6F9F-4FF7-937C-3CB7EEC384C9}"/>
    <dgm:cxn modelId="{DFD5C9A2-1F22-489E-B941-F15486F23381}" srcId="{EFC715FC-6A2D-4AFF-81E4-9B68B460619D}" destId="{BE946636-2ED9-4926-9929-4084311BF473}" srcOrd="1" destOrd="0" parTransId="{A8E467CE-147E-4833-AF4E-CD7C576357DE}" sibTransId="{CEB675D9-4E23-4DEE-AFB7-C5A1FA37F18D}"/>
    <dgm:cxn modelId="{CBC4FCA4-E281-4A82-8F48-69C10B5CA61E}" srcId="{D0A523D9-A88A-4D70-BC46-72A8949448EF}" destId="{33BB144A-BFD9-4D81-97FE-36AC8C2FD14C}" srcOrd="0" destOrd="0" parTransId="{89F32F33-C42A-4542-B9A9-EDDD2C405B9A}" sibTransId="{555ED47A-4249-4A8B-B126-442413FA85AF}"/>
    <dgm:cxn modelId="{4CB2E8B0-8467-406F-8CA2-AF6BF2739E75}" type="presOf" srcId="{D0A523D9-A88A-4D70-BC46-72A8949448EF}" destId="{98BF05AF-A40C-412B-9A58-2D4EB94F263B}" srcOrd="1" destOrd="0" presId="urn:microsoft.com/office/officeart/2005/8/layout/lProcess2"/>
    <dgm:cxn modelId="{7B0796BA-F046-4171-90FB-F980F886DE04}" srcId="{4BAC367B-BCB4-473D-A90E-23F727F876FC}" destId="{D8C305C5-22C2-4C95-8C1E-F1917E2464CD}" srcOrd="0" destOrd="0" parTransId="{84AAF969-DB87-462E-BE7B-68343010A36A}" sibTransId="{C34282BA-FCD3-4368-94E1-61BCDE07AD60}"/>
    <dgm:cxn modelId="{29A309C1-B784-4FFD-B783-FE0B2E5F28BC}" srcId="{D0A523D9-A88A-4D70-BC46-72A8949448EF}" destId="{6F2A040E-60AF-45F9-AB9D-24292C2E4C76}" srcOrd="1" destOrd="0" parTransId="{61DA93F4-75C6-48B0-AE1F-8AE660FDD04F}" sibTransId="{85AC6BC2-EB4F-45D6-8C2E-0101A375598D}"/>
    <dgm:cxn modelId="{A6044DC7-C6DE-4135-88BF-4824E7A8736B}" type="presOf" srcId="{BE946636-2ED9-4926-9929-4084311BF473}" destId="{7C1D71DE-BBC0-47FF-98DB-D9079648D23A}" srcOrd="0" destOrd="0" presId="urn:microsoft.com/office/officeart/2005/8/layout/lProcess2"/>
    <dgm:cxn modelId="{6B558DCA-62AE-4B51-904A-94D38A2DA47C}" type="presOf" srcId="{70C67716-1011-49E1-850A-1E1017B8F30C}" destId="{35F636FC-E86C-4247-A95A-D01F878F1D1A}" srcOrd="0" destOrd="0" presId="urn:microsoft.com/office/officeart/2005/8/layout/lProcess2"/>
    <dgm:cxn modelId="{CD0E52CC-236A-47DE-A536-912A803E6582}" srcId="{EFC715FC-6A2D-4AFF-81E4-9B68B460619D}" destId="{086F131A-7083-4B5F-A6C7-2A6961EEEEF2}" srcOrd="0" destOrd="0" parTransId="{99E3E100-3B78-420B-BA70-432ECF25ED43}" sibTransId="{EF60F117-DBE5-4D60-B814-5F39F50D98AA}"/>
    <dgm:cxn modelId="{130BE9F4-E6B1-4FCF-B8AA-4B16EA6C1389}" srcId="{59F90D11-CD53-42C7-9862-8554729AFBA6}" destId="{EFC715FC-6A2D-4AFF-81E4-9B68B460619D}" srcOrd="2" destOrd="0" parTransId="{C4664FAD-B8F9-43C8-ADFD-B14651926B0F}" sibTransId="{E5C0F6C2-E405-4194-8758-191E75E4EC48}"/>
    <dgm:cxn modelId="{152EE409-FDC6-4FCD-BCAE-F9C30FAE9C1A}" type="presParOf" srcId="{B35669E4-B80F-4992-AE55-FDC8504C7954}" destId="{1ACE55A6-C7DF-40BF-A05D-4AC9C8759AFD}" srcOrd="0" destOrd="0" presId="urn:microsoft.com/office/officeart/2005/8/layout/lProcess2"/>
    <dgm:cxn modelId="{935596F0-688C-46CD-B06F-6B3394A3F710}" type="presParOf" srcId="{1ACE55A6-C7DF-40BF-A05D-4AC9C8759AFD}" destId="{D298BC16-14A2-4AE3-AC43-0B39B21A7ADB}" srcOrd="0" destOrd="0" presId="urn:microsoft.com/office/officeart/2005/8/layout/lProcess2"/>
    <dgm:cxn modelId="{7FE11FA1-636C-41F1-8B70-166A3AA5DEE3}" type="presParOf" srcId="{1ACE55A6-C7DF-40BF-A05D-4AC9C8759AFD}" destId="{7EC2B35E-08EE-4296-AFEC-808D060BE1FB}" srcOrd="1" destOrd="0" presId="urn:microsoft.com/office/officeart/2005/8/layout/lProcess2"/>
    <dgm:cxn modelId="{56C83C92-EAD3-44E1-A0C6-8925DF91DA5A}" type="presParOf" srcId="{1ACE55A6-C7DF-40BF-A05D-4AC9C8759AFD}" destId="{A59CFE5F-FA64-40C9-8094-A98A5C9E997E}" srcOrd="2" destOrd="0" presId="urn:microsoft.com/office/officeart/2005/8/layout/lProcess2"/>
    <dgm:cxn modelId="{220C34D8-B1A8-49E1-AD42-90EC90F3C9C1}" type="presParOf" srcId="{A59CFE5F-FA64-40C9-8094-A98A5C9E997E}" destId="{7FAE1ADC-F6D9-4402-9D4C-B32A26FBA411}" srcOrd="0" destOrd="0" presId="urn:microsoft.com/office/officeart/2005/8/layout/lProcess2"/>
    <dgm:cxn modelId="{5AA29B70-A181-413A-BFA9-87F2957F15F0}" type="presParOf" srcId="{7FAE1ADC-F6D9-4402-9D4C-B32A26FBA411}" destId="{9983C28E-AAE8-4A7E-AAF6-A4E4BD11E644}" srcOrd="0" destOrd="0" presId="urn:microsoft.com/office/officeart/2005/8/layout/lProcess2"/>
    <dgm:cxn modelId="{2721FEDD-291F-4962-B0D1-E3CBE414B962}" type="presParOf" srcId="{7FAE1ADC-F6D9-4402-9D4C-B32A26FBA411}" destId="{A603B395-4AE6-4D30-8CB1-F6281307B8F5}" srcOrd="1" destOrd="0" presId="urn:microsoft.com/office/officeart/2005/8/layout/lProcess2"/>
    <dgm:cxn modelId="{1A54493F-89AE-4B0D-B398-E7DC998DC9FE}" type="presParOf" srcId="{7FAE1ADC-F6D9-4402-9D4C-B32A26FBA411}" destId="{35F636FC-E86C-4247-A95A-D01F878F1D1A}" srcOrd="2" destOrd="0" presId="urn:microsoft.com/office/officeart/2005/8/layout/lProcess2"/>
    <dgm:cxn modelId="{4DEBCC30-3ACC-4AFE-8BB8-128F7202E824}" type="presParOf" srcId="{B35669E4-B80F-4992-AE55-FDC8504C7954}" destId="{5A3CE7E4-5E08-436C-A413-66FD4EF7AF31}" srcOrd="1" destOrd="0" presId="urn:microsoft.com/office/officeart/2005/8/layout/lProcess2"/>
    <dgm:cxn modelId="{49B05CFD-C0A2-4CD7-A3E7-03A5E1D859E3}" type="presParOf" srcId="{B35669E4-B80F-4992-AE55-FDC8504C7954}" destId="{3F5D7059-4CE3-4C99-BA0A-292FDC64A582}" srcOrd="2" destOrd="0" presId="urn:microsoft.com/office/officeart/2005/8/layout/lProcess2"/>
    <dgm:cxn modelId="{F59DC210-5F8D-4292-AFAB-99661AB47857}" type="presParOf" srcId="{3F5D7059-4CE3-4C99-BA0A-292FDC64A582}" destId="{8ABD5597-0283-458A-8127-F96EF705D554}" srcOrd="0" destOrd="0" presId="urn:microsoft.com/office/officeart/2005/8/layout/lProcess2"/>
    <dgm:cxn modelId="{BA4824CF-5693-4E4A-9D24-F5566FEE75EA}" type="presParOf" srcId="{3F5D7059-4CE3-4C99-BA0A-292FDC64A582}" destId="{98BF05AF-A40C-412B-9A58-2D4EB94F263B}" srcOrd="1" destOrd="0" presId="urn:microsoft.com/office/officeart/2005/8/layout/lProcess2"/>
    <dgm:cxn modelId="{E4E66B41-229A-4050-BCAF-12B537172B81}" type="presParOf" srcId="{3F5D7059-4CE3-4C99-BA0A-292FDC64A582}" destId="{E7753047-813D-4158-9269-9CBAB78771BE}" srcOrd="2" destOrd="0" presId="urn:microsoft.com/office/officeart/2005/8/layout/lProcess2"/>
    <dgm:cxn modelId="{AF6CB58F-101A-4AAC-8B71-53449FAEF775}" type="presParOf" srcId="{E7753047-813D-4158-9269-9CBAB78771BE}" destId="{E796620D-9170-4B58-99C8-7CCB564941CD}" srcOrd="0" destOrd="0" presId="urn:microsoft.com/office/officeart/2005/8/layout/lProcess2"/>
    <dgm:cxn modelId="{BC41863B-236F-4B97-9E75-0CBAFE142D83}" type="presParOf" srcId="{E796620D-9170-4B58-99C8-7CCB564941CD}" destId="{7C7AF3F0-488A-4BA5-B8C3-3E25812CF437}" srcOrd="0" destOrd="0" presId="urn:microsoft.com/office/officeart/2005/8/layout/lProcess2"/>
    <dgm:cxn modelId="{F9E7E130-8CAA-45E5-AA7A-4A621C839BEB}" type="presParOf" srcId="{E796620D-9170-4B58-99C8-7CCB564941CD}" destId="{FC0F8F7D-F953-4418-8F54-F5A2B83196A4}" srcOrd="1" destOrd="0" presId="urn:microsoft.com/office/officeart/2005/8/layout/lProcess2"/>
    <dgm:cxn modelId="{F73F85CD-AAE9-446E-B85F-3DAD8D733415}" type="presParOf" srcId="{E796620D-9170-4B58-99C8-7CCB564941CD}" destId="{A94DA073-BF0D-4302-B429-6280A222D56D}" srcOrd="2" destOrd="0" presId="urn:microsoft.com/office/officeart/2005/8/layout/lProcess2"/>
    <dgm:cxn modelId="{69E45909-5F1E-4641-BFD1-5BEEFCC478CA}" type="presParOf" srcId="{B35669E4-B80F-4992-AE55-FDC8504C7954}" destId="{C33123E4-5461-4DE6-8597-F75A8436372B}" srcOrd="3" destOrd="0" presId="urn:microsoft.com/office/officeart/2005/8/layout/lProcess2"/>
    <dgm:cxn modelId="{131B1CD0-D7B4-4EAC-9146-D137C1996C2C}" type="presParOf" srcId="{B35669E4-B80F-4992-AE55-FDC8504C7954}" destId="{3766CD43-51BD-42FE-9FB3-66DD37934664}" srcOrd="4" destOrd="0" presId="urn:microsoft.com/office/officeart/2005/8/layout/lProcess2"/>
    <dgm:cxn modelId="{43012E47-DE73-4A67-958D-8AFC81738051}" type="presParOf" srcId="{3766CD43-51BD-42FE-9FB3-66DD37934664}" destId="{D754EA55-DF4F-476D-B3D1-64F8FF5B99C3}" srcOrd="0" destOrd="0" presId="urn:microsoft.com/office/officeart/2005/8/layout/lProcess2"/>
    <dgm:cxn modelId="{BF639894-CE6A-4A77-BEB3-D540CDAA8241}" type="presParOf" srcId="{3766CD43-51BD-42FE-9FB3-66DD37934664}" destId="{A6ACFBE2-B075-45C8-8A52-029AF09E02BA}" srcOrd="1" destOrd="0" presId="urn:microsoft.com/office/officeart/2005/8/layout/lProcess2"/>
    <dgm:cxn modelId="{6D39D3B8-BDCA-4B3F-AA43-A36C3F4E5615}" type="presParOf" srcId="{3766CD43-51BD-42FE-9FB3-66DD37934664}" destId="{A819C9A4-2FC9-48BB-86AF-998EDED25BF4}" srcOrd="2" destOrd="0" presId="urn:microsoft.com/office/officeart/2005/8/layout/lProcess2"/>
    <dgm:cxn modelId="{ACB3BBF6-EB79-4FF6-90BE-0ABCD0CE66A2}" type="presParOf" srcId="{A819C9A4-2FC9-48BB-86AF-998EDED25BF4}" destId="{84EBFB5F-1300-43D2-85B9-077A3EC63727}" srcOrd="0" destOrd="0" presId="urn:microsoft.com/office/officeart/2005/8/layout/lProcess2"/>
    <dgm:cxn modelId="{090C26DC-7BA7-47AC-9538-FD453908FDAA}" type="presParOf" srcId="{84EBFB5F-1300-43D2-85B9-077A3EC63727}" destId="{B8306053-414E-40E6-9866-26414FF10C3A}" srcOrd="0" destOrd="0" presId="urn:microsoft.com/office/officeart/2005/8/layout/lProcess2"/>
    <dgm:cxn modelId="{62DE945D-3CFE-4796-BF74-CCE31581F34A}" type="presParOf" srcId="{84EBFB5F-1300-43D2-85B9-077A3EC63727}" destId="{39A5F4E7-56C4-4EE4-9713-F0A6F6898B10}" srcOrd="1" destOrd="0" presId="urn:microsoft.com/office/officeart/2005/8/layout/lProcess2"/>
    <dgm:cxn modelId="{41F8AA20-40AE-41AF-B163-340D909F78B6}" type="presParOf" srcId="{84EBFB5F-1300-43D2-85B9-077A3EC63727}" destId="{7C1D71DE-BBC0-47FF-98DB-D9079648D23A}" srcOrd="2" destOrd="0" presId="urn:microsoft.com/office/officeart/2005/8/layout/lProcess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81D750-166C-4B0D-B220-8165E1CA26E0}" type="doc">
      <dgm:prSet loTypeId="urn:microsoft.com/office/officeart/2005/8/layout/radial4" loCatId="relationship" qsTypeId="urn:microsoft.com/office/officeart/2005/8/quickstyle/simple1" qsCatId="simple" csTypeId="urn:microsoft.com/office/officeart/2005/8/colors/colorful3" csCatId="colorful" phldr="1"/>
      <dgm:spPr/>
      <dgm:t>
        <a:bodyPr/>
        <a:lstStyle/>
        <a:p>
          <a:endParaRPr lang="ru-RU"/>
        </a:p>
      </dgm:t>
    </dgm:pt>
    <dgm:pt modelId="{647D209D-8512-4AF3-95AD-2D018F2E4A20}">
      <dgm:prSet phldrT="[Текст]" custT="1"/>
      <dgm:spPr>
        <a:solidFill>
          <a:srgbClr val="FFFFFF"/>
        </a:solidFill>
        <a:ln>
          <a:noFill/>
        </a:ln>
        <a:scene3d>
          <a:camera prst="orthographicFront"/>
          <a:lightRig rig="threePt" dir="t"/>
        </a:scene3d>
        <a:sp3d>
          <a:bevelT/>
        </a:sp3d>
      </dgm:spPr>
      <dgm:t>
        <a:bodyPr/>
        <a:lstStyle/>
        <a:p>
          <a:r>
            <a:rPr lang="ru-RU" sz="1600" b="0" dirty="0">
              <a:solidFill>
                <a:schemeClr val="tx1"/>
              </a:solidFill>
              <a:latin typeface="+mj-lt"/>
            </a:rPr>
            <a:t>При проведении финансового анализа используется совокупность методов и приемов, среди которых чаще других используются: </a:t>
          </a:r>
        </a:p>
      </dgm:t>
    </dgm:pt>
    <dgm:pt modelId="{26464C3F-A2D5-40E1-A410-52BBD2C82143}" type="parTrans" cxnId="{FB263284-EA40-4604-AEB4-A88399EF1A35}">
      <dgm:prSet/>
      <dgm:spPr/>
      <dgm:t>
        <a:bodyPr/>
        <a:lstStyle/>
        <a:p>
          <a:endParaRPr lang="ru-RU" sz="1600">
            <a:solidFill>
              <a:schemeClr val="tx1"/>
            </a:solidFill>
            <a:latin typeface="+mj-lt"/>
          </a:endParaRPr>
        </a:p>
      </dgm:t>
    </dgm:pt>
    <dgm:pt modelId="{537E6D16-F5A5-4300-BC73-3F4019CAAA98}" type="sibTrans" cxnId="{FB263284-EA40-4604-AEB4-A88399EF1A35}">
      <dgm:prSet/>
      <dgm:spPr/>
      <dgm:t>
        <a:bodyPr/>
        <a:lstStyle/>
        <a:p>
          <a:endParaRPr lang="ru-RU" sz="1600">
            <a:solidFill>
              <a:schemeClr val="tx1"/>
            </a:solidFill>
            <a:latin typeface="+mj-lt"/>
          </a:endParaRPr>
        </a:p>
      </dgm:t>
    </dgm:pt>
    <dgm:pt modelId="{93BAC366-7D2F-4BAD-AA51-A03838AE2F5C}">
      <dgm:prSet phldrT="[Текст]" custT="1"/>
      <dgm:spPr>
        <a:solidFill>
          <a:schemeClr val="accent3">
            <a:lumMod val="20000"/>
            <a:lumOff val="80000"/>
          </a:schemeClr>
        </a:solidFill>
        <a:ln>
          <a:noFill/>
        </a:ln>
        <a:scene3d>
          <a:camera prst="orthographicFront"/>
          <a:lightRig rig="threePt" dir="t"/>
        </a:scene3d>
        <a:sp3d>
          <a:bevelT/>
        </a:sp3d>
      </dgm:spPr>
      <dgm:t>
        <a:bodyPr/>
        <a:lstStyle/>
        <a:p>
          <a:r>
            <a:rPr lang="ru-RU" sz="1600" b="0" dirty="0">
              <a:solidFill>
                <a:schemeClr val="tx1"/>
              </a:solidFill>
              <a:latin typeface="+mj-lt"/>
            </a:rPr>
            <a:t>Горизонтальный анализ (</a:t>
          </a:r>
          <a:r>
            <a:rPr lang="ru-RU" sz="1600" b="0" i="1" dirty="0" err="1">
              <a:solidFill>
                <a:schemeClr val="tx1"/>
              </a:solidFill>
              <a:latin typeface="+mj-lt"/>
            </a:rPr>
            <a:t>horizontal</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B91978A8-E004-430B-A14A-57A1B54EB560}" type="parTrans" cxnId="{088E2E6D-FB6F-4474-A785-C3DBB6D15E45}">
      <dgm:prSet/>
      <dgm:spPr>
        <a:solidFill>
          <a:schemeClr val="accent3">
            <a:lumMod val="20000"/>
            <a:lumOff val="8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1A9C29A0-72D7-4300-B10B-1A7D20EC2309}" type="sibTrans" cxnId="{088E2E6D-FB6F-4474-A785-C3DBB6D15E45}">
      <dgm:prSet/>
      <dgm:spPr/>
      <dgm:t>
        <a:bodyPr/>
        <a:lstStyle/>
        <a:p>
          <a:endParaRPr lang="ru-RU" sz="1600">
            <a:solidFill>
              <a:schemeClr val="tx1"/>
            </a:solidFill>
            <a:latin typeface="+mj-lt"/>
          </a:endParaRPr>
        </a:p>
      </dgm:t>
    </dgm:pt>
    <dgm:pt modelId="{4FA7B8BA-C75B-4B94-B4F8-F7A6958C0F41}">
      <dgm:prSet phldrT="[Текст]" custT="1"/>
      <dgm:spPr>
        <a:solidFill>
          <a:schemeClr val="accent3">
            <a:lumMod val="40000"/>
            <a:lumOff val="60000"/>
          </a:schemeClr>
        </a:solidFill>
        <a:ln>
          <a:noFill/>
        </a:ln>
        <a:scene3d>
          <a:camera prst="orthographicFront"/>
          <a:lightRig rig="threePt" dir="t"/>
        </a:scene3d>
        <a:sp3d>
          <a:bevelT/>
        </a:sp3d>
      </dgm:spPr>
      <dgm:t>
        <a:bodyPr/>
        <a:lstStyle/>
        <a:p>
          <a:r>
            <a:rPr lang="ru-RU" sz="1600" b="0" dirty="0">
              <a:solidFill>
                <a:schemeClr val="tx1"/>
              </a:solidFill>
              <a:latin typeface="+mj-lt"/>
            </a:rPr>
            <a:t>Вертикальный, структурный анализ </a:t>
          </a:r>
          <a:r>
            <a:rPr lang="ru-RU" sz="1600" b="0" i="1" dirty="0">
              <a:solidFill>
                <a:schemeClr val="tx1"/>
              </a:solidFill>
              <a:latin typeface="+mj-lt"/>
            </a:rPr>
            <a:t>(</a:t>
          </a:r>
          <a:r>
            <a:rPr lang="ru-RU" sz="1600" b="0" i="1" dirty="0" err="1">
              <a:solidFill>
                <a:schemeClr val="tx1"/>
              </a:solidFill>
              <a:latin typeface="+mj-lt"/>
            </a:rPr>
            <a:t>vertical</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7793749C-E70A-4172-84FF-02E0DC6E8C2A}" type="parTrans" cxnId="{BF7590BD-1DF8-40FD-BAA3-B620047DDC41}">
      <dgm:prSet/>
      <dgm:spPr>
        <a:solidFill>
          <a:schemeClr val="accent3">
            <a:lumMod val="40000"/>
            <a:lumOff val="6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95A171B9-70BD-498F-96D2-11325B5C0378}" type="sibTrans" cxnId="{BF7590BD-1DF8-40FD-BAA3-B620047DDC41}">
      <dgm:prSet/>
      <dgm:spPr/>
      <dgm:t>
        <a:bodyPr/>
        <a:lstStyle/>
        <a:p>
          <a:endParaRPr lang="ru-RU" sz="1600">
            <a:solidFill>
              <a:schemeClr val="tx1"/>
            </a:solidFill>
            <a:latin typeface="+mj-lt"/>
          </a:endParaRPr>
        </a:p>
      </dgm:t>
    </dgm:pt>
    <dgm:pt modelId="{404BBBE0-BE39-44D8-9A8D-ACE2242D4432}">
      <dgm:prSet phldrT="[Текст]" custT="1"/>
      <dgm:spPr>
        <a:solidFill>
          <a:schemeClr val="accent3">
            <a:lumMod val="60000"/>
            <a:lumOff val="40000"/>
          </a:schemeClr>
        </a:solidFill>
        <a:ln>
          <a:noFill/>
        </a:ln>
        <a:scene3d>
          <a:camera prst="orthographicFront"/>
          <a:lightRig rig="threePt" dir="t"/>
        </a:scene3d>
        <a:sp3d>
          <a:bevelT/>
        </a:sp3d>
      </dgm:spPr>
      <dgm:t>
        <a:bodyPr/>
        <a:lstStyle/>
        <a:p>
          <a:r>
            <a:rPr lang="ru-RU" sz="1600" b="0" dirty="0">
              <a:solidFill>
                <a:schemeClr val="tx1"/>
              </a:solidFill>
              <a:latin typeface="+mj-lt"/>
            </a:rPr>
            <a:t>Трендовый анализ </a:t>
          </a:r>
          <a:r>
            <a:rPr lang="ru-RU" sz="1600" b="0" i="1" dirty="0">
              <a:solidFill>
                <a:schemeClr val="tx1"/>
              </a:solidFill>
              <a:latin typeface="+mj-lt"/>
            </a:rPr>
            <a:t>(</a:t>
          </a:r>
          <a:r>
            <a:rPr lang="ru-RU" sz="1600" b="0" i="1" dirty="0" err="1">
              <a:solidFill>
                <a:schemeClr val="tx1"/>
              </a:solidFill>
              <a:latin typeface="+mj-lt"/>
            </a:rPr>
            <a:t>trend</a:t>
          </a:r>
          <a:r>
            <a:rPr lang="ru-RU" sz="1600" b="0" i="1" dirty="0">
              <a:solidFill>
                <a:schemeClr val="tx1"/>
              </a:solidFill>
              <a:latin typeface="+mj-lt"/>
            </a:rPr>
            <a:t> </a:t>
          </a:r>
          <a:r>
            <a:rPr lang="ru-RU" sz="1600" b="0" i="1" dirty="0" err="1">
              <a:solidFill>
                <a:schemeClr val="tx1"/>
              </a:solidFill>
              <a:latin typeface="+mj-lt"/>
            </a:rPr>
            <a:t>analysis</a:t>
          </a:r>
          <a:r>
            <a:rPr lang="ru-RU" sz="1600" b="0" i="1" dirty="0">
              <a:solidFill>
                <a:schemeClr val="tx1"/>
              </a:solidFill>
              <a:latin typeface="+mj-lt"/>
            </a:rPr>
            <a:t>)</a:t>
          </a:r>
          <a:endParaRPr lang="ru-RU" sz="1600" b="0" dirty="0">
            <a:solidFill>
              <a:schemeClr val="tx1"/>
            </a:solidFill>
            <a:latin typeface="+mj-lt"/>
          </a:endParaRPr>
        </a:p>
      </dgm:t>
    </dgm:pt>
    <dgm:pt modelId="{870E07EE-57A3-429C-9422-10D29D8A9E6A}" type="parTrans" cxnId="{0834FD1D-331C-44AD-BE68-5A5ECD85B676}">
      <dgm:prSet/>
      <dgm:spPr>
        <a:solidFill>
          <a:schemeClr val="accent3">
            <a:lumMod val="60000"/>
            <a:lumOff val="40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68A019C0-6357-4733-9D39-224198D07575}" type="sibTrans" cxnId="{0834FD1D-331C-44AD-BE68-5A5ECD85B676}">
      <dgm:prSet/>
      <dgm:spPr/>
      <dgm:t>
        <a:bodyPr/>
        <a:lstStyle/>
        <a:p>
          <a:endParaRPr lang="ru-RU" sz="1600">
            <a:solidFill>
              <a:schemeClr val="tx1"/>
            </a:solidFill>
            <a:latin typeface="+mj-lt"/>
          </a:endParaRPr>
        </a:p>
      </dgm:t>
    </dgm:pt>
    <dgm:pt modelId="{754F7F92-6E8F-407F-9D1A-056F180408A2}">
      <dgm:prSet phldrT="[Текст]" custT="1"/>
      <dgm:spPr>
        <a:solidFill>
          <a:srgbClr val="B2D077"/>
        </a:solidFill>
        <a:ln>
          <a:noFill/>
        </a:ln>
        <a:scene3d>
          <a:camera prst="orthographicFront"/>
          <a:lightRig rig="threePt" dir="t"/>
        </a:scene3d>
        <a:sp3d>
          <a:bevelT/>
        </a:sp3d>
      </dgm:spPr>
      <dgm:t>
        <a:bodyPr/>
        <a:lstStyle/>
        <a:p>
          <a:r>
            <a:rPr lang="ru-RU" sz="1600" b="0" dirty="0">
              <a:solidFill>
                <a:schemeClr val="tx1"/>
              </a:solidFill>
              <a:latin typeface="+mj-lt"/>
            </a:rPr>
            <a:t>Сравнительный, пространственный анализ (</a:t>
          </a:r>
          <a:r>
            <a:rPr lang="ru-RU" sz="1600" b="0" i="1" dirty="0" err="1">
              <a:solidFill>
                <a:schemeClr val="tx1"/>
              </a:solidFill>
              <a:latin typeface="+mj-lt"/>
            </a:rPr>
            <a:t>comparative</a:t>
          </a:r>
          <a:r>
            <a:rPr lang="ru-RU" sz="1600" b="0" i="1" dirty="0">
              <a:solidFill>
                <a:schemeClr val="tx1"/>
              </a:solidFill>
              <a:latin typeface="+mj-lt"/>
            </a:rPr>
            <a:t> </a:t>
          </a:r>
          <a:r>
            <a:rPr lang="ru-RU" sz="1600" b="0" i="1" dirty="0" err="1">
              <a:solidFill>
                <a:schemeClr val="tx1"/>
              </a:solidFill>
              <a:latin typeface="+mj-lt"/>
            </a:rPr>
            <a:t>analysis</a:t>
          </a:r>
          <a:r>
            <a:rPr lang="ru-RU" sz="1600" b="0" dirty="0">
              <a:solidFill>
                <a:schemeClr val="tx1"/>
              </a:solidFill>
              <a:latin typeface="+mj-lt"/>
            </a:rPr>
            <a:t>)</a:t>
          </a:r>
        </a:p>
      </dgm:t>
    </dgm:pt>
    <dgm:pt modelId="{05572E7D-FA53-4090-BE45-A4B8C6A3A6A4}" type="parTrans" cxnId="{BF81DD88-91D4-4B78-A2A7-D310E086043E}">
      <dgm:prSet/>
      <dgm:spPr>
        <a:solidFill>
          <a:srgbClr val="B2D077"/>
        </a:solidFill>
        <a:scene3d>
          <a:camera prst="orthographicFront"/>
          <a:lightRig rig="threePt" dir="t"/>
        </a:scene3d>
        <a:sp3d>
          <a:bevelT/>
        </a:sp3d>
      </dgm:spPr>
      <dgm:t>
        <a:bodyPr/>
        <a:lstStyle/>
        <a:p>
          <a:endParaRPr lang="ru-RU" sz="1600" b="0">
            <a:solidFill>
              <a:schemeClr val="tx1"/>
            </a:solidFill>
            <a:latin typeface="+mj-lt"/>
          </a:endParaRPr>
        </a:p>
      </dgm:t>
    </dgm:pt>
    <dgm:pt modelId="{0C97CFAB-492A-4ECF-A016-7594DACC838E}" type="sibTrans" cxnId="{BF81DD88-91D4-4B78-A2A7-D310E086043E}">
      <dgm:prSet/>
      <dgm:spPr/>
      <dgm:t>
        <a:bodyPr/>
        <a:lstStyle/>
        <a:p>
          <a:endParaRPr lang="ru-RU" sz="1600">
            <a:solidFill>
              <a:schemeClr val="tx1"/>
            </a:solidFill>
            <a:latin typeface="+mj-lt"/>
          </a:endParaRPr>
        </a:p>
      </dgm:t>
    </dgm:pt>
    <dgm:pt modelId="{98373E81-9A18-4697-8462-4B945FCD6486}">
      <dgm:prSet phldrT="[Текст]" custT="1"/>
      <dgm:spPr>
        <a:solidFill>
          <a:srgbClr val="95B850"/>
        </a:solidFill>
        <a:ln>
          <a:noFill/>
        </a:ln>
        <a:scene3d>
          <a:camera prst="orthographicFront"/>
          <a:lightRig rig="threePt" dir="t"/>
        </a:scene3d>
        <a:sp3d>
          <a:bevelT/>
        </a:sp3d>
      </dgm:spPr>
      <dgm:t>
        <a:bodyPr/>
        <a:lstStyle/>
        <a:p>
          <a:r>
            <a:rPr lang="ru-RU" sz="1600" b="0" dirty="0">
              <a:solidFill>
                <a:schemeClr val="tx1"/>
              </a:solidFill>
              <a:latin typeface="+mj-lt"/>
            </a:rPr>
            <a:t>Факторный анализ (</a:t>
          </a:r>
          <a:r>
            <a:rPr lang="ru-RU" sz="1600" b="0" i="1" dirty="0" err="1">
              <a:solidFill>
                <a:schemeClr val="tx1"/>
              </a:solidFill>
              <a:latin typeface="+mj-lt"/>
            </a:rPr>
            <a:t>factor</a:t>
          </a:r>
          <a:r>
            <a:rPr lang="ru-RU" sz="1600" b="0" i="1" dirty="0">
              <a:solidFill>
                <a:schemeClr val="tx1"/>
              </a:solidFill>
              <a:latin typeface="+mj-lt"/>
            </a:rPr>
            <a:t> </a:t>
          </a:r>
          <a:r>
            <a:rPr lang="en-US" sz="1600" b="0" i="1" dirty="0">
              <a:solidFill>
                <a:schemeClr val="tx1"/>
              </a:solidFill>
              <a:latin typeface="+mj-lt"/>
            </a:rPr>
            <a:t>a</a:t>
          </a:r>
          <a:r>
            <a:rPr lang="ru-RU" sz="1600" b="0" i="1" dirty="0" err="1">
              <a:solidFill>
                <a:schemeClr val="tx1"/>
              </a:solidFill>
              <a:latin typeface="+mj-lt"/>
            </a:rPr>
            <a:t>nalysis</a:t>
          </a:r>
          <a:r>
            <a:rPr lang="ru-RU" sz="1600" b="0" i="1" dirty="0">
              <a:solidFill>
                <a:schemeClr val="tx1"/>
              </a:solidFill>
              <a:latin typeface="+mj-lt"/>
            </a:rPr>
            <a:t>)</a:t>
          </a:r>
          <a:endParaRPr lang="ru-RU" sz="1600" b="0" dirty="0">
            <a:solidFill>
              <a:schemeClr val="tx1"/>
            </a:solidFill>
            <a:latin typeface="+mj-lt"/>
          </a:endParaRPr>
        </a:p>
      </dgm:t>
    </dgm:pt>
    <dgm:pt modelId="{C603DA4C-F122-4615-B8FB-1C1D713D0509}" type="parTrans" cxnId="{15715986-5FDF-4654-A2E2-B06C335104EC}">
      <dgm:prSet/>
      <dgm:spPr>
        <a:solidFill>
          <a:srgbClr val="95B850"/>
        </a:solidFill>
        <a:scene3d>
          <a:camera prst="orthographicFront"/>
          <a:lightRig rig="threePt" dir="t"/>
        </a:scene3d>
        <a:sp3d>
          <a:bevelT/>
        </a:sp3d>
      </dgm:spPr>
      <dgm:t>
        <a:bodyPr/>
        <a:lstStyle/>
        <a:p>
          <a:endParaRPr lang="ru-RU" sz="1600" b="0">
            <a:solidFill>
              <a:schemeClr val="tx1"/>
            </a:solidFill>
            <a:latin typeface="+mj-lt"/>
          </a:endParaRPr>
        </a:p>
      </dgm:t>
    </dgm:pt>
    <dgm:pt modelId="{E36286CD-E931-4B79-9D21-68DD651C3B9E}" type="sibTrans" cxnId="{15715986-5FDF-4654-A2E2-B06C335104EC}">
      <dgm:prSet/>
      <dgm:spPr/>
      <dgm:t>
        <a:bodyPr/>
        <a:lstStyle/>
        <a:p>
          <a:endParaRPr lang="ru-RU" sz="1600">
            <a:solidFill>
              <a:schemeClr val="tx1"/>
            </a:solidFill>
            <a:latin typeface="+mj-lt"/>
          </a:endParaRPr>
        </a:p>
      </dgm:t>
    </dgm:pt>
    <dgm:pt modelId="{ADB5612B-56EA-4742-8600-2CEACFDB54AA}">
      <dgm:prSet phldrT="[Текст]" custT="1"/>
      <dgm:spPr>
        <a:solidFill>
          <a:schemeClr val="accent3">
            <a:lumMod val="75000"/>
          </a:schemeClr>
        </a:solidFill>
        <a:ln>
          <a:noFill/>
        </a:ln>
        <a:scene3d>
          <a:camera prst="orthographicFront"/>
          <a:lightRig rig="threePt" dir="t"/>
        </a:scene3d>
        <a:sp3d>
          <a:bevelT/>
        </a:sp3d>
      </dgm:spPr>
      <dgm:t>
        <a:bodyPr/>
        <a:lstStyle/>
        <a:p>
          <a:r>
            <a:rPr lang="ru-RU" sz="1600" b="0" dirty="0">
              <a:solidFill>
                <a:schemeClr val="tx1"/>
              </a:solidFill>
              <a:latin typeface="+mj-lt"/>
            </a:rPr>
            <a:t>Коэффициентный анализ (</a:t>
          </a:r>
          <a:r>
            <a:rPr lang="en-US" sz="1600" b="0" i="1" dirty="0">
              <a:solidFill>
                <a:schemeClr val="tx1"/>
              </a:solidFill>
              <a:latin typeface="+mj-lt"/>
            </a:rPr>
            <a:t>financial ratios</a:t>
          </a:r>
          <a:r>
            <a:rPr lang="ru-RU" sz="1600" b="0" dirty="0">
              <a:solidFill>
                <a:schemeClr val="tx1"/>
              </a:solidFill>
              <a:latin typeface="+mj-lt"/>
            </a:rPr>
            <a:t>)</a:t>
          </a:r>
        </a:p>
      </dgm:t>
    </dgm:pt>
    <dgm:pt modelId="{1AAA8EB6-D9AD-421C-A669-12580743AB97}" type="parTrans" cxnId="{CFD2226B-45F7-41F6-B56C-7B67967638AC}">
      <dgm:prSet/>
      <dgm:spPr>
        <a:solidFill>
          <a:schemeClr val="accent3">
            <a:lumMod val="75000"/>
          </a:schemeClr>
        </a:solidFill>
        <a:scene3d>
          <a:camera prst="orthographicFront"/>
          <a:lightRig rig="threePt" dir="t"/>
        </a:scene3d>
        <a:sp3d>
          <a:bevelT/>
        </a:sp3d>
      </dgm:spPr>
      <dgm:t>
        <a:bodyPr/>
        <a:lstStyle/>
        <a:p>
          <a:endParaRPr lang="ru-RU" sz="1600" b="0">
            <a:solidFill>
              <a:schemeClr val="tx1"/>
            </a:solidFill>
            <a:latin typeface="+mj-lt"/>
          </a:endParaRPr>
        </a:p>
      </dgm:t>
    </dgm:pt>
    <dgm:pt modelId="{C1BCFF77-49BE-4E9C-9F29-B195F0CB9C80}" type="sibTrans" cxnId="{CFD2226B-45F7-41F6-B56C-7B67967638AC}">
      <dgm:prSet/>
      <dgm:spPr/>
      <dgm:t>
        <a:bodyPr/>
        <a:lstStyle/>
        <a:p>
          <a:endParaRPr lang="ru-RU" sz="1600">
            <a:solidFill>
              <a:schemeClr val="tx1"/>
            </a:solidFill>
            <a:latin typeface="+mj-lt"/>
          </a:endParaRPr>
        </a:p>
      </dgm:t>
    </dgm:pt>
    <dgm:pt modelId="{A85D3AC1-1C8D-44F7-A3F6-C13AB3E94953}" type="pres">
      <dgm:prSet presAssocID="{A081D750-166C-4B0D-B220-8165E1CA26E0}" presName="cycle" presStyleCnt="0">
        <dgm:presLayoutVars>
          <dgm:chMax val="1"/>
          <dgm:dir/>
          <dgm:animLvl val="ctr"/>
          <dgm:resizeHandles val="exact"/>
        </dgm:presLayoutVars>
      </dgm:prSet>
      <dgm:spPr/>
    </dgm:pt>
    <dgm:pt modelId="{19FF1D14-9207-4199-9124-53A668AD0C26}" type="pres">
      <dgm:prSet presAssocID="{647D209D-8512-4AF3-95AD-2D018F2E4A20}" presName="centerShape" presStyleLbl="node0" presStyleIdx="0" presStyleCnt="1" custScaleX="150608" custScaleY="68439"/>
      <dgm:spPr/>
    </dgm:pt>
    <dgm:pt modelId="{25F2CB6C-F625-4DCB-9B00-E76DD1B62BAB}" type="pres">
      <dgm:prSet presAssocID="{B91978A8-E004-430B-A14A-57A1B54EB560}" presName="parTrans" presStyleLbl="bgSibTrans2D1" presStyleIdx="0" presStyleCnt="6"/>
      <dgm:spPr/>
    </dgm:pt>
    <dgm:pt modelId="{179F0A62-D93D-4992-AFC5-7C0E5CC9AB88}" type="pres">
      <dgm:prSet presAssocID="{93BAC366-7D2F-4BAD-AA51-A03838AE2F5C}" presName="node" presStyleLbl="node1" presStyleIdx="0" presStyleCnt="6" custScaleX="129293">
        <dgm:presLayoutVars>
          <dgm:bulletEnabled val="1"/>
        </dgm:presLayoutVars>
      </dgm:prSet>
      <dgm:spPr/>
    </dgm:pt>
    <dgm:pt modelId="{7DC88011-5C94-4943-88C4-01F91C147178}" type="pres">
      <dgm:prSet presAssocID="{7793749C-E70A-4172-84FF-02E0DC6E8C2A}" presName="parTrans" presStyleLbl="bgSibTrans2D1" presStyleIdx="1" presStyleCnt="6"/>
      <dgm:spPr/>
    </dgm:pt>
    <dgm:pt modelId="{B86EF365-7BCC-46EB-A43D-16E05FD6D26B}" type="pres">
      <dgm:prSet presAssocID="{4FA7B8BA-C75B-4B94-B4F8-F7A6958C0F41}" presName="node" presStyleLbl="node1" presStyleIdx="1" presStyleCnt="6" custScaleX="147800" custRadScaleRad="101899" custRadScaleInc="-17462">
        <dgm:presLayoutVars>
          <dgm:bulletEnabled val="1"/>
        </dgm:presLayoutVars>
      </dgm:prSet>
      <dgm:spPr/>
    </dgm:pt>
    <dgm:pt modelId="{4F8CF75C-A719-4BF1-A026-237DAC106C4D}" type="pres">
      <dgm:prSet presAssocID="{870E07EE-57A3-429C-9422-10D29D8A9E6A}" presName="parTrans" presStyleLbl="bgSibTrans2D1" presStyleIdx="2" presStyleCnt="6"/>
      <dgm:spPr/>
    </dgm:pt>
    <dgm:pt modelId="{56CA7BC5-6900-4C9B-93E2-AA07CAA6932B}" type="pres">
      <dgm:prSet presAssocID="{404BBBE0-BE39-44D8-9A8D-ACE2242D4432}" presName="node" presStyleLbl="node1" presStyleIdx="2" presStyleCnt="6" custScaleX="133587" custRadScaleRad="103612" custRadScaleInc="-17930">
        <dgm:presLayoutVars>
          <dgm:bulletEnabled val="1"/>
        </dgm:presLayoutVars>
      </dgm:prSet>
      <dgm:spPr/>
    </dgm:pt>
    <dgm:pt modelId="{2EB291CE-B975-41A2-99DA-286BD3488EFE}" type="pres">
      <dgm:prSet presAssocID="{05572E7D-FA53-4090-BE45-A4B8C6A3A6A4}" presName="parTrans" presStyleLbl="bgSibTrans2D1" presStyleIdx="3" presStyleCnt="6"/>
      <dgm:spPr/>
    </dgm:pt>
    <dgm:pt modelId="{FC7DDBCE-116B-4403-A11C-C8113F4E3105}" type="pres">
      <dgm:prSet presAssocID="{754F7F92-6E8F-407F-9D1A-056F180408A2}" presName="node" presStyleLbl="node1" presStyleIdx="3" presStyleCnt="6" custScaleX="152283">
        <dgm:presLayoutVars>
          <dgm:bulletEnabled val="1"/>
        </dgm:presLayoutVars>
      </dgm:prSet>
      <dgm:spPr/>
    </dgm:pt>
    <dgm:pt modelId="{3D699703-4465-4C75-80F4-30F1EF7D28E6}" type="pres">
      <dgm:prSet presAssocID="{C603DA4C-F122-4615-B8FB-1C1D713D0509}" presName="parTrans" presStyleLbl="bgSibTrans2D1" presStyleIdx="4" presStyleCnt="6"/>
      <dgm:spPr/>
    </dgm:pt>
    <dgm:pt modelId="{546E9E11-B72F-47BE-8FD1-C4626698C23C}" type="pres">
      <dgm:prSet presAssocID="{98373E81-9A18-4697-8462-4B945FCD6486}" presName="node" presStyleLbl="node1" presStyleIdx="4" presStyleCnt="6" custScaleX="139602" custRadScaleRad="96886" custRadScaleInc="13594">
        <dgm:presLayoutVars>
          <dgm:bulletEnabled val="1"/>
        </dgm:presLayoutVars>
      </dgm:prSet>
      <dgm:spPr/>
    </dgm:pt>
    <dgm:pt modelId="{D135C11D-2750-4D3D-B74B-BE16960B0A90}" type="pres">
      <dgm:prSet presAssocID="{1AAA8EB6-D9AD-421C-A669-12580743AB97}" presName="parTrans" presStyleLbl="bgSibTrans2D1" presStyleIdx="5" presStyleCnt="6"/>
      <dgm:spPr/>
    </dgm:pt>
    <dgm:pt modelId="{E9EBED6F-ED29-4C9B-AEDD-8C8B73814ECF}" type="pres">
      <dgm:prSet presAssocID="{ADB5612B-56EA-4742-8600-2CEACFDB54AA}" presName="node" presStyleLbl="node1" presStyleIdx="5" presStyleCnt="6" custScaleX="135742">
        <dgm:presLayoutVars>
          <dgm:bulletEnabled val="1"/>
        </dgm:presLayoutVars>
      </dgm:prSet>
      <dgm:spPr/>
    </dgm:pt>
  </dgm:ptLst>
  <dgm:cxnLst>
    <dgm:cxn modelId="{65A8770A-790F-4E6E-930E-31EE12E74BD5}" type="presOf" srcId="{7793749C-E70A-4172-84FF-02E0DC6E8C2A}" destId="{7DC88011-5C94-4943-88C4-01F91C147178}" srcOrd="0" destOrd="0" presId="urn:microsoft.com/office/officeart/2005/8/layout/radial4"/>
    <dgm:cxn modelId="{2525F20C-8A17-45B3-9B71-F299B42A34CF}" type="presOf" srcId="{404BBBE0-BE39-44D8-9A8D-ACE2242D4432}" destId="{56CA7BC5-6900-4C9B-93E2-AA07CAA6932B}" srcOrd="0" destOrd="0" presId="urn:microsoft.com/office/officeart/2005/8/layout/radial4"/>
    <dgm:cxn modelId="{0834FD1D-331C-44AD-BE68-5A5ECD85B676}" srcId="{647D209D-8512-4AF3-95AD-2D018F2E4A20}" destId="{404BBBE0-BE39-44D8-9A8D-ACE2242D4432}" srcOrd="2" destOrd="0" parTransId="{870E07EE-57A3-429C-9422-10D29D8A9E6A}" sibTransId="{68A019C0-6357-4733-9D39-224198D07575}"/>
    <dgm:cxn modelId="{A8D26F2C-70DB-4273-AECD-099CE40DC944}" type="presOf" srcId="{93BAC366-7D2F-4BAD-AA51-A03838AE2F5C}" destId="{179F0A62-D93D-4992-AFC5-7C0E5CC9AB88}" srcOrd="0" destOrd="0" presId="urn:microsoft.com/office/officeart/2005/8/layout/radial4"/>
    <dgm:cxn modelId="{548D2D63-266A-4085-A68D-07D9AFEE682D}" type="presOf" srcId="{ADB5612B-56EA-4742-8600-2CEACFDB54AA}" destId="{E9EBED6F-ED29-4C9B-AEDD-8C8B73814ECF}" srcOrd="0" destOrd="0" presId="urn:microsoft.com/office/officeart/2005/8/layout/radial4"/>
    <dgm:cxn modelId="{CFD2226B-45F7-41F6-B56C-7B67967638AC}" srcId="{647D209D-8512-4AF3-95AD-2D018F2E4A20}" destId="{ADB5612B-56EA-4742-8600-2CEACFDB54AA}" srcOrd="5" destOrd="0" parTransId="{1AAA8EB6-D9AD-421C-A669-12580743AB97}" sibTransId="{C1BCFF77-49BE-4E9C-9F29-B195F0CB9C80}"/>
    <dgm:cxn modelId="{088E2E6D-FB6F-4474-A785-C3DBB6D15E45}" srcId="{647D209D-8512-4AF3-95AD-2D018F2E4A20}" destId="{93BAC366-7D2F-4BAD-AA51-A03838AE2F5C}" srcOrd="0" destOrd="0" parTransId="{B91978A8-E004-430B-A14A-57A1B54EB560}" sibTransId="{1A9C29A0-72D7-4300-B10B-1A7D20EC2309}"/>
    <dgm:cxn modelId="{517DF174-57D2-4D58-9451-9FAFCC081A88}" type="presOf" srcId="{870E07EE-57A3-429C-9422-10D29D8A9E6A}" destId="{4F8CF75C-A719-4BF1-A026-237DAC106C4D}" srcOrd="0" destOrd="0" presId="urn:microsoft.com/office/officeart/2005/8/layout/radial4"/>
    <dgm:cxn modelId="{44671D81-2E18-4D3F-9C90-604CD111C322}" type="presOf" srcId="{A081D750-166C-4B0D-B220-8165E1CA26E0}" destId="{A85D3AC1-1C8D-44F7-A3F6-C13AB3E94953}" srcOrd="0" destOrd="0" presId="urn:microsoft.com/office/officeart/2005/8/layout/radial4"/>
    <dgm:cxn modelId="{FB263284-EA40-4604-AEB4-A88399EF1A35}" srcId="{A081D750-166C-4B0D-B220-8165E1CA26E0}" destId="{647D209D-8512-4AF3-95AD-2D018F2E4A20}" srcOrd="0" destOrd="0" parTransId="{26464C3F-A2D5-40E1-A410-52BBD2C82143}" sibTransId="{537E6D16-F5A5-4300-BC73-3F4019CAAA98}"/>
    <dgm:cxn modelId="{15715986-5FDF-4654-A2E2-B06C335104EC}" srcId="{647D209D-8512-4AF3-95AD-2D018F2E4A20}" destId="{98373E81-9A18-4697-8462-4B945FCD6486}" srcOrd="4" destOrd="0" parTransId="{C603DA4C-F122-4615-B8FB-1C1D713D0509}" sibTransId="{E36286CD-E931-4B79-9D21-68DD651C3B9E}"/>
    <dgm:cxn modelId="{3345CD86-D14F-4BFA-A5C4-31B36467970B}" type="presOf" srcId="{647D209D-8512-4AF3-95AD-2D018F2E4A20}" destId="{19FF1D14-9207-4199-9124-53A668AD0C26}" srcOrd="0" destOrd="0" presId="urn:microsoft.com/office/officeart/2005/8/layout/radial4"/>
    <dgm:cxn modelId="{BF81DD88-91D4-4B78-A2A7-D310E086043E}" srcId="{647D209D-8512-4AF3-95AD-2D018F2E4A20}" destId="{754F7F92-6E8F-407F-9D1A-056F180408A2}" srcOrd="3" destOrd="0" parTransId="{05572E7D-FA53-4090-BE45-A4B8C6A3A6A4}" sibTransId="{0C97CFAB-492A-4ECF-A016-7594DACC838E}"/>
    <dgm:cxn modelId="{F61D4699-9A6C-4699-BFCE-FBC0274DCCC4}" type="presOf" srcId="{4FA7B8BA-C75B-4B94-B4F8-F7A6958C0F41}" destId="{B86EF365-7BCC-46EB-A43D-16E05FD6D26B}" srcOrd="0" destOrd="0" presId="urn:microsoft.com/office/officeart/2005/8/layout/radial4"/>
    <dgm:cxn modelId="{BF7590BD-1DF8-40FD-BAA3-B620047DDC41}" srcId="{647D209D-8512-4AF3-95AD-2D018F2E4A20}" destId="{4FA7B8BA-C75B-4B94-B4F8-F7A6958C0F41}" srcOrd="1" destOrd="0" parTransId="{7793749C-E70A-4172-84FF-02E0DC6E8C2A}" sibTransId="{95A171B9-70BD-498F-96D2-11325B5C0378}"/>
    <dgm:cxn modelId="{2D409BC3-B687-4D60-BDC9-3BB9BBDB77C7}" type="presOf" srcId="{754F7F92-6E8F-407F-9D1A-056F180408A2}" destId="{FC7DDBCE-116B-4403-A11C-C8113F4E3105}" srcOrd="0" destOrd="0" presId="urn:microsoft.com/office/officeart/2005/8/layout/radial4"/>
    <dgm:cxn modelId="{C9F233CE-6BE1-41F2-9334-D77861B1C2BD}" type="presOf" srcId="{1AAA8EB6-D9AD-421C-A669-12580743AB97}" destId="{D135C11D-2750-4D3D-B74B-BE16960B0A90}" srcOrd="0" destOrd="0" presId="urn:microsoft.com/office/officeart/2005/8/layout/radial4"/>
    <dgm:cxn modelId="{F62BA3D0-9431-4439-88B8-5AB299AA5770}" type="presOf" srcId="{05572E7D-FA53-4090-BE45-A4B8C6A3A6A4}" destId="{2EB291CE-B975-41A2-99DA-286BD3488EFE}" srcOrd="0" destOrd="0" presId="urn:microsoft.com/office/officeart/2005/8/layout/radial4"/>
    <dgm:cxn modelId="{D3717BDB-935D-445B-9D21-CFF8B1AF702D}" type="presOf" srcId="{98373E81-9A18-4697-8462-4B945FCD6486}" destId="{546E9E11-B72F-47BE-8FD1-C4626698C23C}" srcOrd="0" destOrd="0" presId="urn:microsoft.com/office/officeart/2005/8/layout/radial4"/>
    <dgm:cxn modelId="{C67B34F4-008D-4558-9BD6-CDEC5A027D58}" type="presOf" srcId="{C603DA4C-F122-4615-B8FB-1C1D713D0509}" destId="{3D699703-4465-4C75-80F4-30F1EF7D28E6}" srcOrd="0" destOrd="0" presId="urn:microsoft.com/office/officeart/2005/8/layout/radial4"/>
    <dgm:cxn modelId="{78B49FFD-0799-413E-B147-4381407D9D53}" type="presOf" srcId="{B91978A8-E004-430B-A14A-57A1B54EB560}" destId="{25F2CB6C-F625-4DCB-9B00-E76DD1B62BAB}" srcOrd="0" destOrd="0" presId="urn:microsoft.com/office/officeart/2005/8/layout/radial4"/>
    <dgm:cxn modelId="{19BBA0EB-675D-4B55-AAA8-7B4B38E5919D}" type="presParOf" srcId="{A85D3AC1-1C8D-44F7-A3F6-C13AB3E94953}" destId="{19FF1D14-9207-4199-9124-53A668AD0C26}" srcOrd="0" destOrd="0" presId="urn:microsoft.com/office/officeart/2005/8/layout/radial4"/>
    <dgm:cxn modelId="{062D3BF3-BC45-4907-967C-94AE5236725F}" type="presParOf" srcId="{A85D3AC1-1C8D-44F7-A3F6-C13AB3E94953}" destId="{25F2CB6C-F625-4DCB-9B00-E76DD1B62BAB}" srcOrd="1" destOrd="0" presId="urn:microsoft.com/office/officeart/2005/8/layout/radial4"/>
    <dgm:cxn modelId="{A239E400-D968-4A4A-BDF1-8CE2BEBD4970}" type="presParOf" srcId="{A85D3AC1-1C8D-44F7-A3F6-C13AB3E94953}" destId="{179F0A62-D93D-4992-AFC5-7C0E5CC9AB88}" srcOrd="2" destOrd="0" presId="urn:microsoft.com/office/officeart/2005/8/layout/radial4"/>
    <dgm:cxn modelId="{4EC8B631-0451-4DDA-B90C-4C78F9A1BC45}" type="presParOf" srcId="{A85D3AC1-1C8D-44F7-A3F6-C13AB3E94953}" destId="{7DC88011-5C94-4943-88C4-01F91C147178}" srcOrd="3" destOrd="0" presId="urn:microsoft.com/office/officeart/2005/8/layout/radial4"/>
    <dgm:cxn modelId="{38BB4C16-0C58-44B5-8439-FBC342C011C3}" type="presParOf" srcId="{A85D3AC1-1C8D-44F7-A3F6-C13AB3E94953}" destId="{B86EF365-7BCC-46EB-A43D-16E05FD6D26B}" srcOrd="4" destOrd="0" presId="urn:microsoft.com/office/officeart/2005/8/layout/radial4"/>
    <dgm:cxn modelId="{B5955AC8-46A4-4905-98C4-EBCEC0FC6513}" type="presParOf" srcId="{A85D3AC1-1C8D-44F7-A3F6-C13AB3E94953}" destId="{4F8CF75C-A719-4BF1-A026-237DAC106C4D}" srcOrd="5" destOrd="0" presId="urn:microsoft.com/office/officeart/2005/8/layout/radial4"/>
    <dgm:cxn modelId="{5752C091-A1C4-47DC-B1A3-B66C46A0762D}" type="presParOf" srcId="{A85D3AC1-1C8D-44F7-A3F6-C13AB3E94953}" destId="{56CA7BC5-6900-4C9B-93E2-AA07CAA6932B}" srcOrd="6" destOrd="0" presId="urn:microsoft.com/office/officeart/2005/8/layout/radial4"/>
    <dgm:cxn modelId="{8B125699-1FF0-41EF-BC63-B1E519D84137}" type="presParOf" srcId="{A85D3AC1-1C8D-44F7-A3F6-C13AB3E94953}" destId="{2EB291CE-B975-41A2-99DA-286BD3488EFE}" srcOrd="7" destOrd="0" presId="urn:microsoft.com/office/officeart/2005/8/layout/radial4"/>
    <dgm:cxn modelId="{4318FEE5-F755-4FA8-9B94-FCCD4A358D15}" type="presParOf" srcId="{A85D3AC1-1C8D-44F7-A3F6-C13AB3E94953}" destId="{FC7DDBCE-116B-4403-A11C-C8113F4E3105}" srcOrd="8" destOrd="0" presId="urn:microsoft.com/office/officeart/2005/8/layout/radial4"/>
    <dgm:cxn modelId="{0F58BB30-3161-4A65-9F0B-8D6047CDEE91}" type="presParOf" srcId="{A85D3AC1-1C8D-44F7-A3F6-C13AB3E94953}" destId="{3D699703-4465-4C75-80F4-30F1EF7D28E6}" srcOrd="9" destOrd="0" presId="urn:microsoft.com/office/officeart/2005/8/layout/radial4"/>
    <dgm:cxn modelId="{6677B6FB-61B6-4DD5-9288-4F1F34FDD264}" type="presParOf" srcId="{A85D3AC1-1C8D-44F7-A3F6-C13AB3E94953}" destId="{546E9E11-B72F-47BE-8FD1-C4626698C23C}" srcOrd="10" destOrd="0" presId="urn:microsoft.com/office/officeart/2005/8/layout/radial4"/>
    <dgm:cxn modelId="{68F32D19-1D1C-4F46-9DFE-23754F49A344}" type="presParOf" srcId="{A85D3AC1-1C8D-44F7-A3F6-C13AB3E94953}" destId="{D135C11D-2750-4D3D-B74B-BE16960B0A90}" srcOrd="11" destOrd="0" presId="urn:microsoft.com/office/officeart/2005/8/layout/radial4"/>
    <dgm:cxn modelId="{8730FF3A-B506-4E3D-B5C3-566A70ACC35F}" type="presParOf" srcId="{A85D3AC1-1C8D-44F7-A3F6-C13AB3E94953}" destId="{E9EBED6F-ED29-4C9B-AEDD-8C8B73814ECF}" srcOrd="12"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AF435B-B767-47E2-9D65-B5EE20D702AD}">
      <dsp:nvSpPr>
        <dsp:cNvPr id="0" name=""/>
        <dsp:cNvSpPr/>
      </dsp:nvSpPr>
      <dsp:spPr>
        <a:xfrm>
          <a:off x="1616505" y="300110"/>
          <a:ext cx="3151163" cy="3151163"/>
        </a:xfrm>
        <a:prstGeom prst="pie">
          <a:avLst>
            <a:gd name="adj1" fmla="val 16200000"/>
            <a:gd name="adj2" fmla="val 54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ru-KZ" sz="6500" kern="1200" dirty="0"/>
        </a:p>
      </dsp:txBody>
      <dsp:txXfrm>
        <a:off x="3192087" y="769033"/>
        <a:ext cx="1106658" cy="2213317"/>
      </dsp:txXfrm>
    </dsp:sp>
    <dsp:sp modelId="{035BDF69-D210-496C-A1DB-BBB840F6212A}">
      <dsp:nvSpPr>
        <dsp:cNvPr id="0" name=""/>
        <dsp:cNvSpPr/>
      </dsp:nvSpPr>
      <dsp:spPr>
        <a:xfrm>
          <a:off x="1505239" y="300110"/>
          <a:ext cx="3151163" cy="3151163"/>
        </a:xfrm>
        <a:prstGeom prst="pie">
          <a:avLst>
            <a:gd name="adj1" fmla="val 5400000"/>
            <a:gd name="adj2" fmla="val 162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ru-KZ" sz="6500" kern="1200" dirty="0"/>
        </a:p>
      </dsp:txBody>
      <dsp:txXfrm>
        <a:off x="1955405" y="769033"/>
        <a:ext cx="1106658" cy="22133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8BC16-14A2-4AE3-AC43-0B39B21A7ADB}">
      <dsp:nvSpPr>
        <dsp:cNvPr id="0" name=""/>
        <dsp:cNvSpPr/>
      </dsp:nvSpPr>
      <dsp:spPr>
        <a:xfrm>
          <a:off x="1041" y="0"/>
          <a:ext cx="2708211" cy="6300700"/>
        </a:xfrm>
        <a:prstGeom prst="roundRect">
          <a:avLst>
            <a:gd name="adj" fmla="val 10000"/>
          </a:avLst>
        </a:prstGeom>
        <a:solidFill>
          <a:schemeClr val="accent3">
            <a:tint val="40000"/>
            <a:hueOff val="0"/>
            <a:satOff val="0"/>
            <a:lumOff val="0"/>
            <a:alphaOff val="0"/>
          </a:schemeClr>
        </a:solidFill>
        <a:ln w="9525" cap="flat" cmpd="sng" algn="ctr">
          <a:noFill/>
          <a:prstDash val="solid"/>
        </a:ln>
        <a:effectLst/>
        <a:scene3d>
          <a:camera prst="orthographicFront">
            <a:rot lat="0" lon="0" rev="0"/>
          </a:camera>
          <a:lightRig rig="contrasting" dir="t">
            <a:rot lat="0" lon="0" rev="1200000"/>
          </a:lightRig>
        </a:scene3d>
        <a:sp3d z="-300000" prstMaterial="plastic">
          <a:bevel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chemeClr val="tx1"/>
              </a:solidFill>
              <a:latin typeface="Times New Roman" panose="02020603050405020304" pitchFamily="18" charset="0"/>
              <a:cs typeface="Times New Roman" panose="02020603050405020304" pitchFamily="18" charset="0"/>
            </a:rPr>
            <a:t>ПРЕДВАРИТЕЛЬНАЯ ОЦЕНКА</a:t>
          </a: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dsp:txBody>
      <dsp:txXfrm>
        <a:off x="1041" y="0"/>
        <a:ext cx="2708211" cy="1890210"/>
      </dsp:txXfrm>
    </dsp:sp>
    <dsp:sp modelId="{9983C28E-AAE8-4A7E-AAF6-A4E4BD11E644}">
      <dsp:nvSpPr>
        <dsp:cNvPr id="0" name=""/>
        <dsp:cNvSpPr/>
      </dsp:nvSpPr>
      <dsp:spPr>
        <a:xfrm>
          <a:off x="6338" y="1017615"/>
          <a:ext cx="2585951" cy="2099691"/>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Оценка надежности информации, чтение , общая экономическая интерпретация показателей баланса</a:t>
          </a:r>
        </a:p>
      </dsp:txBody>
      <dsp:txXfrm>
        <a:off x="67836" y="1079113"/>
        <a:ext cx="2462955" cy="1976695"/>
      </dsp:txXfrm>
    </dsp:sp>
    <dsp:sp modelId="{35F636FC-E86C-4247-A95A-D01F878F1D1A}">
      <dsp:nvSpPr>
        <dsp:cNvPr id="0" name=""/>
        <dsp:cNvSpPr/>
      </dsp:nvSpPr>
      <dsp:spPr>
        <a:xfrm>
          <a:off x="144024" y="4073853"/>
          <a:ext cx="2402269" cy="1971236"/>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endParaRPr lang="ru-RU" sz="1600" i="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r>
            <a:rPr lang="ru-RU" sz="1600" i="1" kern="1200" dirty="0">
              <a:solidFill>
                <a:schemeClr val="tx1"/>
              </a:solidFill>
              <a:latin typeface="Times New Roman" panose="02020603050405020304" pitchFamily="18" charset="0"/>
              <a:cs typeface="Times New Roman" panose="02020603050405020304" pitchFamily="18" charset="0"/>
            </a:rPr>
            <a:t>Общие выводы о величине активов, капитала и обязательств. </a:t>
          </a:r>
        </a:p>
        <a:p>
          <a:pPr marL="0" lvl="0" indent="0" algn="ctr" defTabSz="711200">
            <a:lnSpc>
              <a:spcPct val="90000"/>
            </a:lnSpc>
            <a:spcBef>
              <a:spcPct val="0"/>
            </a:spcBef>
            <a:spcAft>
              <a:spcPct val="35000"/>
            </a:spcAft>
            <a:buNone/>
          </a:pPr>
          <a:r>
            <a:rPr lang="ru-RU" sz="1600" i="1" kern="1200" dirty="0">
              <a:solidFill>
                <a:schemeClr val="tx1"/>
              </a:solidFill>
              <a:latin typeface="Times New Roman" panose="02020603050405020304" pitchFamily="18" charset="0"/>
              <a:cs typeface="Times New Roman" panose="02020603050405020304" pitchFamily="18" charset="0"/>
            </a:rPr>
            <a:t>Основные тенденции изменения показателей. </a:t>
          </a:r>
        </a:p>
        <a:p>
          <a:pPr marL="0" lvl="0" indent="0" algn="ctr" defTabSz="711200">
            <a:lnSpc>
              <a:spcPct val="90000"/>
            </a:lnSpc>
            <a:spcBef>
              <a:spcPct val="0"/>
            </a:spcBef>
            <a:spcAft>
              <a:spcPct val="35000"/>
            </a:spcAft>
            <a:buNone/>
          </a:pPr>
          <a:r>
            <a:rPr lang="ru-RU" sz="1600" i="1" kern="1200" dirty="0">
              <a:solidFill>
                <a:schemeClr val="tx1"/>
              </a:solidFill>
              <a:latin typeface="Times New Roman" panose="02020603050405020304" pitchFamily="18" charset="0"/>
              <a:cs typeface="Times New Roman" panose="02020603050405020304" pitchFamily="18" charset="0"/>
            </a:rPr>
            <a:t>Оценка риска</a:t>
          </a:r>
        </a:p>
        <a:p>
          <a:pPr marL="0" lvl="0" indent="0" algn="ctr" defTabSz="711200">
            <a:lnSpc>
              <a:spcPct val="90000"/>
            </a:lnSpc>
            <a:spcBef>
              <a:spcPct val="0"/>
            </a:spcBef>
            <a:spcAft>
              <a:spcPct val="35000"/>
            </a:spcAft>
            <a:buNone/>
          </a:pPr>
          <a:endParaRPr lang="ru-RU" sz="1600" kern="1200" dirty="0">
            <a:solidFill>
              <a:schemeClr val="tx1"/>
            </a:solidFill>
            <a:latin typeface="Times New Roman" panose="02020603050405020304" pitchFamily="18" charset="0"/>
            <a:cs typeface="Times New Roman" panose="02020603050405020304" pitchFamily="18" charset="0"/>
          </a:endParaRPr>
        </a:p>
      </dsp:txBody>
      <dsp:txXfrm>
        <a:off x="201760" y="4131589"/>
        <a:ext cx="2286797" cy="1855764"/>
      </dsp:txXfrm>
    </dsp:sp>
    <dsp:sp modelId="{8ABD5597-0283-458A-8127-F96EF705D554}">
      <dsp:nvSpPr>
        <dsp:cNvPr id="0" name=""/>
        <dsp:cNvSpPr/>
      </dsp:nvSpPr>
      <dsp:spPr>
        <a:xfrm>
          <a:off x="2912368" y="0"/>
          <a:ext cx="2708211" cy="6300700"/>
        </a:xfrm>
        <a:prstGeom prst="roundRect">
          <a:avLst>
            <a:gd name="adj" fmla="val 10000"/>
          </a:avLst>
        </a:prstGeom>
        <a:solidFill>
          <a:schemeClr val="accent3">
            <a:tint val="40000"/>
            <a:hueOff val="0"/>
            <a:satOff val="0"/>
            <a:lumOff val="0"/>
            <a:alphaOff val="0"/>
          </a:schemeClr>
        </a:solidFill>
        <a:ln w="9525" cap="flat" cmpd="sng" algn="ctr">
          <a:noFill/>
          <a:prstDash val="solid"/>
        </a:ln>
        <a:effectLst/>
        <a:scene3d>
          <a:camera prst="orthographicFront">
            <a:rot lat="0" lon="0" rev="0"/>
          </a:camera>
          <a:lightRig rig="contrasting" dir="t">
            <a:rot lat="0" lon="0" rev="1200000"/>
          </a:lightRig>
        </a:scene3d>
        <a:sp3d z="-300000" prstMaterial="plastic">
          <a:bevel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chemeClr val="tx1"/>
              </a:solidFill>
              <a:latin typeface="Times New Roman" panose="02020603050405020304" pitchFamily="18" charset="0"/>
              <a:cs typeface="Times New Roman" panose="02020603050405020304" pitchFamily="18" charset="0"/>
            </a:rPr>
            <a:t>ЭКСПРЕСС-АНАЛИЗ ТЕКУЩЕГО ФИНАНСОВОГО СОСТОЯНИЯ</a:t>
          </a: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dsp:txBody>
      <dsp:txXfrm>
        <a:off x="2912368" y="0"/>
        <a:ext cx="2708211" cy="1890210"/>
      </dsp:txXfrm>
    </dsp:sp>
    <dsp:sp modelId="{7C7AF3F0-488A-4BA5-B8C3-3E25812CF437}">
      <dsp:nvSpPr>
        <dsp:cNvPr id="0" name=""/>
        <dsp:cNvSpPr/>
      </dsp:nvSpPr>
      <dsp:spPr>
        <a:xfrm>
          <a:off x="3060345" y="1152128"/>
          <a:ext cx="2448266" cy="2278938"/>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Расчет финансовых коэффициентов и оценка текущей и долгосрочной платежеспособности и способности к сохранению и наращиванию капитала</a:t>
          </a:r>
        </a:p>
      </dsp:txBody>
      <dsp:txXfrm>
        <a:off x="3127093" y="1218876"/>
        <a:ext cx="2314770" cy="2145442"/>
      </dsp:txXfrm>
    </dsp:sp>
    <dsp:sp modelId="{A94DA073-BF0D-4302-B429-6280A222D56D}">
      <dsp:nvSpPr>
        <dsp:cNvPr id="0" name=""/>
        <dsp:cNvSpPr/>
      </dsp:nvSpPr>
      <dsp:spPr>
        <a:xfrm>
          <a:off x="3060345" y="4176464"/>
          <a:ext cx="2448266" cy="1795988"/>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ru-RU" sz="1600" i="1" kern="1200" dirty="0">
              <a:solidFill>
                <a:schemeClr val="tx1"/>
              </a:solidFill>
              <a:latin typeface="Times New Roman" panose="02020603050405020304" pitchFamily="18" charset="0"/>
              <a:cs typeface="Times New Roman" panose="02020603050405020304" pitchFamily="18" charset="0"/>
            </a:rPr>
            <a:t>Вывод о принципиальных моментах , характеризующих финансовое состояние, выявление проблем</a:t>
          </a:r>
        </a:p>
      </dsp:txBody>
      <dsp:txXfrm>
        <a:off x="3112948" y="4229067"/>
        <a:ext cx="2343060" cy="1690782"/>
      </dsp:txXfrm>
    </dsp:sp>
    <dsp:sp modelId="{D754EA55-DF4F-476D-B3D1-64F8FF5B99C3}">
      <dsp:nvSpPr>
        <dsp:cNvPr id="0" name=""/>
        <dsp:cNvSpPr/>
      </dsp:nvSpPr>
      <dsp:spPr>
        <a:xfrm>
          <a:off x="5824724" y="0"/>
          <a:ext cx="2708211" cy="6300700"/>
        </a:xfrm>
        <a:prstGeom prst="roundRect">
          <a:avLst>
            <a:gd name="adj" fmla="val 10000"/>
          </a:avLst>
        </a:prstGeom>
        <a:solidFill>
          <a:schemeClr val="accent3">
            <a:tint val="40000"/>
            <a:hueOff val="0"/>
            <a:satOff val="0"/>
            <a:lumOff val="0"/>
            <a:alphaOff val="0"/>
          </a:schemeClr>
        </a:solidFill>
        <a:ln w="9525" cap="flat" cmpd="sng" algn="ctr">
          <a:noFill/>
          <a:prstDash val="solid"/>
        </a:ln>
        <a:effectLst/>
        <a:scene3d>
          <a:camera prst="orthographicFront">
            <a:rot lat="0" lon="0" rev="0"/>
          </a:camera>
          <a:lightRig rig="contrasting" dir="t">
            <a:rot lat="0" lon="0" rev="1200000"/>
          </a:lightRig>
        </a:scene3d>
        <a:sp3d z="-300000" prstMaterial="plastic">
          <a:bevelT/>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chemeClr val="tx1"/>
              </a:solidFill>
              <a:latin typeface="Times New Roman" panose="02020603050405020304" pitchFamily="18" charset="0"/>
              <a:cs typeface="Times New Roman" panose="02020603050405020304" pitchFamily="18" charset="0"/>
            </a:rPr>
            <a:t>УГЛУБЛЕННЫЙ</a:t>
          </a:r>
        </a:p>
        <a:p>
          <a:pPr marL="0" lvl="0" indent="0" algn="ctr" defTabSz="711200">
            <a:lnSpc>
              <a:spcPct val="90000"/>
            </a:lnSpc>
            <a:spcBef>
              <a:spcPct val="0"/>
            </a:spcBef>
            <a:spcAft>
              <a:spcPct val="35000"/>
            </a:spcAft>
            <a:buNone/>
          </a:pPr>
          <a:r>
            <a:rPr lang="ru-RU" sz="1600" b="1" kern="1200" dirty="0">
              <a:solidFill>
                <a:schemeClr val="tx1"/>
              </a:solidFill>
              <a:latin typeface="Times New Roman" panose="02020603050405020304" pitchFamily="18" charset="0"/>
              <a:cs typeface="Times New Roman" panose="02020603050405020304" pitchFamily="18" charset="0"/>
            </a:rPr>
            <a:t> АНАЛИЗ</a:t>
          </a: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a:p>
          <a:pPr marL="0" lvl="0" indent="0" algn="ctr" defTabSz="711200">
            <a:lnSpc>
              <a:spcPct val="90000"/>
            </a:lnSpc>
            <a:spcBef>
              <a:spcPct val="0"/>
            </a:spcBef>
            <a:spcAft>
              <a:spcPct val="35000"/>
            </a:spcAft>
            <a:buNone/>
          </a:pPr>
          <a:endParaRPr lang="ru-RU" sz="1600" b="1" kern="1200" dirty="0">
            <a:solidFill>
              <a:schemeClr val="tx1"/>
            </a:solidFill>
            <a:latin typeface="Times New Roman" panose="02020603050405020304" pitchFamily="18" charset="0"/>
            <a:cs typeface="Times New Roman" panose="02020603050405020304" pitchFamily="18" charset="0"/>
          </a:endParaRPr>
        </a:p>
      </dsp:txBody>
      <dsp:txXfrm>
        <a:off x="5824724" y="0"/>
        <a:ext cx="2708211" cy="1890210"/>
      </dsp:txXfrm>
    </dsp:sp>
    <dsp:sp modelId="{B8306053-414E-40E6-9866-26414FF10C3A}">
      <dsp:nvSpPr>
        <dsp:cNvPr id="0" name=""/>
        <dsp:cNvSpPr/>
      </dsp:nvSpPr>
      <dsp:spPr>
        <a:xfrm>
          <a:off x="6084680" y="1188168"/>
          <a:ext cx="2166568" cy="1899747"/>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ru-RU" sz="1600" kern="1200" dirty="0">
              <a:solidFill>
                <a:schemeClr val="tx1"/>
              </a:solidFill>
              <a:latin typeface="Times New Roman" panose="02020603050405020304" pitchFamily="18" charset="0"/>
              <a:cs typeface="Times New Roman" panose="02020603050405020304" pitchFamily="18" charset="0"/>
            </a:rPr>
            <a:t>Выявление причин возникновения проблем на основе внутренней и внешней информации</a:t>
          </a:r>
        </a:p>
      </dsp:txBody>
      <dsp:txXfrm>
        <a:off x="6140322" y="1243810"/>
        <a:ext cx="2055284" cy="1788463"/>
      </dsp:txXfrm>
    </dsp:sp>
    <dsp:sp modelId="{7C1D71DE-BBC0-47FF-98DB-D9079648D23A}">
      <dsp:nvSpPr>
        <dsp:cNvPr id="0" name=""/>
        <dsp:cNvSpPr/>
      </dsp:nvSpPr>
      <dsp:spPr>
        <a:xfrm>
          <a:off x="6084680" y="3860892"/>
          <a:ext cx="2166568" cy="1899747"/>
        </a:xfrm>
        <a:prstGeom prst="roundRect">
          <a:avLst>
            <a:gd name="adj" fmla="val 10000"/>
          </a:avLst>
        </a:prstGeom>
        <a:solidFill>
          <a:schemeClr val="accent3">
            <a:lumMod val="60000"/>
            <a:lumOff val="40000"/>
          </a:schemeClr>
        </a:solidFill>
        <a:ln>
          <a:noFill/>
        </a:ln>
        <a:effectLst/>
        <a:scene3d>
          <a:camera prst="orthographicFront">
            <a:rot lat="0" lon="0" rev="0"/>
          </a:camera>
          <a:lightRig rig="contrasting" dir="t">
            <a:rot lat="0" lon="0" rev="1200000"/>
          </a:lightRig>
        </a:scene3d>
        <a:sp3d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ru-RU" sz="1600" i="1" kern="1200" dirty="0">
              <a:solidFill>
                <a:schemeClr val="tx1"/>
              </a:solidFill>
              <a:latin typeface="Times New Roman" panose="02020603050405020304" pitchFamily="18" charset="0"/>
              <a:cs typeface="Times New Roman" panose="02020603050405020304" pitchFamily="18" charset="0"/>
            </a:rPr>
            <a:t>Рекомендации по принятию конкретных управленческих решений</a:t>
          </a:r>
        </a:p>
      </dsp:txBody>
      <dsp:txXfrm>
        <a:off x="6140322" y="3916534"/>
        <a:ext cx="2055284" cy="17884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F1D14-9207-4199-9124-53A668AD0C26}">
      <dsp:nvSpPr>
        <dsp:cNvPr id="0" name=""/>
        <dsp:cNvSpPr/>
      </dsp:nvSpPr>
      <dsp:spPr>
        <a:xfrm>
          <a:off x="2412689" y="3047256"/>
          <a:ext cx="3146056" cy="1429625"/>
        </a:xfrm>
        <a:prstGeom prst="ellipse">
          <a:avLst/>
        </a:prstGeom>
        <a:solidFill>
          <a:srgbClr val="FFFFFF"/>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При проведении финансового анализа используется совокупность методов и приемов, среди которых чаще других используются: </a:t>
          </a:r>
        </a:p>
      </dsp:txBody>
      <dsp:txXfrm>
        <a:off x="2873418" y="3256620"/>
        <a:ext cx="2224598" cy="1010897"/>
      </dsp:txXfrm>
    </dsp:sp>
    <dsp:sp modelId="{25F2CB6C-F625-4DCB-9B00-E76DD1B62BAB}">
      <dsp:nvSpPr>
        <dsp:cNvPr id="0" name=""/>
        <dsp:cNvSpPr/>
      </dsp:nvSpPr>
      <dsp:spPr>
        <a:xfrm rot="10800000">
          <a:off x="819007" y="3464400"/>
          <a:ext cx="1506028" cy="595337"/>
        </a:xfrm>
        <a:prstGeom prst="leftArrow">
          <a:avLst>
            <a:gd name="adj1" fmla="val 60000"/>
            <a:gd name="adj2" fmla="val 50000"/>
          </a:avLst>
        </a:prstGeom>
        <a:solidFill>
          <a:schemeClr val="accent3">
            <a:lumMod val="20000"/>
            <a:lumOff val="8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179F0A62-D93D-4992-AFC5-7C0E5CC9AB88}">
      <dsp:nvSpPr>
        <dsp:cNvPr id="0" name=""/>
        <dsp:cNvSpPr/>
      </dsp:nvSpPr>
      <dsp:spPr>
        <a:xfrm>
          <a:off x="-126274" y="3177176"/>
          <a:ext cx="1890564" cy="1169786"/>
        </a:xfrm>
        <a:prstGeom prst="roundRect">
          <a:avLst>
            <a:gd name="adj" fmla="val 10000"/>
          </a:avLst>
        </a:prstGeom>
        <a:solidFill>
          <a:schemeClr val="accent3">
            <a:lumMod val="20000"/>
            <a:lumOff val="8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Горизонтальный анализ (</a:t>
          </a:r>
          <a:r>
            <a:rPr lang="ru-RU" sz="1600" b="0" i="1" kern="1200" dirty="0" err="1">
              <a:solidFill>
                <a:schemeClr val="tx1"/>
              </a:solidFill>
              <a:latin typeface="+mj-lt"/>
            </a:rPr>
            <a:t>horizontal</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92012" y="3211438"/>
        <a:ext cx="1822040" cy="1101262"/>
      </dsp:txXfrm>
    </dsp:sp>
    <dsp:sp modelId="{7DC88011-5C94-4943-88C4-01F91C147178}">
      <dsp:nvSpPr>
        <dsp:cNvPr id="0" name=""/>
        <dsp:cNvSpPr/>
      </dsp:nvSpPr>
      <dsp:spPr>
        <a:xfrm rot="12645684">
          <a:off x="1072205" y="2325351"/>
          <a:ext cx="1999619" cy="595337"/>
        </a:xfrm>
        <a:prstGeom prst="leftArrow">
          <a:avLst>
            <a:gd name="adj1" fmla="val 60000"/>
            <a:gd name="adj2" fmla="val 50000"/>
          </a:avLst>
        </a:prstGeom>
        <a:solidFill>
          <a:schemeClr val="accent3">
            <a:lumMod val="40000"/>
            <a:lumOff val="6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B86EF365-7BCC-46EB-A43D-16E05FD6D26B}">
      <dsp:nvSpPr>
        <dsp:cNvPr id="0" name=""/>
        <dsp:cNvSpPr/>
      </dsp:nvSpPr>
      <dsp:spPr>
        <a:xfrm>
          <a:off x="132284" y="1526760"/>
          <a:ext cx="2161180" cy="1169786"/>
        </a:xfrm>
        <a:prstGeom prst="roundRect">
          <a:avLst>
            <a:gd name="adj" fmla="val 10000"/>
          </a:avLst>
        </a:prstGeom>
        <a:solidFill>
          <a:schemeClr val="accent3">
            <a:lumMod val="40000"/>
            <a:lumOff val="6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Вертикальный, структурный анализ </a:t>
          </a:r>
          <a:r>
            <a:rPr lang="ru-RU" sz="1600" b="0" i="1" kern="1200" dirty="0">
              <a:solidFill>
                <a:schemeClr val="tx1"/>
              </a:solidFill>
              <a:latin typeface="+mj-lt"/>
            </a:rPr>
            <a:t>(</a:t>
          </a:r>
          <a:r>
            <a:rPr lang="ru-RU" sz="1600" b="0" i="1" kern="1200" dirty="0" err="1">
              <a:solidFill>
                <a:schemeClr val="tx1"/>
              </a:solidFill>
              <a:latin typeface="+mj-lt"/>
            </a:rPr>
            <a:t>vertical</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166546" y="1561022"/>
        <a:ext cx="2092656" cy="1101262"/>
      </dsp:txXfrm>
    </dsp:sp>
    <dsp:sp modelId="{4F8CF75C-A719-4BF1-A026-237DAC106C4D}">
      <dsp:nvSpPr>
        <dsp:cNvPr id="0" name=""/>
        <dsp:cNvSpPr/>
      </dsp:nvSpPr>
      <dsp:spPr>
        <a:xfrm rot="14797260">
          <a:off x="1966396" y="1544306"/>
          <a:ext cx="2378516" cy="595337"/>
        </a:xfrm>
        <a:prstGeom prst="leftArrow">
          <a:avLst>
            <a:gd name="adj1" fmla="val 60000"/>
            <a:gd name="adj2" fmla="val 50000"/>
          </a:avLst>
        </a:prstGeom>
        <a:solidFill>
          <a:schemeClr val="accent3">
            <a:lumMod val="60000"/>
            <a:lumOff val="40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56CA7BC5-6900-4C9B-93E2-AA07CAA6932B}">
      <dsp:nvSpPr>
        <dsp:cNvPr id="0" name=""/>
        <dsp:cNvSpPr/>
      </dsp:nvSpPr>
      <dsp:spPr>
        <a:xfrm>
          <a:off x="1707066" y="165462"/>
          <a:ext cx="1953352" cy="1169786"/>
        </a:xfrm>
        <a:prstGeom prst="roundRect">
          <a:avLst>
            <a:gd name="adj" fmla="val 10000"/>
          </a:avLst>
        </a:prstGeom>
        <a:solidFill>
          <a:schemeClr val="accent3">
            <a:lumMod val="60000"/>
            <a:lumOff val="40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Трендовый анализ </a:t>
          </a:r>
          <a:r>
            <a:rPr lang="ru-RU" sz="1600" b="0" i="1" kern="1200" dirty="0">
              <a:solidFill>
                <a:schemeClr val="tx1"/>
              </a:solidFill>
              <a:latin typeface="+mj-lt"/>
            </a:rPr>
            <a:t>(</a:t>
          </a:r>
          <a:r>
            <a:rPr lang="ru-RU" sz="1600" b="0" i="1" kern="1200" dirty="0" err="1">
              <a:solidFill>
                <a:schemeClr val="tx1"/>
              </a:solidFill>
              <a:latin typeface="+mj-lt"/>
            </a:rPr>
            <a:t>trend</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1741328" y="199724"/>
        <a:ext cx="1884828" cy="1101262"/>
      </dsp:txXfrm>
    </dsp:sp>
    <dsp:sp modelId="{2EB291CE-B975-41A2-99DA-286BD3488EFE}">
      <dsp:nvSpPr>
        <dsp:cNvPr id="0" name=""/>
        <dsp:cNvSpPr/>
      </dsp:nvSpPr>
      <dsp:spPr>
        <a:xfrm rot="17280000">
          <a:off x="3465527" y="1541591"/>
          <a:ext cx="2289897" cy="595337"/>
        </a:xfrm>
        <a:prstGeom prst="leftArrow">
          <a:avLst>
            <a:gd name="adj1" fmla="val 60000"/>
            <a:gd name="adj2" fmla="val 50000"/>
          </a:avLst>
        </a:prstGeom>
        <a:solidFill>
          <a:srgbClr val="B2D077"/>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FC7DDBCE-116B-4403-A11C-C8113F4E3105}">
      <dsp:nvSpPr>
        <dsp:cNvPr id="0" name=""/>
        <dsp:cNvSpPr/>
      </dsp:nvSpPr>
      <dsp:spPr>
        <a:xfrm>
          <a:off x="3850918" y="165456"/>
          <a:ext cx="2226732" cy="1169786"/>
        </a:xfrm>
        <a:prstGeom prst="roundRect">
          <a:avLst>
            <a:gd name="adj" fmla="val 10000"/>
          </a:avLst>
        </a:prstGeom>
        <a:solidFill>
          <a:srgbClr val="B2D077"/>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Сравнительный, пространственный анализ (</a:t>
          </a:r>
          <a:r>
            <a:rPr lang="ru-RU" sz="1600" b="0" i="1" kern="1200" dirty="0" err="1">
              <a:solidFill>
                <a:schemeClr val="tx1"/>
              </a:solidFill>
              <a:latin typeface="+mj-lt"/>
            </a:rPr>
            <a:t>comparative</a:t>
          </a:r>
          <a:r>
            <a:rPr lang="ru-RU" sz="1600" b="0" i="1" kern="1200" dirty="0">
              <a:solidFill>
                <a:schemeClr val="tx1"/>
              </a:solidFill>
              <a:latin typeface="+mj-lt"/>
            </a:rPr>
            <a:t> </a:t>
          </a:r>
          <a:r>
            <a:rPr lang="ru-RU" sz="1600" b="0" i="1" kern="1200" dirty="0" err="1">
              <a:solidFill>
                <a:schemeClr val="tx1"/>
              </a:solidFill>
              <a:latin typeface="+mj-lt"/>
            </a:rPr>
            <a:t>analysis</a:t>
          </a:r>
          <a:r>
            <a:rPr lang="ru-RU" sz="1600" b="0" kern="1200" dirty="0">
              <a:solidFill>
                <a:schemeClr val="tx1"/>
              </a:solidFill>
              <a:latin typeface="+mj-lt"/>
            </a:rPr>
            <a:t>)</a:t>
          </a:r>
        </a:p>
      </dsp:txBody>
      <dsp:txXfrm>
        <a:off x="3885180" y="199718"/>
        <a:ext cx="2158208" cy="1101262"/>
      </dsp:txXfrm>
    </dsp:sp>
    <dsp:sp modelId="{3D699703-4465-4C75-80F4-30F1EF7D28E6}">
      <dsp:nvSpPr>
        <dsp:cNvPr id="0" name=""/>
        <dsp:cNvSpPr/>
      </dsp:nvSpPr>
      <dsp:spPr>
        <a:xfrm rot="19684692">
          <a:off x="4863773" y="2335772"/>
          <a:ext cx="1867246" cy="595337"/>
        </a:xfrm>
        <a:prstGeom prst="leftArrow">
          <a:avLst>
            <a:gd name="adj1" fmla="val 60000"/>
            <a:gd name="adj2" fmla="val 50000"/>
          </a:avLst>
        </a:prstGeom>
        <a:solidFill>
          <a:srgbClr val="95B850"/>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546E9E11-B72F-47BE-8FD1-C4626698C23C}">
      <dsp:nvSpPr>
        <dsp:cNvPr id="0" name=""/>
        <dsp:cNvSpPr/>
      </dsp:nvSpPr>
      <dsp:spPr>
        <a:xfrm>
          <a:off x="5569176" y="1554884"/>
          <a:ext cx="2041306" cy="1169786"/>
        </a:xfrm>
        <a:prstGeom prst="roundRect">
          <a:avLst>
            <a:gd name="adj" fmla="val 10000"/>
          </a:avLst>
        </a:prstGeom>
        <a:solidFill>
          <a:srgbClr val="95B850"/>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Факторный анализ (</a:t>
          </a:r>
          <a:r>
            <a:rPr lang="ru-RU" sz="1600" b="0" i="1" kern="1200" dirty="0" err="1">
              <a:solidFill>
                <a:schemeClr val="tx1"/>
              </a:solidFill>
              <a:latin typeface="+mj-lt"/>
            </a:rPr>
            <a:t>factor</a:t>
          </a:r>
          <a:r>
            <a:rPr lang="ru-RU" sz="1600" b="0" i="1" kern="1200" dirty="0">
              <a:solidFill>
                <a:schemeClr val="tx1"/>
              </a:solidFill>
              <a:latin typeface="+mj-lt"/>
            </a:rPr>
            <a:t> </a:t>
          </a:r>
          <a:r>
            <a:rPr lang="en-US" sz="1600" b="0" i="1" kern="1200" dirty="0">
              <a:solidFill>
                <a:schemeClr val="tx1"/>
              </a:solidFill>
              <a:latin typeface="+mj-lt"/>
            </a:rPr>
            <a:t>a</a:t>
          </a:r>
          <a:r>
            <a:rPr lang="ru-RU" sz="1600" b="0" i="1" kern="1200" dirty="0" err="1">
              <a:solidFill>
                <a:schemeClr val="tx1"/>
              </a:solidFill>
              <a:latin typeface="+mj-lt"/>
            </a:rPr>
            <a:t>nalysis</a:t>
          </a:r>
          <a:r>
            <a:rPr lang="ru-RU" sz="1600" b="0" i="1" kern="1200" dirty="0">
              <a:solidFill>
                <a:schemeClr val="tx1"/>
              </a:solidFill>
              <a:latin typeface="+mj-lt"/>
            </a:rPr>
            <a:t>)</a:t>
          </a:r>
          <a:endParaRPr lang="ru-RU" sz="1600" b="0" kern="1200" dirty="0">
            <a:solidFill>
              <a:schemeClr val="tx1"/>
            </a:solidFill>
            <a:latin typeface="+mj-lt"/>
          </a:endParaRPr>
        </a:p>
      </dsp:txBody>
      <dsp:txXfrm>
        <a:off x="5603438" y="1589146"/>
        <a:ext cx="1972782" cy="1101262"/>
      </dsp:txXfrm>
    </dsp:sp>
    <dsp:sp modelId="{D135C11D-2750-4D3D-B74B-BE16960B0A90}">
      <dsp:nvSpPr>
        <dsp:cNvPr id="0" name=""/>
        <dsp:cNvSpPr/>
      </dsp:nvSpPr>
      <dsp:spPr>
        <a:xfrm>
          <a:off x="5646398" y="3464400"/>
          <a:ext cx="1506028" cy="595337"/>
        </a:xfrm>
        <a:prstGeom prst="leftArrow">
          <a:avLst>
            <a:gd name="adj1" fmla="val 60000"/>
            <a:gd name="adj2" fmla="val 50000"/>
          </a:avLst>
        </a:prstGeom>
        <a:solidFill>
          <a:schemeClr val="accent3">
            <a:lumMod val="75000"/>
          </a:schemeClr>
        </a:solidFill>
        <a:ln>
          <a:noFill/>
        </a:ln>
        <a:effectLst/>
        <a:scene3d>
          <a:camera prst="orthographicFront"/>
          <a:lightRig rig="threePt" dir="t"/>
        </a:scene3d>
        <a:sp3d>
          <a:bevelT/>
        </a:sp3d>
      </dsp:spPr>
      <dsp:style>
        <a:lnRef idx="0">
          <a:scrgbClr r="0" g="0" b="0"/>
        </a:lnRef>
        <a:fillRef idx="1">
          <a:scrgbClr r="0" g="0" b="0"/>
        </a:fillRef>
        <a:effectRef idx="0">
          <a:scrgbClr r="0" g="0" b="0"/>
        </a:effectRef>
        <a:fontRef idx="minor">
          <a:schemeClr val="lt1"/>
        </a:fontRef>
      </dsp:style>
    </dsp:sp>
    <dsp:sp modelId="{E9EBED6F-ED29-4C9B-AEDD-8C8B73814ECF}">
      <dsp:nvSpPr>
        <dsp:cNvPr id="0" name=""/>
        <dsp:cNvSpPr/>
      </dsp:nvSpPr>
      <dsp:spPr>
        <a:xfrm>
          <a:off x="6159995" y="3177176"/>
          <a:ext cx="1984864" cy="1169786"/>
        </a:xfrm>
        <a:prstGeom prst="roundRect">
          <a:avLst>
            <a:gd name="adj" fmla="val 10000"/>
          </a:avLst>
        </a:prstGeom>
        <a:solidFill>
          <a:schemeClr val="accent3">
            <a:lumMod val="75000"/>
          </a:schemeClr>
        </a:solidFill>
        <a:ln w="25400" cap="flat" cmpd="sng" algn="ctr">
          <a:no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ru-RU" sz="1600" b="0" kern="1200" dirty="0">
              <a:solidFill>
                <a:schemeClr val="tx1"/>
              </a:solidFill>
              <a:latin typeface="+mj-lt"/>
            </a:rPr>
            <a:t>Коэффициентный анализ (</a:t>
          </a:r>
          <a:r>
            <a:rPr lang="en-US" sz="1600" b="0" i="1" kern="1200" dirty="0">
              <a:solidFill>
                <a:schemeClr val="tx1"/>
              </a:solidFill>
              <a:latin typeface="+mj-lt"/>
            </a:rPr>
            <a:t>financial ratios</a:t>
          </a:r>
          <a:r>
            <a:rPr lang="ru-RU" sz="1600" b="0" kern="1200" dirty="0">
              <a:solidFill>
                <a:schemeClr val="tx1"/>
              </a:solidFill>
              <a:latin typeface="+mj-lt"/>
            </a:rPr>
            <a:t>)</a:t>
          </a:r>
        </a:p>
      </dsp:txBody>
      <dsp:txXfrm>
        <a:off x="6194257" y="3211438"/>
        <a:ext cx="1916340" cy="1101262"/>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6801D41A-DA17-4C28-A0E9-0805F4E3ABC5}" type="datetimeFigureOut">
              <a:rPr lang="ru-RU" smtClean="0"/>
              <a:t>25.06.2024</a:t>
            </a:fld>
            <a:endParaRPr lang="ru-RU"/>
          </a:p>
        </p:txBody>
      </p:sp>
      <p:sp>
        <p:nvSpPr>
          <p:cNvPr id="4" name="Образ слайда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8EF3FA03-A494-4F1F-8A24-9E48176D72C2}" type="slidenum">
              <a:rPr lang="ru-RU" smtClean="0"/>
              <a:t>‹#›</a:t>
            </a:fld>
            <a:endParaRPr lang="ru-RU"/>
          </a:p>
        </p:txBody>
      </p:sp>
    </p:spTree>
    <p:extLst>
      <p:ext uri="{BB962C8B-B14F-4D97-AF65-F5344CB8AC3E}">
        <p14:creationId xmlns:p14="http://schemas.microsoft.com/office/powerpoint/2010/main" val="1647294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2</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257822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35018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65</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371600" y="1143000"/>
            <a:ext cx="41148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169330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66</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3232796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67</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823536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68</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371600" y="1143000"/>
            <a:ext cx="41148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110376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65B71819-64A3-40DD-9592-A354D420B35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411F746C-31CA-4273-AF5A-683D2CBD966F}"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70</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73731" name="Rectangle 1">
            <a:extLst>
              <a:ext uri="{FF2B5EF4-FFF2-40B4-BE49-F238E27FC236}">
                <a16:creationId xmlns:a16="http://schemas.microsoft.com/office/drawing/2014/main" id="{61AB07D9-6FB8-4685-8B87-EBCE6572DA7E}"/>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500DE622-AEB4-4EAF-AF10-9427D02DF0BD}"/>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1687624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101418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98047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4" name="Google Shape;254;p7: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1258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938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3</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918506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5864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29777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fld id="{29A13B88-7167-4A03-8E49-6E2EBF4170F6}" type="slidenum">
              <a:rPr kumimoji="0" lang="ru-RU" altLang="ru-RU" sz="1200" b="0" i="0" u="none" strike="noStrike" kern="1200" cap="none" spc="0" normalizeH="0" baseline="0" noProof="0" smtClean="0">
                <a:ln>
                  <a:noFill/>
                </a:ln>
                <a:solidFill>
                  <a:srgbClr val="000000"/>
                </a:solidFill>
                <a:effectLst/>
                <a:uLnTx/>
                <a:uFillTx/>
                <a:latin typeface="Times New Roman" pitchFamily="18" charset="0"/>
                <a:ea typeface="Microsoft YaHei" pitchFamily="34" charset="-122"/>
                <a:cs typeface="Segoe UI" pitchFamily="34" charset="0"/>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t>101</a:t>
            </a:fld>
            <a:endParaRPr kumimoji="0" lang="ru-RU" altLang="ru-RU" sz="1200" b="0" i="0" u="none" strike="noStrike" kern="1200" cap="none" spc="0" normalizeH="0" baseline="0" noProof="0">
              <a:ln>
                <a:noFill/>
              </a:ln>
              <a:solidFill>
                <a:srgbClr val="000000"/>
              </a:solidFill>
              <a:effectLst/>
              <a:uLnTx/>
              <a:uFillTx/>
              <a:latin typeface="Times New Roman" pitchFamily="18" charset="0"/>
              <a:ea typeface="Microsoft YaHei" pitchFamily="34" charset="-122"/>
              <a:cs typeface="Segoe UI" pitchFamily="34" charset="0"/>
            </a:endParaRPr>
          </a:p>
        </p:txBody>
      </p:sp>
      <p:sp>
        <p:nvSpPr>
          <p:cNvPr id="146435" name="Rectangle 1"/>
          <p:cNvSpPr>
            <a:spLocks noGrp="1" noRot="1" noChangeAspect="1" noChangeArrowheads="1" noTextEdit="1"/>
          </p:cNvSpPr>
          <p:nvPr>
            <p:ph type="sldImg"/>
          </p:nvPr>
        </p:nvSpPr>
        <p:spPr>
          <a:xfrm>
            <a:off x="2900363" y="857250"/>
            <a:ext cx="3343275" cy="2314575"/>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6436" name="Rectangle 2"/>
          <p:cNvSpPr>
            <a:spLocks noGrp="1" noChangeArrowheads="1"/>
          </p:cNvSpPr>
          <p:nvPr>
            <p:ph type="body" idx="1"/>
          </p:nvPr>
        </p:nvSpPr>
        <p:spPr>
          <a:xfrm>
            <a:off x="914400" y="3300412"/>
            <a:ext cx="7315200" cy="2700338"/>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dirty="0">
              <a:latin typeface="Times New Roman" pitchFamily="18" charset="0"/>
            </a:endParaRPr>
          </a:p>
        </p:txBody>
      </p:sp>
    </p:spTree>
    <p:extLst>
      <p:ext uri="{BB962C8B-B14F-4D97-AF65-F5344CB8AC3E}">
        <p14:creationId xmlns:p14="http://schemas.microsoft.com/office/powerpoint/2010/main" val="244751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32857C3A-C062-492F-88BC-37CA6B1C288E}"/>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449263"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29CFC792-2C8C-4559-9688-8BD0FCEC4E72}"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215900" marR="0" lvl="0" indent="-215900" algn="r" defTabSz="449263"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107</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16387" name="Rectangle 1">
            <a:extLst>
              <a:ext uri="{FF2B5EF4-FFF2-40B4-BE49-F238E27FC236}">
                <a16:creationId xmlns:a16="http://schemas.microsoft.com/office/drawing/2014/main" id="{FED0869F-278D-4E26-8AF9-86BF8C0BB0E4}"/>
              </a:ext>
            </a:extLst>
          </p:cNvPr>
          <p:cNvSpPr>
            <a:spLocks noGrp="1" noRot="1" noChangeAspect="1" noChangeArrowheads="1" noTextEdit="1"/>
          </p:cNvSpPr>
          <p:nvPr>
            <p:ph type="sldImg"/>
          </p:nvPr>
        </p:nvSpPr>
        <p:spPr>
          <a:xfrm>
            <a:off x="1144588" y="687388"/>
            <a:ext cx="4568825" cy="3427412"/>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8" name="Text Box 2">
            <a:extLst>
              <a:ext uri="{FF2B5EF4-FFF2-40B4-BE49-F238E27FC236}">
                <a16:creationId xmlns:a16="http://schemas.microsoft.com/office/drawing/2014/main" id="{84B569DC-1D69-41D1-9205-E3A1511AE872}"/>
              </a:ext>
            </a:extLst>
          </p:cNvPr>
          <p:cNvSpPr txBox="1">
            <a:spLocks noChangeArrowheads="1"/>
          </p:cNvSpPr>
          <p:nvPr/>
        </p:nvSpPr>
        <p:spPr bwMode="auto">
          <a:xfrm>
            <a:off x="685800" y="4400550"/>
            <a:ext cx="5486400" cy="3600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marL="0" marR="0" lvl="0" indent="0" algn="l" defTabSz="449263" rtl="0" eaLnBrk="0" fontAlgn="base" latinLnBrk="0" hangingPunct="0">
              <a:lnSpc>
                <a:spcPct val="100000"/>
              </a:lnSpc>
              <a:spcBef>
                <a:spcPts val="45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ru-RU" altLang="ru-RU" sz="1200" b="0" i="0" u="none" strike="noStrike" kern="1200" cap="none" spc="0" normalizeH="0" baseline="0" noProof="0" dirty="0">
                <a:ln>
                  <a:noFill/>
                </a:ln>
                <a:solidFill>
                  <a:srgbClr val="000000"/>
                </a:solidFill>
                <a:effectLst/>
                <a:uLnTx/>
                <a:uFillTx/>
                <a:latin typeface="Calibri" panose="020F0502020204030204" pitchFamily="34" charset="0"/>
                <a:ea typeface="Microsoft YaHei" panose="020B0503020204020204" pitchFamily="34" charset="-122"/>
                <a:cs typeface="Arial" panose="020B0604020202020204" pitchFamily="34" charset="0"/>
              </a:rPr>
              <a:t>Разделов 23 Глав 88 Статей 773 было Разделов 21 Глав 95 Статей 688</a:t>
            </a:r>
          </a:p>
        </p:txBody>
      </p:sp>
      <p:sp>
        <p:nvSpPr>
          <p:cNvPr id="16389" name="Text Box 3">
            <a:extLst>
              <a:ext uri="{FF2B5EF4-FFF2-40B4-BE49-F238E27FC236}">
                <a16:creationId xmlns:a16="http://schemas.microsoft.com/office/drawing/2014/main" id="{3D38E517-8322-4891-8257-99D1F722F3F7}"/>
              </a:ext>
            </a:extLst>
          </p:cNvPr>
          <p:cNvSpPr txBox="1">
            <a:spLocks noChangeArrowheads="1"/>
          </p:cNvSpPr>
          <p:nvPr/>
        </p:nvSpPr>
        <p:spPr bwMode="auto">
          <a:xfrm>
            <a:off x="3884613" y="8685213"/>
            <a:ext cx="2971800" cy="458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marL="0" marR="0" lvl="0" indent="0" algn="r" defTabSz="449263" rtl="0" eaLnBrk="1" fontAlgn="base" latinLnBrk="0" hangingPunct="1">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fld id="{131EBB8A-0681-4CF1-8CB5-4E1C93307A66}" type="slidenum">
              <a:rPr kumimoji="0" lang="en-GB" altLang="ru-RU" sz="1200" b="0" i="0" u="none" strike="noStrike" kern="1200" cap="none" spc="0" normalizeH="0" baseline="0" noProof="0" smtClean="0">
                <a:ln>
                  <a:noFill/>
                </a:ln>
                <a:solidFill>
                  <a:srgbClr val="000000"/>
                </a:solidFill>
                <a:effectLst/>
                <a:uLnTx/>
                <a:uFillTx/>
                <a:latin typeface="Gill Sans MT" panose="020B0502020104020203" pitchFamily="34" charset="0"/>
                <a:ea typeface="Microsoft YaHei" panose="020B0503020204020204" pitchFamily="34" charset="-122"/>
                <a:cs typeface="Arial" panose="020B0604020202020204" pitchFamily="34" charset="0"/>
              </a:rPr>
              <a:pPr marL="0" marR="0" lvl="0" indent="0" algn="r" defTabSz="449263" rtl="0" eaLnBrk="1" fontAlgn="base" latinLnBrk="0" hangingPunct="1">
                <a:lnSpc>
                  <a:spcPct val="100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t>107</a:t>
            </a:fld>
            <a:endParaRPr kumimoji="0" lang="en-GB" altLang="ru-RU" sz="1200" b="0" i="0" u="none" strike="noStrike" kern="1200" cap="none" spc="0" normalizeH="0" baseline="0" noProof="0">
              <a:ln>
                <a:noFill/>
              </a:ln>
              <a:solidFill>
                <a:srgbClr val="000000"/>
              </a:solidFill>
              <a:effectLst/>
              <a:uLnTx/>
              <a:uFillTx/>
              <a:latin typeface="Gill Sans MT" panose="020B0502020104020203" pitchFamily="34" charset="0"/>
              <a:ea typeface="Microsoft YaHei" panose="020B0503020204020204" pitchFamily="34" charset="-122"/>
              <a:cs typeface="Arial" panose="020B0604020202020204" pitchFamily="34" charset="0"/>
            </a:endParaRPr>
          </a:p>
        </p:txBody>
      </p:sp>
      <p:sp>
        <p:nvSpPr>
          <p:cNvPr id="16390" name="Заметки 1">
            <a:extLst>
              <a:ext uri="{FF2B5EF4-FFF2-40B4-BE49-F238E27FC236}">
                <a16:creationId xmlns:a16="http://schemas.microsoft.com/office/drawing/2014/main" id="{57F28D37-71E9-4192-8509-A0F109F3677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ru-RU" altLang="ru-RU" dirty="0">
                <a:latin typeface="Times New Roman" panose="02020603050405020304" pitchFamily="18" charset="0"/>
              </a:rPr>
              <a:t>Разделов 24 Глав 89 Статей 776  </a:t>
            </a:r>
          </a:p>
          <a:p>
            <a:r>
              <a:rPr lang="ru-RU" altLang="ru-RU" dirty="0">
                <a:latin typeface="Times New Roman" panose="02020603050405020304" pitchFamily="18" charset="0"/>
              </a:rPr>
              <a:t>были три части: общая, особенная и налоговое администрирование Первый налоговый свод законов был принят в 1995 году,  налоговый кодекс 2001 года,  в 2009 году</a:t>
            </a:r>
          </a:p>
        </p:txBody>
      </p:sp>
    </p:spTree>
    <p:extLst>
      <p:ext uri="{BB962C8B-B14F-4D97-AF65-F5344CB8AC3E}">
        <p14:creationId xmlns:p14="http://schemas.microsoft.com/office/powerpoint/2010/main" val="2637322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108</a:t>
            </a:fld>
            <a:endParaRPr kumimoji="0" lang="ru-RU" altLang="ru-RU"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371600" y="1143000"/>
            <a:ext cx="41148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dirty="0">
              <a:latin typeface="Times New Roman" panose="02020603050405020304" pitchFamily="18" charset="0"/>
            </a:endParaRPr>
          </a:p>
        </p:txBody>
      </p:sp>
    </p:spTree>
    <p:extLst>
      <p:ext uri="{BB962C8B-B14F-4D97-AF65-F5344CB8AC3E}">
        <p14:creationId xmlns:p14="http://schemas.microsoft.com/office/powerpoint/2010/main" val="2106493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1С стоимость полученной от нерезидента услуги отражается через документ «Поступление ТМЗ, работ и </a:t>
            </a:r>
            <a:r>
              <a:rPr lang="ru-RU" dirty="0" err="1"/>
              <a:t>услуг».Отражение</a:t>
            </a:r>
            <a:r>
              <a:rPr lang="ru-RU" dirty="0"/>
              <a:t> начисленного НДС за нерезидента следует оформить через документ «Регистрация прочих операций по приобретенным товарам, работам и услугам в целях НДС».</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8967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indent="0">
              <a:buNone/>
            </a:pPr>
            <a:r>
              <a:rPr lang="ru-RU" dirty="0"/>
              <a:t>Законодательная иерархия</a:t>
            </a:r>
          </a:p>
          <a:p>
            <a:pPr marL="228600" indent="-228600">
              <a:buAutoNum type="arabicPeriod"/>
            </a:pPr>
            <a:r>
              <a:rPr lang="ru-RU" dirty="0"/>
              <a:t>Конституция РК</a:t>
            </a:r>
          </a:p>
          <a:p>
            <a:pPr marL="228600" indent="-228600">
              <a:buAutoNum type="arabicPeriod"/>
            </a:pPr>
            <a:r>
              <a:rPr lang="ru-RU" dirty="0"/>
              <a:t>Кодексы, ЗРК</a:t>
            </a:r>
          </a:p>
          <a:p>
            <a:pPr marL="228600" indent="-228600">
              <a:buAutoNum type="arabicPeriod"/>
            </a:pPr>
            <a:r>
              <a:rPr lang="ru-RU" dirty="0"/>
              <a:t>НПА</a:t>
            </a:r>
          </a:p>
          <a:p>
            <a:pPr marL="228600" indent="-228600">
              <a:buAutoNum type="arabicPeriod"/>
            </a:pPr>
            <a:r>
              <a:rPr lang="ru-RU" dirty="0"/>
              <a:t>Локальные документы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62300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28600" indent="-228600">
              <a:buAutoNum type="arabicPeriod"/>
            </a:pPr>
            <a:r>
              <a:rPr lang="ru-RU" dirty="0"/>
              <a:t>Конституция РК</a:t>
            </a:r>
          </a:p>
          <a:p>
            <a:pPr marL="228600" indent="-228600">
              <a:buAutoNum type="arabicPeriod"/>
            </a:pPr>
            <a:r>
              <a:rPr lang="ru-RU" dirty="0"/>
              <a:t>Кодексы, ЗРК</a:t>
            </a:r>
          </a:p>
          <a:p>
            <a:pPr marL="228600" indent="-228600">
              <a:buAutoNum type="arabicPeriod"/>
            </a:pPr>
            <a:r>
              <a:rPr lang="ru-RU" dirty="0"/>
              <a:t>НПА</a:t>
            </a:r>
          </a:p>
          <a:p>
            <a:pPr marL="228600" indent="-228600">
              <a:buAutoNum type="arabicPeriod"/>
            </a:pPr>
            <a:r>
              <a:rPr lang="ru-RU" dirty="0"/>
              <a:t>Локальные документы </a:t>
            </a:r>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21461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E1BA11-015E-4AB4-A4E8-04E7258C0052}"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E9DEC985-FB4F-69A0-9330-24A39C2EE140}"/>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9C40A29F-82AF-240F-B51A-800B48D760C1}"/>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9DE5DC39-9D91-6ED1-D30E-B91B171B9BC5}"/>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29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859997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E9DEC985-FB4F-69A0-9330-24A39C2EE140}"/>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9C40A29F-82AF-240F-B51A-800B48D760C1}"/>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9DE5DC39-9D91-6ED1-D30E-B91B171B9BC5}"/>
              </a:ext>
            </a:extLst>
          </p:cNvPr>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0999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a:extLst>
            <a:ext uri="{FF2B5EF4-FFF2-40B4-BE49-F238E27FC236}">
              <a16:creationId xmlns:a16="http://schemas.microsoft.com/office/drawing/2014/main" id="{3076886B-60A7-0D31-A26E-B263C2794E15}"/>
            </a:ext>
          </a:extLst>
        </p:cNvPr>
        <p:cNvGrpSpPr/>
        <p:nvPr/>
      </p:nvGrpSpPr>
      <p:grpSpPr>
        <a:xfrm>
          <a:off x="0" y="0"/>
          <a:ext cx="0" cy="0"/>
          <a:chOff x="0" y="0"/>
          <a:chExt cx="0" cy="0"/>
        </a:xfrm>
      </p:grpSpPr>
      <p:sp>
        <p:nvSpPr>
          <p:cNvPr id="350" name="Google Shape;350;p6:notes">
            <a:extLst>
              <a:ext uri="{FF2B5EF4-FFF2-40B4-BE49-F238E27FC236}">
                <a16:creationId xmlns:a16="http://schemas.microsoft.com/office/drawing/2014/main" id="{6A788203-06C8-12B8-0FEB-0A1C68A46E54}"/>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6:notes">
            <a:extLst>
              <a:ext uri="{FF2B5EF4-FFF2-40B4-BE49-F238E27FC236}">
                <a16:creationId xmlns:a16="http://schemas.microsoft.com/office/drawing/2014/main" id="{73958667-5ADC-6407-7046-4A82DAF0D823}"/>
              </a:ext>
            </a:extLst>
          </p:cNvPr>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28248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144</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6598449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9C00D8F-014F-4D0E-874E-ED67ACAA6B46}"/>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0DDFAA4D-38E8-41F2-8714-E78DF7A07CAA}"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145</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63491" name="Rectangle 1">
            <a:extLst>
              <a:ext uri="{FF2B5EF4-FFF2-40B4-BE49-F238E27FC236}">
                <a16:creationId xmlns:a16="http://schemas.microsoft.com/office/drawing/2014/main" id="{AA4BCAF1-BF60-4E3E-965D-C95E401F78D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a:extLst>
              <a:ext uri="{FF2B5EF4-FFF2-40B4-BE49-F238E27FC236}">
                <a16:creationId xmlns:a16="http://schemas.microsoft.com/office/drawing/2014/main" id="{8F898154-0B24-4062-B6BC-3B8411546D13}"/>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679544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65B71819-64A3-40DD-9592-A354D420B35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411F746C-31CA-4273-AF5A-683D2CBD966F}"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155</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73731" name="Rectangle 1">
            <a:extLst>
              <a:ext uri="{FF2B5EF4-FFF2-40B4-BE49-F238E27FC236}">
                <a16:creationId xmlns:a16="http://schemas.microsoft.com/office/drawing/2014/main" id="{61AB07D9-6FB8-4685-8B87-EBCE6572DA7E}"/>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500DE622-AEB4-4EAF-AF10-9427D02DF0BD}"/>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3246900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7">
            <a:extLst>
              <a:ext uri="{FF2B5EF4-FFF2-40B4-BE49-F238E27FC236}">
                <a16:creationId xmlns:a16="http://schemas.microsoft.com/office/drawing/2014/main" id="{65B71819-64A3-40DD-9592-A354D420B35A}"/>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411F746C-31CA-4273-AF5A-683D2CBD966F}"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base" latinLnBrk="0" hangingPunct="1">
                <a:lnSpc>
                  <a:spcPct val="100000"/>
                </a:lnSpc>
                <a:spcBef>
                  <a:spcPct val="0"/>
                </a:spcBef>
                <a:spcAft>
                  <a:spcPct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156</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73731" name="Rectangle 1">
            <a:extLst>
              <a:ext uri="{FF2B5EF4-FFF2-40B4-BE49-F238E27FC236}">
                <a16:creationId xmlns:a16="http://schemas.microsoft.com/office/drawing/2014/main" id="{61AB07D9-6FB8-4685-8B87-EBCE6572DA7E}"/>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a:extLst>
              <a:ext uri="{FF2B5EF4-FFF2-40B4-BE49-F238E27FC236}">
                <a16:creationId xmlns:a16="http://schemas.microsoft.com/office/drawing/2014/main" id="{500DE622-AEB4-4EAF-AF10-9427D02DF0BD}"/>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3649997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ea typeface="Times New Roman" panose="02020603050405020304" pitchFamily="18" charset="0"/>
              </a:rPr>
              <a:t>Детерминированные процессы характеризуются тем, что знание их в некотором интервале времени позволяет полностью определить поведение этих процессов вне этого интервала. Для детерминированного процесса заранее задан критерий оптимальности, а ограничения первого и второго рода известны. Стохастические процессы характеризуются тем, что знание их на некотором интервале времени позволяет определить лишь вероятностные характеристики поведения этих процессов вне этого интервала.</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5948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94" name="Google Shape;494;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ea typeface="Times New Roman" panose="02020603050405020304" pitchFamily="18" charset="0"/>
              </a:rPr>
              <a:t>Детерминированные процессы характеризуются тем, что знание их в некотором интервале времени позволяет полностью определить поведение этих процессов вне этого интервала. Для детерминированного процесса заранее задан критерий оптимальности, а ограничения первого и второго рода известны. Стохастические процессы характеризуются тем, что знание их на некотором интервале времени позволяет определить лишь вероятностные характеристики поведения этих процессов вне этого интервала.</a:t>
            </a:r>
          </a:p>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29642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06460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7"/>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449263" algn="l"/>
                <a:tab pos="898525" algn="l"/>
                <a:tab pos="1347788" algn="l"/>
                <a:tab pos="1797050" algn="l"/>
                <a:tab pos="2246313" algn="l"/>
                <a:tab pos="2695575" algn="l"/>
              </a:tabLst>
              <a:defRPr sz="1200">
                <a:solidFill>
                  <a:srgbClr val="000000"/>
                </a:solidFill>
                <a:latin typeface="Times New Roman"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fld id="{23FBB70F-1845-4628-B3B0-E543836CC406}" type="slidenum">
              <a:rPr kumimoji="0" lang="ru-RU" altLang="ru-RU" sz="1200" b="0" i="0" u="none" strike="noStrike" kern="1200" cap="none" spc="0" normalizeH="0" baseline="0" noProof="0" smtClean="0">
                <a:ln>
                  <a:noFill/>
                </a:ln>
                <a:solidFill>
                  <a:srgbClr val="000000"/>
                </a:solidFill>
                <a:effectLst/>
                <a:uLnTx/>
                <a:uFillTx/>
                <a:latin typeface="Times New Roman" pitchFamily="18" charset="0"/>
                <a:ea typeface="Microsoft YaHei" pitchFamily="34" charset="-122"/>
                <a:cs typeface="Segoe UI" pitchFamily="34" charset="0"/>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itchFamily="2" charset="2"/>
                <a:buNone/>
                <a:tabLst>
                  <a:tab pos="449263" algn="l"/>
                  <a:tab pos="898525" algn="l"/>
                  <a:tab pos="1347788" algn="l"/>
                  <a:tab pos="1797050" algn="l"/>
                  <a:tab pos="2246313" algn="l"/>
                  <a:tab pos="2695575" algn="l"/>
                </a:tabLst>
                <a:defRPr/>
              </a:pPr>
              <a:t>12</a:t>
            </a:fld>
            <a:endParaRPr kumimoji="0" lang="ru-RU" altLang="ru-RU" sz="1200" b="0" i="0" u="none" strike="noStrike" kern="1200" cap="none" spc="0" normalizeH="0" baseline="0" noProof="0">
              <a:ln>
                <a:noFill/>
              </a:ln>
              <a:solidFill>
                <a:srgbClr val="000000"/>
              </a:solidFill>
              <a:effectLst/>
              <a:uLnTx/>
              <a:uFillTx/>
              <a:latin typeface="Times New Roman" pitchFamily="18" charset="0"/>
              <a:ea typeface="Microsoft YaHei" pitchFamily="34" charset="-122"/>
              <a:cs typeface="Segoe UI" pitchFamily="34" charset="0"/>
            </a:endParaRPr>
          </a:p>
        </p:txBody>
      </p:sp>
      <p:sp>
        <p:nvSpPr>
          <p:cNvPr id="115715" name="Rectangle 1"/>
          <p:cNvSpPr>
            <a:spLocks noGrp="1" noRot="1" noChangeAspect="1" noChangeArrowheads="1" noTextEdit="1"/>
          </p:cNvSpPr>
          <p:nvPr>
            <p:ph type="sldImg"/>
          </p:nvPr>
        </p:nvSpPr>
        <p:spPr>
          <a:xfrm>
            <a:off x="2230438" y="236538"/>
            <a:ext cx="3876675" cy="29083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5716" name="Text Box 2"/>
          <p:cNvSpPr txBox="1">
            <a:spLocks noChangeArrowheads="1"/>
          </p:cNvSpPr>
          <p:nvPr/>
        </p:nvSpPr>
        <p:spPr bwMode="auto">
          <a:xfrm>
            <a:off x="1113368" y="3548063"/>
            <a:ext cx="6110817" cy="2980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0" fontAlgn="auto" latinLnBrk="0" hangingPunct="0">
              <a:lnSpc>
                <a:spcPct val="100000"/>
              </a:lnSpc>
              <a:spcBef>
                <a:spcPts val="0"/>
              </a:spcBef>
              <a:spcAft>
                <a:spcPts val="0"/>
              </a:spcAft>
              <a:buClr>
                <a:srgbClr val="000000"/>
              </a:buClr>
              <a:buSzPct val="100000"/>
              <a:buFont typeface="Times New Roman" pitchFamily="18" charset="0"/>
              <a:buNone/>
              <a:tabLst/>
              <a:defRPr/>
            </a:pPr>
            <a:endParaRPr kumimoji="0" lang="ru-RU" alt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Заметки 1">
            <a:extLst>
              <a:ext uri="{FF2B5EF4-FFF2-40B4-BE49-F238E27FC236}">
                <a16:creationId xmlns:a16="http://schemas.microsoft.com/office/drawing/2014/main" id="{B4455C67-69F0-4AD5-A43C-B636E3FC3A89}"/>
              </a:ext>
            </a:extLst>
          </p:cNvPr>
          <p:cNvSpPr>
            <a:spLocks noGrp="1"/>
          </p:cNvSpPr>
          <p:nvPr>
            <p:ph type="body" idx="1"/>
          </p:nvPr>
        </p:nvSpPr>
        <p:spPr/>
        <p:txBody>
          <a:bodyPr/>
          <a:lstStyle/>
          <a:p>
            <a:r>
              <a:rPr lang="ru-RU" dirty="0"/>
              <a:t>18.00 – 18.10 + 19.00 - 19.10</a:t>
            </a:r>
          </a:p>
          <a:p>
            <a:endParaRPr lang="ru-RU"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10D62A-0EDC-4DC8-9C32-FB765812F04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758782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3FA03-A494-4F1F-8A24-9E48176D72C2}"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166</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928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8988-6A48-D986-27DE-A3A048CB64A1}"/>
            </a:ext>
          </a:extLst>
        </p:cNvPr>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817BB9E5-55D6-B428-E126-66B8B5B35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45F0DBE-592E-BF21-80C7-B296F03E8F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ru-RU"/>
              <a:t>WU</a:t>
            </a:r>
          </a:p>
        </p:txBody>
      </p:sp>
      <p:sp>
        <p:nvSpPr>
          <p:cNvPr id="5124" name="Slide Number Placeholder 3">
            <a:extLst>
              <a:ext uri="{FF2B5EF4-FFF2-40B4-BE49-F238E27FC236}">
                <a16:creationId xmlns:a16="http://schemas.microsoft.com/office/drawing/2014/main" id="{F2E26B3B-A3E6-2BFE-7CFF-49C99CD0F1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5C4C9F3-0B40-4128-84B3-4202A1D21850}" type="slidenum">
              <a:rPr kumimoji="0" lang="en-GB" altLang="ru-RU"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ct val="0"/>
                </a:spcBef>
                <a:spcAft>
                  <a:spcPts val="0"/>
                </a:spcAft>
                <a:buClrTx/>
                <a:buSzTx/>
                <a:buFontTx/>
                <a:buNone/>
                <a:tabLst/>
                <a:defRPr/>
              </a:pPr>
              <a:t>168</a:t>
            </a:fld>
            <a:endParaRPr kumimoji="0" lang="en-GB" altLang="ru-RU"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92585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7">
            <a:extLst>
              <a:ext uri="{FF2B5EF4-FFF2-40B4-BE49-F238E27FC236}">
                <a16:creationId xmlns:a16="http://schemas.microsoft.com/office/drawing/2014/main" id="{CB3E9FA0-AD2C-4743-91B0-DB7E6D056B27}"/>
              </a:ext>
            </a:extLst>
          </p:cNvPr>
          <p:cNvSpPr>
            <a:spLocks noGrp="1" noChangeArrowheads="1"/>
          </p:cNvSpPr>
          <p:nvPr>
            <p:ph type="sldNum" sz="quarter"/>
          </p:nvPr>
        </p:nvSpPr>
        <p:spPr>
          <a:noFill/>
          <a:extLst>
            <a:ext uri="{91240B29-F687-4F45-9708-019B960494DF}">
              <a14:hiddenLine xmlns:a14="http://schemas.microsoft.com/office/drawing/2010/main" w="9525">
                <a:solidFill>
                  <a:srgbClr val="3465A4"/>
                </a:solidFill>
                <a:round/>
                <a:headEnd/>
                <a:tailEnd/>
              </a14:hiddenLine>
            </a:ext>
          </a:extLst>
        </p:spPr>
        <p:txBody>
          <a:bodyPr/>
          <a:lstStyle>
            <a:lvl1pPr marL="215900" indent="-215900">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1200">
                <a:solidFill>
                  <a:srgbClr val="000000"/>
                </a:solidFill>
                <a:latin typeface="Times New Roman" panose="02020603050405020304" pitchFamily="18" charset="0"/>
              </a:defRPr>
            </a:lvl9pPr>
          </a:lstStyle>
          <a:p>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fld id="{8125922B-BB45-478E-BDE8-88192E8547B1}" type="slidenum">
              <a:rPr kumimoji="0" lang="ru-RU" altLang="ru-RU"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charset="0"/>
              </a:rPr>
              <a:pPr marL="215900" marR="0" lvl="0" indent="-215900" algn="r" defTabSz="914400" rtl="0" eaLnBrk="1" fontAlgn="auto" latinLnBrk="0" hangingPunct="1">
                <a:lnSpc>
                  <a:spcPct val="100000"/>
                </a:lnSpc>
                <a:spcBef>
                  <a:spcPct val="0"/>
                </a:spcBef>
                <a:spcAft>
                  <a:spcPts val="0"/>
                </a:spcAft>
                <a:buClr>
                  <a:srgbClr val="000000"/>
                </a:buClr>
                <a:buSzPct val="45000"/>
                <a:buFont typeface="Wingdings" panose="05000000000000000000" pitchFamily="2" charset="2"/>
                <a:buNone/>
                <a:tabLst>
                  <a:tab pos="449263" algn="l"/>
                  <a:tab pos="898525" algn="l"/>
                  <a:tab pos="1347788" algn="l"/>
                  <a:tab pos="1797050" algn="l"/>
                  <a:tab pos="2246313" algn="l"/>
                  <a:tab pos="2695575" algn="l"/>
                </a:tabLst>
                <a:defRPr/>
              </a:pPr>
              <a:t>173</a:t>
            </a:fld>
            <a:endParaRPr kumimoji="0" lang="ru-RU" altLang="ru-RU"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charset="0"/>
            </a:endParaRPr>
          </a:p>
        </p:txBody>
      </p:sp>
      <p:sp>
        <p:nvSpPr>
          <p:cNvPr id="232451" name="Rectangle 1">
            <a:extLst>
              <a:ext uri="{FF2B5EF4-FFF2-40B4-BE49-F238E27FC236}">
                <a16:creationId xmlns:a16="http://schemas.microsoft.com/office/drawing/2014/main" id="{5C5FEE71-C112-42F9-B99B-7B7960552E62}"/>
              </a:ext>
            </a:extLst>
          </p:cNvPr>
          <p:cNvSpPr>
            <a:spLocks noGrp="1" noRot="1" noChangeAspect="1" noChangeArrowheads="1" noTextEdit="1"/>
          </p:cNvSpPr>
          <p:nvPr>
            <p:ph type="sldImg"/>
          </p:nvPr>
        </p:nvSpPr>
        <p:spPr>
          <a:xfrm>
            <a:off x="1200150" y="1143000"/>
            <a:ext cx="4457700" cy="3086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a:extLst>
              <a:ext uri="{FF2B5EF4-FFF2-40B4-BE49-F238E27FC236}">
                <a16:creationId xmlns:a16="http://schemas.microsoft.com/office/drawing/2014/main" id="{11CEAA77-0CBE-4CA9-92F0-FFAFB1C12D3F}"/>
              </a:ext>
            </a:extLst>
          </p:cNvPr>
          <p:cNvSpPr>
            <a:spLocks noGrp="1" noChangeArrowheads="1"/>
          </p:cNvSpPr>
          <p:nvPr>
            <p:ph type="body" idx="1"/>
          </p:nvPr>
        </p:nvSpPr>
        <p:spPr>
          <a:xfrm>
            <a:off x="685800" y="4400550"/>
            <a:ext cx="5486400" cy="3600450"/>
          </a:xfrm>
          <a:noFill/>
          <a:extLst>
            <a:ext uri="{91240B29-F687-4F45-9708-019B960494DF}">
              <a14:hiddenLine xmlns:a14="http://schemas.microsoft.com/office/drawing/2010/main" w="9525">
                <a:solidFill>
                  <a:srgbClr val="3465A4"/>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ru-RU" altLang="ru-RU">
              <a:latin typeface="Times New Roman" panose="02020603050405020304" pitchFamily="18" charset="0"/>
            </a:endParaRPr>
          </a:p>
        </p:txBody>
      </p:sp>
    </p:spTree>
    <p:extLst>
      <p:ext uri="{BB962C8B-B14F-4D97-AF65-F5344CB8AC3E}">
        <p14:creationId xmlns:p14="http://schemas.microsoft.com/office/powerpoint/2010/main" val="24235485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8037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E6B62C-B258-4662-8C97-ECFBFC565A6E}" type="slidenum">
              <a:rPr kumimoji="0" lang="ru-R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ru-R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2184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7354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78723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8820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r>
              <a:rPr lang="ru-RU" sz="1200" b="0" i="0" u="none" strike="noStrike" kern="1200" baseline="0" dirty="0">
                <a:solidFill>
                  <a:schemeClr val="tx1"/>
                </a:solidFill>
                <a:latin typeface="+mn-lt"/>
                <a:ea typeface="+mn-ea"/>
                <a:cs typeface="+mn-cs"/>
              </a:rPr>
              <a:t>Если будут потрачены деньги в будущем и отражаешь их в учёте сейчас, чтобы предупредить инвесторов.</a:t>
            </a:r>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FBD0D1-3FD0-424E-80EA-1D687225844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2775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2287131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104006682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11"/>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3"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6549930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9"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100088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7"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241443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125224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2" y="714362"/>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69940391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2"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903407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altLang="en-US" sz="1416"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251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48266790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52049246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76668913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287386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343452731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329112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8449931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5339109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79231616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86718964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83887416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45584735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0"/>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58212636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27354235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05485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9"/>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67778876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9752509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70250087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59318457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10185279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16131063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43445563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0113095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35081155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87178252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4139341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8560225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74609602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91808135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04257656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400244282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6"/>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5"/>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0"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00693693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6"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0559356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4"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27544770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6"/>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50404627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sz="1800"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08341053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5182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430002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1" i="0">
                <a:solidFill>
                  <a:srgbClr val="6F2F9F"/>
                </a:solidFill>
                <a:latin typeface="Arial"/>
                <a:cs typeface="Arial"/>
              </a:defRPr>
            </a:lvl1pPr>
          </a:lstStyle>
          <a:p>
            <a:endParaRPr/>
          </a:p>
        </p:txBody>
      </p:sp>
      <p:sp>
        <p:nvSpPr>
          <p:cNvPr id="3" name="Holder 3"/>
          <p:cNvSpPr>
            <a:spLocks noGrp="1"/>
          </p:cNvSpPr>
          <p:nvPr>
            <p:ph sz="half" idx="2"/>
          </p:nvPr>
        </p:nvSpPr>
        <p:spPr>
          <a:xfrm>
            <a:off x="457200" y="1577340"/>
            <a:ext cx="397764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2279134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62" b="0" i="0">
                <a:solidFill>
                  <a:srgbClr val="404040"/>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01800172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70980436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05123356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70277795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16562941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01479196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0045227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02478098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1366881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20603953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22955029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7197829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2"/>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2"/>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70573180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15426551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9810616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91394970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7231041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altLang="en-US" sz="1534"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272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94836634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61934736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2072742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383540" y="1643635"/>
            <a:ext cx="3994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404689530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36692628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64467345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8399181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65452433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03069509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30706071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03174678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88487237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51418186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dirty="0"/>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dirty="0"/>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694147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531" y="186344"/>
            <a:ext cx="7771070" cy="788471"/>
          </a:xfrm>
        </p:spPr>
        <p:txBody>
          <a:bodyPr lIns="0" tIns="0" rIns="0" bIns="0" anchor="b" anchorCtr="0">
            <a:noAutofit/>
          </a:bodyPr>
          <a:lstStyle>
            <a:lvl1pPr algn="l">
              <a:defRPr sz="1662">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58528" y="1110518"/>
            <a:ext cx="7771071" cy="4466167"/>
          </a:xfrm>
        </p:spPr>
        <p:txBody>
          <a:bodyPr lIns="0" tIns="0" rIns="0" bIns="0">
            <a:noAutofit/>
          </a:bodyPr>
          <a:lstStyle>
            <a:lvl1pPr marL="143988" indent="-143988">
              <a:lnSpc>
                <a:spcPts val="1650"/>
              </a:lnSpc>
              <a:spcBef>
                <a:spcPts val="0"/>
              </a:spcBef>
              <a:spcAft>
                <a:spcPts val="900"/>
              </a:spcAft>
              <a:buClrTx/>
              <a:defRPr sz="1214">
                <a:solidFill>
                  <a:schemeClr val="bg2"/>
                </a:solidFill>
              </a:defRPr>
            </a:lvl1pPr>
            <a:lvl2pPr marL="308543" indent="-143988">
              <a:lnSpc>
                <a:spcPts val="1650"/>
              </a:lnSpc>
              <a:spcBef>
                <a:spcPts val="0"/>
              </a:spcBef>
              <a:spcAft>
                <a:spcPts val="900"/>
              </a:spcAft>
              <a:buFont typeface="Lucida Grande"/>
              <a:buChar char="–"/>
              <a:defRPr sz="1214">
                <a:solidFill>
                  <a:schemeClr val="bg2"/>
                </a:solidFill>
              </a:defRPr>
            </a:lvl2pPr>
            <a:lvl3pPr marL="479958" indent="-143988">
              <a:lnSpc>
                <a:spcPts val="1650"/>
              </a:lnSpc>
              <a:spcBef>
                <a:spcPts val="0"/>
              </a:spcBef>
              <a:spcAft>
                <a:spcPts val="900"/>
              </a:spcAft>
              <a:buFont typeface="Lucida Grande"/>
              <a:buChar char="–"/>
              <a:defRPr sz="1214">
                <a:solidFill>
                  <a:schemeClr val="bg2"/>
                </a:solidFill>
              </a:defRPr>
            </a:lvl3pPr>
            <a:lvl4pPr marL="651370" indent="-143988">
              <a:lnSpc>
                <a:spcPts val="1650"/>
              </a:lnSpc>
              <a:spcBef>
                <a:spcPts val="0"/>
              </a:spcBef>
              <a:spcAft>
                <a:spcPts val="900"/>
              </a:spcAft>
              <a:buFont typeface="Lucida Grande"/>
              <a:buChar char="–"/>
              <a:defRPr sz="1214">
                <a:solidFill>
                  <a:schemeClr val="bg2"/>
                </a:solidFill>
              </a:defRPr>
            </a:lvl4pPr>
            <a:lvl5pPr marL="822783" indent="-143988">
              <a:lnSpc>
                <a:spcPts val="1650"/>
              </a:lnSpc>
              <a:spcBef>
                <a:spcPts val="0"/>
              </a:spcBef>
              <a:spcAft>
                <a:spcPts val="900"/>
              </a:spcAft>
              <a:buFont typeface="Lucida Grande"/>
              <a:buChar char="–"/>
              <a:defRPr sz="1214">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6679006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dirty="0"/>
              <a:t>Вставка рисунка </a:t>
            </a:r>
            <a:r>
              <a:rPr lang="ru-RU" altLang="zh-CN" dirty="0" err="1"/>
              <a:t>SmartArt</a:t>
            </a:r>
            <a:endParaRPr lang="zh-CN" altLang="en-US" dirty="0"/>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7288751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9905954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0793046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89483825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8847368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86908095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5951004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942075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69249577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80712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79482577"/>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6352806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34519687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32310270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8575483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048145156"/>
      </p:ext>
    </p:extLst>
  </p:cSld>
  <p:clrMapOvr>
    <a:masterClrMapping/>
  </p:clrMapOvr>
  <p:hf hdr="0" ftr="0" dt="0"/>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28853894"/>
      </p:ext>
    </p:extLst>
  </p:cSld>
  <p:clrMapOvr>
    <a:masterClrMapping/>
  </p:clrMapOvr>
  <p:hf hdr="0" ftr="0" dt="0"/>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691395840"/>
      </p:ext>
    </p:extLst>
  </p:cSld>
  <p:clrMapOvr>
    <a:masterClrMapping/>
  </p:clrMapOvr>
  <p:hf hdr="0" ftr="0" dt="0"/>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685240154"/>
      </p:ext>
    </p:extLst>
  </p:cSld>
  <p:clrMapOvr>
    <a:masterClrMapping/>
  </p:clrMapOvr>
  <p:hf hdr="0" ftr="0" dt="0"/>
</p:sldLayout>
</file>

<file path=ppt/slideLayouts/slideLayout188.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1"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19571508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595737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1"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5139944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02169173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5153221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41222564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61530536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0961468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08868942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46957631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80401097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83971724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82000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41451886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Базовый слайд">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fld id="{32B57455-B1A1-4A70-8760-C930B36144A6}" type="slidenum">
              <a:rPr lang="ru-RU" smtClean="0"/>
              <a:t>‹#›</a:t>
            </a:fld>
            <a:endParaRPr lang="ru-RU"/>
          </a:p>
        </p:txBody>
      </p:sp>
      <p:sp>
        <p:nvSpPr>
          <p:cNvPr id="7" name="Заголовок 1"/>
          <p:cNvSpPr>
            <a:spLocks noGrp="1"/>
          </p:cNvSpPr>
          <p:nvPr>
            <p:ph type="title"/>
          </p:nvPr>
        </p:nvSpPr>
        <p:spPr>
          <a:xfrm>
            <a:off x="685802" y="493115"/>
            <a:ext cx="6715125" cy="606382"/>
          </a:xfrm>
          <a:prstGeom prst="rect">
            <a:avLst/>
          </a:prstGeom>
        </p:spPr>
        <p:txBody>
          <a:bodyPr vert="horz" lIns="91440" tIns="45720" rIns="91440" bIns="45720" rtlCol="0" anchor="ctr">
            <a:normAutofit/>
          </a:bodyPr>
          <a:lstStyle/>
          <a:p>
            <a:r>
              <a:rPr lang="ru-RU" dirty="0"/>
              <a:t>ОБРАЗЕЦ ЗАГОЛОВКА</a:t>
            </a:r>
          </a:p>
        </p:txBody>
      </p:sp>
      <p:sp>
        <p:nvSpPr>
          <p:cNvPr id="9" name="Текст 2"/>
          <p:cNvSpPr>
            <a:spLocks noGrp="1"/>
          </p:cNvSpPr>
          <p:nvPr>
            <p:ph idx="1"/>
          </p:nvPr>
        </p:nvSpPr>
        <p:spPr>
          <a:xfrm>
            <a:off x="511791" y="1723188"/>
            <a:ext cx="8263448" cy="4351338"/>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159255247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023139054"/>
      </p:ext>
    </p:extLst>
  </p:cSld>
  <p:clrMapOvr>
    <a:masterClrMapping/>
  </p:clrMapOvr>
  <p:hf hdr="0" ftr="0" dt="0"/>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79010882"/>
      </p:ext>
    </p:extLst>
  </p:cSld>
  <p:clrMapOvr>
    <a:masterClrMapping/>
  </p:clrMapOvr>
  <p:hf hdr="0" ftr="0" dt="0"/>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365195643"/>
      </p:ext>
    </p:extLst>
  </p:cSld>
  <p:clrMapOvr>
    <a:masterClrMapping/>
  </p:clrMapOvr>
  <p:hf hdr="0" ftr="0" dt="0"/>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34032115"/>
      </p:ext>
    </p:extLst>
  </p:cSld>
  <p:clrMapOvr>
    <a:masterClrMapping/>
  </p:clrMapOvr>
  <p:hf hdr="0" ftr="0" dt="0"/>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val="310856399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2"/>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292190" indent="0" algn="ctr">
              <a:buNone/>
              <a:defRPr>
                <a:solidFill>
                  <a:schemeClr val="tx1">
                    <a:tint val="75000"/>
                  </a:schemeClr>
                </a:solidFill>
              </a:defRPr>
            </a:lvl2pPr>
            <a:lvl3pPr marL="584380" indent="0" algn="ctr">
              <a:buNone/>
              <a:defRPr>
                <a:solidFill>
                  <a:schemeClr val="tx1">
                    <a:tint val="75000"/>
                  </a:schemeClr>
                </a:solidFill>
              </a:defRPr>
            </a:lvl3pPr>
            <a:lvl4pPr marL="876569" indent="0" algn="ctr">
              <a:buNone/>
              <a:defRPr>
                <a:solidFill>
                  <a:schemeClr val="tx1">
                    <a:tint val="75000"/>
                  </a:schemeClr>
                </a:solidFill>
              </a:defRPr>
            </a:lvl4pPr>
            <a:lvl5pPr marL="1168759" indent="0" algn="ctr">
              <a:buNone/>
              <a:defRPr>
                <a:solidFill>
                  <a:schemeClr val="tx1">
                    <a:tint val="75000"/>
                  </a:schemeClr>
                </a:solidFill>
              </a:defRPr>
            </a:lvl5pPr>
            <a:lvl6pPr marL="1460949" indent="0" algn="ctr">
              <a:buNone/>
              <a:defRPr>
                <a:solidFill>
                  <a:schemeClr val="tx1">
                    <a:tint val="75000"/>
                  </a:schemeClr>
                </a:solidFill>
              </a:defRPr>
            </a:lvl6pPr>
            <a:lvl7pPr marL="1753139" indent="0" algn="ctr">
              <a:buNone/>
              <a:defRPr>
                <a:solidFill>
                  <a:schemeClr val="tx1">
                    <a:tint val="75000"/>
                  </a:schemeClr>
                </a:solidFill>
              </a:defRPr>
            </a:lvl7pPr>
            <a:lvl8pPr marL="2045328" indent="0" algn="ctr">
              <a:buNone/>
              <a:defRPr>
                <a:solidFill>
                  <a:schemeClr val="tx1">
                    <a:tint val="75000"/>
                  </a:schemeClr>
                </a:solidFill>
              </a:defRPr>
            </a:lvl8pPr>
            <a:lvl9pPr marL="2337518"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89434025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22503957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2556" b="1" cap="all"/>
            </a:lvl1pPr>
          </a:lstStyle>
          <a:p>
            <a:r>
              <a:rPr lang="ru-RU"/>
              <a:t>Образец заголовка</a:t>
            </a:r>
          </a:p>
        </p:txBody>
      </p:sp>
      <p:sp>
        <p:nvSpPr>
          <p:cNvPr id="3" name="Текст 2"/>
          <p:cNvSpPr>
            <a:spLocks noGrp="1"/>
          </p:cNvSpPr>
          <p:nvPr>
            <p:ph type="body" idx="1"/>
          </p:nvPr>
        </p:nvSpPr>
        <p:spPr>
          <a:xfrm>
            <a:off x="722313" y="2906720"/>
            <a:ext cx="7772400" cy="1500187"/>
          </a:xfrm>
        </p:spPr>
        <p:txBody>
          <a:bodyPr anchor="b"/>
          <a:lstStyle>
            <a:lvl1pPr marL="0" indent="0">
              <a:buNone/>
              <a:defRPr sz="1278">
                <a:solidFill>
                  <a:schemeClr val="tx1">
                    <a:tint val="75000"/>
                  </a:schemeClr>
                </a:solidFill>
              </a:defRPr>
            </a:lvl1pPr>
            <a:lvl2pPr marL="292190" indent="0">
              <a:buNone/>
              <a:defRPr sz="1150">
                <a:solidFill>
                  <a:schemeClr val="tx1">
                    <a:tint val="75000"/>
                  </a:schemeClr>
                </a:solidFill>
              </a:defRPr>
            </a:lvl2pPr>
            <a:lvl3pPr marL="584380" indent="0">
              <a:buNone/>
              <a:defRPr sz="1023">
                <a:solidFill>
                  <a:schemeClr val="tx1">
                    <a:tint val="75000"/>
                  </a:schemeClr>
                </a:solidFill>
              </a:defRPr>
            </a:lvl3pPr>
            <a:lvl4pPr marL="876569" indent="0">
              <a:buNone/>
              <a:defRPr sz="894">
                <a:solidFill>
                  <a:schemeClr val="tx1">
                    <a:tint val="75000"/>
                  </a:schemeClr>
                </a:solidFill>
              </a:defRPr>
            </a:lvl4pPr>
            <a:lvl5pPr marL="1168759" indent="0">
              <a:buNone/>
              <a:defRPr sz="894">
                <a:solidFill>
                  <a:schemeClr val="tx1">
                    <a:tint val="75000"/>
                  </a:schemeClr>
                </a:solidFill>
              </a:defRPr>
            </a:lvl5pPr>
            <a:lvl6pPr marL="1460949" indent="0">
              <a:buNone/>
              <a:defRPr sz="894">
                <a:solidFill>
                  <a:schemeClr val="tx1">
                    <a:tint val="75000"/>
                  </a:schemeClr>
                </a:solidFill>
              </a:defRPr>
            </a:lvl6pPr>
            <a:lvl7pPr marL="1753139" indent="0">
              <a:buNone/>
              <a:defRPr sz="894">
                <a:solidFill>
                  <a:schemeClr val="tx1">
                    <a:tint val="75000"/>
                  </a:schemeClr>
                </a:solidFill>
              </a:defRPr>
            </a:lvl7pPr>
            <a:lvl8pPr marL="2045328" indent="0">
              <a:buNone/>
              <a:defRPr sz="894">
                <a:solidFill>
                  <a:schemeClr val="tx1">
                    <a:tint val="75000"/>
                  </a:schemeClr>
                </a:solidFill>
              </a:defRPr>
            </a:lvl8pPr>
            <a:lvl9pPr marL="2337518" indent="0">
              <a:buNone/>
              <a:defRPr sz="894">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78778991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1790"/>
            </a:lvl1pPr>
            <a:lvl2pPr>
              <a:defRPr sz="1534"/>
            </a:lvl2pPr>
            <a:lvl3pPr>
              <a:defRPr sz="1278"/>
            </a:lvl3pPr>
            <a:lvl4pPr>
              <a:defRPr sz="1150"/>
            </a:lvl4pPr>
            <a:lvl5pPr>
              <a:defRPr sz="1150"/>
            </a:lvl5pPr>
            <a:lvl6pPr>
              <a:defRPr sz="1150"/>
            </a:lvl6pPr>
            <a:lvl7pPr>
              <a:defRPr sz="1150"/>
            </a:lvl7pPr>
            <a:lvl8pPr>
              <a:defRPr sz="1150"/>
            </a:lvl8pPr>
            <a:lvl9pPr>
              <a:defRPr sz="11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1790"/>
            </a:lvl1pPr>
            <a:lvl2pPr>
              <a:defRPr sz="1534"/>
            </a:lvl2pPr>
            <a:lvl3pPr>
              <a:defRPr sz="1278"/>
            </a:lvl3pPr>
            <a:lvl4pPr>
              <a:defRPr sz="1150"/>
            </a:lvl4pPr>
            <a:lvl5pPr>
              <a:defRPr sz="1150"/>
            </a:lvl5pPr>
            <a:lvl6pPr>
              <a:defRPr sz="1150"/>
            </a:lvl6pPr>
            <a:lvl7pPr>
              <a:defRPr sz="1150"/>
            </a:lvl7pPr>
            <a:lvl8pPr>
              <a:defRPr sz="1150"/>
            </a:lvl8pPr>
            <a:lvl9pPr>
              <a:defRPr sz="11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09736903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2" y="1535113"/>
            <a:ext cx="4040188" cy="639762"/>
          </a:xfrm>
        </p:spPr>
        <p:txBody>
          <a:bodyPr anchor="b"/>
          <a:lstStyle>
            <a:lvl1pPr marL="0" indent="0">
              <a:buNone/>
              <a:defRPr sz="1534" b="1"/>
            </a:lvl1pPr>
            <a:lvl2pPr marL="292190" indent="0">
              <a:buNone/>
              <a:defRPr sz="1278" b="1"/>
            </a:lvl2pPr>
            <a:lvl3pPr marL="584380" indent="0">
              <a:buNone/>
              <a:defRPr sz="1150" b="1"/>
            </a:lvl3pPr>
            <a:lvl4pPr marL="876569" indent="0">
              <a:buNone/>
              <a:defRPr sz="1023" b="1"/>
            </a:lvl4pPr>
            <a:lvl5pPr marL="1168759" indent="0">
              <a:buNone/>
              <a:defRPr sz="1023" b="1"/>
            </a:lvl5pPr>
            <a:lvl6pPr marL="1460949" indent="0">
              <a:buNone/>
              <a:defRPr sz="1023" b="1"/>
            </a:lvl6pPr>
            <a:lvl7pPr marL="1753139" indent="0">
              <a:buNone/>
              <a:defRPr sz="1023" b="1"/>
            </a:lvl7pPr>
            <a:lvl8pPr marL="2045328" indent="0">
              <a:buNone/>
              <a:defRPr sz="1023" b="1"/>
            </a:lvl8pPr>
            <a:lvl9pPr marL="2337518" indent="0">
              <a:buNone/>
              <a:defRPr sz="1023" b="1"/>
            </a:lvl9pPr>
          </a:lstStyle>
          <a:p>
            <a:pPr lvl="0"/>
            <a:r>
              <a:rPr lang="ru-RU"/>
              <a:t>Образец текста</a:t>
            </a:r>
          </a:p>
        </p:txBody>
      </p:sp>
      <p:sp>
        <p:nvSpPr>
          <p:cNvPr id="4" name="Объект 3"/>
          <p:cNvSpPr>
            <a:spLocks noGrp="1"/>
          </p:cNvSpPr>
          <p:nvPr>
            <p:ph sz="half" idx="2"/>
          </p:nvPr>
        </p:nvSpPr>
        <p:spPr>
          <a:xfrm>
            <a:off x="457202" y="2174875"/>
            <a:ext cx="4040188" cy="3951288"/>
          </a:xfrm>
        </p:spPr>
        <p:txBody>
          <a:bodyPr/>
          <a:lstStyle>
            <a:lvl1pPr>
              <a:defRPr sz="1534"/>
            </a:lvl1pPr>
            <a:lvl2pPr>
              <a:defRPr sz="1278"/>
            </a:lvl2pPr>
            <a:lvl3pPr>
              <a:defRPr sz="1150"/>
            </a:lvl3pPr>
            <a:lvl4pPr>
              <a:defRPr sz="1023"/>
            </a:lvl4pPr>
            <a:lvl5pPr>
              <a:defRPr sz="1023"/>
            </a:lvl5pPr>
            <a:lvl6pPr>
              <a:defRPr sz="1023"/>
            </a:lvl6pPr>
            <a:lvl7pPr>
              <a:defRPr sz="1023"/>
            </a:lvl7pPr>
            <a:lvl8pPr>
              <a:defRPr sz="1023"/>
            </a:lvl8pPr>
            <a:lvl9pPr>
              <a:defRPr sz="102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1534" b="1"/>
            </a:lvl1pPr>
            <a:lvl2pPr marL="292190" indent="0">
              <a:buNone/>
              <a:defRPr sz="1278" b="1"/>
            </a:lvl2pPr>
            <a:lvl3pPr marL="584380" indent="0">
              <a:buNone/>
              <a:defRPr sz="1150" b="1"/>
            </a:lvl3pPr>
            <a:lvl4pPr marL="876569" indent="0">
              <a:buNone/>
              <a:defRPr sz="1023" b="1"/>
            </a:lvl4pPr>
            <a:lvl5pPr marL="1168759" indent="0">
              <a:buNone/>
              <a:defRPr sz="1023" b="1"/>
            </a:lvl5pPr>
            <a:lvl6pPr marL="1460949" indent="0">
              <a:buNone/>
              <a:defRPr sz="1023" b="1"/>
            </a:lvl6pPr>
            <a:lvl7pPr marL="1753139" indent="0">
              <a:buNone/>
              <a:defRPr sz="1023" b="1"/>
            </a:lvl7pPr>
            <a:lvl8pPr marL="2045328" indent="0">
              <a:buNone/>
              <a:defRPr sz="1023" b="1"/>
            </a:lvl8pPr>
            <a:lvl9pPr marL="2337518" indent="0">
              <a:buNone/>
              <a:defRPr sz="1023"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1534"/>
            </a:lvl1pPr>
            <a:lvl2pPr>
              <a:defRPr sz="1278"/>
            </a:lvl2pPr>
            <a:lvl3pPr>
              <a:defRPr sz="1150"/>
            </a:lvl3pPr>
            <a:lvl4pPr>
              <a:defRPr sz="1023"/>
            </a:lvl4pPr>
            <a:lvl5pPr>
              <a:defRPr sz="1023"/>
            </a:lvl5pPr>
            <a:lvl6pPr>
              <a:defRPr sz="1023"/>
            </a:lvl6pPr>
            <a:lvl7pPr>
              <a:defRPr sz="1023"/>
            </a:lvl7pPr>
            <a:lvl8pPr>
              <a:defRPr sz="1023"/>
            </a:lvl8pPr>
            <a:lvl9pPr>
              <a:defRPr sz="102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8" name="Нижний колонтитул 4"/>
          <p:cNvSpPr>
            <a:spLocks noGrp="1"/>
          </p:cNvSpPr>
          <p:nvPr>
            <p:ph type="ftr" sz="quarter" idx="11"/>
          </p:nvPr>
        </p:nvSpPr>
        <p:spPr/>
        <p:txBody>
          <a:bodyPr/>
          <a:lstStyle>
            <a:lvl1pPr>
              <a:defRPr/>
            </a:lvl1pPr>
          </a:lstStyle>
          <a:p>
            <a:endParaRPr lang="en-US"/>
          </a:p>
        </p:txBody>
      </p:sp>
      <p:sp>
        <p:nvSpPr>
          <p:cNvPr id="9"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6623593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662" b="1">
                <a:solidFill>
                  <a:srgbClr val="0D0D0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Arial" charset="0"/>
              <a:cs typeface="Arial" charset="0"/>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Arial" charset="0"/>
                <a:cs typeface="Arial" charset="0"/>
              </a:rPr>
              <a:pPr fontAlgn="base">
                <a:spcBef>
                  <a:spcPct val="0"/>
                </a:spcBef>
                <a:spcAft>
                  <a:spcPct val="0"/>
                </a:spcAft>
                <a:defRPr/>
              </a:pPr>
              <a:t>6/25/2024</a:t>
            </a:fld>
            <a:endParaRPr lang="en-US">
              <a:solidFill>
                <a:prstClr val="black">
                  <a:tint val="75000"/>
                </a:prstClr>
              </a:solidFill>
              <a:latin typeface="Arial" charset="0"/>
              <a:cs typeface="Arial" charset="0"/>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Arial" charset="0"/>
                <a:cs typeface="Arial" charset="0"/>
              </a:rPr>
              <a:pPr fontAlgn="base">
                <a:spcBef>
                  <a:spcPct val="0"/>
                </a:spcBef>
                <a:spcAft>
                  <a:spcPct val="0"/>
                </a:spcAft>
                <a:defRPr/>
              </a:pPr>
              <a:t>‹#›</a:t>
            </a:fld>
            <a:endParaRPr lang="ru-RU">
              <a:solidFill>
                <a:prstClr val="black">
                  <a:tint val="75000"/>
                </a:prstClr>
              </a:solidFill>
              <a:latin typeface="Arial" charset="0"/>
              <a:cs typeface="Arial" charset="0"/>
            </a:endParaRPr>
          </a:p>
        </p:txBody>
      </p:sp>
    </p:spTree>
    <p:extLst>
      <p:ext uri="{BB962C8B-B14F-4D97-AF65-F5344CB8AC3E}">
        <p14:creationId xmlns:p14="http://schemas.microsoft.com/office/powerpoint/2010/main" val="2161077878"/>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4" name="Нижний колонтитул 4"/>
          <p:cNvSpPr>
            <a:spLocks noGrp="1"/>
          </p:cNvSpPr>
          <p:nvPr>
            <p:ph type="ftr" sz="quarter" idx="11"/>
          </p:nvPr>
        </p:nvSpPr>
        <p:spPr/>
        <p:txBody>
          <a:bodyPr/>
          <a:lstStyle>
            <a:lvl1pPr>
              <a:defRPr/>
            </a:lvl1pPr>
          </a:lstStyle>
          <a:p>
            <a:endParaRPr lang="en-US"/>
          </a:p>
        </p:txBody>
      </p:sp>
      <p:sp>
        <p:nvSpPr>
          <p:cNvPr id="5"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42949265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3" name="Нижний колонтитул 4"/>
          <p:cNvSpPr>
            <a:spLocks noGrp="1"/>
          </p:cNvSpPr>
          <p:nvPr>
            <p:ph type="ftr" sz="quarter" idx="11"/>
          </p:nvPr>
        </p:nvSpPr>
        <p:spPr/>
        <p:txBody>
          <a:bodyPr/>
          <a:lstStyle>
            <a:lvl1pPr>
              <a:defRPr/>
            </a:lvl1pPr>
          </a:lstStyle>
          <a:p>
            <a:endParaRPr lang="en-US"/>
          </a:p>
        </p:txBody>
      </p:sp>
      <p:sp>
        <p:nvSpPr>
          <p:cNvPr id="4"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48331193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4" y="273050"/>
            <a:ext cx="3008313" cy="1162050"/>
          </a:xfrm>
        </p:spPr>
        <p:txBody>
          <a:bodyPr anchor="b"/>
          <a:lstStyle>
            <a:lvl1pPr algn="l">
              <a:defRPr sz="1278" b="1"/>
            </a:lvl1pPr>
          </a:lstStyle>
          <a:p>
            <a:r>
              <a:rPr lang="ru-RU"/>
              <a:t>Образец заголовка</a:t>
            </a:r>
          </a:p>
        </p:txBody>
      </p:sp>
      <p:sp>
        <p:nvSpPr>
          <p:cNvPr id="3" name="Объект 2"/>
          <p:cNvSpPr>
            <a:spLocks noGrp="1"/>
          </p:cNvSpPr>
          <p:nvPr>
            <p:ph idx="1"/>
          </p:nvPr>
        </p:nvSpPr>
        <p:spPr>
          <a:xfrm>
            <a:off x="3575053" y="273057"/>
            <a:ext cx="5111751" cy="5853113"/>
          </a:xfrm>
        </p:spPr>
        <p:txBody>
          <a:bodyPr/>
          <a:lstStyle>
            <a:lvl1pPr>
              <a:defRPr sz="2045"/>
            </a:lvl1pPr>
            <a:lvl2pPr>
              <a:defRPr sz="1790"/>
            </a:lvl2pPr>
            <a:lvl3pPr>
              <a:defRPr sz="1534"/>
            </a:lvl3pPr>
            <a:lvl4pPr>
              <a:defRPr sz="1278"/>
            </a:lvl4pPr>
            <a:lvl5pPr>
              <a:defRPr sz="1278"/>
            </a:lvl5pPr>
            <a:lvl6pPr>
              <a:defRPr sz="1278"/>
            </a:lvl6pPr>
            <a:lvl7pPr>
              <a:defRPr sz="1278"/>
            </a:lvl7pPr>
            <a:lvl8pPr>
              <a:defRPr sz="1278"/>
            </a:lvl8pPr>
            <a:lvl9pPr>
              <a:defRPr sz="127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4" y="1435103"/>
            <a:ext cx="3008313" cy="4691063"/>
          </a:xfrm>
        </p:spPr>
        <p:txBody>
          <a:bodyPr/>
          <a:lstStyle>
            <a:lvl1pPr marL="0" indent="0">
              <a:buNone/>
              <a:defRPr sz="894"/>
            </a:lvl1pPr>
            <a:lvl2pPr marL="292190" indent="0">
              <a:buNone/>
              <a:defRPr sz="767"/>
            </a:lvl2pPr>
            <a:lvl3pPr marL="584380" indent="0">
              <a:buNone/>
              <a:defRPr sz="639"/>
            </a:lvl3pPr>
            <a:lvl4pPr marL="876569" indent="0">
              <a:buNone/>
              <a:defRPr sz="575"/>
            </a:lvl4pPr>
            <a:lvl5pPr marL="1168759" indent="0">
              <a:buNone/>
              <a:defRPr sz="575"/>
            </a:lvl5pPr>
            <a:lvl6pPr marL="1460949" indent="0">
              <a:buNone/>
              <a:defRPr sz="575"/>
            </a:lvl6pPr>
            <a:lvl7pPr marL="1753139" indent="0">
              <a:buNone/>
              <a:defRPr sz="575"/>
            </a:lvl7pPr>
            <a:lvl8pPr marL="2045328" indent="0">
              <a:buNone/>
              <a:defRPr sz="575"/>
            </a:lvl8pPr>
            <a:lvl9pPr marL="2337518" indent="0">
              <a:buNone/>
              <a:defRPr sz="5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55692692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278"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045"/>
            </a:lvl1pPr>
            <a:lvl2pPr marL="292190" indent="0">
              <a:buNone/>
              <a:defRPr sz="1790"/>
            </a:lvl2pPr>
            <a:lvl3pPr marL="584380" indent="0">
              <a:buNone/>
              <a:defRPr sz="1534"/>
            </a:lvl3pPr>
            <a:lvl4pPr marL="876569" indent="0">
              <a:buNone/>
              <a:defRPr sz="1278"/>
            </a:lvl4pPr>
            <a:lvl5pPr marL="1168759" indent="0">
              <a:buNone/>
              <a:defRPr sz="1278"/>
            </a:lvl5pPr>
            <a:lvl6pPr marL="1460949" indent="0">
              <a:buNone/>
              <a:defRPr sz="1278"/>
            </a:lvl6pPr>
            <a:lvl7pPr marL="1753139" indent="0">
              <a:buNone/>
              <a:defRPr sz="1278"/>
            </a:lvl7pPr>
            <a:lvl8pPr marL="2045328" indent="0">
              <a:buNone/>
              <a:defRPr sz="1278"/>
            </a:lvl8pPr>
            <a:lvl9pPr marL="2337518" indent="0">
              <a:buNone/>
              <a:defRPr sz="1278"/>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894"/>
            </a:lvl1pPr>
            <a:lvl2pPr marL="292190" indent="0">
              <a:buNone/>
              <a:defRPr sz="767"/>
            </a:lvl2pPr>
            <a:lvl3pPr marL="584380" indent="0">
              <a:buNone/>
              <a:defRPr sz="639"/>
            </a:lvl3pPr>
            <a:lvl4pPr marL="876569" indent="0">
              <a:buNone/>
              <a:defRPr sz="575"/>
            </a:lvl4pPr>
            <a:lvl5pPr marL="1168759" indent="0">
              <a:buNone/>
              <a:defRPr sz="575"/>
            </a:lvl5pPr>
            <a:lvl6pPr marL="1460949" indent="0">
              <a:buNone/>
              <a:defRPr sz="575"/>
            </a:lvl6pPr>
            <a:lvl7pPr marL="1753139" indent="0">
              <a:buNone/>
              <a:defRPr sz="575"/>
            </a:lvl7pPr>
            <a:lvl8pPr marL="2045328" indent="0">
              <a:buNone/>
              <a:defRPr sz="575"/>
            </a:lvl8pPr>
            <a:lvl9pPr marL="2337518" indent="0">
              <a:buNone/>
              <a:defRPr sz="5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91180595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281176459"/>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5"/>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5"/>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11360214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1"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8" y="428611"/>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17231767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3"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9"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13793634"/>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7"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9833426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51637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73210418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600773230"/>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68232404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74249740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75281947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124388372"/>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29958789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3070218505"/>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231073275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182804473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1827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021553079"/>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a:p>
        </p:txBody>
      </p:sp>
    </p:spTree>
    <p:extLst>
      <p:ext uri="{BB962C8B-B14F-4D97-AF65-F5344CB8AC3E}">
        <p14:creationId xmlns:p14="http://schemas.microsoft.com/office/powerpoint/2010/main" val="419060994"/>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6"/>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5"/>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0"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91620014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6"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3950591"/>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4"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6072818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6"/>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6471267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49" y="142876"/>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8593077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sz="1800"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94286398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7986006"/>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400" b="1" i="0">
                <a:solidFill>
                  <a:srgbClr val="6F2F9F"/>
                </a:solidFill>
                <a:latin typeface="Arial"/>
                <a:cs typeface="Arial"/>
              </a:defRPr>
            </a:lvl1pPr>
          </a:lstStyle>
          <a:p>
            <a:endParaRPr/>
          </a:p>
        </p:txBody>
      </p:sp>
      <p:sp>
        <p:nvSpPr>
          <p:cNvPr id="3" name="Holder 3"/>
          <p:cNvSpPr>
            <a:spLocks noGrp="1"/>
          </p:cNvSpPr>
          <p:nvPr>
            <p:ph sz="half" idx="2"/>
          </p:nvPr>
        </p:nvSpPr>
        <p:spPr>
          <a:xfrm>
            <a:off x="457200" y="1577340"/>
            <a:ext cx="3977640" cy="49244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9244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2409800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62" b="0" i="0">
                <a:solidFill>
                  <a:srgbClr val="404040"/>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962557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89637892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324774002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352213405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149237377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384577638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4121773415"/>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230685856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151076678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2984730973"/>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2928409170"/>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942778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981390619"/>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376090214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7" y="428607"/>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03284384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664901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753318450"/>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1687690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0" y="714358"/>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3223414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69" b="1">
                <a:latin typeface="Arial"/>
                <a:cs typeface="Arial"/>
              </a:defRPr>
            </a:lvl1pPr>
          </a:lstStyle>
          <a:p>
            <a:endParaRPr/>
          </a:p>
        </p:txBody>
      </p:sp>
      <p:sp>
        <p:nvSpPr>
          <p:cNvPr id="3" name="Holder 3"/>
          <p:cNvSpPr>
            <a:spLocks noGrp="1"/>
          </p:cNvSpPr>
          <p:nvPr>
            <p:ph sz="half" idx="2"/>
          </p:nvPr>
        </p:nvSpPr>
        <p:spPr>
          <a:xfrm>
            <a:off x="383540" y="1643635"/>
            <a:ext cx="3994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40863"/>
          </a:xfrm>
          <a:prstGeom prst="rect">
            <a:avLst/>
          </a:prstGeom>
        </p:spPr>
        <p:txBody>
          <a:bodyPr wrap="square" lIns="0" tIns="0" rIns="0" bIns="0">
            <a:spAutoFit/>
          </a:bodyPr>
          <a:lstStyle>
            <a:lvl1pPr>
              <a:defRPr sz="221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Gill Sans MT" pitchFamily="34" charset="0"/>
              <a:cs typeface="Arial" charset="0"/>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fontAlgn="base">
              <a:spcBef>
                <a:spcPct val="0"/>
              </a:spcBef>
              <a:spcAft>
                <a:spcPct val="0"/>
              </a:spcAft>
              <a:defRPr/>
            </a:pPr>
            <a:fld id="{1D8BD707-D9CF-40AE-B4C6-C98DA3205C09}" type="datetimeFigureOut">
              <a:rPr lang="en-US" smtClean="0">
                <a:solidFill>
                  <a:prstClr val="black">
                    <a:tint val="75000"/>
                  </a:prstClr>
                </a:solidFill>
                <a:latin typeface="Gill Sans MT" pitchFamily="34" charset="0"/>
                <a:cs typeface="Arial" charset="0"/>
              </a:rPr>
              <a:pPr fontAlgn="base">
                <a:spcBef>
                  <a:spcPct val="0"/>
                </a:spcBef>
                <a:spcAft>
                  <a:spcPct val="0"/>
                </a:spcAft>
                <a:defRPr/>
              </a:pPr>
              <a:t>6/25/2024</a:t>
            </a:fld>
            <a:endParaRPr lang="en-US">
              <a:solidFill>
                <a:prstClr val="black">
                  <a:tint val="75000"/>
                </a:prstClr>
              </a:solidFill>
              <a:latin typeface="Gill Sans MT" pitchFamily="34" charset="0"/>
              <a:cs typeface="Arial" charset="0"/>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pPr fontAlgn="base">
              <a:spcBef>
                <a:spcPct val="0"/>
              </a:spcBef>
              <a:spcAft>
                <a:spcPct val="0"/>
              </a:spcAft>
              <a:defRPr/>
            </a:pPr>
            <a:fld id="{B6F15528-21DE-4FAA-801E-634DDDAF4B2B}" type="slidenum">
              <a:rPr lang="ru-RU" smtClean="0">
                <a:solidFill>
                  <a:prstClr val="black">
                    <a:tint val="75000"/>
                  </a:prstClr>
                </a:solidFill>
                <a:latin typeface="Gill Sans MT" pitchFamily="34" charset="0"/>
                <a:cs typeface="Arial" charset="0"/>
              </a:rPr>
              <a:pPr fontAlgn="base">
                <a:spcBef>
                  <a:spcPct val="0"/>
                </a:spcBef>
                <a:spcAft>
                  <a:spcPct val="0"/>
                </a:spcAft>
                <a:defRPr/>
              </a:pPr>
              <a:t>‹#›</a:t>
            </a:fld>
            <a:endParaRPr lang="ru-RU">
              <a:solidFill>
                <a:prstClr val="black">
                  <a:tint val="75000"/>
                </a:prstClr>
              </a:solidFill>
              <a:latin typeface="Gill Sans MT" pitchFamily="34" charset="0"/>
              <a:cs typeface="Arial" charset="0"/>
            </a:endParaRPr>
          </a:p>
        </p:txBody>
      </p:sp>
    </p:spTree>
    <p:extLst>
      <p:ext uri="{BB962C8B-B14F-4D97-AF65-F5344CB8AC3E}">
        <p14:creationId xmlns:p14="http://schemas.microsoft.com/office/powerpoint/2010/main" val="132086783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1876157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157323935"/>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687022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828178016"/>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256498378"/>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418226672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2"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457202"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8" name="Нижний колонтитул 4"/>
          <p:cNvSpPr>
            <a:spLocks noGrp="1"/>
          </p:cNvSpPr>
          <p:nvPr>
            <p:ph type="ftr" sz="quarter" idx="11"/>
          </p:nvPr>
        </p:nvSpPr>
        <p:spPr/>
        <p:txBody>
          <a:bodyPr/>
          <a:lstStyle>
            <a:lvl1pPr>
              <a:defRPr/>
            </a:lvl1pPr>
          </a:lstStyle>
          <a:p>
            <a:endParaRPr lang="en-US"/>
          </a:p>
        </p:txBody>
      </p:sp>
      <p:sp>
        <p:nvSpPr>
          <p:cNvPr id="9"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865964189"/>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4" name="Нижний колонтитул 4"/>
          <p:cNvSpPr>
            <a:spLocks noGrp="1"/>
          </p:cNvSpPr>
          <p:nvPr>
            <p:ph type="ftr" sz="quarter" idx="11"/>
          </p:nvPr>
        </p:nvSpPr>
        <p:spPr/>
        <p:txBody>
          <a:bodyPr/>
          <a:lstStyle>
            <a:lvl1pPr>
              <a:defRPr/>
            </a:lvl1pPr>
          </a:lstStyle>
          <a:p>
            <a:endParaRPr lang="en-US"/>
          </a:p>
        </p:txBody>
      </p:sp>
      <p:sp>
        <p:nvSpPr>
          <p:cNvPr id="5"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82296980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3" name="Нижний колонтитул 4"/>
          <p:cNvSpPr>
            <a:spLocks noGrp="1"/>
          </p:cNvSpPr>
          <p:nvPr>
            <p:ph type="ftr" sz="quarter" idx="11"/>
          </p:nvPr>
        </p:nvSpPr>
        <p:spPr/>
        <p:txBody>
          <a:bodyPr/>
          <a:lstStyle>
            <a:lvl1pPr>
              <a:defRPr/>
            </a:lvl1pPr>
          </a:lstStyle>
          <a:p>
            <a:endParaRPr lang="en-US"/>
          </a:p>
        </p:txBody>
      </p:sp>
      <p:sp>
        <p:nvSpPr>
          <p:cNvPr id="4"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37242775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48281071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6" name="Нижний колонтитул 4"/>
          <p:cNvSpPr>
            <a:spLocks noGrp="1"/>
          </p:cNvSpPr>
          <p:nvPr>
            <p:ph type="ftr" sz="quarter" idx="11"/>
          </p:nvPr>
        </p:nvSpPr>
        <p:spPr/>
        <p:txBody>
          <a:bodyPr/>
          <a:lstStyle>
            <a:lvl1pPr>
              <a:defRPr/>
            </a:lvl1pPr>
          </a:lstStyle>
          <a:p>
            <a:endParaRPr lang="en-US"/>
          </a:p>
        </p:txBody>
      </p:sp>
      <p:sp>
        <p:nvSpPr>
          <p:cNvPr id="7"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18914496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9101174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204016205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49"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882083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238476594"/>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1" y="2714627"/>
            <a:ext cx="5572165" cy="2857515"/>
          </a:xfrm>
          <a:prstGeom prst="rect">
            <a:avLst/>
          </a:prstGeom>
        </p:spPr>
        <p:txBody>
          <a:bodyPr rtlCol="0">
            <a:normAutofit/>
          </a:bodyPr>
          <a:lstStyle/>
          <a:p>
            <a:pPr lvl="0"/>
            <a:r>
              <a:rPr lang="ru-RU" altLang="zh-CN" noProof="0"/>
              <a:t>Вставка таблицы</a:t>
            </a:r>
            <a:endParaRPr lang="zh-CN" altLang="en-US" noProof="0"/>
          </a:p>
        </p:txBody>
      </p:sp>
      <p:sp>
        <p:nvSpPr>
          <p:cNvPr id="16" name="图片占位符 15"/>
          <p:cNvSpPr>
            <a:spLocks noGrp="1"/>
          </p:cNvSpPr>
          <p:nvPr>
            <p:ph type="pic" sz="quarter" idx="11"/>
          </p:nvPr>
        </p:nvSpPr>
        <p:spPr>
          <a:xfrm>
            <a:off x="428598" y="428607"/>
            <a:ext cx="2500313" cy="2214563"/>
          </a:xfrm>
          <a:prstGeom prst="rect">
            <a:avLst/>
          </a:prstGeom>
        </p:spPr>
        <p:txBody>
          <a:bodyPr rtlCol="0">
            <a:normAutofit/>
          </a:bodyPr>
          <a:lstStyle/>
          <a:p>
            <a:pPr lvl="0"/>
            <a:r>
              <a:rPr lang="ru-RU" altLang="zh-CN" noProof="0"/>
              <a:t>Вставка рисунка</a:t>
            </a:r>
            <a:endParaRPr lang="zh-CN" altLang="en-US" noProof="0"/>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27402542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3" y="571480"/>
            <a:ext cx="5214975" cy="4071966"/>
          </a:xfrm>
          <a:prstGeom prst="rect">
            <a:avLst/>
          </a:prstGeom>
        </p:spPr>
        <p:txBody>
          <a:bodyPr rtlCol="0">
            <a:normAutofit/>
          </a:bodyPr>
          <a:lstStyle/>
          <a:p>
            <a:pPr lvl="0"/>
            <a:r>
              <a:rPr lang="ru-RU" altLang="zh-CN" noProof="0"/>
              <a:t>Вставка рисунка SmartArt</a:t>
            </a:r>
            <a:endParaRPr lang="zh-CN" altLang="en-US" noProof="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6817536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086441976"/>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269736361"/>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9" y="214314"/>
            <a:ext cx="7793037" cy="1462087"/>
          </a:xfrm>
        </p:spPr>
        <p:txBody>
          <a:bodyPr/>
          <a:lstStyle/>
          <a:p>
            <a:r>
              <a:rPr lang="ru-RU"/>
              <a:t>Образец заголовка</a:t>
            </a:r>
          </a:p>
        </p:txBody>
      </p:sp>
      <p:sp>
        <p:nvSpPr>
          <p:cNvPr id="3" name="Диаграмма 2"/>
          <p:cNvSpPr>
            <a:spLocks noGrp="1"/>
          </p:cNvSpPr>
          <p:nvPr>
            <p:ph type="chart" idx="1"/>
          </p:nvPr>
        </p:nvSpPr>
        <p:spPr>
          <a:xfrm>
            <a:off x="1182688" y="2017713"/>
            <a:ext cx="7772400" cy="4114800"/>
          </a:xfrm>
        </p:spPr>
        <p:txBody>
          <a:bodyPr/>
          <a:lstStyle/>
          <a:p>
            <a:pPr lvl="0"/>
            <a:endParaRPr lang="ru-RU" noProof="0"/>
          </a:p>
        </p:txBody>
      </p:sp>
      <p:sp>
        <p:nvSpPr>
          <p:cNvPr id="4" name="Rectangle 11"/>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A6978834-3D23-473F-ACF6-5FA4A82ED80A}"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034896785"/>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a:solidFill>
                  <a:srgbClr val="FF0000"/>
                </a:solidFill>
                <a:latin typeface="Arial Black"/>
                <a:cs typeface="Arial Black"/>
              </a:defRPr>
            </a:lvl1pPr>
          </a:lstStyle>
          <a:p>
            <a:endParaRPr/>
          </a:p>
        </p:txBody>
      </p:sp>
      <p:sp>
        <p:nvSpPr>
          <p:cNvPr id="3" name="Holder 3"/>
          <p:cNvSpPr>
            <a:spLocks noGrp="1"/>
          </p:cNvSpPr>
          <p:nvPr>
            <p:ph sz="half" idx="2"/>
          </p:nvPr>
        </p:nvSpPr>
        <p:spPr>
          <a:xfrm>
            <a:off x="618540" y="1511172"/>
            <a:ext cx="3564254" cy="3749040"/>
          </a:xfrm>
          <a:prstGeom prst="rect">
            <a:avLst/>
          </a:prstGeom>
        </p:spPr>
        <p:txBody>
          <a:bodyPr wrap="square" lIns="0" tIns="0" rIns="0" bIns="0">
            <a:spAutoFit/>
          </a:bodyPr>
          <a:lstStyle>
            <a:lvl1pPr>
              <a:defRPr sz="2400" b="1">
                <a:latin typeface="Calibri"/>
                <a:cs typeface="Calibri"/>
              </a:defRPr>
            </a:lvl1pPr>
          </a:lstStyle>
          <a:p>
            <a:endParaRPr/>
          </a:p>
        </p:txBody>
      </p:sp>
      <p:sp>
        <p:nvSpPr>
          <p:cNvPr id="4" name="Holder 4"/>
          <p:cNvSpPr>
            <a:spLocks noGrp="1"/>
          </p:cNvSpPr>
          <p:nvPr>
            <p:ph sz="half" idx="3"/>
          </p:nvPr>
        </p:nvSpPr>
        <p:spPr>
          <a:xfrm>
            <a:off x="4826253" y="2507996"/>
            <a:ext cx="3831590" cy="3877310"/>
          </a:xfrm>
          <a:prstGeom prst="rect">
            <a:avLst/>
          </a:prstGeom>
        </p:spPr>
        <p:txBody>
          <a:bodyPr wrap="square" lIns="0" tIns="0" rIns="0" bIns="0">
            <a:spAutoFit/>
          </a:bodyPr>
          <a:lstStyle>
            <a:lvl1pPr>
              <a:defRPr sz="1600" b="1">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673337739"/>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endParaRPr lang="ru-RU" altLang="ru-RU"/>
          </a:p>
        </p:txBody>
      </p:sp>
      <p:sp>
        <p:nvSpPr>
          <p:cNvPr id="5" name="Нижний колонтитул 4"/>
          <p:cNvSpPr>
            <a:spLocks noGrp="1"/>
          </p:cNvSpPr>
          <p:nvPr>
            <p:ph type="ftr" sz="quarter" idx="11"/>
          </p:nvPr>
        </p:nvSpPr>
        <p:spPr/>
        <p:txBody>
          <a:bodyPr/>
          <a:lstStyle/>
          <a:p>
            <a:endParaRPr lang="ru-RU" altLang="ru-RU"/>
          </a:p>
        </p:txBody>
      </p:sp>
      <p:sp>
        <p:nvSpPr>
          <p:cNvPr id="6" name="Номер слайда 5"/>
          <p:cNvSpPr>
            <a:spLocks noGrp="1"/>
          </p:cNvSpPr>
          <p:nvPr>
            <p:ph type="sldNum" sz="quarter" idx="12"/>
          </p:nvPr>
        </p:nvSpPr>
        <p:spPr/>
        <p:txBody>
          <a:bodyPr/>
          <a:lstStyle/>
          <a:p>
            <a:fld id="{BAE68718-45C0-45C3-AE13-73342D2B8052}" type="slidenum">
              <a:rPr lang="ru-RU" altLang="ru-RU" smtClean="0"/>
              <a:pPr/>
              <a:t>‹#›</a:t>
            </a:fld>
            <a:endParaRPr lang="ru-RU" altLang="ru-RU"/>
          </a:p>
        </p:txBody>
      </p:sp>
    </p:spTree>
    <p:extLst>
      <p:ext uri="{BB962C8B-B14F-4D97-AF65-F5344CB8AC3E}">
        <p14:creationId xmlns:p14="http://schemas.microsoft.com/office/powerpoint/2010/main" val="3550053184"/>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ltLang="ru-RU"/>
          </a:p>
        </p:txBody>
      </p:sp>
      <p:sp>
        <p:nvSpPr>
          <p:cNvPr id="5" name="Нижний колонтитул 4"/>
          <p:cNvSpPr>
            <a:spLocks noGrp="1"/>
          </p:cNvSpPr>
          <p:nvPr>
            <p:ph type="ftr" sz="quarter" idx="11"/>
          </p:nvPr>
        </p:nvSpPr>
        <p:spPr/>
        <p:txBody>
          <a:bodyPr/>
          <a:lstStyle/>
          <a:p>
            <a:endParaRPr lang="ru-RU" altLang="ru-RU"/>
          </a:p>
        </p:txBody>
      </p:sp>
      <p:sp>
        <p:nvSpPr>
          <p:cNvPr id="6" name="Номер слайда 5"/>
          <p:cNvSpPr>
            <a:spLocks noGrp="1"/>
          </p:cNvSpPr>
          <p:nvPr>
            <p:ph type="sldNum" sz="quarter" idx="12"/>
          </p:nvPr>
        </p:nvSpPr>
        <p:spPr/>
        <p:txBody>
          <a:bodyPr/>
          <a:lstStyle/>
          <a:p>
            <a:fld id="{4F3675E0-1DA3-4AEC-AC3D-3AB0AFC9FF60}" type="slidenum">
              <a:rPr lang="ru-RU" altLang="ru-RU" smtClean="0"/>
              <a:pPr/>
              <a:t>‹#›</a:t>
            </a:fld>
            <a:endParaRPr lang="ru-RU" altLang="ru-RU"/>
          </a:p>
        </p:txBody>
      </p:sp>
    </p:spTree>
    <p:extLst>
      <p:ext uri="{BB962C8B-B14F-4D97-AF65-F5344CB8AC3E}">
        <p14:creationId xmlns:p14="http://schemas.microsoft.com/office/powerpoint/2010/main" val="242208405"/>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altLang="ru-RU"/>
          </a:p>
        </p:txBody>
      </p:sp>
      <p:sp>
        <p:nvSpPr>
          <p:cNvPr id="5" name="Нижний колонтитул 4"/>
          <p:cNvSpPr>
            <a:spLocks noGrp="1"/>
          </p:cNvSpPr>
          <p:nvPr>
            <p:ph type="ftr" sz="quarter" idx="11"/>
          </p:nvPr>
        </p:nvSpPr>
        <p:spPr/>
        <p:txBody>
          <a:bodyPr/>
          <a:lstStyle/>
          <a:p>
            <a:endParaRPr lang="ru-RU" altLang="ru-RU"/>
          </a:p>
        </p:txBody>
      </p:sp>
      <p:sp>
        <p:nvSpPr>
          <p:cNvPr id="6" name="Номер слайда 5"/>
          <p:cNvSpPr>
            <a:spLocks noGrp="1"/>
          </p:cNvSpPr>
          <p:nvPr>
            <p:ph type="sldNum" sz="quarter" idx="12"/>
          </p:nvPr>
        </p:nvSpPr>
        <p:spPr/>
        <p:txBody>
          <a:bodyPr/>
          <a:lstStyle/>
          <a:p>
            <a:fld id="{FF1622CC-6034-42E4-AE7D-C3CA107AAF9D}" type="slidenum">
              <a:rPr lang="ru-RU" altLang="ru-RU" smtClean="0"/>
              <a:pPr/>
              <a:t>‹#›</a:t>
            </a:fld>
            <a:endParaRPr lang="ru-RU" altLang="ru-RU"/>
          </a:p>
        </p:txBody>
      </p:sp>
    </p:spTree>
    <p:extLst>
      <p:ext uri="{BB962C8B-B14F-4D97-AF65-F5344CB8AC3E}">
        <p14:creationId xmlns:p14="http://schemas.microsoft.com/office/powerpoint/2010/main" val="1961814633"/>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altLang="ru-RU"/>
          </a:p>
        </p:txBody>
      </p:sp>
      <p:sp>
        <p:nvSpPr>
          <p:cNvPr id="6" name="Нижний колонтитул 5"/>
          <p:cNvSpPr>
            <a:spLocks noGrp="1"/>
          </p:cNvSpPr>
          <p:nvPr>
            <p:ph type="ftr" sz="quarter" idx="11"/>
          </p:nvPr>
        </p:nvSpPr>
        <p:spPr/>
        <p:txBody>
          <a:bodyPr/>
          <a:lstStyle/>
          <a:p>
            <a:endParaRPr lang="ru-RU" altLang="ru-RU"/>
          </a:p>
        </p:txBody>
      </p:sp>
      <p:sp>
        <p:nvSpPr>
          <p:cNvPr id="7" name="Номер слайда 6"/>
          <p:cNvSpPr>
            <a:spLocks noGrp="1"/>
          </p:cNvSpPr>
          <p:nvPr>
            <p:ph type="sldNum" sz="quarter" idx="12"/>
          </p:nvPr>
        </p:nvSpPr>
        <p:spPr/>
        <p:txBody>
          <a:bodyPr/>
          <a:lstStyle/>
          <a:p>
            <a:fld id="{C2C04E13-D5B9-408D-9C04-718EAA2627EA}" type="slidenum">
              <a:rPr lang="ru-RU" altLang="ru-RU" smtClean="0"/>
              <a:pPr/>
              <a:t>‹#›</a:t>
            </a:fld>
            <a:endParaRPr lang="ru-RU" altLang="ru-RU"/>
          </a:p>
        </p:txBody>
      </p:sp>
    </p:spTree>
    <p:extLst>
      <p:ext uri="{BB962C8B-B14F-4D97-AF65-F5344CB8AC3E}">
        <p14:creationId xmlns:p14="http://schemas.microsoft.com/office/powerpoint/2010/main" val="16723475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02255556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altLang="ru-RU"/>
          </a:p>
        </p:txBody>
      </p:sp>
      <p:sp>
        <p:nvSpPr>
          <p:cNvPr id="8" name="Нижний колонтитул 7"/>
          <p:cNvSpPr>
            <a:spLocks noGrp="1"/>
          </p:cNvSpPr>
          <p:nvPr>
            <p:ph type="ftr" sz="quarter" idx="11"/>
          </p:nvPr>
        </p:nvSpPr>
        <p:spPr/>
        <p:txBody>
          <a:bodyPr/>
          <a:lstStyle/>
          <a:p>
            <a:endParaRPr lang="ru-RU" altLang="ru-RU"/>
          </a:p>
        </p:txBody>
      </p:sp>
      <p:sp>
        <p:nvSpPr>
          <p:cNvPr id="9" name="Номер слайда 8"/>
          <p:cNvSpPr>
            <a:spLocks noGrp="1"/>
          </p:cNvSpPr>
          <p:nvPr>
            <p:ph type="sldNum" sz="quarter" idx="12"/>
          </p:nvPr>
        </p:nvSpPr>
        <p:spPr/>
        <p:txBody>
          <a:bodyPr/>
          <a:lstStyle/>
          <a:p>
            <a:fld id="{791FF480-4C96-42AB-B2EA-EDE78A933F9D}" type="slidenum">
              <a:rPr lang="ru-RU" altLang="ru-RU" smtClean="0"/>
              <a:pPr/>
              <a:t>‹#›</a:t>
            </a:fld>
            <a:endParaRPr lang="ru-RU" altLang="ru-RU"/>
          </a:p>
        </p:txBody>
      </p:sp>
    </p:spTree>
    <p:extLst>
      <p:ext uri="{BB962C8B-B14F-4D97-AF65-F5344CB8AC3E}">
        <p14:creationId xmlns:p14="http://schemas.microsoft.com/office/powerpoint/2010/main" val="2648662783"/>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altLang="ru-RU"/>
          </a:p>
        </p:txBody>
      </p:sp>
      <p:sp>
        <p:nvSpPr>
          <p:cNvPr id="4" name="Нижний колонтитул 3"/>
          <p:cNvSpPr>
            <a:spLocks noGrp="1"/>
          </p:cNvSpPr>
          <p:nvPr>
            <p:ph type="ftr" sz="quarter" idx="11"/>
          </p:nvPr>
        </p:nvSpPr>
        <p:spPr/>
        <p:txBody>
          <a:bodyPr/>
          <a:lstStyle/>
          <a:p>
            <a:endParaRPr lang="ru-RU" altLang="ru-RU"/>
          </a:p>
        </p:txBody>
      </p:sp>
      <p:sp>
        <p:nvSpPr>
          <p:cNvPr id="5" name="Номер слайда 4"/>
          <p:cNvSpPr>
            <a:spLocks noGrp="1"/>
          </p:cNvSpPr>
          <p:nvPr>
            <p:ph type="sldNum" sz="quarter" idx="12"/>
          </p:nvPr>
        </p:nvSpPr>
        <p:spPr/>
        <p:txBody>
          <a:bodyPr/>
          <a:lstStyle/>
          <a:p>
            <a:fld id="{67B26CD8-CC7F-4DB9-9720-862199FD55D1}" type="slidenum">
              <a:rPr lang="ru-RU" altLang="ru-RU" smtClean="0"/>
              <a:pPr/>
              <a:t>‹#›</a:t>
            </a:fld>
            <a:endParaRPr lang="ru-RU" altLang="ru-RU"/>
          </a:p>
        </p:txBody>
      </p:sp>
    </p:spTree>
    <p:extLst>
      <p:ext uri="{BB962C8B-B14F-4D97-AF65-F5344CB8AC3E}">
        <p14:creationId xmlns:p14="http://schemas.microsoft.com/office/powerpoint/2010/main" val="3743745617"/>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ltLang="ru-RU"/>
          </a:p>
        </p:txBody>
      </p:sp>
      <p:sp>
        <p:nvSpPr>
          <p:cNvPr id="3" name="Нижний колонтитул 2"/>
          <p:cNvSpPr>
            <a:spLocks noGrp="1"/>
          </p:cNvSpPr>
          <p:nvPr>
            <p:ph type="ftr" sz="quarter" idx="11"/>
          </p:nvPr>
        </p:nvSpPr>
        <p:spPr/>
        <p:txBody>
          <a:bodyPr/>
          <a:lstStyle/>
          <a:p>
            <a:endParaRPr lang="ru-RU" altLang="ru-RU"/>
          </a:p>
        </p:txBody>
      </p:sp>
      <p:sp>
        <p:nvSpPr>
          <p:cNvPr id="4" name="Номер слайда 3"/>
          <p:cNvSpPr>
            <a:spLocks noGrp="1"/>
          </p:cNvSpPr>
          <p:nvPr>
            <p:ph type="sldNum" sz="quarter" idx="12"/>
          </p:nvPr>
        </p:nvSpPr>
        <p:spPr/>
        <p:txBody>
          <a:bodyPr/>
          <a:lstStyle/>
          <a:p>
            <a:fld id="{10697C93-0C8C-4309-9557-B971ECF1A7FC}" type="slidenum">
              <a:rPr lang="ru-RU" altLang="ru-RU" smtClean="0"/>
              <a:pPr/>
              <a:t>‹#›</a:t>
            </a:fld>
            <a:endParaRPr lang="ru-RU" altLang="ru-RU"/>
          </a:p>
        </p:txBody>
      </p:sp>
    </p:spTree>
    <p:extLst>
      <p:ext uri="{BB962C8B-B14F-4D97-AF65-F5344CB8AC3E}">
        <p14:creationId xmlns:p14="http://schemas.microsoft.com/office/powerpoint/2010/main" val="135606166"/>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endParaRPr lang="ru-RU" altLang="ru-RU"/>
          </a:p>
        </p:txBody>
      </p:sp>
      <p:sp>
        <p:nvSpPr>
          <p:cNvPr id="6" name="Нижний колонтитул 5"/>
          <p:cNvSpPr>
            <a:spLocks noGrp="1"/>
          </p:cNvSpPr>
          <p:nvPr>
            <p:ph type="ftr" sz="quarter" idx="11"/>
          </p:nvPr>
        </p:nvSpPr>
        <p:spPr/>
        <p:txBody>
          <a:bodyPr/>
          <a:lstStyle/>
          <a:p>
            <a:endParaRPr lang="ru-RU" altLang="ru-RU"/>
          </a:p>
        </p:txBody>
      </p:sp>
      <p:sp>
        <p:nvSpPr>
          <p:cNvPr id="7" name="Номер слайда 6"/>
          <p:cNvSpPr>
            <a:spLocks noGrp="1"/>
          </p:cNvSpPr>
          <p:nvPr>
            <p:ph type="sldNum" sz="quarter" idx="12"/>
          </p:nvPr>
        </p:nvSpPr>
        <p:spPr/>
        <p:txBody>
          <a:bodyPr/>
          <a:lstStyle/>
          <a:p>
            <a:fld id="{56473B8C-0AC3-426F-92F5-E76944B23C80}" type="slidenum">
              <a:rPr lang="ru-RU" altLang="ru-RU" smtClean="0"/>
              <a:pPr/>
              <a:t>‹#›</a:t>
            </a:fld>
            <a:endParaRPr lang="ru-RU" altLang="ru-RU"/>
          </a:p>
        </p:txBody>
      </p:sp>
    </p:spTree>
    <p:extLst>
      <p:ext uri="{BB962C8B-B14F-4D97-AF65-F5344CB8AC3E}">
        <p14:creationId xmlns:p14="http://schemas.microsoft.com/office/powerpoint/2010/main" val="71918923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endParaRPr lang="ru-RU" altLang="ru-RU"/>
          </a:p>
        </p:txBody>
      </p:sp>
      <p:sp>
        <p:nvSpPr>
          <p:cNvPr id="6" name="Нижний колонтитул 5"/>
          <p:cNvSpPr>
            <a:spLocks noGrp="1"/>
          </p:cNvSpPr>
          <p:nvPr>
            <p:ph type="ftr" sz="quarter" idx="11"/>
          </p:nvPr>
        </p:nvSpPr>
        <p:spPr/>
        <p:txBody>
          <a:bodyPr/>
          <a:lstStyle/>
          <a:p>
            <a:endParaRPr lang="ru-RU" altLang="ru-RU"/>
          </a:p>
        </p:txBody>
      </p:sp>
      <p:sp>
        <p:nvSpPr>
          <p:cNvPr id="7" name="Номер слайда 6"/>
          <p:cNvSpPr>
            <a:spLocks noGrp="1"/>
          </p:cNvSpPr>
          <p:nvPr>
            <p:ph type="sldNum" sz="quarter" idx="12"/>
          </p:nvPr>
        </p:nvSpPr>
        <p:spPr/>
        <p:txBody>
          <a:bodyPr/>
          <a:lstStyle/>
          <a:p>
            <a:fld id="{666A42F7-875B-44CE-BFC2-61322A4A1F0B}" type="slidenum">
              <a:rPr lang="ru-RU" altLang="ru-RU" smtClean="0"/>
              <a:pPr/>
              <a:t>‹#›</a:t>
            </a:fld>
            <a:endParaRPr lang="ru-RU" altLang="ru-RU"/>
          </a:p>
        </p:txBody>
      </p:sp>
    </p:spTree>
    <p:extLst>
      <p:ext uri="{BB962C8B-B14F-4D97-AF65-F5344CB8AC3E}">
        <p14:creationId xmlns:p14="http://schemas.microsoft.com/office/powerpoint/2010/main" val="3087696054"/>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ltLang="ru-RU"/>
          </a:p>
        </p:txBody>
      </p:sp>
      <p:sp>
        <p:nvSpPr>
          <p:cNvPr id="5" name="Нижний колонтитул 4"/>
          <p:cNvSpPr>
            <a:spLocks noGrp="1"/>
          </p:cNvSpPr>
          <p:nvPr>
            <p:ph type="ftr" sz="quarter" idx="11"/>
          </p:nvPr>
        </p:nvSpPr>
        <p:spPr/>
        <p:txBody>
          <a:bodyPr/>
          <a:lstStyle/>
          <a:p>
            <a:endParaRPr lang="ru-RU" altLang="ru-RU"/>
          </a:p>
        </p:txBody>
      </p:sp>
      <p:sp>
        <p:nvSpPr>
          <p:cNvPr id="6" name="Номер слайда 5"/>
          <p:cNvSpPr>
            <a:spLocks noGrp="1"/>
          </p:cNvSpPr>
          <p:nvPr>
            <p:ph type="sldNum" sz="quarter" idx="12"/>
          </p:nvPr>
        </p:nvSpPr>
        <p:spPr/>
        <p:txBody>
          <a:bodyPr/>
          <a:lstStyle/>
          <a:p>
            <a:fld id="{CB5C9FA1-BF05-4520-ABDF-AFFED2B7C6D6}" type="slidenum">
              <a:rPr lang="ru-RU" altLang="ru-RU" smtClean="0"/>
              <a:pPr/>
              <a:t>‹#›</a:t>
            </a:fld>
            <a:endParaRPr lang="ru-RU" altLang="ru-RU"/>
          </a:p>
        </p:txBody>
      </p:sp>
    </p:spTree>
    <p:extLst>
      <p:ext uri="{BB962C8B-B14F-4D97-AF65-F5344CB8AC3E}">
        <p14:creationId xmlns:p14="http://schemas.microsoft.com/office/powerpoint/2010/main" val="2095166353"/>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ltLang="ru-RU"/>
          </a:p>
        </p:txBody>
      </p:sp>
      <p:sp>
        <p:nvSpPr>
          <p:cNvPr id="5" name="Нижний колонтитул 4"/>
          <p:cNvSpPr>
            <a:spLocks noGrp="1"/>
          </p:cNvSpPr>
          <p:nvPr>
            <p:ph type="ftr" sz="quarter" idx="11"/>
          </p:nvPr>
        </p:nvSpPr>
        <p:spPr/>
        <p:txBody>
          <a:bodyPr/>
          <a:lstStyle/>
          <a:p>
            <a:endParaRPr lang="ru-RU" altLang="ru-RU"/>
          </a:p>
        </p:txBody>
      </p:sp>
      <p:sp>
        <p:nvSpPr>
          <p:cNvPr id="6" name="Номер слайда 5"/>
          <p:cNvSpPr>
            <a:spLocks noGrp="1"/>
          </p:cNvSpPr>
          <p:nvPr>
            <p:ph type="sldNum" sz="quarter" idx="12"/>
          </p:nvPr>
        </p:nvSpPr>
        <p:spPr/>
        <p:txBody>
          <a:bodyPr/>
          <a:lstStyle/>
          <a:p>
            <a:fld id="{4CE3F2E6-CD15-49DF-99E9-6C1E301F0247}" type="slidenum">
              <a:rPr lang="ru-RU" altLang="ru-RU" smtClean="0"/>
              <a:pPr/>
              <a:t>‹#›</a:t>
            </a:fld>
            <a:endParaRPr lang="ru-RU" altLang="ru-RU"/>
          </a:p>
        </p:txBody>
      </p:sp>
    </p:spTree>
    <p:extLst>
      <p:ext uri="{BB962C8B-B14F-4D97-AF65-F5344CB8AC3E}">
        <p14:creationId xmlns:p14="http://schemas.microsoft.com/office/powerpoint/2010/main" val="1355053038"/>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6"/>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5"/>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0"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16086964"/>
      </p:ext>
    </p:extLst>
  </p:cSld>
  <p:clrMapOvr>
    <a:masterClrMapping/>
  </p:clrMapOvr>
  <p:hf sldNum="0" hdr="0" ftr="0" dt="0"/>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6"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71057520"/>
      </p:ext>
    </p:extLst>
  </p:cSld>
  <p:clrMapOvr>
    <a:masterClrMapping/>
  </p:clrMapOvr>
  <p:hf sldNum="0" hdr="0" ftr="0" dt="0"/>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4"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5881106"/>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649347332"/>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6"/>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60260084"/>
      </p:ext>
    </p:extLst>
  </p:cSld>
  <p:clrMapOvr>
    <a:masterClrMapping/>
  </p:clrMapOvr>
  <p:hf sldNum="0" hdr="0" ftr="0" dt="0"/>
</p:sldLayout>
</file>

<file path=ppt/slideLayouts/slideLayout291.xml><?xml version="1.0" encoding="utf-8"?>
<p:sldLayout xmlns:a="http://schemas.openxmlformats.org/drawingml/2006/main" xmlns:r="http://schemas.openxmlformats.org/officeDocument/2006/relationships" xmlns:p="http://schemas.openxmlformats.org/presentationml/2006/main" type="obj">
  <p:cSld name="1_Пустой слайд">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ru-RU" altLang="ru-RU"/>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ru-RU" altLang="ru-RU"/>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7689657A-965C-4B2A-AAAF-A2BC645EF7E8}" type="slidenum">
              <a:rPr lang="ru-RU" altLang="ru-RU" smtClean="0"/>
              <a:pPr/>
              <a:t>‹#›</a:t>
            </a:fld>
            <a:endParaRPr lang="ru-RU" altLang="ru-RU"/>
          </a:p>
        </p:txBody>
      </p:sp>
    </p:spTree>
    <p:extLst>
      <p:ext uri="{BB962C8B-B14F-4D97-AF65-F5344CB8AC3E}">
        <p14:creationId xmlns:p14="http://schemas.microsoft.com/office/powerpoint/2010/main" val="583348568"/>
      </p:ext>
    </p:extLst>
  </p:cSld>
  <p:clrMapOvr>
    <a:masterClrMapping/>
  </p:clrMapOvr>
  <p:hf sldNum="0" hdr="0" ftr="0" dt="0"/>
</p:sldLayout>
</file>

<file path=ppt/slideLayouts/slideLayout292.xml><?xml version="1.0" encoding="utf-8"?>
<p:sldLayout xmlns:a="http://schemas.openxmlformats.org/drawingml/2006/main" xmlns:r="http://schemas.openxmlformats.org/officeDocument/2006/relationships" xmlns:p="http://schemas.openxmlformats.org/presentationml/2006/main" matchingName="Title and text" type="tx">
  <p:cSld name="Title and text">
    <p:spTree>
      <p:nvGrpSpPr>
        <p:cNvPr id="1" name="Shape 17"/>
        <p:cNvGrpSpPr/>
        <p:nvPr/>
      </p:nvGrpSpPr>
      <p:grpSpPr>
        <a:xfrm>
          <a:off x="0" y="0"/>
          <a:ext cx="0" cy="0"/>
          <a:chOff x="0" y="0"/>
          <a:chExt cx="0" cy="0"/>
        </a:xfrm>
      </p:grpSpPr>
      <p:sp>
        <p:nvSpPr>
          <p:cNvPr id="18" name="Google Shape;18;p2"/>
          <p:cNvSpPr txBox="1">
            <a:spLocks noGrp="1"/>
          </p:cNvSpPr>
          <p:nvPr>
            <p:ph type="title"/>
          </p:nvPr>
        </p:nvSpPr>
        <p:spPr>
          <a:xfrm>
            <a:off x="0" y="0"/>
            <a:ext cx="3000000" cy="3000000"/>
          </a:xfrm>
          <a:prstGeom prst="rect">
            <a:avLst/>
          </a:prstGeom>
          <a:noFill/>
          <a:ln>
            <a:noFill/>
          </a:ln>
        </p:spPr>
        <p:txBody>
          <a:bodyPr spcFirstLastPara="1" wrap="square" lIns="91425" tIns="45700" rIns="91425" bIns="45700" anchor="t" anchorCtr="0"/>
          <a:lstStyle>
            <a:lvl1pPr marR="0" lvl="0"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1pPr>
            <a:lvl2pPr marR="0" lvl="1"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2pPr>
            <a:lvl3pPr marR="0" lvl="2"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3pPr>
            <a:lvl4pPr marR="0" lvl="3"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4pPr>
            <a:lvl5pPr marR="0" lvl="4"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5pPr>
            <a:lvl6pPr marR="0" lvl="5"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6pPr>
            <a:lvl7pPr marR="0" lvl="6"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7pPr>
            <a:lvl8pPr marR="0" lvl="7"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8pPr>
            <a:lvl9pPr marR="0" lvl="8" algn="ctr" rtl="0">
              <a:lnSpc>
                <a:spcPct val="100000"/>
              </a:lnSpc>
              <a:spcBef>
                <a:spcPts val="0"/>
              </a:spcBef>
              <a:spcAft>
                <a:spcPts val="0"/>
              </a:spcAft>
              <a:buSzPts val="1400"/>
              <a:buNone/>
              <a:defRPr sz="1600" b="1" i="0" u="none" strike="noStrike" cap="none">
                <a:solidFill>
                  <a:schemeClr val="lt1"/>
                </a:solidFill>
                <a:latin typeface="Garamond"/>
                <a:ea typeface="Garamond"/>
                <a:cs typeface="Garamond"/>
                <a:sym typeface="Garamond"/>
              </a:defRPr>
            </a:lvl9pPr>
          </a:lstStyle>
          <a:p>
            <a:r>
              <a:rPr lang="ru-RU"/>
              <a:t>Образец заголовка</a:t>
            </a:r>
            <a:endParaRPr/>
          </a:p>
        </p:txBody>
      </p:sp>
      <p:sp>
        <p:nvSpPr>
          <p:cNvPr id="19" name="Google Shape;19;p2"/>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ru-RU"/>
              <a:t>Образец текста</a:t>
            </a:r>
          </a:p>
        </p:txBody>
      </p:sp>
      <p:sp>
        <p:nvSpPr>
          <p:cNvPr id="20" name="Google Shape;20;p2"/>
          <p:cNvSpPr txBox="1">
            <a:spLocks noGrp="1"/>
          </p:cNvSpPr>
          <p:nvPr>
            <p:ph type="dt" idx="10"/>
          </p:nvPr>
        </p:nvSpPr>
        <p:spPr>
          <a:xfrm>
            <a:off x="457200" y="6453187"/>
            <a:ext cx="2133600" cy="268287"/>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SzPts val="1400"/>
              <a:buNone/>
              <a:defRPr sz="1400" b="1" i="0" u="none">
                <a:solidFill>
                  <a:schemeClr val="dk1"/>
                </a:solidFill>
                <a:latin typeface="Garamond"/>
                <a:ea typeface="Garamond"/>
                <a:cs typeface="Garamond"/>
                <a:sym typeface="Garamond"/>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lang="ru-RU" altLang="ru-RU"/>
          </a:p>
        </p:txBody>
      </p:sp>
      <p:sp>
        <p:nvSpPr>
          <p:cNvPr id="21" name="Google Shape;21;p2"/>
          <p:cNvSpPr txBox="1">
            <a:spLocks noGrp="1"/>
          </p:cNvSpPr>
          <p:nvPr>
            <p:ph type="ftr" idx="11"/>
          </p:nvPr>
        </p:nvSpPr>
        <p:spPr>
          <a:xfrm>
            <a:off x="3124200" y="6453187"/>
            <a:ext cx="2895600" cy="268287"/>
          </a:xfrm>
          <a:prstGeom prst="rect">
            <a:avLst/>
          </a:prstGeom>
          <a:noFill/>
          <a:ln>
            <a:noFill/>
          </a:ln>
        </p:spPr>
        <p:txBody>
          <a:bodyPr spcFirstLastPara="1" wrap="square" lIns="91425" tIns="45700" rIns="91425" bIns="45700" anchor="t" anchorCtr="0"/>
          <a:lstStyle>
            <a:lvl1pPr marR="0" lvl="0" algn="ctr" rtl="0">
              <a:lnSpc>
                <a:spcPct val="100000"/>
              </a:lnSpc>
              <a:spcBef>
                <a:spcPts val="0"/>
              </a:spcBef>
              <a:spcAft>
                <a:spcPts val="0"/>
              </a:spcAft>
              <a:buSzPts val="1400"/>
              <a:buNone/>
              <a:defRPr sz="1400" b="1" i="0" u="none">
                <a:solidFill>
                  <a:schemeClr val="dk1"/>
                </a:solidFill>
                <a:latin typeface="Garamond"/>
                <a:ea typeface="Garamond"/>
                <a:cs typeface="Garamond"/>
                <a:sym typeface="Garamond"/>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lang="ru-RU" altLang="ru-RU"/>
          </a:p>
        </p:txBody>
      </p:sp>
      <p:sp>
        <p:nvSpPr>
          <p:cNvPr id="22" name="Google Shape;22;p2"/>
          <p:cNvSpPr txBox="1">
            <a:spLocks noGrp="1"/>
          </p:cNvSpPr>
          <p:nvPr>
            <p:ph type="sldNum" idx="12"/>
          </p:nvPr>
        </p:nvSpPr>
        <p:spPr>
          <a:xfrm>
            <a:off x="6553200" y="6245225"/>
            <a:ext cx="2133600" cy="47625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None/>
              <a:defRPr sz="1400" b="0" i="0" u="none">
                <a:solidFill>
                  <a:schemeClr val="dk1"/>
                </a:solidFill>
                <a:latin typeface="Arial"/>
                <a:ea typeface="Arial"/>
                <a:cs typeface="Arial"/>
                <a:sym typeface="Arial"/>
              </a:defRPr>
            </a:lvl1pPr>
            <a:lvl2pPr marL="0" marR="0" lvl="1" indent="0" algn="r" rtl="0">
              <a:lnSpc>
                <a:spcPct val="100000"/>
              </a:lnSpc>
              <a:spcBef>
                <a:spcPts val="0"/>
              </a:spcBef>
              <a:spcAft>
                <a:spcPts val="0"/>
              </a:spcAft>
              <a:buNone/>
              <a:defRPr sz="1400" b="0" i="0" u="none">
                <a:solidFill>
                  <a:schemeClr val="dk1"/>
                </a:solidFill>
                <a:latin typeface="Arial"/>
                <a:ea typeface="Arial"/>
                <a:cs typeface="Arial"/>
                <a:sym typeface="Arial"/>
              </a:defRPr>
            </a:lvl2pPr>
            <a:lvl3pPr marL="0" marR="0" lvl="2" indent="0" algn="r" rtl="0">
              <a:lnSpc>
                <a:spcPct val="100000"/>
              </a:lnSpc>
              <a:spcBef>
                <a:spcPts val="0"/>
              </a:spcBef>
              <a:spcAft>
                <a:spcPts val="0"/>
              </a:spcAft>
              <a:buNone/>
              <a:defRPr sz="1400" b="0" i="0" u="none">
                <a:solidFill>
                  <a:schemeClr val="dk1"/>
                </a:solidFill>
                <a:latin typeface="Arial"/>
                <a:ea typeface="Arial"/>
                <a:cs typeface="Arial"/>
                <a:sym typeface="Arial"/>
              </a:defRPr>
            </a:lvl3pPr>
            <a:lvl4pPr marL="0" marR="0" lvl="3" indent="0" algn="r" rtl="0">
              <a:lnSpc>
                <a:spcPct val="100000"/>
              </a:lnSpc>
              <a:spcBef>
                <a:spcPts val="0"/>
              </a:spcBef>
              <a:spcAft>
                <a:spcPts val="0"/>
              </a:spcAft>
              <a:buNone/>
              <a:defRPr sz="1400" b="0" i="0" u="none">
                <a:solidFill>
                  <a:schemeClr val="dk1"/>
                </a:solidFill>
                <a:latin typeface="Arial"/>
                <a:ea typeface="Arial"/>
                <a:cs typeface="Arial"/>
                <a:sym typeface="Arial"/>
              </a:defRPr>
            </a:lvl4pPr>
            <a:lvl5pPr marL="0" marR="0" lvl="4" indent="0" algn="r" rtl="0">
              <a:lnSpc>
                <a:spcPct val="100000"/>
              </a:lnSpc>
              <a:spcBef>
                <a:spcPts val="0"/>
              </a:spcBef>
              <a:spcAft>
                <a:spcPts val="0"/>
              </a:spcAft>
              <a:buNone/>
              <a:defRPr sz="1400" b="0" i="0" u="none">
                <a:solidFill>
                  <a:schemeClr val="dk1"/>
                </a:solidFill>
                <a:latin typeface="Arial"/>
                <a:ea typeface="Arial"/>
                <a:cs typeface="Arial"/>
                <a:sym typeface="Arial"/>
              </a:defRPr>
            </a:lvl5pPr>
            <a:lvl6pPr marL="0" marR="0" lvl="5" indent="0" algn="r" rtl="0">
              <a:lnSpc>
                <a:spcPct val="100000"/>
              </a:lnSpc>
              <a:spcBef>
                <a:spcPts val="0"/>
              </a:spcBef>
              <a:spcAft>
                <a:spcPts val="0"/>
              </a:spcAft>
              <a:buNone/>
              <a:defRPr sz="1400" b="0" i="0" u="none">
                <a:solidFill>
                  <a:schemeClr val="dk1"/>
                </a:solidFill>
                <a:latin typeface="Arial"/>
                <a:ea typeface="Arial"/>
                <a:cs typeface="Arial"/>
                <a:sym typeface="Arial"/>
              </a:defRPr>
            </a:lvl6pPr>
            <a:lvl7pPr marL="0" marR="0" lvl="6" indent="0" algn="r" rtl="0">
              <a:lnSpc>
                <a:spcPct val="100000"/>
              </a:lnSpc>
              <a:spcBef>
                <a:spcPts val="0"/>
              </a:spcBef>
              <a:spcAft>
                <a:spcPts val="0"/>
              </a:spcAft>
              <a:buNone/>
              <a:defRPr sz="1400" b="0" i="0" u="none">
                <a:solidFill>
                  <a:schemeClr val="dk1"/>
                </a:solidFill>
                <a:latin typeface="Arial"/>
                <a:ea typeface="Arial"/>
                <a:cs typeface="Arial"/>
                <a:sym typeface="Arial"/>
              </a:defRPr>
            </a:lvl7pPr>
            <a:lvl8pPr marL="0" marR="0" lvl="7" indent="0" algn="r" rtl="0">
              <a:lnSpc>
                <a:spcPct val="100000"/>
              </a:lnSpc>
              <a:spcBef>
                <a:spcPts val="0"/>
              </a:spcBef>
              <a:spcAft>
                <a:spcPts val="0"/>
              </a:spcAft>
              <a:buNone/>
              <a:defRPr sz="1400" b="0" i="0" u="none">
                <a:solidFill>
                  <a:schemeClr val="dk1"/>
                </a:solidFill>
                <a:latin typeface="Arial"/>
                <a:ea typeface="Arial"/>
                <a:cs typeface="Arial"/>
                <a:sym typeface="Arial"/>
              </a:defRPr>
            </a:lvl8pPr>
            <a:lvl9pPr marL="0" marR="0" lvl="8" indent="0" algn="r" rtl="0">
              <a:lnSpc>
                <a:spcPct val="100000"/>
              </a:lnSpc>
              <a:spcBef>
                <a:spcPts val="0"/>
              </a:spcBef>
              <a:spcAft>
                <a:spcPts val="0"/>
              </a:spcAft>
              <a:buNone/>
              <a:defRPr sz="1400" b="0" i="0" u="none">
                <a:solidFill>
                  <a:schemeClr val="dk1"/>
                </a:solidFill>
                <a:latin typeface="Arial"/>
                <a:ea typeface="Arial"/>
                <a:cs typeface="Arial"/>
                <a:sym typeface="Arial"/>
              </a:defRPr>
            </a:lvl9pPr>
          </a:lstStyle>
          <a:p>
            <a:fld id="{7689657A-965C-4B2A-AAAF-A2BC645EF7E8}" type="slidenum">
              <a:rPr lang="ru-RU" altLang="ru-RU" smtClean="0"/>
              <a:pPr/>
              <a:t>‹#›</a:t>
            </a:fld>
            <a:endParaRPr lang="ru-RU" altLang="ru-RU"/>
          </a:p>
        </p:txBody>
      </p:sp>
    </p:spTree>
    <p:extLst>
      <p:ext uri="{BB962C8B-B14F-4D97-AF65-F5344CB8AC3E}">
        <p14:creationId xmlns:p14="http://schemas.microsoft.com/office/powerpoint/2010/main" val="4136471458"/>
      </p:ext>
    </p:extLst>
  </p:cSld>
  <p:clrMapOvr>
    <a:masterClrMapping/>
  </p:clrMapOvr>
  <p:hf sldNum="0" hdr="0" ftr="0" dt="0"/>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531" y="186342"/>
            <a:ext cx="7771070" cy="788471"/>
          </a:xfrm>
        </p:spPr>
        <p:txBody>
          <a:bodyPr lIns="0" tIns="0" rIns="0" bIns="0" anchor="b" anchorCtr="0">
            <a:noAutofit/>
          </a:bodyPr>
          <a:lstStyle>
            <a:lvl1pPr algn="l">
              <a:defRPr sz="1800">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58528" y="1110516"/>
            <a:ext cx="7771071" cy="4466167"/>
          </a:xfrm>
        </p:spPr>
        <p:txBody>
          <a:bodyPr lIns="0" tIns="0" rIns="0" bIns="0">
            <a:noAutofit/>
          </a:bodyPr>
          <a:lstStyle>
            <a:lvl1pPr marL="155983" indent="-155983">
              <a:lnSpc>
                <a:spcPts val="1787"/>
              </a:lnSpc>
              <a:spcBef>
                <a:spcPts val="0"/>
              </a:spcBef>
              <a:spcAft>
                <a:spcPts val="975"/>
              </a:spcAft>
              <a:buClrTx/>
              <a:defRPr sz="1315">
                <a:solidFill>
                  <a:schemeClr val="bg2"/>
                </a:solidFill>
              </a:defRPr>
            </a:lvl1pPr>
            <a:lvl2pPr marL="334247" indent="-155983">
              <a:lnSpc>
                <a:spcPts val="1787"/>
              </a:lnSpc>
              <a:spcBef>
                <a:spcPts val="0"/>
              </a:spcBef>
              <a:spcAft>
                <a:spcPts val="975"/>
              </a:spcAft>
              <a:buFont typeface="Lucida Grande"/>
              <a:buChar char="–"/>
              <a:defRPr sz="1315">
                <a:solidFill>
                  <a:schemeClr val="bg2"/>
                </a:solidFill>
              </a:defRPr>
            </a:lvl2pPr>
            <a:lvl3pPr marL="519941" indent="-155983">
              <a:lnSpc>
                <a:spcPts val="1787"/>
              </a:lnSpc>
              <a:spcBef>
                <a:spcPts val="0"/>
              </a:spcBef>
              <a:spcAft>
                <a:spcPts val="975"/>
              </a:spcAft>
              <a:buFont typeface="Lucida Grande"/>
              <a:buChar char="–"/>
              <a:defRPr sz="1315">
                <a:solidFill>
                  <a:schemeClr val="bg2"/>
                </a:solidFill>
              </a:defRPr>
            </a:lvl3pPr>
            <a:lvl4pPr marL="705633" indent="-155983">
              <a:lnSpc>
                <a:spcPts val="1787"/>
              </a:lnSpc>
              <a:spcBef>
                <a:spcPts val="0"/>
              </a:spcBef>
              <a:spcAft>
                <a:spcPts val="975"/>
              </a:spcAft>
              <a:buFont typeface="Lucida Grande"/>
              <a:buChar char="–"/>
              <a:defRPr sz="1315">
                <a:solidFill>
                  <a:schemeClr val="bg2"/>
                </a:solidFill>
              </a:defRPr>
            </a:lvl4pPr>
            <a:lvl5pPr marL="891326" indent="-155983">
              <a:lnSpc>
                <a:spcPts val="1787"/>
              </a:lnSpc>
              <a:spcBef>
                <a:spcPts val="0"/>
              </a:spcBef>
              <a:spcAft>
                <a:spcPts val="975"/>
              </a:spcAft>
              <a:buFont typeface="Lucida Grande"/>
              <a:buChar char="–"/>
              <a:defRPr sz="1315">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587326819"/>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49" y="142876"/>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85160197"/>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19" y="714356"/>
            <a:ext cx="5572125" cy="4143375"/>
          </a:xfrm>
          <a:prstGeom prst="rect">
            <a:avLst/>
          </a:prstGeom>
        </p:spPr>
        <p:txBody>
          <a:bodyPr/>
          <a:lstStyle/>
          <a:p>
            <a:pPr lvl="0"/>
            <a:r>
              <a:rPr lang="ru-RU" altLang="zh-CN" noProof="0"/>
              <a:t>Вставка диаграммы</a:t>
            </a:r>
            <a:endParaRPr lang="zh-CN" altLang="en-US" noProof="0"/>
          </a:p>
        </p:txBody>
      </p:sp>
      <p:sp>
        <p:nvSpPr>
          <p:cNvPr id="5" name="文本占位符 4"/>
          <p:cNvSpPr>
            <a:spLocks noGrp="1"/>
          </p:cNvSpPr>
          <p:nvPr>
            <p:ph type="body" sz="quarter" idx="11"/>
          </p:nvPr>
        </p:nvSpPr>
        <p:spPr>
          <a:xfrm>
            <a:off x="4500563"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55881181"/>
      </p:ext>
    </p:extLst>
  </p:cSld>
  <p:clrMapOvr>
    <a:masterClrMapping/>
  </p:clrMapOvr>
  <p:hf sldNum="0" hdr="0" ftr="0" dt="0"/>
</p:sldLayout>
</file>

<file path=ppt/slideLayouts/slideLayout29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062311067"/>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2119231"/>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753456005"/>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751784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38502135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030146375"/>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62133715"/>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26970962"/>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775815250"/>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464314144"/>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571286609"/>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864723449"/>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689586662"/>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059284018"/>
      </p:ext>
    </p:extLst>
  </p:cSld>
  <p:clrMapOvr>
    <a:masterClrMapping/>
  </p:clrMapOvr>
  <p:hf hdr="0" ftr="0" dt="0"/>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131507575"/>
      </p:ext>
    </p:extLst>
  </p:cSld>
  <p:clrMapOvr>
    <a:masterClrMapping/>
  </p:clrMapOvr>
  <p:hf hdr="0" ftr="0" dt="0"/>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98798903"/>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388900122"/>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718941214"/>
      </p:ext>
    </p:extLst>
  </p:cSld>
  <p:clrMapOvr>
    <a:masterClrMapping/>
  </p:clrMapOvr>
  <p:hf hdr="0" ftr="0" dt="0"/>
</p:sldLayout>
</file>

<file path=ppt/slideLayouts/slideLayout31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a:solidFill>
                  <a:srgbClr val="4471C4"/>
                </a:solidFill>
                <a:latin typeface="Franklin Gothic Medium Cond"/>
                <a:cs typeface="Franklin Gothic Medium Con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defRPr/>
            </a:lvl1pPr>
          </a:lstStyle>
          <a:p>
            <a:pPr marL="106680"/>
            <a:fld id="{81D60167-4931-47E6-BA6A-407CBD079E47}" type="slidenum">
              <a:rPr lang="ru-RU" smtClean="0">
                <a:solidFill>
                  <a:srgbClr val="888888"/>
                </a:solidFill>
                <a:latin typeface="Franklin Gothic Medium Cond"/>
                <a:cs typeface="Franklin Gothic Medium Cond"/>
              </a:rPr>
              <a:pPr marL="106680"/>
              <a:t>‹#›</a:t>
            </a:fld>
            <a:endParaRPr lang="ru-RU">
              <a:latin typeface="Franklin Gothic Medium Cond"/>
              <a:cs typeface="Franklin Gothic Medium Cond"/>
            </a:endParaRPr>
          </a:p>
        </p:txBody>
      </p:sp>
    </p:spTree>
    <p:extLst>
      <p:ext uri="{BB962C8B-B14F-4D97-AF65-F5344CB8AC3E}">
        <p14:creationId xmlns:p14="http://schemas.microsoft.com/office/powerpoint/2010/main" val="3870349021"/>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922013368"/>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880224781"/>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67455205"/>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015808808"/>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068429773"/>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640285034"/>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321338465"/>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685775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730768125"/>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666408255"/>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300857344"/>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9"/>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39056437"/>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6"/>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5"/>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0"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0"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710232811"/>
      </p:ext>
    </p:extLst>
  </p:cSld>
  <p:clrMapOvr>
    <a:masterClrMapping/>
  </p:clrMapOvr>
  <p:hf hdr="0" ftr="0" dt="0"/>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6"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771252098"/>
      </p:ext>
    </p:extLst>
  </p:cSld>
  <p:clrMapOvr>
    <a:masterClrMapping/>
  </p:clrMapOvr>
  <p:hf hdr="0" ftr="0" dt="0"/>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4"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08407494"/>
      </p:ext>
    </p:extLst>
  </p:cSld>
  <p:clrMapOvr>
    <a:masterClrMapping/>
  </p:clrMapOvr>
  <p:hf hdr="0" ftr="0" dt="0"/>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6"/>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58729530"/>
      </p:ext>
    </p:extLst>
  </p:cSld>
  <p:clrMapOvr>
    <a:masterClrMapping/>
  </p:clrMapOvr>
  <p:hf hdr="0" ftr="0" dt="0"/>
</p:sldLayout>
</file>

<file path=ppt/slideLayouts/slideLayout32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3648276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19537214"/>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5123553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dirty="0"/>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dirty="0"/>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22895470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43230224"/>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313471933"/>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39830575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938495492"/>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130032203"/>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658298158"/>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262661036"/>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937353007"/>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97725984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0268355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dirty="0"/>
              <a:t>Вставка рисунка </a:t>
            </a:r>
            <a:r>
              <a:rPr lang="ru-RU" altLang="zh-CN" dirty="0" err="1"/>
              <a:t>SmartArt</a:t>
            </a:r>
            <a:endParaRPr lang="zh-CN" altLang="en-US" dirty="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939627883"/>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18796753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24022076"/>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57029685"/>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2981900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074718943"/>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6/25/2024</a:t>
            </a:fld>
            <a:endParaRPr lang="en-US"/>
          </a:p>
        </p:txBody>
      </p:sp>
      <p:sp>
        <p:nvSpPr>
          <p:cNvPr id="5" name="Holder 5"/>
          <p:cNvSpPr>
            <a:spLocks noGrp="1"/>
          </p:cNvSpPr>
          <p:nvPr>
            <p:ph type="sldNum" sz="quarter" idx="7"/>
          </p:nvPr>
        </p:nvSpPr>
        <p:spPr/>
        <p:txBody>
          <a:bodyPr lIns="0" tIns="0" rIns="0" bIns="0"/>
          <a:lstStyle>
            <a:lvl1pPr>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32039097"/>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15081651"/>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defTabSz="844083"/>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defTabSz="844083"/>
            <a:fld id="{1D8BD707-D9CF-40AE-B4C6-C98DA3205C09}" type="datetimeFigureOut">
              <a:rPr lang="en-US" smtClean="0">
                <a:solidFill>
                  <a:prstClr val="black">
                    <a:tint val="75000"/>
                  </a:prstClr>
                </a:solidFill>
              </a:rPr>
              <a:pPr defTabSz="844083"/>
              <a:t>6/25/2024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defTabSz="844083"/>
            <a:fld id="{B6F15528-21DE-4FAA-801E-634DDDAF4B2B}" type="slidenum">
              <a:rPr lang="ru-RU" smtClean="0">
                <a:solidFill>
                  <a:prstClr val="black">
                    <a:tint val="75000"/>
                  </a:prstClr>
                </a:solidFill>
              </a:rPr>
              <a:pPr defTabSz="844083"/>
              <a:t>‹#›</a:t>
            </a:fld>
            <a:endParaRPr lang="ru-RU">
              <a:solidFill>
                <a:prstClr val="black">
                  <a:tint val="75000"/>
                </a:prstClr>
              </a:solidFill>
            </a:endParaRPr>
          </a:p>
        </p:txBody>
      </p:sp>
    </p:spTree>
    <p:extLst>
      <p:ext uri="{BB962C8B-B14F-4D97-AF65-F5344CB8AC3E}">
        <p14:creationId xmlns:p14="http://schemas.microsoft.com/office/powerpoint/2010/main" val="1456565647"/>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331901780"/>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8688405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2825248"/>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254200262"/>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962895763"/>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809203461"/>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68660308"/>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169280606"/>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623257598"/>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023433496"/>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59742962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079321918"/>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2051626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3550313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19744627"/>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82355585"/>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651474960"/>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1">
                <a:solidFill>
                  <a:srgbClr val="006FC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75396940"/>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086159795"/>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556610493"/>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71094339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92019028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535196790"/>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1709148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40" y="214314"/>
            <a:ext cx="7793037" cy="1462087"/>
          </a:xfrm>
        </p:spPr>
        <p:txBody>
          <a:bodyPr/>
          <a:lstStyle/>
          <a:p>
            <a:r>
              <a:rPr lang="ru-RU"/>
              <a:t>Образец заголовка</a:t>
            </a:r>
          </a:p>
        </p:txBody>
      </p:sp>
      <p:sp>
        <p:nvSpPr>
          <p:cNvPr id="3" name="Диаграмма 2"/>
          <p:cNvSpPr>
            <a:spLocks noGrp="1"/>
          </p:cNvSpPr>
          <p:nvPr>
            <p:ph type="chart" idx="1"/>
          </p:nvPr>
        </p:nvSpPr>
        <p:spPr>
          <a:xfrm>
            <a:off x="1182688" y="2017713"/>
            <a:ext cx="7772400" cy="4114800"/>
          </a:xfrm>
        </p:spPr>
        <p:txBody>
          <a:bodyPr/>
          <a:lstStyle/>
          <a:p>
            <a:pPr lvl="0"/>
            <a:endParaRPr lang="ru-RU" noProof="0"/>
          </a:p>
        </p:txBody>
      </p:sp>
      <p:sp>
        <p:nvSpPr>
          <p:cNvPr id="4" name="Rectangle 11"/>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A6978834-3D23-473F-ACF6-5FA4A82ED80A}"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7678598"/>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240726202"/>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409651175"/>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63338988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50414322"/>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631482626"/>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646536915"/>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49001859"/>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35372246"/>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370545507"/>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652165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78187415"/>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a:solidFill>
                  <a:srgbClr val="0D0D0D"/>
                </a:solidFill>
                <a:latin typeface="Arial"/>
                <a:cs typeface="Arial"/>
              </a:defRPr>
            </a:lvl1pPr>
          </a:lstStyle>
          <a:p>
            <a:endParaRPr/>
          </a:p>
        </p:txBody>
      </p:sp>
      <p:sp>
        <p:nvSpPr>
          <p:cNvPr id="3" name="Holder 3"/>
          <p:cNvSpPr>
            <a:spLocks noGrp="1"/>
          </p:cNvSpPr>
          <p:nvPr>
            <p:ph sz="half" idx="2"/>
          </p:nvPr>
        </p:nvSpPr>
        <p:spPr>
          <a:xfrm>
            <a:off x="457200" y="1577340"/>
            <a:ext cx="3977640" cy="41966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41966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97960645"/>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76399765"/>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7"/>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22041" indent="0" algn="ctr">
              <a:buNone/>
              <a:defRPr/>
            </a:lvl2pPr>
            <a:lvl3pPr marL="844083" indent="0" algn="ctr">
              <a:buNone/>
              <a:defRPr/>
            </a:lvl3pPr>
            <a:lvl4pPr marL="1266124" indent="0" algn="ctr">
              <a:buNone/>
              <a:defRPr/>
            </a:lvl4pPr>
            <a:lvl5pPr marL="1688165" indent="0" algn="ctr">
              <a:buNone/>
              <a:defRPr/>
            </a:lvl5pPr>
            <a:lvl6pPr marL="2110207" indent="0" algn="ctr">
              <a:buNone/>
              <a:defRPr/>
            </a:lvl6pPr>
            <a:lvl7pPr marL="2532248" indent="0" algn="ctr">
              <a:buNone/>
              <a:defRPr/>
            </a:lvl7pPr>
            <a:lvl8pPr marL="2954289" indent="0" algn="ctr">
              <a:buNone/>
              <a:defRPr/>
            </a:lvl8pPr>
            <a:lvl9pPr marL="3376331" indent="0" algn="ctr">
              <a:buNone/>
              <a:defRPr/>
            </a:lvl9pPr>
          </a:lstStyle>
          <a:p>
            <a:r>
              <a:rPr lang="ru-RU"/>
              <a:t>Образец подзаголовка</a:t>
            </a:r>
          </a:p>
        </p:txBody>
      </p:sp>
    </p:spTree>
    <p:extLst>
      <p:ext uri="{BB962C8B-B14F-4D97-AF65-F5344CB8AC3E}">
        <p14:creationId xmlns:p14="http://schemas.microsoft.com/office/powerpoint/2010/main" val="342013783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2794739702"/>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ru-RU"/>
              <a:t>Образец текста</a:t>
            </a:r>
          </a:p>
        </p:txBody>
      </p:sp>
    </p:spTree>
    <p:extLst>
      <p:ext uri="{BB962C8B-B14F-4D97-AF65-F5344CB8AC3E}">
        <p14:creationId xmlns:p14="http://schemas.microsoft.com/office/powerpoint/2010/main" val="840414738"/>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1" y="1600202"/>
            <a:ext cx="4037013" cy="452437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6613" y="1600202"/>
            <a:ext cx="4038600" cy="452437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2382838368"/>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4008626387"/>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Tree>
    <p:extLst>
      <p:ext uri="{BB962C8B-B14F-4D97-AF65-F5344CB8AC3E}">
        <p14:creationId xmlns:p14="http://schemas.microsoft.com/office/powerpoint/2010/main" val="3961091162"/>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531755681"/>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2"/>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2"/>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Tree>
    <p:extLst>
      <p:ext uri="{BB962C8B-B14F-4D97-AF65-F5344CB8AC3E}">
        <p14:creationId xmlns:p14="http://schemas.microsoft.com/office/powerpoint/2010/main" val="27104504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2"/>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59627" indent="0" algn="ctr">
              <a:buNone/>
              <a:defRPr>
                <a:solidFill>
                  <a:schemeClr val="tx1">
                    <a:tint val="75000"/>
                  </a:schemeClr>
                </a:solidFill>
              </a:defRPr>
            </a:lvl2pPr>
            <a:lvl3pPr marL="719255" indent="0" algn="ctr">
              <a:buNone/>
              <a:defRPr>
                <a:solidFill>
                  <a:schemeClr val="tx1">
                    <a:tint val="75000"/>
                  </a:schemeClr>
                </a:solidFill>
              </a:defRPr>
            </a:lvl3pPr>
            <a:lvl4pPr marL="1078881" indent="0" algn="ctr">
              <a:buNone/>
              <a:defRPr>
                <a:solidFill>
                  <a:schemeClr val="tx1">
                    <a:tint val="75000"/>
                  </a:schemeClr>
                </a:solidFill>
              </a:defRPr>
            </a:lvl4pPr>
            <a:lvl5pPr marL="1438508" indent="0" algn="ctr">
              <a:buNone/>
              <a:defRPr>
                <a:solidFill>
                  <a:schemeClr val="tx1">
                    <a:tint val="75000"/>
                  </a:schemeClr>
                </a:solidFill>
              </a:defRPr>
            </a:lvl5pPr>
            <a:lvl6pPr marL="1798136" indent="0" algn="ctr">
              <a:buNone/>
              <a:defRPr>
                <a:solidFill>
                  <a:schemeClr val="tx1">
                    <a:tint val="75000"/>
                  </a:schemeClr>
                </a:solidFill>
              </a:defRPr>
            </a:lvl6pPr>
            <a:lvl7pPr marL="2157763" indent="0" algn="ctr">
              <a:buNone/>
              <a:defRPr>
                <a:solidFill>
                  <a:schemeClr val="tx1">
                    <a:tint val="75000"/>
                  </a:schemeClr>
                </a:solidFill>
              </a:defRPr>
            </a:lvl7pPr>
            <a:lvl8pPr marL="2517390" indent="0" algn="ctr">
              <a:buNone/>
              <a:defRPr>
                <a:solidFill>
                  <a:schemeClr val="tx1">
                    <a:tint val="75000"/>
                  </a:schemeClr>
                </a:solidFill>
              </a:defRPr>
            </a:lvl8pPr>
            <a:lvl9pPr marL="2877017"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954830964"/>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Tree>
    <p:extLst>
      <p:ext uri="{BB962C8B-B14F-4D97-AF65-F5344CB8AC3E}">
        <p14:creationId xmlns:p14="http://schemas.microsoft.com/office/powerpoint/2010/main" val="3240304751"/>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3405416988"/>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1" y="274640"/>
            <a:ext cx="2055813" cy="584993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0"/>
            <a:ext cx="6019800" cy="58499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971158150"/>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688" y="319088"/>
            <a:ext cx="7162800" cy="563562"/>
          </a:xfrm>
        </p:spPr>
        <p:txBody>
          <a:bodyPr/>
          <a:lstStyle/>
          <a:p>
            <a:r>
              <a:rPr lang="ru-RU"/>
              <a:t>Образец заголовка</a:t>
            </a:r>
          </a:p>
        </p:txBody>
      </p:sp>
      <p:sp>
        <p:nvSpPr>
          <p:cNvPr id="3" name="Таблица 2"/>
          <p:cNvSpPr>
            <a:spLocks noGrp="1"/>
          </p:cNvSpPr>
          <p:nvPr>
            <p:ph type="tbl" idx="1"/>
          </p:nvPr>
        </p:nvSpPr>
        <p:spPr>
          <a:xfrm>
            <a:off x="457200" y="1076325"/>
            <a:ext cx="8229600" cy="5248275"/>
          </a:xfrm>
        </p:spPr>
        <p:txBody>
          <a:bodyPr/>
          <a:lstStyle/>
          <a:p>
            <a:pPr lvl="0"/>
            <a:r>
              <a:rPr lang="ru-RU" noProof="0"/>
              <a:t>Вставка таблицы</a:t>
            </a:r>
          </a:p>
        </p:txBody>
      </p:sp>
      <p:sp>
        <p:nvSpPr>
          <p:cNvPr id="4" name="Rectangle 4">
            <a:extLst>
              <a:ext uri="{FF2B5EF4-FFF2-40B4-BE49-F238E27FC236}">
                <a16:creationId xmlns:a16="http://schemas.microsoft.com/office/drawing/2014/main" id="{A98A752E-0D3A-4621-BA57-D1F870E2F1AC}"/>
              </a:ext>
            </a:extLst>
          </p:cNvPr>
          <p:cNvSpPr>
            <a:spLocks noGrp="1" noChangeArrowheads="1"/>
          </p:cNvSpPr>
          <p:nvPr>
            <p:ph type="dt" sz="half" idx="10"/>
          </p:nvPr>
        </p:nvSpPr>
        <p:spPr>
          <a:xfrm>
            <a:off x="457200" y="6400800"/>
            <a:ext cx="2667000" cy="255588"/>
          </a:xfrm>
          <a:prstGeom prst="rect">
            <a:avLst/>
          </a:prstGeom>
        </p:spPr>
        <p:txBody>
          <a:bodyPr/>
          <a:lstStyle>
            <a:lvl1pPr eaLnBrk="1" hangingPunct="1">
              <a:defRPr>
                <a:cs typeface="+mn-cs"/>
              </a:defRPr>
            </a:lvl1pPr>
          </a:lstStyle>
          <a:p>
            <a:pPr>
              <a:defRPr/>
            </a:pPr>
            <a:r>
              <a:rPr lang="en-US"/>
              <a:t>www.themegallery.com</a:t>
            </a:r>
          </a:p>
        </p:txBody>
      </p:sp>
      <p:sp>
        <p:nvSpPr>
          <p:cNvPr id="5" name="Rectangle 5">
            <a:extLst>
              <a:ext uri="{FF2B5EF4-FFF2-40B4-BE49-F238E27FC236}">
                <a16:creationId xmlns:a16="http://schemas.microsoft.com/office/drawing/2014/main" id="{66F1976B-DF93-4609-B88C-D122A0B95BE5}"/>
              </a:ext>
            </a:extLst>
          </p:cNvPr>
          <p:cNvSpPr>
            <a:spLocks noGrp="1" noChangeArrowheads="1"/>
          </p:cNvSpPr>
          <p:nvPr>
            <p:ph type="ftr" sz="quarter" idx="11"/>
          </p:nvPr>
        </p:nvSpPr>
        <p:spPr>
          <a:xfrm>
            <a:off x="5943600" y="6400800"/>
            <a:ext cx="2895600" cy="228600"/>
          </a:xfrm>
          <a:prstGeom prst="rect">
            <a:avLst/>
          </a:prstGeom>
        </p:spPr>
        <p:txBody>
          <a:bodyPr/>
          <a:lstStyle>
            <a:lvl1pPr eaLnBrk="1" hangingPunct="1">
              <a:defRPr>
                <a:cs typeface="+mn-cs"/>
              </a:defRPr>
            </a:lvl1pPr>
          </a:lstStyle>
          <a:p>
            <a:pPr>
              <a:defRPr/>
            </a:pPr>
            <a:r>
              <a:rPr lang="en-US"/>
              <a:t>Company Name</a:t>
            </a:r>
          </a:p>
        </p:txBody>
      </p:sp>
      <p:sp>
        <p:nvSpPr>
          <p:cNvPr id="6" name="Rectangle 6">
            <a:extLst>
              <a:ext uri="{FF2B5EF4-FFF2-40B4-BE49-F238E27FC236}">
                <a16:creationId xmlns:a16="http://schemas.microsoft.com/office/drawing/2014/main" id="{EBEA3D12-1F11-41CF-9BA8-75401A7A7949}"/>
              </a:ext>
            </a:extLst>
          </p:cNvPr>
          <p:cNvSpPr>
            <a:spLocks noGrp="1" noChangeArrowheads="1"/>
          </p:cNvSpPr>
          <p:nvPr>
            <p:ph type="sldNum" sz="quarter" idx="12"/>
          </p:nvPr>
        </p:nvSpPr>
        <p:spPr>
          <a:xfrm>
            <a:off x="3657600" y="6386515"/>
            <a:ext cx="2133600" cy="211137"/>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36BC3FB8-1609-438C-AEC3-9E9218412F60}" type="slidenum">
              <a:rPr lang="en-US" altLang="ru-RU"/>
              <a:pPr>
                <a:defRPr/>
              </a:pPr>
              <a:t>‹#›</a:t>
            </a:fld>
            <a:endParaRPr lang="en-US" altLang="ru-RU"/>
          </a:p>
        </p:txBody>
      </p:sp>
    </p:spTree>
    <p:extLst>
      <p:ext uri="{BB962C8B-B14F-4D97-AF65-F5344CB8AC3E}">
        <p14:creationId xmlns:p14="http://schemas.microsoft.com/office/powerpoint/2010/main" val="214476627"/>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1"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05898905"/>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7"/>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22041" indent="0" algn="ctr">
              <a:buNone/>
              <a:defRPr/>
            </a:lvl2pPr>
            <a:lvl3pPr marL="844083" indent="0" algn="ctr">
              <a:buNone/>
              <a:defRPr/>
            </a:lvl3pPr>
            <a:lvl4pPr marL="1266124" indent="0" algn="ctr">
              <a:buNone/>
              <a:defRPr/>
            </a:lvl4pPr>
            <a:lvl5pPr marL="1688165" indent="0" algn="ctr">
              <a:buNone/>
              <a:defRPr/>
            </a:lvl5pPr>
            <a:lvl6pPr marL="2110207" indent="0" algn="ctr">
              <a:buNone/>
              <a:defRPr/>
            </a:lvl6pPr>
            <a:lvl7pPr marL="2532248" indent="0" algn="ctr">
              <a:buNone/>
              <a:defRPr/>
            </a:lvl7pPr>
            <a:lvl8pPr marL="2954289" indent="0" algn="ctr">
              <a:buNone/>
              <a:defRPr/>
            </a:lvl8pPr>
            <a:lvl9pPr marL="3376331" indent="0" algn="ctr">
              <a:buNone/>
              <a:defRPr/>
            </a:lvl9pPr>
          </a:lstStyle>
          <a:p>
            <a:r>
              <a:rPr lang="ru-RU"/>
              <a:t>Образец подзаголовка</a:t>
            </a:r>
          </a:p>
        </p:txBody>
      </p:sp>
      <p:sp>
        <p:nvSpPr>
          <p:cNvPr id="4" name="Rectangle 5">
            <a:extLst>
              <a:ext uri="{FF2B5EF4-FFF2-40B4-BE49-F238E27FC236}">
                <a16:creationId xmlns:a16="http://schemas.microsoft.com/office/drawing/2014/main" id="{64EF4F6B-452E-4FED-827E-56AFED5834E1}"/>
              </a:ext>
            </a:extLst>
          </p:cNvPr>
          <p:cNvSpPr>
            <a:spLocks noGrp="1" noChangeArrowheads="1"/>
          </p:cNvSpPr>
          <p:nvPr>
            <p:ph type="sldNum" idx="10"/>
          </p:nvPr>
        </p:nvSpPr>
        <p:spPr>
          <a:ln/>
        </p:spPr>
        <p:txBody>
          <a:bodyPr/>
          <a:lstStyle>
            <a:lvl1pPr>
              <a:defRPr/>
            </a:lvl1pPr>
          </a:lstStyle>
          <a:p>
            <a:pPr>
              <a:defRPr/>
            </a:pPr>
            <a:fld id="{D82E4369-61C9-42EF-83B9-DEA37792DE98}" type="slidenum">
              <a:rPr lang="ru-RU" altLang="ru-RU"/>
              <a:pPr>
                <a:defRPr/>
              </a:pPr>
              <a:t>‹#›</a:t>
            </a:fld>
            <a:endParaRPr lang="ru-RU" altLang="ru-RU"/>
          </a:p>
        </p:txBody>
      </p:sp>
    </p:spTree>
    <p:extLst>
      <p:ext uri="{BB962C8B-B14F-4D97-AF65-F5344CB8AC3E}">
        <p14:creationId xmlns:p14="http://schemas.microsoft.com/office/powerpoint/2010/main" val="1567407652"/>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a:extLst>
              <a:ext uri="{FF2B5EF4-FFF2-40B4-BE49-F238E27FC236}">
                <a16:creationId xmlns:a16="http://schemas.microsoft.com/office/drawing/2014/main" id="{F490460A-7B8F-44A5-A050-33C6B390F8C4}"/>
              </a:ext>
            </a:extLst>
          </p:cNvPr>
          <p:cNvSpPr>
            <a:spLocks noGrp="1" noChangeArrowheads="1"/>
          </p:cNvSpPr>
          <p:nvPr>
            <p:ph type="sldNum" idx="10"/>
          </p:nvPr>
        </p:nvSpPr>
        <p:spPr>
          <a:ln/>
        </p:spPr>
        <p:txBody>
          <a:bodyPr/>
          <a:lstStyle>
            <a:lvl1pPr>
              <a:defRPr/>
            </a:lvl1pPr>
          </a:lstStyle>
          <a:p>
            <a:pPr>
              <a:defRPr/>
            </a:pPr>
            <a:fld id="{0417717C-7FBF-42E9-8BD1-3E785F3889FF}" type="slidenum">
              <a:rPr lang="ru-RU" altLang="ru-RU"/>
              <a:pPr>
                <a:defRPr/>
              </a:pPr>
              <a:t>‹#›</a:t>
            </a:fld>
            <a:endParaRPr lang="ru-RU" altLang="ru-RU"/>
          </a:p>
        </p:txBody>
      </p:sp>
    </p:spTree>
    <p:extLst>
      <p:ext uri="{BB962C8B-B14F-4D97-AF65-F5344CB8AC3E}">
        <p14:creationId xmlns:p14="http://schemas.microsoft.com/office/powerpoint/2010/main" val="1594564040"/>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ru-RU"/>
              <a:t>Образец текста</a:t>
            </a:r>
          </a:p>
        </p:txBody>
      </p:sp>
      <p:sp>
        <p:nvSpPr>
          <p:cNvPr id="4" name="Rectangle 5">
            <a:extLst>
              <a:ext uri="{FF2B5EF4-FFF2-40B4-BE49-F238E27FC236}">
                <a16:creationId xmlns:a16="http://schemas.microsoft.com/office/drawing/2014/main" id="{4F0665AA-067D-4F4C-BA1B-B04490AA8F46}"/>
              </a:ext>
            </a:extLst>
          </p:cNvPr>
          <p:cNvSpPr>
            <a:spLocks noGrp="1" noChangeArrowheads="1"/>
          </p:cNvSpPr>
          <p:nvPr>
            <p:ph type="sldNum" idx="10"/>
          </p:nvPr>
        </p:nvSpPr>
        <p:spPr>
          <a:ln/>
        </p:spPr>
        <p:txBody>
          <a:bodyPr/>
          <a:lstStyle>
            <a:lvl1pPr>
              <a:defRPr/>
            </a:lvl1pPr>
          </a:lstStyle>
          <a:p>
            <a:pPr>
              <a:defRPr/>
            </a:pPr>
            <a:fld id="{01031DEB-F576-494F-8495-3F5BC0689973}" type="slidenum">
              <a:rPr lang="ru-RU" altLang="ru-RU"/>
              <a:pPr>
                <a:defRPr/>
              </a:pPr>
              <a:t>‹#›</a:t>
            </a:fld>
            <a:endParaRPr lang="ru-RU" altLang="ru-RU"/>
          </a:p>
        </p:txBody>
      </p:sp>
    </p:spTree>
    <p:extLst>
      <p:ext uri="{BB962C8B-B14F-4D97-AF65-F5344CB8AC3E}">
        <p14:creationId xmlns:p14="http://schemas.microsoft.com/office/powerpoint/2010/main" val="2279196264"/>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1" y="1600202"/>
            <a:ext cx="4037013" cy="452437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6613" y="1600202"/>
            <a:ext cx="4038600" cy="4524375"/>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5">
            <a:extLst>
              <a:ext uri="{FF2B5EF4-FFF2-40B4-BE49-F238E27FC236}">
                <a16:creationId xmlns:a16="http://schemas.microsoft.com/office/drawing/2014/main" id="{7003D1DB-9758-4513-937E-BDBF68008A46}"/>
              </a:ext>
            </a:extLst>
          </p:cNvPr>
          <p:cNvSpPr>
            <a:spLocks noGrp="1" noChangeArrowheads="1"/>
          </p:cNvSpPr>
          <p:nvPr>
            <p:ph type="sldNum" idx="10"/>
          </p:nvPr>
        </p:nvSpPr>
        <p:spPr>
          <a:ln/>
        </p:spPr>
        <p:txBody>
          <a:bodyPr/>
          <a:lstStyle>
            <a:lvl1pPr>
              <a:defRPr/>
            </a:lvl1pPr>
          </a:lstStyle>
          <a:p>
            <a:pPr>
              <a:defRPr/>
            </a:pPr>
            <a:fld id="{B68D0314-8C19-4B8A-BC2D-EA2BEA63F2BC}" type="slidenum">
              <a:rPr lang="ru-RU" altLang="ru-RU"/>
              <a:pPr>
                <a:defRPr/>
              </a:pPr>
              <a:t>‹#›</a:t>
            </a:fld>
            <a:endParaRPr lang="ru-RU" altLang="ru-RU"/>
          </a:p>
        </p:txBody>
      </p:sp>
    </p:spTree>
    <p:extLst>
      <p:ext uri="{BB962C8B-B14F-4D97-AF65-F5344CB8AC3E}">
        <p14:creationId xmlns:p14="http://schemas.microsoft.com/office/powerpoint/2010/main" val="85886506"/>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6"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5">
            <a:extLst>
              <a:ext uri="{FF2B5EF4-FFF2-40B4-BE49-F238E27FC236}">
                <a16:creationId xmlns:a16="http://schemas.microsoft.com/office/drawing/2014/main" id="{2A188EE0-0F92-426A-88D2-6C0E048EC00D}"/>
              </a:ext>
            </a:extLst>
          </p:cNvPr>
          <p:cNvSpPr>
            <a:spLocks noGrp="1" noChangeArrowheads="1"/>
          </p:cNvSpPr>
          <p:nvPr>
            <p:ph type="sldNum" idx="10"/>
          </p:nvPr>
        </p:nvSpPr>
        <p:spPr>
          <a:ln/>
        </p:spPr>
        <p:txBody>
          <a:bodyPr/>
          <a:lstStyle>
            <a:lvl1pPr>
              <a:defRPr/>
            </a:lvl1pPr>
          </a:lstStyle>
          <a:p>
            <a:pPr>
              <a:defRPr/>
            </a:pPr>
            <a:fld id="{21F8168C-C68F-4076-A143-395ADFF492AD}" type="slidenum">
              <a:rPr lang="ru-RU" altLang="ru-RU"/>
              <a:pPr>
                <a:defRPr/>
              </a:pPr>
              <a:t>‹#›</a:t>
            </a:fld>
            <a:endParaRPr lang="ru-RU" altLang="ru-RU"/>
          </a:p>
        </p:txBody>
      </p:sp>
    </p:spTree>
    <p:extLst>
      <p:ext uri="{BB962C8B-B14F-4D97-AF65-F5344CB8AC3E}">
        <p14:creationId xmlns:p14="http://schemas.microsoft.com/office/powerpoint/2010/main" val="2952785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18918726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929601326"/>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5">
            <a:extLst>
              <a:ext uri="{FF2B5EF4-FFF2-40B4-BE49-F238E27FC236}">
                <a16:creationId xmlns:a16="http://schemas.microsoft.com/office/drawing/2014/main" id="{5C59F4B2-0897-4408-AFA2-FC94B92A8642}"/>
              </a:ext>
            </a:extLst>
          </p:cNvPr>
          <p:cNvSpPr>
            <a:spLocks noGrp="1" noChangeArrowheads="1"/>
          </p:cNvSpPr>
          <p:nvPr>
            <p:ph type="sldNum" idx="10"/>
          </p:nvPr>
        </p:nvSpPr>
        <p:spPr>
          <a:ln/>
        </p:spPr>
        <p:txBody>
          <a:bodyPr/>
          <a:lstStyle>
            <a:lvl1pPr>
              <a:defRPr/>
            </a:lvl1pPr>
          </a:lstStyle>
          <a:p>
            <a:pPr>
              <a:defRPr/>
            </a:pPr>
            <a:fld id="{643BD445-2D3C-40A1-A9B5-B1C1535CF5EE}" type="slidenum">
              <a:rPr lang="ru-RU" altLang="ru-RU"/>
              <a:pPr>
                <a:defRPr/>
              </a:pPr>
              <a:t>‹#›</a:t>
            </a:fld>
            <a:endParaRPr lang="ru-RU" altLang="ru-RU"/>
          </a:p>
        </p:txBody>
      </p:sp>
    </p:spTree>
    <p:extLst>
      <p:ext uri="{BB962C8B-B14F-4D97-AF65-F5344CB8AC3E}">
        <p14:creationId xmlns:p14="http://schemas.microsoft.com/office/powerpoint/2010/main" val="50425366"/>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id="{32A43D2F-7C3F-4637-B5A1-A31B632FCCF9}"/>
              </a:ext>
            </a:extLst>
          </p:cNvPr>
          <p:cNvSpPr>
            <a:spLocks noGrp="1" noChangeArrowheads="1"/>
          </p:cNvSpPr>
          <p:nvPr>
            <p:ph type="sldNum" idx="10"/>
          </p:nvPr>
        </p:nvSpPr>
        <p:spPr>
          <a:ln/>
        </p:spPr>
        <p:txBody>
          <a:bodyPr/>
          <a:lstStyle>
            <a:lvl1pPr>
              <a:defRPr/>
            </a:lvl1pPr>
          </a:lstStyle>
          <a:p>
            <a:pPr>
              <a:defRPr/>
            </a:pPr>
            <a:fld id="{B54838A7-A0BC-4321-ACE6-76E5D0E059FD}" type="slidenum">
              <a:rPr lang="ru-RU" altLang="ru-RU"/>
              <a:pPr>
                <a:defRPr/>
              </a:pPr>
              <a:t>‹#›</a:t>
            </a:fld>
            <a:endParaRPr lang="ru-RU" altLang="ru-RU"/>
          </a:p>
        </p:txBody>
      </p:sp>
    </p:spTree>
    <p:extLst>
      <p:ext uri="{BB962C8B-B14F-4D97-AF65-F5344CB8AC3E}">
        <p14:creationId xmlns:p14="http://schemas.microsoft.com/office/powerpoint/2010/main" val="3201570757"/>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2"/>
            <a:ext cx="5111750"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2"/>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Rectangle 5">
            <a:extLst>
              <a:ext uri="{FF2B5EF4-FFF2-40B4-BE49-F238E27FC236}">
                <a16:creationId xmlns:a16="http://schemas.microsoft.com/office/drawing/2014/main" id="{2F40CF28-77E5-4F94-9732-7DBEF46E676A}"/>
              </a:ext>
            </a:extLst>
          </p:cNvPr>
          <p:cNvSpPr>
            <a:spLocks noGrp="1" noChangeArrowheads="1"/>
          </p:cNvSpPr>
          <p:nvPr>
            <p:ph type="sldNum" idx="10"/>
          </p:nvPr>
        </p:nvSpPr>
        <p:spPr>
          <a:ln/>
        </p:spPr>
        <p:txBody>
          <a:bodyPr/>
          <a:lstStyle>
            <a:lvl1pPr>
              <a:defRPr/>
            </a:lvl1pPr>
          </a:lstStyle>
          <a:p>
            <a:pPr>
              <a:defRPr/>
            </a:pPr>
            <a:fld id="{8FC79D5F-8F88-4FDD-A58A-5B294CB0C3E2}" type="slidenum">
              <a:rPr lang="ru-RU" altLang="ru-RU"/>
              <a:pPr>
                <a:defRPr/>
              </a:pPr>
              <a:t>‹#›</a:t>
            </a:fld>
            <a:endParaRPr lang="ru-RU" altLang="ru-RU"/>
          </a:p>
        </p:txBody>
      </p:sp>
    </p:spTree>
    <p:extLst>
      <p:ext uri="{BB962C8B-B14F-4D97-AF65-F5344CB8AC3E}">
        <p14:creationId xmlns:p14="http://schemas.microsoft.com/office/powerpoint/2010/main" val="100973814"/>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Rectangle 5">
            <a:extLst>
              <a:ext uri="{FF2B5EF4-FFF2-40B4-BE49-F238E27FC236}">
                <a16:creationId xmlns:a16="http://schemas.microsoft.com/office/drawing/2014/main" id="{1B629763-3031-42F7-B622-E92268B5C4EC}"/>
              </a:ext>
            </a:extLst>
          </p:cNvPr>
          <p:cNvSpPr>
            <a:spLocks noGrp="1" noChangeArrowheads="1"/>
          </p:cNvSpPr>
          <p:nvPr>
            <p:ph type="sldNum" idx="10"/>
          </p:nvPr>
        </p:nvSpPr>
        <p:spPr>
          <a:ln/>
        </p:spPr>
        <p:txBody>
          <a:bodyPr/>
          <a:lstStyle>
            <a:lvl1pPr>
              <a:defRPr/>
            </a:lvl1pPr>
          </a:lstStyle>
          <a:p>
            <a:pPr>
              <a:defRPr/>
            </a:pPr>
            <a:fld id="{E1A8CF4E-DD4D-4FAD-8D55-A73C4B9B4FD0}" type="slidenum">
              <a:rPr lang="ru-RU" altLang="ru-RU"/>
              <a:pPr>
                <a:defRPr/>
              </a:pPr>
              <a:t>‹#›</a:t>
            </a:fld>
            <a:endParaRPr lang="ru-RU" altLang="ru-RU"/>
          </a:p>
        </p:txBody>
      </p:sp>
    </p:spTree>
    <p:extLst>
      <p:ext uri="{BB962C8B-B14F-4D97-AF65-F5344CB8AC3E}">
        <p14:creationId xmlns:p14="http://schemas.microsoft.com/office/powerpoint/2010/main" val="1454656376"/>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a:extLst>
              <a:ext uri="{FF2B5EF4-FFF2-40B4-BE49-F238E27FC236}">
                <a16:creationId xmlns:a16="http://schemas.microsoft.com/office/drawing/2014/main" id="{33EFA992-E696-4FE0-BE1A-6C160DD76498}"/>
              </a:ext>
            </a:extLst>
          </p:cNvPr>
          <p:cNvSpPr>
            <a:spLocks noGrp="1" noChangeArrowheads="1"/>
          </p:cNvSpPr>
          <p:nvPr>
            <p:ph type="sldNum" idx="10"/>
          </p:nvPr>
        </p:nvSpPr>
        <p:spPr>
          <a:ln/>
        </p:spPr>
        <p:txBody>
          <a:bodyPr/>
          <a:lstStyle>
            <a:lvl1pPr>
              <a:defRPr/>
            </a:lvl1pPr>
          </a:lstStyle>
          <a:p>
            <a:pPr>
              <a:defRPr/>
            </a:pPr>
            <a:fld id="{54CE77AC-C6C0-4978-9CE0-C1E7E238AEC1}" type="slidenum">
              <a:rPr lang="ru-RU" altLang="ru-RU"/>
              <a:pPr>
                <a:defRPr/>
              </a:pPr>
              <a:t>‹#›</a:t>
            </a:fld>
            <a:endParaRPr lang="ru-RU" altLang="ru-RU"/>
          </a:p>
        </p:txBody>
      </p:sp>
    </p:spTree>
    <p:extLst>
      <p:ext uri="{BB962C8B-B14F-4D97-AF65-F5344CB8AC3E}">
        <p14:creationId xmlns:p14="http://schemas.microsoft.com/office/powerpoint/2010/main" val="1638445852"/>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1" y="274640"/>
            <a:ext cx="2055813" cy="584993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0"/>
            <a:ext cx="6019800" cy="58499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5">
            <a:extLst>
              <a:ext uri="{FF2B5EF4-FFF2-40B4-BE49-F238E27FC236}">
                <a16:creationId xmlns:a16="http://schemas.microsoft.com/office/drawing/2014/main" id="{2D4B42F4-5F85-43ED-9E89-8D0120DE24BC}"/>
              </a:ext>
            </a:extLst>
          </p:cNvPr>
          <p:cNvSpPr>
            <a:spLocks noGrp="1" noChangeArrowheads="1"/>
          </p:cNvSpPr>
          <p:nvPr>
            <p:ph type="sldNum" idx="10"/>
          </p:nvPr>
        </p:nvSpPr>
        <p:spPr>
          <a:ln/>
        </p:spPr>
        <p:txBody>
          <a:bodyPr/>
          <a:lstStyle>
            <a:lvl1pPr>
              <a:defRPr/>
            </a:lvl1pPr>
          </a:lstStyle>
          <a:p>
            <a:pPr>
              <a:defRPr/>
            </a:pPr>
            <a:fld id="{13670143-FE00-4BBE-BA5D-45B9887F044C}" type="slidenum">
              <a:rPr lang="ru-RU" altLang="ru-RU"/>
              <a:pPr>
                <a:defRPr/>
              </a:pPr>
              <a:t>‹#›</a:t>
            </a:fld>
            <a:endParaRPr lang="ru-RU" altLang="ru-RU"/>
          </a:p>
        </p:txBody>
      </p:sp>
    </p:spTree>
    <p:extLst>
      <p:ext uri="{BB962C8B-B14F-4D97-AF65-F5344CB8AC3E}">
        <p14:creationId xmlns:p14="http://schemas.microsoft.com/office/powerpoint/2010/main" val="1550414025"/>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421544062"/>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702286028"/>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099612510"/>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679678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3146" b="1" cap="all"/>
            </a:lvl1pPr>
          </a:lstStyle>
          <a:p>
            <a:r>
              <a:rPr lang="ru-RU"/>
              <a:t>Образец заголовка</a:t>
            </a:r>
          </a:p>
        </p:txBody>
      </p:sp>
      <p:sp>
        <p:nvSpPr>
          <p:cNvPr id="3" name="Текст 2"/>
          <p:cNvSpPr>
            <a:spLocks noGrp="1"/>
          </p:cNvSpPr>
          <p:nvPr>
            <p:ph type="body" idx="1"/>
          </p:nvPr>
        </p:nvSpPr>
        <p:spPr>
          <a:xfrm>
            <a:off x="722313" y="2906720"/>
            <a:ext cx="7772400" cy="1500187"/>
          </a:xfrm>
        </p:spPr>
        <p:txBody>
          <a:bodyPr anchor="b"/>
          <a:lstStyle>
            <a:lvl1pPr marL="0" indent="0">
              <a:buNone/>
              <a:defRPr sz="1573">
                <a:solidFill>
                  <a:schemeClr val="tx1">
                    <a:tint val="75000"/>
                  </a:schemeClr>
                </a:solidFill>
              </a:defRPr>
            </a:lvl1pPr>
            <a:lvl2pPr marL="359627" indent="0">
              <a:buNone/>
              <a:defRPr sz="1416">
                <a:solidFill>
                  <a:schemeClr val="tx1">
                    <a:tint val="75000"/>
                  </a:schemeClr>
                </a:solidFill>
              </a:defRPr>
            </a:lvl2pPr>
            <a:lvl3pPr marL="719255" indent="0">
              <a:buNone/>
              <a:defRPr sz="1258">
                <a:solidFill>
                  <a:schemeClr val="tx1">
                    <a:tint val="75000"/>
                  </a:schemeClr>
                </a:solidFill>
              </a:defRPr>
            </a:lvl3pPr>
            <a:lvl4pPr marL="1078881" indent="0">
              <a:buNone/>
              <a:defRPr sz="1101">
                <a:solidFill>
                  <a:schemeClr val="tx1">
                    <a:tint val="75000"/>
                  </a:schemeClr>
                </a:solidFill>
              </a:defRPr>
            </a:lvl4pPr>
            <a:lvl5pPr marL="1438508" indent="0">
              <a:buNone/>
              <a:defRPr sz="1101">
                <a:solidFill>
                  <a:schemeClr val="tx1">
                    <a:tint val="75000"/>
                  </a:schemeClr>
                </a:solidFill>
              </a:defRPr>
            </a:lvl5pPr>
            <a:lvl6pPr marL="1798136" indent="0">
              <a:buNone/>
              <a:defRPr sz="1101">
                <a:solidFill>
                  <a:schemeClr val="tx1">
                    <a:tint val="75000"/>
                  </a:schemeClr>
                </a:solidFill>
              </a:defRPr>
            </a:lvl6pPr>
            <a:lvl7pPr marL="2157763" indent="0">
              <a:buNone/>
              <a:defRPr sz="1101">
                <a:solidFill>
                  <a:schemeClr val="tx1">
                    <a:tint val="75000"/>
                  </a:schemeClr>
                </a:solidFill>
              </a:defRPr>
            </a:lvl7pPr>
            <a:lvl8pPr marL="2517390" indent="0">
              <a:buNone/>
              <a:defRPr sz="1101">
                <a:solidFill>
                  <a:schemeClr val="tx1">
                    <a:tint val="75000"/>
                  </a:schemeClr>
                </a:solidFill>
              </a:defRPr>
            </a:lvl8pPr>
            <a:lvl9pPr marL="2877017" indent="0">
              <a:buNone/>
              <a:defRPr sz="110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88384327"/>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846541730"/>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109396380"/>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775653241"/>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634730270"/>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05254225"/>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81516510"/>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569684694"/>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945899009"/>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879938512"/>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025444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251419953"/>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40081567"/>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6/25/2024</a:t>
            </a:fld>
            <a:endParaRPr lang="en-US"/>
          </a:p>
        </p:txBody>
      </p:sp>
      <p:sp>
        <p:nvSpPr>
          <p:cNvPr id="4" name="Holder 4"/>
          <p:cNvSpPr>
            <a:spLocks noGrp="1"/>
          </p:cNvSpPr>
          <p:nvPr>
            <p:ph type="sldNum" sz="quarter" idx="7"/>
          </p:nvPr>
        </p:nvSpPr>
        <p:spPr/>
        <p:txBody>
          <a:bodyPr lIns="0" tIns="0" rIns="0" bIns="0"/>
          <a:lstStyle>
            <a:lvl1pPr>
              <a:defRPr/>
            </a:lvl1pPr>
          </a:lstStyle>
          <a:p>
            <a:pPr marL="21644"/>
            <a:fld id="{81D60167-4931-47E6-BA6A-407CBD079E47}" type="slidenum">
              <a:rPr lang="ru-RU" spc="-8" smtClean="0">
                <a:solidFill>
                  <a:srgbClr val="888888"/>
                </a:solidFill>
                <a:latin typeface="Calibri"/>
                <a:cs typeface="Calibri"/>
              </a:rPr>
              <a:pPr marL="21644"/>
              <a:t>‹#›</a:t>
            </a:fld>
            <a:endParaRPr lang="ru-RU">
              <a:latin typeface="Calibri"/>
              <a:cs typeface="Calibri"/>
            </a:endParaRPr>
          </a:p>
        </p:txBody>
      </p:sp>
    </p:spTree>
    <p:extLst>
      <p:ext uri="{BB962C8B-B14F-4D97-AF65-F5344CB8AC3E}">
        <p14:creationId xmlns:p14="http://schemas.microsoft.com/office/powerpoint/2010/main" val="1513630111"/>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459742" y="1563625"/>
            <a:ext cx="3879215" cy="236090"/>
          </a:xfrm>
          <a:prstGeom prst="rect">
            <a:avLst/>
          </a:prstGeom>
        </p:spPr>
        <p:txBody>
          <a:bodyPr wrap="square" lIns="0" tIns="0" rIns="0" bIns="0">
            <a:spAutoFit/>
          </a:bodyPr>
          <a:lstStyle>
            <a:lvl1pPr>
              <a:defRPr sz="1534" b="1">
                <a:solidFill>
                  <a:schemeClr val="bg1"/>
                </a:solidFill>
                <a:latin typeface="Arial"/>
                <a:cs typeface="Arial"/>
              </a:defRPr>
            </a:lvl1pPr>
          </a:lstStyle>
          <a:p>
            <a:endParaRPr/>
          </a:p>
        </p:txBody>
      </p:sp>
      <p:sp>
        <p:nvSpPr>
          <p:cNvPr id="4" name="Holder 4"/>
          <p:cNvSpPr>
            <a:spLocks noGrp="1"/>
          </p:cNvSpPr>
          <p:nvPr>
            <p:ph sz="half" idx="3"/>
          </p:nvPr>
        </p:nvSpPr>
        <p:spPr>
          <a:xfrm>
            <a:off x="4709159" y="1577340"/>
            <a:ext cx="3977640" cy="41966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defTabSz="779173">
              <a:defRPr/>
            </a:pPr>
            <a:endParaRPr lang="ru-RU">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defTabSz="779173">
              <a:defRPr/>
            </a:pPr>
            <a:fld id="{1D8BD707-D9CF-40AE-B4C6-C98DA3205C09}" type="datetimeFigureOut">
              <a:rPr lang="en-US" smtClean="0">
                <a:solidFill>
                  <a:prstClr val="black">
                    <a:tint val="75000"/>
                  </a:prstClr>
                </a:solidFill>
              </a:rPr>
              <a:pPr defTabSz="779173">
                <a:defRPr/>
              </a:pPr>
              <a:t>6/25/2024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a:lvl1pPr>
          </a:lstStyle>
          <a:p>
            <a:pPr marL="21644" defTabSz="779173">
              <a:defRPr/>
            </a:pPr>
            <a:fld id="{81D60167-4931-47E6-BA6A-407CBD079E47}" type="slidenum">
              <a:rPr lang="ru-RU" sz="937" smtClean="0">
                <a:solidFill>
                  <a:prstClr val="black">
                    <a:tint val="75000"/>
                  </a:prstClr>
                </a:solidFill>
                <a:latin typeface="Times New Roman"/>
                <a:cs typeface="Times New Roman"/>
              </a:rPr>
              <a:pPr marL="21644" defTabSz="779173">
                <a:defRPr/>
              </a:pPr>
              <a:t>‹#›</a:t>
            </a:fld>
            <a:endParaRPr lang="ru-RU" sz="937">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661945515"/>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8531" y="186344"/>
            <a:ext cx="7771070" cy="788471"/>
          </a:xfrm>
        </p:spPr>
        <p:txBody>
          <a:bodyPr lIns="0" tIns="0" rIns="0" bIns="0" anchor="b" anchorCtr="0">
            <a:noAutofit/>
          </a:bodyPr>
          <a:lstStyle>
            <a:lvl1pPr algn="l">
              <a:defRPr sz="1662">
                <a:solidFill>
                  <a:schemeClr val="tx2"/>
                </a:solidFill>
              </a:defRPr>
            </a:lvl1pPr>
          </a:lstStyle>
          <a:p>
            <a:r>
              <a:rPr lang="en-GB"/>
              <a:t>Click to edit Master title style</a:t>
            </a:r>
            <a:endParaRPr lang="en-US" dirty="0"/>
          </a:p>
        </p:txBody>
      </p:sp>
      <p:sp>
        <p:nvSpPr>
          <p:cNvPr id="12" name="Text Placeholder 5"/>
          <p:cNvSpPr>
            <a:spLocks noGrp="1"/>
          </p:cNvSpPr>
          <p:nvPr>
            <p:ph type="body" sz="quarter" idx="13"/>
          </p:nvPr>
        </p:nvSpPr>
        <p:spPr>
          <a:xfrm>
            <a:off x="458528" y="1110518"/>
            <a:ext cx="7771071" cy="4466167"/>
          </a:xfrm>
        </p:spPr>
        <p:txBody>
          <a:bodyPr lIns="0" tIns="0" rIns="0" bIns="0">
            <a:noAutofit/>
          </a:bodyPr>
          <a:lstStyle>
            <a:lvl1pPr marL="143988" indent="-143988">
              <a:lnSpc>
                <a:spcPts val="1650"/>
              </a:lnSpc>
              <a:spcBef>
                <a:spcPts val="0"/>
              </a:spcBef>
              <a:spcAft>
                <a:spcPts val="900"/>
              </a:spcAft>
              <a:buClrTx/>
              <a:defRPr sz="1214">
                <a:solidFill>
                  <a:schemeClr val="bg2"/>
                </a:solidFill>
              </a:defRPr>
            </a:lvl1pPr>
            <a:lvl2pPr marL="308543" indent="-143988">
              <a:lnSpc>
                <a:spcPts val="1650"/>
              </a:lnSpc>
              <a:spcBef>
                <a:spcPts val="0"/>
              </a:spcBef>
              <a:spcAft>
                <a:spcPts val="900"/>
              </a:spcAft>
              <a:buFont typeface="Lucida Grande"/>
              <a:buChar char="–"/>
              <a:defRPr sz="1214">
                <a:solidFill>
                  <a:schemeClr val="bg2"/>
                </a:solidFill>
              </a:defRPr>
            </a:lvl2pPr>
            <a:lvl3pPr marL="479958" indent="-143988">
              <a:lnSpc>
                <a:spcPts val="1650"/>
              </a:lnSpc>
              <a:spcBef>
                <a:spcPts val="0"/>
              </a:spcBef>
              <a:spcAft>
                <a:spcPts val="900"/>
              </a:spcAft>
              <a:buFont typeface="Lucida Grande"/>
              <a:buChar char="–"/>
              <a:defRPr sz="1214">
                <a:solidFill>
                  <a:schemeClr val="bg2"/>
                </a:solidFill>
              </a:defRPr>
            </a:lvl3pPr>
            <a:lvl4pPr marL="651370" indent="-143988">
              <a:lnSpc>
                <a:spcPts val="1650"/>
              </a:lnSpc>
              <a:spcBef>
                <a:spcPts val="0"/>
              </a:spcBef>
              <a:spcAft>
                <a:spcPts val="900"/>
              </a:spcAft>
              <a:buFont typeface="Lucida Grande"/>
              <a:buChar char="–"/>
              <a:defRPr sz="1214">
                <a:solidFill>
                  <a:schemeClr val="bg2"/>
                </a:solidFill>
              </a:defRPr>
            </a:lvl4pPr>
            <a:lvl5pPr marL="822783" indent="-143988">
              <a:lnSpc>
                <a:spcPts val="1650"/>
              </a:lnSpc>
              <a:spcBef>
                <a:spcPts val="0"/>
              </a:spcBef>
              <a:spcAft>
                <a:spcPts val="900"/>
              </a:spcAft>
              <a:buFont typeface="Lucida Grande"/>
              <a:buChar char="–"/>
              <a:defRPr sz="1214">
                <a:solidFill>
                  <a:schemeClr val="bg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446712964"/>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2"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13608534"/>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42"/>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604642217"/>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579878192"/>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16"/>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22"/>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518357715"/>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79680058"/>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0881467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142181617"/>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00171378"/>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8159553"/>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8"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7" y="273067"/>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8"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777309059"/>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593961485"/>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061017532"/>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55"/>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55"/>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083189955"/>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21"/>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6"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122321409"/>
      </p:ext>
    </p:extLst>
  </p:cSld>
  <p:clrMapOvr>
    <a:masterClrMapping/>
  </p:clrMapOvr>
  <p:hf hdr="0" ftr="0" dt="0"/>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84"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741303899"/>
      </p:ext>
    </p:extLst>
  </p:cSld>
  <p:clrMapOvr>
    <a:masterClrMapping/>
  </p:clrMapOvr>
  <p:hf hdr="0" ftr="0" dt="0"/>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72"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87350032"/>
      </p:ext>
    </p:extLst>
  </p:cSld>
  <p:clrMapOvr>
    <a:masterClrMapping/>
  </p:clrMapOvr>
  <p:hf hdr="0" ftr="0" dt="0"/>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55868258"/>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629880735"/>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6/25/2024</a:t>
            </a:fld>
            <a:endParaRPr lang="en-US"/>
          </a:p>
        </p:txBody>
      </p:sp>
      <p:sp>
        <p:nvSpPr>
          <p:cNvPr id="4" name="Holder 4"/>
          <p:cNvSpPr>
            <a:spLocks noGrp="1"/>
          </p:cNvSpPr>
          <p:nvPr>
            <p:ph type="sldNum" sz="quarter" idx="7"/>
          </p:nvPr>
        </p:nvSpPr>
        <p:spPr/>
        <p:txBody>
          <a:bodyPr lIns="0" tIns="0" rIns="0" bIns="0"/>
          <a:lstStyle>
            <a:lvl1pPr>
              <a:defRPr/>
            </a:lvl1pPr>
          </a:lstStyle>
          <a:p>
            <a:pPr marL="21644"/>
            <a:fld id="{81D60167-4931-47E6-BA6A-407CBD079E47}" type="slidenum">
              <a:rPr lang="ru-RU" spc="-8" smtClean="0">
                <a:solidFill>
                  <a:srgbClr val="888888"/>
                </a:solidFill>
                <a:latin typeface="Calibri"/>
                <a:cs typeface="Calibri"/>
              </a:rPr>
              <a:pPr marL="21644"/>
              <a:t>‹#›</a:t>
            </a:fld>
            <a:endParaRPr lang="ru-RU">
              <a:latin typeface="Calibri"/>
              <a:cs typeface="Calibri"/>
            </a:endParaRPr>
          </a:p>
        </p:txBody>
      </p:sp>
    </p:spTree>
    <p:extLst>
      <p:ext uri="{BB962C8B-B14F-4D97-AF65-F5344CB8AC3E}">
        <p14:creationId xmlns:p14="http://schemas.microsoft.com/office/powerpoint/2010/main" val="16509541"/>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15" b="1" i="0">
                <a:solidFill>
                  <a:srgbClr val="CC0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01944759"/>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2"/>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59627" indent="0" algn="ctr">
              <a:buNone/>
              <a:defRPr>
                <a:solidFill>
                  <a:schemeClr val="tx1">
                    <a:tint val="75000"/>
                  </a:schemeClr>
                </a:solidFill>
              </a:defRPr>
            </a:lvl2pPr>
            <a:lvl3pPr marL="719255" indent="0" algn="ctr">
              <a:buNone/>
              <a:defRPr>
                <a:solidFill>
                  <a:schemeClr val="tx1">
                    <a:tint val="75000"/>
                  </a:schemeClr>
                </a:solidFill>
              </a:defRPr>
            </a:lvl3pPr>
            <a:lvl4pPr marL="1078881" indent="0" algn="ctr">
              <a:buNone/>
              <a:defRPr>
                <a:solidFill>
                  <a:schemeClr val="tx1">
                    <a:tint val="75000"/>
                  </a:schemeClr>
                </a:solidFill>
              </a:defRPr>
            </a:lvl4pPr>
            <a:lvl5pPr marL="1438508" indent="0" algn="ctr">
              <a:buNone/>
              <a:defRPr>
                <a:solidFill>
                  <a:schemeClr val="tx1">
                    <a:tint val="75000"/>
                  </a:schemeClr>
                </a:solidFill>
              </a:defRPr>
            </a:lvl5pPr>
            <a:lvl6pPr marL="1798136" indent="0" algn="ctr">
              <a:buNone/>
              <a:defRPr>
                <a:solidFill>
                  <a:schemeClr val="tx1">
                    <a:tint val="75000"/>
                  </a:schemeClr>
                </a:solidFill>
              </a:defRPr>
            </a:lvl6pPr>
            <a:lvl7pPr marL="2157763" indent="0" algn="ctr">
              <a:buNone/>
              <a:defRPr>
                <a:solidFill>
                  <a:schemeClr val="tx1">
                    <a:tint val="75000"/>
                  </a:schemeClr>
                </a:solidFill>
              </a:defRPr>
            </a:lvl7pPr>
            <a:lvl8pPr marL="2517390" indent="0" algn="ctr">
              <a:buNone/>
              <a:defRPr>
                <a:solidFill>
                  <a:schemeClr val="tx1">
                    <a:tint val="75000"/>
                  </a:schemeClr>
                </a:solidFill>
              </a:defRPr>
            </a:lvl8pPr>
            <a:lvl9pPr marL="2877017"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46352439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016465629"/>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3146" b="1" cap="all"/>
            </a:lvl1pPr>
          </a:lstStyle>
          <a:p>
            <a:r>
              <a:rPr lang="ru-RU"/>
              <a:t>Образец заголовка</a:t>
            </a:r>
          </a:p>
        </p:txBody>
      </p:sp>
      <p:sp>
        <p:nvSpPr>
          <p:cNvPr id="3" name="Текст 2"/>
          <p:cNvSpPr>
            <a:spLocks noGrp="1"/>
          </p:cNvSpPr>
          <p:nvPr>
            <p:ph type="body" idx="1"/>
          </p:nvPr>
        </p:nvSpPr>
        <p:spPr>
          <a:xfrm>
            <a:off x="722313" y="2906720"/>
            <a:ext cx="7772400" cy="1500187"/>
          </a:xfrm>
        </p:spPr>
        <p:txBody>
          <a:bodyPr anchor="b"/>
          <a:lstStyle>
            <a:lvl1pPr marL="0" indent="0">
              <a:buNone/>
              <a:defRPr sz="1573">
                <a:solidFill>
                  <a:schemeClr val="tx1">
                    <a:tint val="75000"/>
                  </a:schemeClr>
                </a:solidFill>
              </a:defRPr>
            </a:lvl1pPr>
            <a:lvl2pPr marL="359627" indent="0">
              <a:buNone/>
              <a:defRPr sz="1416">
                <a:solidFill>
                  <a:schemeClr val="tx1">
                    <a:tint val="75000"/>
                  </a:schemeClr>
                </a:solidFill>
              </a:defRPr>
            </a:lvl2pPr>
            <a:lvl3pPr marL="719255" indent="0">
              <a:buNone/>
              <a:defRPr sz="1258">
                <a:solidFill>
                  <a:schemeClr val="tx1">
                    <a:tint val="75000"/>
                  </a:schemeClr>
                </a:solidFill>
              </a:defRPr>
            </a:lvl3pPr>
            <a:lvl4pPr marL="1078881" indent="0">
              <a:buNone/>
              <a:defRPr sz="1101">
                <a:solidFill>
                  <a:schemeClr val="tx1">
                    <a:tint val="75000"/>
                  </a:schemeClr>
                </a:solidFill>
              </a:defRPr>
            </a:lvl4pPr>
            <a:lvl5pPr marL="1438508" indent="0">
              <a:buNone/>
              <a:defRPr sz="1101">
                <a:solidFill>
                  <a:schemeClr val="tx1">
                    <a:tint val="75000"/>
                  </a:schemeClr>
                </a:solidFill>
              </a:defRPr>
            </a:lvl5pPr>
            <a:lvl6pPr marL="1798136" indent="0">
              <a:buNone/>
              <a:defRPr sz="1101">
                <a:solidFill>
                  <a:schemeClr val="tx1">
                    <a:tint val="75000"/>
                  </a:schemeClr>
                </a:solidFill>
              </a:defRPr>
            </a:lvl6pPr>
            <a:lvl7pPr marL="2157763" indent="0">
              <a:buNone/>
              <a:defRPr sz="1101">
                <a:solidFill>
                  <a:schemeClr val="tx1">
                    <a:tint val="75000"/>
                  </a:schemeClr>
                </a:solidFill>
              </a:defRPr>
            </a:lvl7pPr>
            <a:lvl8pPr marL="2517390" indent="0">
              <a:buNone/>
              <a:defRPr sz="1101">
                <a:solidFill>
                  <a:schemeClr val="tx1">
                    <a:tint val="75000"/>
                  </a:schemeClr>
                </a:solidFill>
              </a:defRPr>
            </a:lvl8pPr>
            <a:lvl9pPr marL="2877017" indent="0">
              <a:buNone/>
              <a:defRPr sz="110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626393006"/>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949721330"/>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494823498"/>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695645078"/>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939004937"/>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4" y="273050"/>
            <a:ext cx="3008313" cy="1162050"/>
          </a:xfrm>
        </p:spPr>
        <p:txBody>
          <a:bodyPr anchor="b"/>
          <a:lstStyle>
            <a:lvl1pPr algn="l">
              <a:defRPr sz="1573" b="1"/>
            </a:lvl1pPr>
          </a:lstStyle>
          <a:p>
            <a:r>
              <a:rPr lang="ru-RU"/>
              <a:t>Образец заголовка</a:t>
            </a:r>
          </a:p>
        </p:txBody>
      </p:sp>
      <p:sp>
        <p:nvSpPr>
          <p:cNvPr id="3" name="Объект 2"/>
          <p:cNvSpPr>
            <a:spLocks noGrp="1"/>
          </p:cNvSpPr>
          <p:nvPr>
            <p:ph idx="1"/>
          </p:nvPr>
        </p:nvSpPr>
        <p:spPr>
          <a:xfrm>
            <a:off x="3575053" y="273057"/>
            <a:ext cx="5111751" cy="5853113"/>
          </a:xfrm>
        </p:spPr>
        <p:txBody>
          <a:bodyPr/>
          <a:lstStyle>
            <a:lvl1pPr>
              <a:defRPr sz="2517"/>
            </a:lvl1pPr>
            <a:lvl2pPr>
              <a:defRPr sz="2203"/>
            </a:lvl2pPr>
            <a:lvl3pPr>
              <a:defRPr sz="1888"/>
            </a:lvl3pPr>
            <a:lvl4pPr>
              <a:defRPr sz="1573"/>
            </a:lvl4pPr>
            <a:lvl5pPr>
              <a:defRPr sz="1573"/>
            </a:lvl5pPr>
            <a:lvl6pPr>
              <a:defRPr sz="1573"/>
            </a:lvl6pPr>
            <a:lvl7pPr>
              <a:defRPr sz="1573"/>
            </a:lvl7pPr>
            <a:lvl8pPr>
              <a:defRPr sz="1573"/>
            </a:lvl8pPr>
            <a:lvl9pPr>
              <a:defRPr sz="157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4" y="1435103"/>
            <a:ext cx="3008313" cy="4691063"/>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771756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011021727"/>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573"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517"/>
            </a:lvl1pPr>
            <a:lvl2pPr marL="359627" indent="0">
              <a:buNone/>
              <a:defRPr sz="2203"/>
            </a:lvl2pPr>
            <a:lvl3pPr marL="719255" indent="0">
              <a:buNone/>
              <a:defRPr sz="1888"/>
            </a:lvl3pPr>
            <a:lvl4pPr marL="1078881" indent="0">
              <a:buNone/>
              <a:defRPr sz="1573"/>
            </a:lvl4pPr>
            <a:lvl5pPr marL="1438508" indent="0">
              <a:buNone/>
              <a:defRPr sz="1573"/>
            </a:lvl5pPr>
            <a:lvl6pPr marL="1798136" indent="0">
              <a:buNone/>
              <a:defRPr sz="1573"/>
            </a:lvl6pPr>
            <a:lvl7pPr marL="2157763" indent="0">
              <a:buNone/>
              <a:defRPr sz="1573"/>
            </a:lvl7pPr>
            <a:lvl8pPr marL="2517390" indent="0">
              <a:buNone/>
              <a:defRPr sz="1573"/>
            </a:lvl8pPr>
            <a:lvl9pPr marL="2877017" indent="0">
              <a:buNone/>
              <a:defRPr sz="1573"/>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56622859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845063603"/>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5"/>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5"/>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284620744"/>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11"/>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3"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612862881"/>
      </p:ext>
    </p:extLst>
  </p:cSld>
  <p:clrMapOvr>
    <a:masterClrMapping/>
  </p:clrMapOvr>
  <p:hf hdr="0" ftr="0" dt="0"/>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9"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81603682"/>
      </p:ext>
    </p:extLst>
  </p:cSld>
  <p:clrMapOvr>
    <a:masterClrMapping/>
  </p:clrMapOvr>
  <p:hf hdr="0" ftr="0" dt="0"/>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7"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56735129"/>
      </p:ext>
    </p:extLst>
  </p:cSld>
  <p:clrMapOvr>
    <a:masterClrMapping/>
  </p:clrMapOvr>
  <p:hf hdr="0" ftr="0" dt="0"/>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87496072"/>
      </p:ext>
    </p:extLst>
  </p:cSld>
  <p:clrMapOvr>
    <a:masterClrMapping/>
  </p:clrMapOvr>
  <p:hf hdr="0" ftr="0" dt="0"/>
</p:sldLayout>
</file>

<file path=ppt/slideLayouts/slideLayout457.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3"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49456034"/>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4"/>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31972" indent="0" algn="ctr">
              <a:buNone/>
              <a:defRPr>
                <a:solidFill>
                  <a:schemeClr val="tx1">
                    <a:tint val="75000"/>
                  </a:schemeClr>
                </a:solidFill>
              </a:defRPr>
            </a:lvl2pPr>
            <a:lvl3pPr marL="663944" indent="0" algn="ctr">
              <a:buNone/>
              <a:defRPr>
                <a:solidFill>
                  <a:schemeClr val="tx1">
                    <a:tint val="75000"/>
                  </a:schemeClr>
                </a:solidFill>
              </a:defRPr>
            </a:lvl3pPr>
            <a:lvl4pPr marL="995915" indent="0" algn="ctr">
              <a:buNone/>
              <a:defRPr>
                <a:solidFill>
                  <a:schemeClr val="tx1">
                    <a:tint val="75000"/>
                  </a:schemeClr>
                </a:solidFill>
              </a:defRPr>
            </a:lvl4pPr>
            <a:lvl5pPr marL="1327887" indent="0" algn="ctr">
              <a:buNone/>
              <a:defRPr>
                <a:solidFill>
                  <a:schemeClr val="tx1">
                    <a:tint val="75000"/>
                  </a:schemeClr>
                </a:solidFill>
              </a:defRPr>
            </a:lvl5pPr>
            <a:lvl6pPr marL="1659859" indent="0" algn="ctr">
              <a:buNone/>
              <a:defRPr>
                <a:solidFill>
                  <a:schemeClr val="tx1">
                    <a:tint val="75000"/>
                  </a:schemeClr>
                </a:solidFill>
              </a:defRPr>
            </a:lvl6pPr>
            <a:lvl7pPr marL="1991831" indent="0" algn="ctr">
              <a:buNone/>
              <a:defRPr>
                <a:solidFill>
                  <a:schemeClr val="tx1">
                    <a:tint val="75000"/>
                  </a:schemeClr>
                </a:solidFill>
              </a:defRPr>
            </a:lvl7pPr>
            <a:lvl8pPr marL="2323803" indent="0" algn="ctr">
              <a:buNone/>
              <a:defRPr>
                <a:solidFill>
                  <a:schemeClr val="tx1">
                    <a:tint val="75000"/>
                  </a:schemeClr>
                </a:solidFill>
              </a:defRPr>
            </a:lvl8pPr>
            <a:lvl9pPr marL="2655774"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98240684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144942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4" y="273050"/>
            <a:ext cx="3008313" cy="1162050"/>
          </a:xfrm>
        </p:spPr>
        <p:txBody>
          <a:bodyPr anchor="b"/>
          <a:lstStyle>
            <a:lvl1pPr algn="l">
              <a:defRPr sz="1573" b="1"/>
            </a:lvl1pPr>
          </a:lstStyle>
          <a:p>
            <a:r>
              <a:rPr lang="ru-RU"/>
              <a:t>Образец заголовка</a:t>
            </a:r>
          </a:p>
        </p:txBody>
      </p:sp>
      <p:sp>
        <p:nvSpPr>
          <p:cNvPr id="3" name="Объект 2"/>
          <p:cNvSpPr>
            <a:spLocks noGrp="1"/>
          </p:cNvSpPr>
          <p:nvPr>
            <p:ph idx="1"/>
          </p:nvPr>
        </p:nvSpPr>
        <p:spPr>
          <a:xfrm>
            <a:off x="3575053" y="273057"/>
            <a:ext cx="5111751" cy="5853113"/>
          </a:xfrm>
        </p:spPr>
        <p:txBody>
          <a:bodyPr/>
          <a:lstStyle>
            <a:lvl1pPr>
              <a:defRPr sz="2517"/>
            </a:lvl1pPr>
            <a:lvl2pPr>
              <a:defRPr sz="2203"/>
            </a:lvl2pPr>
            <a:lvl3pPr>
              <a:defRPr sz="1888"/>
            </a:lvl3pPr>
            <a:lvl4pPr>
              <a:defRPr sz="1573"/>
            </a:lvl4pPr>
            <a:lvl5pPr>
              <a:defRPr sz="1573"/>
            </a:lvl5pPr>
            <a:lvl6pPr>
              <a:defRPr sz="1573"/>
            </a:lvl6pPr>
            <a:lvl7pPr>
              <a:defRPr sz="1573"/>
            </a:lvl7pPr>
            <a:lvl8pPr>
              <a:defRPr sz="1573"/>
            </a:lvl8pPr>
            <a:lvl9pPr>
              <a:defRPr sz="157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4" y="1435103"/>
            <a:ext cx="3008313" cy="4691063"/>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408434242"/>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8"/>
            <a:ext cx="7772400" cy="1362075"/>
          </a:xfrm>
        </p:spPr>
        <p:txBody>
          <a:bodyPr anchor="t"/>
          <a:lstStyle>
            <a:lvl1pPr algn="l">
              <a:defRPr sz="2904" b="1" cap="all"/>
            </a:lvl1pPr>
          </a:lstStyle>
          <a:p>
            <a:r>
              <a:rPr lang="ru-RU"/>
              <a:t>Образец заголовка</a:t>
            </a:r>
          </a:p>
        </p:txBody>
      </p:sp>
      <p:sp>
        <p:nvSpPr>
          <p:cNvPr id="3" name="Текст 2"/>
          <p:cNvSpPr>
            <a:spLocks noGrp="1"/>
          </p:cNvSpPr>
          <p:nvPr>
            <p:ph type="body" idx="1"/>
          </p:nvPr>
        </p:nvSpPr>
        <p:spPr>
          <a:xfrm>
            <a:off x="722313" y="2906722"/>
            <a:ext cx="7772400" cy="1500187"/>
          </a:xfrm>
        </p:spPr>
        <p:txBody>
          <a:bodyPr anchor="b"/>
          <a:lstStyle>
            <a:lvl1pPr marL="0" indent="0">
              <a:buNone/>
              <a:defRPr sz="1452">
                <a:solidFill>
                  <a:schemeClr val="tx1">
                    <a:tint val="75000"/>
                  </a:schemeClr>
                </a:solidFill>
              </a:defRPr>
            </a:lvl1pPr>
            <a:lvl2pPr marL="331972" indent="0">
              <a:buNone/>
              <a:defRPr sz="1307">
                <a:solidFill>
                  <a:schemeClr val="tx1">
                    <a:tint val="75000"/>
                  </a:schemeClr>
                </a:solidFill>
              </a:defRPr>
            </a:lvl2pPr>
            <a:lvl3pPr marL="663944" indent="0">
              <a:buNone/>
              <a:defRPr sz="1161">
                <a:solidFill>
                  <a:schemeClr val="tx1">
                    <a:tint val="75000"/>
                  </a:schemeClr>
                </a:solidFill>
              </a:defRPr>
            </a:lvl3pPr>
            <a:lvl4pPr marL="995915" indent="0">
              <a:buNone/>
              <a:defRPr sz="1016">
                <a:solidFill>
                  <a:schemeClr val="tx1">
                    <a:tint val="75000"/>
                  </a:schemeClr>
                </a:solidFill>
              </a:defRPr>
            </a:lvl4pPr>
            <a:lvl5pPr marL="1327887" indent="0">
              <a:buNone/>
              <a:defRPr sz="1016">
                <a:solidFill>
                  <a:schemeClr val="tx1">
                    <a:tint val="75000"/>
                  </a:schemeClr>
                </a:solidFill>
              </a:defRPr>
            </a:lvl5pPr>
            <a:lvl6pPr marL="1659859" indent="0">
              <a:buNone/>
              <a:defRPr sz="1016">
                <a:solidFill>
                  <a:schemeClr val="tx1">
                    <a:tint val="75000"/>
                  </a:schemeClr>
                </a:solidFill>
              </a:defRPr>
            </a:lvl6pPr>
            <a:lvl7pPr marL="1991831" indent="0">
              <a:buNone/>
              <a:defRPr sz="1016">
                <a:solidFill>
                  <a:schemeClr val="tx1">
                    <a:tint val="75000"/>
                  </a:schemeClr>
                </a:solidFill>
              </a:defRPr>
            </a:lvl7pPr>
            <a:lvl8pPr marL="2323803" indent="0">
              <a:buNone/>
              <a:defRPr sz="1016">
                <a:solidFill>
                  <a:schemeClr val="tx1">
                    <a:tint val="75000"/>
                  </a:schemeClr>
                </a:solidFill>
              </a:defRPr>
            </a:lvl8pPr>
            <a:lvl9pPr marL="2655774" indent="0">
              <a:buNone/>
              <a:defRPr sz="1016">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599110452"/>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034"/>
            </a:lvl1pPr>
            <a:lvl2pPr>
              <a:defRPr sz="1743"/>
            </a:lvl2pPr>
            <a:lvl3pPr>
              <a:defRPr sz="1452"/>
            </a:lvl3pPr>
            <a:lvl4pPr>
              <a:defRPr sz="1307"/>
            </a:lvl4pPr>
            <a:lvl5pPr>
              <a:defRPr sz="1307"/>
            </a:lvl5pPr>
            <a:lvl6pPr>
              <a:defRPr sz="1307"/>
            </a:lvl6pPr>
            <a:lvl7pPr>
              <a:defRPr sz="1307"/>
            </a:lvl7pPr>
            <a:lvl8pPr>
              <a:defRPr sz="1307"/>
            </a:lvl8pPr>
            <a:lvl9pPr>
              <a:defRPr sz="130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034"/>
            </a:lvl1pPr>
            <a:lvl2pPr>
              <a:defRPr sz="1743"/>
            </a:lvl2pPr>
            <a:lvl3pPr>
              <a:defRPr sz="1452"/>
            </a:lvl3pPr>
            <a:lvl4pPr>
              <a:defRPr sz="1307"/>
            </a:lvl4pPr>
            <a:lvl5pPr>
              <a:defRPr sz="1307"/>
            </a:lvl5pPr>
            <a:lvl6pPr>
              <a:defRPr sz="1307"/>
            </a:lvl6pPr>
            <a:lvl7pPr>
              <a:defRPr sz="1307"/>
            </a:lvl7pPr>
            <a:lvl8pPr>
              <a:defRPr sz="1307"/>
            </a:lvl8pPr>
            <a:lvl9pPr>
              <a:defRPr sz="130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62426008"/>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1743" b="1"/>
            </a:lvl1pPr>
            <a:lvl2pPr marL="331972" indent="0">
              <a:buNone/>
              <a:defRPr sz="1452" b="1"/>
            </a:lvl2pPr>
            <a:lvl3pPr marL="663944" indent="0">
              <a:buNone/>
              <a:defRPr sz="1307" b="1"/>
            </a:lvl3pPr>
            <a:lvl4pPr marL="995915" indent="0">
              <a:buNone/>
              <a:defRPr sz="1161" b="1"/>
            </a:lvl4pPr>
            <a:lvl5pPr marL="1327887" indent="0">
              <a:buNone/>
              <a:defRPr sz="1161" b="1"/>
            </a:lvl5pPr>
            <a:lvl6pPr marL="1659859" indent="0">
              <a:buNone/>
              <a:defRPr sz="1161" b="1"/>
            </a:lvl6pPr>
            <a:lvl7pPr marL="1991831" indent="0">
              <a:buNone/>
              <a:defRPr sz="1161" b="1"/>
            </a:lvl7pPr>
            <a:lvl8pPr marL="2323803" indent="0">
              <a:buNone/>
              <a:defRPr sz="1161" b="1"/>
            </a:lvl8pPr>
            <a:lvl9pPr marL="2655774" indent="0">
              <a:buNone/>
              <a:defRPr sz="1161"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1743"/>
            </a:lvl1pPr>
            <a:lvl2pPr>
              <a:defRPr sz="1452"/>
            </a:lvl2pPr>
            <a:lvl3pPr>
              <a:defRPr sz="1307"/>
            </a:lvl3pPr>
            <a:lvl4pPr>
              <a:defRPr sz="1161"/>
            </a:lvl4pPr>
            <a:lvl5pPr>
              <a:defRPr sz="1161"/>
            </a:lvl5pPr>
            <a:lvl6pPr>
              <a:defRPr sz="1161"/>
            </a:lvl6pPr>
            <a:lvl7pPr>
              <a:defRPr sz="1161"/>
            </a:lvl7pPr>
            <a:lvl8pPr>
              <a:defRPr sz="1161"/>
            </a:lvl8pPr>
            <a:lvl9pPr>
              <a:defRPr sz="116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1743" b="1"/>
            </a:lvl1pPr>
            <a:lvl2pPr marL="331972" indent="0">
              <a:buNone/>
              <a:defRPr sz="1452" b="1"/>
            </a:lvl2pPr>
            <a:lvl3pPr marL="663944" indent="0">
              <a:buNone/>
              <a:defRPr sz="1307" b="1"/>
            </a:lvl3pPr>
            <a:lvl4pPr marL="995915" indent="0">
              <a:buNone/>
              <a:defRPr sz="1161" b="1"/>
            </a:lvl4pPr>
            <a:lvl5pPr marL="1327887" indent="0">
              <a:buNone/>
              <a:defRPr sz="1161" b="1"/>
            </a:lvl5pPr>
            <a:lvl6pPr marL="1659859" indent="0">
              <a:buNone/>
              <a:defRPr sz="1161" b="1"/>
            </a:lvl6pPr>
            <a:lvl7pPr marL="1991831" indent="0">
              <a:buNone/>
              <a:defRPr sz="1161" b="1"/>
            </a:lvl7pPr>
            <a:lvl8pPr marL="2323803" indent="0">
              <a:buNone/>
              <a:defRPr sz="1161" b="1"/>
            </a:lvl8pPr>
            <a:lvl9pPr marL="2655774" indent="0">
              <a:buNone/>
              <a:defRPr sz="1161"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1743"/>
            </a:lvl1pPr>
            <a:lvl2pPr>
              <a:defRPr sz="1452"/>
            </a:lvl2pPr>
            <a:lvl3pPr>
              <a:defRPr sz="1307"/>
            </a:lvl3pPr>
            <a:lvl4pPr>
              <a:defRPr sz="1161"/>
            </a:lvl4pPr>
            <a:lvl5pPr>
              <a:defRPr sz="1161"/>
            </a:lvl5pPr>
            <a:lvl6pPr>
              <a:defRPr sz="1161"/>
            </a:lvl6pPr>
            <a:lvl7pPr>
              <a:defRPr sz="1161"/>
            </a:lvl7pPr>
            <a:lvl8pPr>
              <a:defRPr sz="1161"/>
            </a:lvl8pPr>
            <a:lvl9pPr>
              <a:defRPr sz="116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6E13DAC-7A84-4034-BBB2-2F5E75CB2E82}"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656908817"/>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6E13DAC-7A84-4034-BBB2-2F5E75CB2E82}"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74201026"/>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13DAC-7A84-4034-BBB2-2F5E75CB2E82}"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289853328"/>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5" y="273050"/>
            <a:ext cx="3008313" cy="1162050"/>
          </a:xfrm>
        </p:spPr>
        <p:txBody>
          <a:bodyPr anchor="b"/>
          <a:lstStyle>
            <a:lvl1pPr algn="l">
              <a:defRPr sz="1452" b="1"/>
            </a:lvl1pPr>
          </a:lstStyle>
          <a:p>
            <a:r>
              <a:rPr lang="ru-RU"/>
              <a:t>Образец заголовка</a:t>
            </a:r>
          </a:p>
        </p:txBody>
      </p:sp>
      <p:sp>
        <p:nvSpPr>
          <p:cNvPr id="3" name="Объект 2"/>
          <p:cNvSpPr>
            <a:spLocks noGrp="1"/>
          </p:cNvSpPr>
          <p:nvPr>
            <p:ph idx="1"/>
          </p:nvPr>
        </p:nvSpPr>
        <p:spPr>
          <a:xfrm>
            <a:off x="3575054" y="273059"/>
            <a:ext cx="5111751" cy="5853113"/>
          </a:xfrm>
        </p:spPr>
        <p:txBody>
          <a:bodyPr/>
          <a:lstStyle>
            <a:lvl1pPr>
              <a:defRPr sz="2323"/>
            </a:lvl1pPr>
            <a:lvl2pPr>
              <a:defRPr sz="2034"/>
            </a:lvl2pPr>
            <a:lvl3pPr>
              <a:defRPr sz="1743"/>
            </a:lvl3pPr>
            <a:lvl4pPr>
              <a:defRPr sz="1452"/>
            </a:lvl4pPr>
            <a:lvl5pPr>
              <a:defRPr sz="1452"/>
            </a:lvl5pPr>
            <a:lvl6pPr>
              <a:defRPr sz="1452"/>
            </a:lvl6pPr>
            <a:lvl7pPr>
              <a:defRPr sz="1452"/>
            </a:lvl7pPr>
            <a:lvl8pPr>
              <a:defRPr sz="1452"/>
            </a:lvl8pPr>
            <a:lvl9pPr>
              <a:defRPr sz="145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5" y="1435103"/>
            <a:ext cx="3008313" cy="4691063"/>
          </a:xfrm>
        </p:spPr>
        <p:txBody>
          <a:bodyPr/>
          <a:lstStyle>
            <a:lvl1pPr marL="0" indent="0">
              <a:buNone/>
              <a:defRPr sz="1016"/>
            </a:lvl1pPr>
            <a:lvl2pPr marL="331972" indent="0">
              <a:buNone/>
              <a:defRPr sz="871"/>
            </a:lvl2pPr>
            <a:lvl3pPr marL="663944" indent="0">
              <a:buNone/>
              <a:defRPr sz="726"/>
            </a:lvl3pPr>
            <a:lvl4pPr marL="995915" indent="0">
              <a:buNone/>
              <a:defRPr sz="654"/>
            </a:lvl4pPr>
            <a:lvl5pPr marL="1327887" indent="0">
              <a:buNone/>
              <a:defRPr sz="654"/>
            </a:lvl5pPr>
            <a:lvl6pPr marL="1659859" indent="0">
              <a:buNone/>
              <a:defRPr sz="654"/>
            </a:lvl6pPr>
            <a:lvl7pPr marL="1991831" indent="0">
              <a:buNone/>
              <a:defRPr sz="654"/>
            </a:lvl7pPr>
            <a:lvl8pPr marL="2323803" indent="0">
              <a:buNone/>
              <a:defRPr sz="654"/>
            </a:lvl8pPr>
            <a:lvl9pPr marL="2655774" indent="0">
              <a:buNone/>
              <a:defRPr sz="654"/>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4100175130"/>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452"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323"/>
            </a:lvl1pPr>
            <a:lvl2pPr marL="331972" indent="0">
              <a:buNone/>
              <a:defRPr sz="2034"/>
            </a:lvl2pPr>
            <a:lvl3pPr marL="663944" indent="0">
              <a:buNone/>
              <a:defRPr sz="1743"/>
            </a:lvl3pPr>
            <a:lvl4pPr marL="995915" indent="0">
              <a:buNone/>
              <a:defRPr sz="1452"/>
            </a:lvl4pPr>
            <a:lvl5pPr marL="1327887" indent="0">
              <a:buNone/>
              <a:defRPr sz="1452"/>
            </a:lvl5pPr>
            <a:lvl6pPr marL="1659859" indent="0">
              <a:buNone/>
              <a:defRPr sz="1452"/>
            </a:lvl6pPr>
            <a:lvl7pPr marL="1991831" indent="0">
              <a:buNone/>
              <a:defRPr sz="1452"/>
            </a:lvl7pPr>
            <a:lvl8pPr marL="2323803" indent="0">
              <a:buNone/>
              <a:defRPr sz="1452"/>
            </a:lvl8pPr>
            <a:lvl9pPr marL="2655774" indent="0">
              <a:buNone/>
              <a:defRPr sz="1452"/>
            </a:lvl9pPr>
          </a:lstStyle>
          <a:p>
            <a:r>
              <a:rPr lang="ru-RU"/>
              <a:t>Вставка рисунка</a:t>
            </a:r>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016"/>
            </a:lvl1pPr>
            <a:lvl2pPr marL="331972" indent="0">
              <a:buNone/>
              <a:defRPr sz="871"/>
            </a:lvl2pPr>
            <a:lvl3pPr marL="663944" indent="0">
              <a:buNone/>
              <a:defRPr sz="726"/>
            </a:lvl3pPr>
            <a:lvl4pPr marL="995915" indent="0">
              <a:buNone/>
              <a:defRPr sz="654"/>
            </a:lvl4pPr>
            <a:lvl5pPr marL="1327887" indent="0">
              <a:buNone/>
              <a:defRPr sz="654"/>
            </a:lvl5pPr>
            <a:lvl6pPr marL="1659859" indent="0">
              <a:buNone/>
              <a:defRPr sz="654"/>
            </a:lvl6pPr>
            <a:lvl7pPr marL="1991831" indent="0">
              <a:buNone/>
              <a:defRPr sz="654"/>
            </a:lvl7pPr>
            <a:lvl8pPr marL="2323803" indent="0">
              <a:buNone/>
              <a:defRPr sz="654"/>
            </a:lvl8pPr>
            <a:lvl9pPr marL="2655774" indent="0">
              <a:buNone/>
              <a:defRPr sz="654"/>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3812860815"/>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225321684"/>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6"/>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6"/>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950348084"/>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13"/>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3"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3518918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573"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517"/>
            </a:lvl1pPr>
            <a:lvl2pPr marL="359627" indent="0">
              <a:buNone/>
              <a:defRPr sz="2203"/>
            </a:lvl2pPr>
            <a:lvl3pPr marL="719255" indent="0">
              <a:buNone/>
              <a:defRPr sz="1888"/>
            </a:lvl3pPr>
            <a:lvl4pPr marL="1078881" indent="0">
              <a:buNone/>
              <a:defRPr sz="1573"/>
            </a:lvl4pPr>
            <a:lvl5pPr marL="1438508" indent="0">
              <a:buNone/>
              <a:defRPr sz="1573"/>
            </a:lvl5pPr>
            <a:lvl6pPr marL="1798136" indent="0">
              <a:buNone/>
              <a:defRPr sz="1573"/>
            </a:lvl6pPr>
            <a:lvl7pPr marL="2157763" indent="0">
              <a:buNone/>
              <a:defRPr sz="1573"/>
            </a:lvl7pPr>
            <a:lvl8pPr marL="2517390" indent="0">
              <a:buNone/>
              <a:defRPr sz="1573"/>
            </a:lvl8pPr>
            <a:lvl9pPr marL="2877017" indent="0">
              <a:buNone/>
              <a:defRPr sz="1573"/>
            </a:lvl9pPr>
          </a:lstStyle>
          <a:p>
            <a:r>
              <a:rPr lang="ru-RU"/>
              <a:t>Вставка рисунка</a:t>
            </a:r>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4"/>
          <p:cNvSpPr>
            <a:spLocks noGrp="1"/>
          </p:cNvSpPr>
          <p:nvPr>
            <p:ph type="dt" sz="half" idx="10"/>
          </p:nvPr>
        </p:nvSpPr>
        <p:spPr/>
        <p:txBody>
          <a:bodyPr/>
          <a:lstStyle/>
          <a:p>
            <a:fld id="{B6E13DAC-7A84-4034-BBB2-2F5E75CB2E82}"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779345939"/>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14380"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26978088"/>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8"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03731556"/>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96123959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altLang="en-US" sz="1307"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2323"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704371848"/>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585813504"/>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135426368"/>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056771954"/>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186489784"/>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82320793"/>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738393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2450516936"/>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750494764"/>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033129177"/>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053794498"/>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112184993"/>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500012623"/>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051832088"/>
      </p:ext>
    </p:extLst>
  </p:cSld>
  <p:clrMapOvr>
    <a:masterClrMapping/>
  </p:clrMapOvr>
  <p:hf hdr="0" ftr="0" dt="0"/>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31976937"/>
      </p:ext>
    </p:extLst>
  </p:cSld>
  <p:clrMapOvr>
    <a:masterClrMapping/>
  </p:clrMapOvr>
  <p:hf hdr="0" ftr="0" dt="0"/>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654202569"/>
      </p:ext>
    </p:extLst>
  </p:cSld>
  <p:clrMapOvr>
    <a:masterClrMapping/>
  </p:clrMapOvr>
  <p:hf hdr="0" ftr="0" dt="0"/>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64706369"/>
      </p:ext>
    </p:extLst>
  </p:cSld>
  <p:clrMapOvr>
    <a:masterClrMapping/>
  </p:clrMapOvr>
  <p:hf hdr="0" ftr="0" dt="0"/>
</p:sldLayout>
</file>

<file path=ppt/slideLayouts/slideLayout489.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altLang="en-US" sz="1662"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2954"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9770507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4"/>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4"/>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6D35EAE-35FE-4C38-B817-996B451F11E4}" type="slidenum">
              <a:rPr lang="en-US" smtClean="0"/>
              <a:pPr/>
              <a:t>‹#›</a:t>
            </a:fld>
            <a:endParaRPr lang="en-US"/>
          </a:p>
        </p:txBody>
      </p:sp>
    </p:spTree>
    <p:extLst>
      <p:ext uri="{BB962C8B-B14F-4D97-AF65-F5344CB8AC3E}">
        <p14:creationId xmlns:p14="http://schemas.microsoft.com/office/powerpoint/2010/main" val="1743825812"/>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84846588"/>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003187566"/>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124097975"/>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59397338"/>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120126867"/>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028040435"/>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449103518"/>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635734109"/>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137984940"/>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endParaRPr lang="ru-RU" dirty="0"/>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663143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36016681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11"/>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3"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825977618"/>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4117948330"/>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3374247577"/>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4037453231"/>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dirty="0"/>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dirty="0"/>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070874701"/>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dirty="0"/>
              <a:t>Вставка рисунка </a:t>
            </a:r>
            <a:r>
              <a:rPr lang="ru-RU" altLang="zh-CN" dirty="0" err="1"/>
              <a:t>SmartArt</a:t>
            </a:r>
            <a:endParaRPr lang="zh-CN" altLang="en-US" dirty="0"/>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634086768"/>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483952319"/>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083115002"/>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showMasterSp="0"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40" y="214314"/>
            <a:ext cx="7793037" cy="1462087"/>
          </a:xfrm>
        </p:spPr>
        <p:txBody>
          <a:bodyPr/>
          <a:lstStyle/>
          <a:p>
            <a:r>
              <a:rPr lang="ru-RU"/>
              <a:t>Образец заголовка</a:t>
            </a:r>
          </a:p>
        </p:txBody>
      </p:sp>
      <p:sp>
        <p:nvSpPr>
          <p:cNvPr id="3" name="Диаграмма 2"/>
          <p:cNvSpPr>
            <a:spLocks noGrp="1"/>
          </p:cNvSpPr>
          <p:nvPr>
            <p:ph type="chart" idx="1"/>
          </p:nvPr>
        </p:nvSpPr>
        <p:spPr>
          <a:xfrm>
            <a:off x="1182688" y="2017713"/>
            <a:ext cx="7772400" cy="4114800"/>
          </a:xfrm>
        </p:spPr>
        <p:txBody>
          <a:bodyPr/>
          <a:lstStyle/>
          <a:p>
            <a:pPr lvl="0"/>
            <a:endParaRPr lang="ru-RU" noProof="0"/>
          </a:p>
        </p:txBody>
      </p:sp>
      <p:sp>
        <p:nvSpPr>
          <p:cNvPr id="4" name="Rectangle 11"/>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Rectangle 13"/>
          <p:cNvSpPr>
            <a:spLocks noGrp="1" noChangeArrowheads="1"/>
          </p:cNvSpPr>
          <p:nvPr>
            <p:ph type="sldNum" sz="quarter" idx="12"/>
          </p:nvPr>
        </p:nvSpPr>
        <p:spPr/>
        <p:txBody>
          <a:bodyPr/>
          <a:lstStyle>
            <a:lvl1pPr>
              <a:defRPr/>
            </a:lvl1pPr>
          </a:lstStyle>
          <a:p>
            <a:pPr>
              <a:defRPr/>
            </a:pPr>
            <a:fld id="{A6978834-3D23-473F-ACF6-5FA4A82ED80A}"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82204083"/>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00346974"/>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725525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dirty="0"/>
          </a:p>
        </p:txBody>
      </p:sp>
      <p:sp>
        <p:nvSpPr>
          <p:cNvPr id="9" name="文本占位符 8"/>
          <p:cNvSpPr>
            <a:spLocks noGrp="1"/>
          </p:cNvSpPr>
          <p:nvPr>
            <p:ph type="body" sz="quarter" idx="11"/>
          </p:nvPr>
        </p:nvSpPr>
        <p:spPr>
          <a:xfrm>
            <a:off x="714379"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860756440"/>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96955412"/>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952234695"/>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82180049"/>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365577296"/>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1259289457"/>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4149441739"/>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379595335"/>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671969179"/>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40687019"/>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258177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7"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085477251"/>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91623694"/>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2417494880"/>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287786140"/>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190251971"/>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539453938"/>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69"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6/25/2024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a:lvl1p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546241186"/>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69" b="1">
                <a:latin typeface="Arial"/>
                <a:cs typeface="Arial"/>
              </a:defRPr>
            </a:lvl1pPr>
          </a:lstStyle>
          <a:p>
            <a:endParaRPr/>
          </a:p>
        </p:txBody>
      </p:sp>
      <p:sp>
        <p:nvSpPr>
          <p:cNvPr id="3" name="Holder 3"/>
          <p:cNvSpPr>
            <a:spLocks noGrp="1"/>
          </p:cNvSpPr>
          <p:nvPr>
            <p:ph sz="half" idx="2"/>
          </p:nvPr>
        </p:nvSpPr>
        <p:spPr>
          <a:xfrm>
            <a:off x="459741" y="1563625"/>
            <a:ext cx="3879215" cy="255776"/>
          </a:xfrm>
          <a:prstGeom prst="rect">
            <a:avLst/>
          </a:prstGeom>
        </p:spPr>
        <p:txBody>
          <a:bodyPr wrap="square" lIns="0" tIns="0" rIns="0" bIns="0">
            <a:spAutoFit/>
          </a:bodyPr>
          <a:lstStyle>
            <a:lvl1pPr>
              <a:defRPr sz="1662" b="1">
                <a:solidFill>
                  <a:schemeClr val="bg1"/>
                </a:solidFill>
                <a:latin typeface="Arial"/>
                <a:cs typeface="Arial"/>
              </a:defRPr>
            </a:lvl1pPr>
          </a:lstStyle>
          <a:p>
            <a:endParaRPr/>
          </a:p>
        </p:txBody>
      </p:sp>
      <p:sp>
        <p:nvSpPr>
          <p:cNvPr id="4" name="Holder 4"/>
          <p:cNvSpPr>
            <a:spLocks noGrp="1"/>
          </p:cNvSpPr>
          <p:nvPr>
            <p:ph sz="half" idx="3"/>
          </p:nvPr>
        </p:nvSpPr>
        <p:spPr>
          <a:xfrm>
            <a:off x="4709159" y="1577340"/>
            <a:ext cx="3977640" cy="45461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6/25/2024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a:lvl1p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2229265757"/>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93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700808"/>
            <a:ext cx="8229600" cy="4608512"/>
          </a:xfrm>
        </p:spPr>
        <p:txBody>
          <a:bodyPr/>
          <a:lstStyle>
            <a:lvl1pPr marL="0" indent="0">
              <a:buClr>
                <a:schemeClr val="tx2"/>
              </a:buClr>
              <a:buFont typeface="Arial" pitchFamily="34" charset="0"/>
              <a:buNone/>
              <a:defRPr sz="2031"/>
            </a:lvl1pPr>
            <a:lvl2pPr marL="422041" indent="0">
              <a:buNone/>
              <a:defRPr sz="1846"/>
            </a:lvl2pPr>
            <a:lvl3pPr marL="844083" indent="0">
              <a:buNone/>
              <a:defRPr sz="1662"/>
            </a:lvl3pPr>
            <a:lvl4pPr marL="1266124" indent="0">
              <a:buNone/>
              <a:defRPr sz="1477"/>
            </a:lvl4pPr>
            <a:lvl5pPr marL="1688165" indent="0">
              <a:buNone/>
              <a:defRPr sz="1292"/>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TextBox 3"/>
          <p:cNvSpPr txBox="1"/>
          <p:nvPr userDrawn="1"/>
        </p:nvSpPr>
        <p:spPr>
          <a:xfrm>
            <a:off x="8389368" y="6390786"/>
            <a:ext cx="576064" cy="319639"/>
          </a:xfrm>
          <a:prstGeom prst="rect">
            <a:avLst/>
          </a:prstGeom>
          <a:noFill/>
        </p:spPr>
        <p:txBody>
          <a:bodyPr wrap="square" rtlCol="0" anchor="ctr">
            <a:spAutoFit/>
          </a:bodyPr>
          <a:lstStyle/>
          <a:p>
            <a:pPr marL="0" marR="0" lvl="0" indent="0" algn="r" defTabSz="844083" rtl="0" eaLnBrk="1" fontAlgn="auto" latinLnBrk="0" hangingPunct="1">
              <a:lnSpc>
                <a:spcPct val="100000"/>
              </a:lnSpc>
              <a:spcBef>
                <a:spcPts val="0"/>
              </a:spcBef>
              <a:spcAft>
                <a:spcPts val="0"/>
              </a:spcAft>
              <a:buClrTx/>
              <a:buSzTx/>
              <a:buFontTx/>
              <a:buNone/>
              <a:tabLst/>
              <a:defRPr/>
            </a:pPr>
            <a:fld id="{C4229080-D772-4D4A-AE71-F743D85A7F1C}" type="slidenum">
              <a:rPr kumimoji="0" lang="ru-RU" sz="1477" b="0" i="0" u="none" strike="noStrike" kern="1200" cap="none" spc="0" normalizeH="0" baseline="0" noProof="0" smtClean="0">
                <a:ln>
                  <a:noFill/>
                </a:ln>
                <a:solidFill>
                  <a:srgbClr val="C00000"/>
                </a:solidFill>
                <a:effectLst/>
                <a:uLnTx/>
                <a:uFillTx/>
                <a:latin typeface="Corbel"/>
                <a:ea typeface="+mn-ea"/>
                <a:cs typeface="+mn-cs"/>
              </a:rPr>
              <a:pPr marL="0" marR="0" lvl="0" indent="0" algn="r" defTabSz="844083" rtl="0" eaLnBrk="1" fontAlgn="auto" latinLnBrk="0" hangingPunct="1">
                <a:lnSpc>
                  <a:spcPct val="100000"/>
                </a:lnSpc>
                <a:spcBef>
                  <a:spcPts val="0"/>
                </a:spcBef>
                <a:spcAft>
                  <a:spcPts val="0"/>
                </a:spcAft>
                <a:buClrTx/>
                <a:buSzTx/>
                <a:buFontTx/>
                <a:buNone/>
                <a:tabLst/>
                <a:defRPr/>
              </a:pPr>
              <a:t>‹#›</a:t>
            </a:fld>
            <a:endParaRPr kumimoji="0" lang="ru-RU" sz="1662" b="0" i="0" u="none" strike="noStrike" kern="1200" cap="none" spc="0" normalizeH="0" baseline="0" noProof="0" dirty="0">
              <a:ln>
                <a:noFill/>
              </a:ln>
              <a:solidFill>
                <a:srgbClr val="C00000"/>
              </a:solidFill>
              <a:effectLst/>
              <a:uLnTx/>
              <a:uFillTx/>
              <a:latin typeface="Corbel"/>
              <a:ea typeface="+mn-ea"/>
              <a:cs typeface="+mn-cs"/>
            </a:endParaRPr>
          </a:p>
        </p:txBody>
      </p:sp>
      <p:sp>
        <p:nvSpPr>
          <p:cNvPr id="25" name="Текст 24"/>
          <p:cNvSpPr>
            <a:spLocks noGrp="1"/>
          </p:cNvSpPr>
          <p:nvPr>
            <p:ph type="body" sz="quarter" idx="10" hasCustomPrompt="1"/>
          </p:nvPr>
        </p:nvSpPr>
        <p:spPr>
          <a:xfrm>
            <a:off x="468313" y="209550"/>
            <a:ext cx="7200031" cy="361950"/>
          </a:xfrm>
        </p:spPr>
        <p:txBody>
          <a:bodyPr>
            <a:noAutofit/>
          </a:bodyPr>
          <a:lstStyle>
            <a:lvl1pPr marL="0" indent="0">
              <a:buNone/>
              <a:defRPr lang="ru-RU" sz="1662" kern="1200" cap="all" baseline="0" dirty="0">
                <a:solidFill>
                  <a:schemeClr val="bg1"/>
                </a:solidFill>
                <a:latin typeface="+mj-lt"/>
                <a:ea typeface="+mj-ea"/>
                <a:cs typeface="+mj-cs"/>
              </a:defRPr>
            </a:lvl1pPr>
          </a:lstStyle>
          <a:p>
            <a:pPr lvl="0"/>
            <a:r>
              <a:rPr lang="ru-RU" dirty="0"/>
              <a:t>Образец заголовка</a:t>
            </a:r>
          </a:p>
        </p:txBody>
      </p:sp>
      <p:sp>
        <p:nvSpPr>
          <p:cNvPr id="2" name="Заголовок 1"/>
          <p:cNvSpPr>
            <a:spLocks noGrp="1"/>
          </p:cNvSpPr>
          <p:nvPr>
            <p:ph type="title"/>
          </p:nvPr>
        </p:nvSpPr>
        <p:spPr>
          <a:xfrm>
            <a:off x="468313" y="908720"/>
            <a:ext cx="8229600" cy="724500"/>
          </a:xfrm>
        </p:spPr>
        <p:txBody>
          <a:bodyPr anchor="t">
            <a:noAutofit/>
          </a:bodyPr>
          <a:lstStyle>
            <a:lvl1pPr algn="l">
              <a:lnSpc>
                <a:spcPct val="90000"/>
              </a:lnSpc>
              <a:defRPr>
                <a:solidFill>
                  <a:schemeClr val="tx2"/>
                </a:solidFill>
              </a:defRPr>
            </a:lvl1pPr>
          </a:lstStyle>
          <a:p>
            <a:r>
              <a:rPr lang="ru-RU" dirty="0"/>
              <a:t>Образец заголовка</a:t>
            </a:r>
          </a:p>
        </p:txBody>
      </p:sp>
    </p:spTree>
    <p:extLst>
      <p:ext uri="{BB962C8B-B14F-4D97-AF65-F5344CB8AC3E}">
        <p14:creationId xmlns:p14="http://schemas.microsoft.com/office/powerpoint/2010/main" val="3958730872"/>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CA2B6DC-DE54-4601-B3F6-AB60D2AB947B}"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267785347"/>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53E870C-2AEA-43F2-8200-AECBBF924E3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786090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07482611"/>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6F219A-0B7D-4B21-AC69-EFEA5B99C9DC}"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978534276"/>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DF9FDF-43E4-4870-AC3D-49415DEE3B09}"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412012007"/>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82B8D4C7-7CBC-4D9D-B500-A764DDB578F7}" type="datetime1">
              <a:rPr lang="ru-RU" smtClean="0"/>
              <a:pPr/>
              <a:t>25.06.2024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531329884"/>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6F814B9-E3A1-4D16-AAED-30A76E6918EF}" type="datetime1">
              <a:rPr lang="ru-RU" smtClean="0"/>
              <a:pPr/>
              <a:t>25.06.2024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399150648"/>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92850FE-AA54-42B5-A2B6-A2323AFF0FE6}" type="datetime1">
              <a:rPr lang="ru-RU" smtClean="0"/>
              <a:pPr/>
              <a:t>25.06.2024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41358471"/>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DC1C8A2B-6BEC-4FB5-A448-F1C455AE83EA}"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884864656"/>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A59DB88B-3CBE-44D1-8D96-0F9FDB58AA83}" type="datetime1">
              <a:rPr lang="ru-RU" smtClean="0"/>
              <a:pPr/>
              <a:t>25.06.2024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637526040"/>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0155226-9F21-4F2B-BEE9-DF53E834A144}"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672378118"/>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B099F88-94F5-4A2B-8F18-25995F7E8518}" type="datetime1">
              <a:rPr lang="ru-RU" smtClean="0"/>
              <a:pPr/>
              <a:t>25.06.2024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802737354"/>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571750" y="142877"/>
            <a:ext cx="6357939" cy="1571625"/>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84440072"/>
      </p:ext>
    </p:extLst>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tIns="0" rIns="0" bIns="0" anchor="ctr"/>
          <a:lstStyle/>
          <a:p>
            <a:endParaRPr lang="zh-CN" altLang="en-US" sz="1416" b="0" strike="noStrike" spc="-1">
              <a:solidFill>
                <a:srgbClr val="000000"/>
              </a:solidFill>
              <a:uFill>
                <a:solidFill>
                  <a:srgbClr val="FFFFFF"/>
                </a:solidFill>
              </a:uFill>
              <a:latin typeface="Calibri"/>
            </a:endParaRPr>
          </a:p>
        </p:txBody>
      </p:sp>
      <p:sp>
        <p:nvSpPr>
          <p:cNvPr id="3" name="PlaceHolder 2"/>
          <p:cNvSpPr>
            <a:spLocks noGrp="1"/>
          </p:cNvSpPr>
          <p:nvPr>
            <p:ph type="subTitle"/>
          </p:nvPr>
        </p:nvSpPr>
        <p:spPr>
          <a:xfrm>
            <a:off x="2571840" y="142920"/>
            <a:ext cx="6357600" cy="1571400"/>
          </a:xfrm>
          <a:prstGeom prst="rect">
            <a:avLst/>
          </a:prstGeom>
        </p:spPr>
        <p:txBody>
          <a:bodyPr lIns="0" tIns="0" rIns="0" bIns="0" anchor="ctr"/>
          <a:lstStyle/>
          <a:p>
            <a:pPr algn="ctr"/>
            <a:endParaRPr lang="ru-RU" sz="2517"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221927098"/>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3407832394"/>
      </p:ext>
    </p:extLst>
  </p:cSld>
  <p:clrMapOvr>
    <a:masterClrMapping/>
  </p:clrMapOvr>
  <p:hf hdr="0" ftr="0" dt="0"/>
</p:sldLayout>
</file>

<file path=ppt/slideLayouts/slideLayout541.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298119631"/>
      </p:ext>
    </p:extLst>
  </p:cSld>
  <p:clrMapOvr>
    <a:masterClrMapping/>
  </p:clrMapOvr>
  <p:hf hdr="0" ftr="0" dt="0"/>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191981286"/>
      </p:ext>
    </p:extLst>
  </p:cSld>
  <p:clrMapOvr>
    <a:masterClrMapping/>
  </p:clrMapOvr>
  <p:hf hdr="0" ftr="0" dt="0"/>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1870706106"/>
      </p:ext>
    </p:extLst>
  </p:cSld>
  <p:clrMapOvr>
    <a:masterClrMapping/>
  </p:clrMapOvr>
  <p:hf hdr="0" ftr="0" dt="0"/>
</p:sldLayout>
</file>

<file path=ppt/slideLayouts/slideLayout54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defTabSz="844083">
              <a:defRPr/>
            </a:pPr>
            <a:endParaRPr lang="ru-RU">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defTabSz="844083">
              <a:defRPr/>
            </a:pPr>
            <a:fld id="{1D8BD707-D9CF-40AE-B4C6-C98DA3205C09}" type="datetimeFigureOut">
              <a:rPr lang="en-US" smtClean="0">
                <a:solidFill>
                  <a:prstClr val="black">
                    <a:tint val="75000"/>
                  </a:prstClr>
                </a:solidFill>
              </a:rPr>
              <a:pPr defTabSz="844083">
                <a:defRPr/>
              </a:pPr>
              <a:t>6/25/2024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pPr defTabSz="844083">
              <a:defRPr/>
            </a:pPr>
            <a:fld id="{B6F15528-21DE-4FAA-801E-634DDDAF4B2B}" type="slidenum">
              <a:rPr lang="ru-RU" smtClean="0">
                <a:solidFill>
                  <a:prstClr val="black">
                    <a:tint val="75000"/>
                  </a:prstClr>
                </a:solidFill>
              </a:rPr>
              <a:pPr defTabSz="844083">
                <a:defRPr/>
              </a:pPr>
              <a:t>‹#›</a:t>
            </a:fld>
            <a:endParaRPr lang="ru-RU">
              <a:solidFill>
                <a:prstClr val="black">
                  <a:tint val="75000"/>
                </a:prstClr>
              </a:solidFill>
            </a:endParaRPr>
          </a:p>
        </p:txBody>
      </p:sp>
    </p:spTree>
    <p:extLst>
      <p:ext uri="{BB962C8B-B14F-4D97-AF65-F5344CB8AC3E}">
        <p14:creationId xmlns:p14="http://schemas.microsoft.com/office/powerpoint/2010/main" val="12986546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8"/>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22041" indent="0" algn="ctr">
              <a:buNone/>
              <a:defRPr>
                <a:solidFill>
                  <a:schemeClr val="tx1">
                    <a:tint val="75000"/>
                  </a:schemeClr>
                </a:solidFill>
              </a:defRPr>
            </a:lvl2pPr>
            <a:lvl3pPr marL="844083" indent="0" algn="ctr">
              <a:buNone/>
              <a:defRPr>
                <a:solidFill>
                  <a:schemeClr val="tx1">
                    <a:tint val="75000"/>
                  </a:schemeClr>
                </a:solidFill>
              </a:defRPr>
            </a:lvl3pPr>
            <a:lvl4pPr marL="1266124" indent="0" algn="ctr">
              <a:buNone/>
              <a:defRPr>
                <a:solidFill>
                  <a:schemeClr val="tx1">
                    <a:tint val="75000"/>
                  </a:schemeClr>
                </a:solidFill>
              </a:defRPr>
            </a:lvl4pPr>
            <a:lvl5pPr marL="1688165" indent="0" algn="ctr">
              <a:buNone/>
              <a:defRPr>
                <a:solidFill>
                  <a:schemeClr val="tx1">
                    <a:tint val="75000"/>
                  </a:schemeClr>
                </a:solidFill>
              </a:defRPr>
            </a:lvl5pPr>
            <a:lvl6pPr marL="2110207" indent="0" algn="ctr">
              <a:buNone/>
              <a:defRPr>
                <a:solidFill>
                  <a:schemeClr val="tx1">
                    <a:tint val="75000"/>
                  </a:schemeClr>
                </a:solidFill>
              </a:defRPr>
            </a:lvl6pPr>
            <a:lvl7pPr marL="2532248" indent="0" algn="ctr">
              <a:buNone/>
              <a:defRPr>
                <a:solidFill>
                  <a:schemeClr val="tx1">
                    <a:tint val="75000"/>
                  </a:schemeClr>
                </a:solidFill>
              </a:defRPr>
            </a:lvl7pPr>
            <a:lvl8pPr marL="2954289" indent="0" algn="ctr">
              <a:buNone/>
              <a:defRPr>
                <a:solidFill>
                  <a:schemeClr val="tx1">
                    <a:tint val="75000"/>
                  </a:schemeClr>
                </a:solidFill>
              </a:defRPr>
            </a:lvl8pPr>
            <a:lvl9pPr marL="337633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8509012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518718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nchor="t"/>
          <a:lstStyle>
            <a:lvl1pPr algn="l">
              <a:defRPr sz="3692" b="1" cap="all"/>
            </a:lvl1pPr>
          </a:lstStyle>
          <a:p>
            <a:r>
              <a:rPr lang="ru-RU"/>
              <a:t>Образец заголовка</a:t>
            </a:r>
          </a:p>
        </p:txBody>
      </p:sp>
      <p:sp>
        <p:nvSpPr>
          <p:cNvPr id="3" name="Текст 2"/>
          <p:cNvSpPr>
            <a:spLocks noGrp="1"/>
          </p:cNvSpPr>
          <p:nvPr>
            <p:ph type="body" idx="1"/>
          </p:nvPr>
        </p:nvSpPr>
        <p:spPr>
          <a:xfrm>
            <a:off x="722313" y="2906716"/>
            <a:ext cx="7772400" cy="1500187"/>
          </a:xfrm>
        </p:spPr>
        <p:txBody>
          <a:bodyPr anchor="b"/>
          <a:lstStyle>
            <a:lvl1pPr marL="0" indent="0">
              <a:buNone/>
              <a:defRPr sz="1846">
                <a:solidFill>
                  <a:schemeClr val="tx1">
                    <a:tint val="75000"/>
                  </a:schemeClr>
                </a:solidFill>
              </a:defRPr>
            </a:lvl1pPr>
            <a:lvl2pPr marL="422041" indent="0">
              <a:buNone/>
              <a:defRPr sz="1662">
                <a:solidFill>
                  <a:schemeClr val="tx1">
                    <a:tint val="75000"/>
                  </a:schemeClr>
                </a:solidFill>
              </a:defRPr>
            </a:lvl2pPr>
            <a:lvl3pPr marL="844083" indent="0">
              <a:buNone/>
              <a:defRPr sz="1477">
                <a:solidFill>
                  <a:schemeClr val="tx1">
                    <a:tint val="75000"/>
                  </a:schemeClr>
                </a:solidFill>
              </a:defRPr>
            </a:lvl3pPr>
            <a:lvl4pPr marL="1266124" indent="0">
              <a:buNone/>
              <a:defRPr sz="1292">
                <a:solidFill>
                  <a:schemeClr val="tx1">
                    <a:tint val="75000"/>
                  </a:schemeClr>
                </a:solidFill>
              </a:defRPr>
            </a:lvl4pPr>
            <a:lvl5pPr marL="1688165" indent="0">
              <a:buNone/>
              <a:defRPr sz="1292">
                <a:solidFill>
                  <a:schemeClr val="tx1">
                    <a:tint val="75000"/>
                  </a:schemeClr>
                </a:solidFill>
              </a:defRPr>
            </a:lvl5pPr>
            <a:lvl6pPr marL="2110207" indent="0">
              <a:buNone/>
              <a:defRPr sz="1292">
                <a:solidFill>
                  <a:schemeClr val="tx1">
                    <a:tint val="75000"/>
                  </a:schemeClr>
                </a:solidFill>
              </a:defRPr>
            </a:lvl6pPr>
            <a:lvl7pPr marL="2532248" indent="0">
              <a:buNone/>
              <a:defRPr sz="1292">
                <a:solidFill>
                  <a:schemeClr val="tx1">
                    <a:tint val="75000"/>
                  </a:schemeClr>
                </a:solidFill>
              </a:defRPr>
            </a:lvl7pPr>
            <a:lvl8pPr marL="2954289" indent="0">
              <a:buNone/>
              <a:defRPr sz="1292">
                <a:solidFill>
                  <a:schemeClr val="tx1">
                    <a:tint val="75000"/>
                  </a:schemeClr>
                </a:solidFill>
              </a:defRPr>
            </a:lvl8pPr>
            <a:lvl9pPr marL="3376331" indent="0">
              <a:buNone/>
              <a:defRPr sz="1292">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930868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3"/>
            <a:ext cx="4038600" cy="4525963"/>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9356481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7" y="1535113"/>
            <a:ext cx="4041775"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ru-RU"/>
              <a:t>Образец текста</a:t>
            </a:r>
          </a:p>
        </p:txBody>
      </p:sp>
      <p:sp>
        <p:nvSpPr>
          <p:cNvPr id="6" name="Объект 5"/>
          <p:cNvSpPr>
            <a:spLocks noGrp="1"/>
          </p:cNvSpPr>
          <p:nvPr>
            <p:ph sz="quarter" idx="4"/>
          </p:nvPr>
        </p:nvSpPr>
        <p:spPr>
          <a:xfrm>
            <a:off x="4645027" y="2174875"/>
            <a:ext cx="4041775"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pPr/>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845432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275629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pPr/>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1451089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pPr/>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26374267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1846" b="1"/>
            </a:lvl1pPr>
          </a:lstStyle>
          <a:p>
            <a:r>
              <a:rPr lang="ru-RU"/>
              <a:t>Образец заголовка</a:t>
            </a:r>
          </a:p>
        </p:txBody>
      </p:sp>
      <p:sp>
        <p:nvSpPr>
          <p:cNvPr id="3" name="Объект 2"/>
          <p:cNvSpPr>
            <a:spLocks noGrp="1"/>
          </p:cNvSpPr>
          <p:nvPr>
            <p:ph idx="1"/>
          </p:nvPr>
        </p:nvSpPr>
        <p:spPr>
          <a:xfrm>
            <a:off x="3575051" y="273053"/>
            <a:ext cx="5111751"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2" y="1435103"/>
            <a:ext cx="3008313"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41052068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846"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pPr/>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1253466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7418411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1"/>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17816686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7"/>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1"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1"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1409250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7"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861566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5"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7142375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78"/>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3463331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33268086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a:solidFill>
                  <a:srgbClr val="0D0D0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35904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0"/>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89586" indent="0" algn="ctr">
              <a:buNone/>
              <a:defRPr>
                <a:solidFill>
                  <a:schemeClr val="tx1">
                    <a:tint val="75000"/>
                  </a:schemeClr>
                </a:solidFill>
              </a:defRPr>
            </a:lvl2pPr>
            <a:lvl3pPr marL="779173" indent="0" algn="ctr">
              <a:buNone/>
              <a:defRPr>
                <a:solidFill>
                  <a:schemeClr val="tx1">
                    <a:tint val="75000"/>
                  </a:schemeClr>
                </a:solidFill>
              </a:defRPr>
            </a:lvl3pPr>
            <a:lvl4pPr marL="1168759" indent="0" algn="ctr">
              <a:buNone/>
              <a:defRPr>
                <a:solidFill>
                  <a:schemeClr val="tx1">
                    <a:tint val="75000"/>
                  </a:schemeClr>
                </a:solidFill>
              </a:defRPr>
            </a:lvl4pPr>
            <a:lvl5pPr marL="1558345" indent="0" algn="ctr">
              <a:buNone/>
              <a:defRPr>
                <a:solidFill>
                  <a:schemeClr val="tx1">
                    <a:tint val="75000"/>
                  </a:schemeClr>
                </a:solidFill>
              </a:defRPr>
            </a:lvl5pPr>
            <a:lvl6pPr marL="1947932" indent="0" algn="ctr">
              <a:buNone/>
              <a:defRPr>
                <a:solidFill>
                  <a:schemeClr val="tx1">
                    <a:tint val="75000"/>
                  </a:schemeClr>
                </a:solidFill>
              </a:defRPr>
            </a:lvl6pPr>
            <a:lvl7pPr marL="2337518" indent="0" algn="ctr">
              <a:buNone/>
              <a:defRPr>
                <a:solidFill>
                  <a:schemeClr val="tx1">
                    <a:tint val="75000"/>
                  </a:schemeClr>
                </a:solidFill>
              </a:defRPr>
            </a:lvl7pPr>
            <a:lvl8pPr marL="2727104" indent="0" algn="ctr">
              <a:buNone/>
              <a:defRPr>
                <a:solidFill>
                  <a:schemeClr val="tx1">
                    <a:tint val="75000"/>
                  </a:schemeClr>
                </a:solidFill>
              </a:defRPr>
            </a:lvl8pPr>
            <a:lvl9pPr marL="3116691"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1602399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37188817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4"/>
            <a:ext cx="7772400" cy="1362075"/>
          </a:xfrm>
        </p:spPr>
        <p:txBody>
          <a:bodyPr anchor="t"/>
          <a:lstStyle>
            <a:lvl1pPr algn="l">
              <a:defRPr sz="3408" b="1" cap="all"/>
            </a:lvl1pPr>
          </a:lstStyle>
          <a:p>
            <a:r>
              <a:rPr lang="ru-RU"/>
              <a:t>Образец заголовка</a:t>
            </a:r>
          </a:p>
        </p:txBody>
      </p:sp>
      <p:sp>
        <p:nvSpPr>
          <p:cNvPr id="3" name="Текст 2"/>
          <p:cNvSpPr>
            <a:spLocks noGrp="1"/>
          </p:cNvSpPr>
          <p:nvPr>
            <p:ph type="body" idx="1"/>
          </p:nvPr>
        </p:nvSpPr>
        <p:spPr>
          <a:xfrm>
            <a:off x="722313" y="2906718"/>
            <a:ext cx="7772400" cy="1500187"/>
          </a:xfrm>
        </p:spPr>
        <p:txBody>
          <a:bodyPr anchor="b"/>
          <a:lstStyle>
            <a:lvl1pPr marL="0" indent="0">
              <a:buNone/>
              <a:defRPr sz="1704">
                <a:solidFill>
                  <a:schemeClr val="tx1">
                    <a:tint val="75000"/>
                  </a:schemeClr>
                </a:solidFill>
              </a:defRPr>
            </a:lvl1pPr>
            <a:lvl2pPr marL="389586" indent="0">
              <a:buNone/>
              <a:defRPr sz="1534">
                <a:solidFill>
                  <a:schemeClr val="tx1">
                    <a:tint val="75000"/>
                  </a:schemeClr>
                </a:solidFill>
              </a:defRPr>
            </a:lvl2pPr>
            <a:lvl3pPr marL="779173" indent="0">
              <a:buNone/>
              <a:defRPr sz="1363">
                <a:solidFill>
                  <a:schemeClr val="tx1">
                    <a:tint val="75000"/>
                  </a:schemeClr>
                </a:solidFill>
              </a:defRPr>
            </a:lvl3pPr>
            <a:lvl4pPr marL="1168759" indent="0">
              <a:buNone/>
              <a:defRPr sz="1193">
                <a:solidFill>
                  <a:schemeClr val="tx1">
                    <a:tint val="75000"/>
                  </a:schemeClr>
                </a:solidFill>
              </a:defRPr>
            </a:lvl4pPr>
            <a:lvl5pPr marL="1558345" indent="0">
              <a:buNone/>
              <a:defRPr sz="1193">
                <a:solidFill>
                  <a:schemeClr val="tx1">
                    <a:tint val="75000"/>
                  </a:schemeClr>
                </a:solidFill>
              </a:defRPr>
            </a:lvl5pPr>
            <a:lvl6pPr marL="1947932" indent="0">
              <a:buNone/>
              <a:defRPr sz="1193">
                <a:solidFill>
                  <a:schemeClr val="tx1">
                    <a:tint val="75000"/>
                  </a:schemeClr>
                </a:solidFill>
              </a:defRPr>
            </a:lvl6pPr>
            <a:lvl7pPr marL="2337518" indent="0">
              <a:buNone/>
              <a:defRPr sz="1193">
                <a:solidFill>
                  <a:schemeClr val="tx1">
                    <a:tint val="75000"/>
                  </a:schemeClr>
                </a:solidFill>
              </a:defRPr>
            </a:lvl7pPr>
            <a:lvl8pPr marL="2727104" indent="0">
              <a:buNone/>
              <a:defRPr sz="1193">
                <a:solidFill>
                  <a:schemeClr val="tx1">
                    <a:tint val="75000"/>
                  </a:schemeClr>
                </a:solidFill>
              </a:defRPr>
            </a:lvl8pPr>
            <a:lvl9pPr marL="3116691" indent="0">
              <a:buNone/>
              <a:defRPr sz="1193">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6267963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5"/>
            <a:ext cx="4038600" cy="4525963"/>
          </a:xfrm>
        </p:spPr>
        <p:txBody>
          <a:bodyPr/>
          <a:lstStyle>
            <a:lvl1pPr>
              <a:defRPr sz="2386"/>
            </a:lvl1pPr>
            <a:lvl2pPr>
              <a:defRPr sz="2045"/>
            </a:lvl2pPr>
            <a:lvl3pPr>
              <a:defRPr sz="1704"/>
            </a:lvl3pPr>
            <a:lvl4pPr>
              <a:defRPr sz="1534"/>
            </a:lvl4pPr>
            <a:lvl5pPr>
              <a:defRPr sz="1534"/>
            </a:lvl5pPr>
            <a:lvl6pPr>
              <a:defRPr sz="1534"/>
            </a:lvl6pPr>
            <a:lvl7pPr>
              <a:defRPr sz="1534"/>
            </a:lvl7pPr>
            <a:lvl8pPr>
              <a:defRPr sz="1534"/>
            </a:lvl8pPr>
            <a:lvl9pPr>
              <a:defRPr sz="153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7751216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8" y="1535113"/>
            <a:ext cx="4041775" cy="639762"/>
          </a:xfrm>
        </p:spPr>
        <p:txBody>
          <a:bodyPr anchor="b"/>
          <a:lstStyle>
            <a:lvl1pPr marL="0" indent="0">
              <a:buNone/>
              <a:defRPr sz="2045" b="1"/>
            </a:lvl1pPr>
            <a:lvl2pPr marL="389586" indent="0">
              <a:buNone/>
              <a:defRPr sz="1704" b="1"/>
            </a:lvl2pPr>
            <a:lvl3pPr marL="779173" indent="0">
              <a:buNone/>
              <a:defRPr sz="1534" b="1"/>
            </a:lvl3pPr>
            <a:lvl4pPr marL="1168759" indent="0">
              <a:buNone/>
              <a:defRPr sz="1363" b="1"/>
            </a:lvl4pPr>
            <a:lvl5pPr marL="1558345" indent="0">
              <a:buNone/>
              <a:defRPr sz="1363" b="1"/>
            </a:lvl5pPr>
            <a:lvl6pPr marL="1947932" indent="0">
              <a:buNone/>
              <a:defRPr sz="1363" b="1"/>
            </a:lvl6pPr>
            <a:lvl7pPr marL="2337518" indent="0">
              <a:buNone/>
              <a:defRPr sz="1363" b="1"/>
            </a:lvl7pPr>
            <a:lvl8pPr marL="2727104" indent="0">
              <a:buNone/>
              <a:defRPr sz="1363" b="1"/>
            </a:lvl8pPr>
            <a:lvl9pPr marL="3116691" indent="0">
              <a:buNone/>
              <a:defRPr sz="1363" b="1"/>
            </a:lvl9pPr>
          </a:lstStyle>
          <a:p>
            <a:pPr lvl="0"/>
            <a:r>
              <a:rPr lang="ru-RU"/>
              <a:t>Образец текста</a:t>
            </a:r>
          </a:p>
        </p:txBody>
      </p:sp>
      <p:sp>
        <p:nvSpPr>
          <p:cNvPr id="6" name="Объект 5"/>
          <p:cNvSpPr>
            <a:spLocks noGrp="1"/>
          </p:cNvSpPr>
          <p:nvPr>
            <p:ph sz="quarter" idx="4"/>
          </p:nvPr>
        </p:nvSpPr>
        <p:spPr>
          <a:xfrm>
            <a:off x="4645028" y="2174875"/>
            <a:ext cx="4041775" cy="3951288"/>
          </a:xfrm>
        </p:spPr>
        <p:txBody>
          <a:bodyPr/>
          <a:lstStyle>
            <a:lvl1pPr>
              <a:defRPr sz="2045"/>
            </a:lvl1pPr>
            <a:lvl2pPr>
              <a:defRPr sz="1704"/>
            </a:lvl2pPr>
            <a:lvl3pPr>
              <a:defRPr sz="1534"/>
            </a:lvl3pPr>
            <a:lvl4pPr>
              <a:defRPr sz="1363"/>
            </a:lvl4pPr>
            <a:lvl5pPr>
              <a:defRPr sz="1363"/>
            </a:lvl5pPr>
            <a:lvl6pPr>
              <a:defRPr sz="1363"/>
            </a:lvl6pPr>
            <a:lvl7pPr>
              <a:defRPr sz="1363"/>
            </a:lvl7pPr>
            <a:lvl8pPr>
              <a:defRPr sz="1363"/>
            </a:lvl8pPr>
            <a:lvl9pPr>
              <a:defRPr sz="136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D8BD707-D9CF-40AE-B4C6-C98DA3205C09}" type="datetimeFigureOut">
              <a:rPr lang="en-US" smtClean="0"/>
              <a:t>6/25/2024</a:t>
            </a:fld>
            <a:endParaRPr lang="en-US"/>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8466328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1D8BD707-D9CF-40AE-B4C6-C98DA3205C09}" type="datetimeFigureOut">
              <a:rPr lang="en-US" smtClean="0"/>
              <a:t>6/25/2024</a:t>
            </a:fld>
            <a:endParaRPr lang="en-US"/>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9143612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D8BD707-D9CF-40AE-B4C6-C98DA3205C09}" type="datetimeFigureOut">
              <a:rPr lang="en-US" smtClean="0"/>
              <a:t>6/25/2024</a:t>
            </a:fld>
            <a:endParaRPr lang="en-US"/>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2336378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80282399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r>
              <a:rPr lang="ru-RU"/>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4"/>
          <p:cNvSpPr>
            <a:spLocks noGrp="1"/>
          </p:cNvSpPr>
          <p:nvPr>
            <p:ph type="dt" sz="half" idx="10"/>
          </p:nvPr>
        </p:nvSpPr>
        <p:spPr/>
        <p:txBody>
          <a:bodyPr/>
          <a:lstStyle/>
          <a:p>
            <a:fld id="{1D8BD707-D9CF-40AE-B4C6-C98DA3205C09}" type="datetimeFigureOut">
              <a:rPr lang="en-US" smtClean="0"/>
              <a:t>6/25/2024</a:t>
            </a:fld>
            <a:endParaRPr lang="en-US"/>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1952269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3" cy="1162050"/>
          </a:xfrm>
        </p:spPr>
        <p:txBody>
          <a:bodyPr anchor="b"/>
          <a:lstStyle>
            <a:lvl1pPr algn="l">
              <a:defRPr sz="1704" b="1"/>
            </a:lvl1pPr>
          </a:lstStyle>
          <a:p>
            <a:r>
              <a:rPr lang="ru-RU"/>
              <a:t>Образец заголовка</a:t>
            </a:r>
          </a:p>
        </p:txBody>
      </p:sp>
      <p:sp>
        <p:nvSpPr>
          <p:cNvPr id="3" name="Объект 2"/>
          <p:cNvSpPr>
            <a:spLocks noGrp="1"/>
          </p:cNvSpPr>
          <p:nvPr>
            <p:ph idx="1"/>
          </p:nvPr>
        </p:nvSpPr>
        <p:spPr>
          <a:xfrm>
            <a:off x="3575052" y="273055"/>
            <a:ext cx="5111751" cy="5853113"/>
          </a:xfrm>
        </p:spPr>
        <p:txBody>
          <a:bodyPr/>
          <a:lstStyle>
            <a:lvl1pPr>
              <a:defRPr sz="2727"/>
            </a:lvl1pPr>
            <a:lvl2pPr>
              <a:defRPr sz="2386"/>
            </a:lvl2pPr>
            <a:lvl3pPr>
              <a:defRPr sz="2045"/>
            </a:lvl3pPr>
            <a:lvl4pPr>
              <a:defRPr sz="1704"/>
            </a:lvl4pPr>
            <a:lvl5pPr>
              <a:defRPr sz="1704"/>
            </a:lvl5pPr>
            <a:lvl6pPr>
              <a:defRPr sz="1704"/>
            </a:lvl6pPr>
            <a:lvl7pPr>
              <a:defRPr sz="1704"/>
            </a:lvl7pPr>
            <a:lvl8pPr>
              <a:defRPr sz="1704"/>
            </a:lvl8pPr>
            <a:lvl9pPr>
              <a:defRPr sz="170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3" cy="4691063"/>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41636324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4257246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3"/>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3"/>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4965841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14" name="表格占位符 13"/>
          <p:cNvSpPr>
            <a:spLocks noGrp="1"/>
          </p:cNvSpPr>
          <p:nvPr>
            <p:ph type="tbl" sz="quarter" idx="10"/>
          </p:nvPr>
        </p:nvSpPr>
        <p:spPr>
          <a:xfrm>
            <a:off x="3143240" y="2714627"/>
            <a:ext cx="5572165" cy="2857515"/>
          </a:xfrm>
          <a:prstGeom prst="rect">
            <a:avLst/>
          </a:prstGeom>
        </p:spPr>
        <p:txBody>
          <a:bodyPr/>
          <a:lstStyle/>
          <a:p>
            <a:r>
              <a:rPr lang="ru-RU" altLang="zh-CN"/>
              <a:t>Вставка таблицы</a:t>
            </a:r>
            <a:endParaRPr lang="zh-CN" altLang="en-US"/>
          </a:p>
        </p:txBody>
      </p:sp>
      <p:sp>
        <p:nvSpPr>
          <p:cNvPr id="16" name="图片占位符 15"/>
          <p:cNvSpPr>
            <a:spLocks noGrp="1"/>
          </p:cNvSpPr>
          <p:nvPr>
            <p:ph type="pic" sz="quarter" idx="11"/>
          </p:nvPr>
        </p:nvSpPr>
        <p:spPr>
          <a:xfrm>
            <a:off x="428597" y="428609"/>
            <a:ext cx="2500313" cy="2214563"/>
          </a:xfrm>
          <a:prstGeom prst="rect">
            <a:avLst/>
          </a:prstGeom>
        </p:spPr>
        <p:txBody>
          <a:bodyPr/>
          <a:lstStyle/>
          <a:p>
            <a:r>
              <a:rPr lang="ru-RU" altLang="zh-CN"/>
              <a:t>Вставка рисунка</a:t>
            </a:r>
            <a:endParaRPr lang="zh-CN" altLang="en-US"/>
          </a:p>
        </p:txBody>
      </p:sp>
      <p:sp>
        <p:nvSpPr>
          <p:cNvPr id="18" name="文本占位符 17"/>
          <p:cNvSpPr>
            <a:spLocks noGrp="1"/>
          </p:cNvSpPr>
          <p:nvPr>
            <p:ph type="body" sz="quarter" idx="12"/>
          </p:nvPr>
        </p:nvSpPr>
        <p:spPr>
          <a:xfrm>
            <a:off x="3143242" y="1428736"/>
            <a:ext cx="5572136" cy="1143014"/>
          </a:xfrm>
          <a:prstGeom prst="rect">
            <a:avLst/>
          </a:prstGeom>
        </p:spPr>
        <p:txBody>
          <a:bodyPr/>
          <a:lstStyle>
            <a:lvl1pPr>
              <a:buNone/>
              <a:defRPr/>
            </a:lvl1pPr>
          </a:lstStyle>
          <a:p>
            <a:pPr lvl="0"/>
            <a:r>
              <a:rPr lang="ru-RU" altLang="zh-CN"/>
              <a:t>Образец текста</a:t>
            </a:r>
          </a:p>
        </p:txBody>
      </p:sp>
      <p:sp>
        <p:nvSpPr>
          <p:cNvPr id="6" name="文本占位符 5"/>
          <p:cNvSpPr>
            <a:spLocks noGrp="1"/>
          </p:cNvSpPr>
          <p:nvPr>
            <p:ph type="body" sz="quarter" idx="13"/>
          </p:nvPr>
        </p:nvSpPr>
        <p:spPr>
          <a:xfrm>
            <a:off x="3143252" y="500064"/>
            <a:ext cx="3714751" cy="785812"/>
          </a:xfrm>
          <a:prstGeom prst="rect">
            <a:avLst/>
          </a:prstGeom>
        </p:spPr>
        <p:txBody>
          <a:bodyPr/>
          <a:lstStyle>
            <a:lvl1pPr>
              <a:buNone/>
              <a:defRPr/>
            </a:lvl1pPr>
          </a:lstStyle>
          <a:p>
            <a:pPr lvl="0"/>
            <a:r>
              <a:rPr lang="ru-RU" altLang="zh-CN"/>
              <a:t>Образец текста</a:t>
            </a:r>
          </a:p>
        </p:txBody>
      </p:sp>
    </p:spTree>
    <p:extLst>
      <p:ext uri="{BB962C8B-B14F-4D97-AF65-F5344CB8AC3E}">
        <p14:creationId xmlns:p14="http://schemas.microsoft.com/office/powerpoint/2010/main" val="404233890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标题和内容">
    <p:spTree>
      <p:nvGrpSpPr>
        <p:cNvPr id="1" name=""/>
        <p:cNvGrpSpPr/>
        <p:nvPr/>
      </p:nvGrpSpPr>
      <p:grpSpPr>
        <a:xfrm>
          <a:off x="0" y="0"/>
          <a:ext cx="0" cy="0"/>
          <a:chOff x="0" y="0"/>
          <a:chExt cx="0" cy="0"/>
        </a:xfrm>
      </p:grpSpPr>
      <p:sp>
        <p:nvSpPr>
          <p:cNvPr id="7" name="SmartArt 占位符 6"/>
          <p:cNvSpPr>
            <a:spLocks noGrp="1"/>
          </p:cNvSpPr>
          <p:nvPr>
            <p:ph type="dgm" sz="quarter" idx="10"/>
          </p:nvPr>
        </p:nvSpPr>
        <p:spPr>
          <a:xfrm>
            <a:off x="3071802" y="571480"/>
            <a:ext cx="5214975" cy="4071966"/>
          </a:xfrm>
          <a:prstGeom prst="rect">
            <a:avLst/>
          </a:prstGeom>
        </p:spPr>
        <p:txBody>
          <a:bodyPr/>
          <a:lstStyle/>
          <a:p>
            <a:r>
              <a:rPr lang="ru-RU" altLang="zh-CN"/>
              <a:t>Вставка рисунка SmartArt</a:t>
            </a:r>
            <a:endParaRPr lang="zh-CN" altLang="en-US"/>
          </a:p>
        </p:txBody>
      </p:sp>
      <p:sp>
        <p:nvSpPr>
          <p:cNvPr id="9" name="文本占位符 8"/>
          <p:cNvSpPr>
            <a:spLocks noGrp="1"/>
          </p:cNvSpPr>
          <p:nvPr>
            <p:ph type="body" sz="quarter" idx="11"/>
          </p:nvPr>
        </p:nvSpPr>
        <p:spPr>
          <a:xfrm>
            <a:off x="714378" y="571480"/>
            <a:ext cx="2143125" cy="4000520"/>
          </a:xfrm>
          <a:prstGeom prst="rect">
            <a:avLst/>
          </a:prstGeom>
        </p:spPr>
        <p:txBody>
          <a:bodyPr/>
          <a:lstStyle/>
          <a:p>
            <a:pPr lvl="0"/>
            <a:r>
              <a:rPr lang="ru-RU" altLang="zh-CN"/>
              <a:t>Образец текста</a:t>
            </a:r>
          </a:p>
        </p:txBody>
      </p:sp>
      <p:sp>
        <p:nvSpPr>
          <p:cNvPr id="5" name="文本占位符 4"/>
          <p:cNvSpPr>
            <a:spLocks noGrp="1"/>
          </p:cNvSpPr>
          <p:nvPr>
            <p:ph type="body" sz="quarter" idx="12"/>
          </p:nvPr>
        </p:nvSpPr>
        <p:spPr>
          <a:xfrm>
            <a:off x="3071813" y="4786314"/>
            <a:ext cx="3429000" cy="785812"/>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9241350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3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00066" y="1143000"/>
            <a:ext cx="8143875" cy="14287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2423613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4_标题和内容">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57621" y="142880"/>
            <a:ext cx="5000631" cy="1643063"/>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58606408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3" name="图表占位符 2"/>
          <p:cNvSpPr>
            <a:spLocks noGrp="1"/>
          </p:cNvSpPr>
          <p:nvPr>
            <p:ph type="chart" sz="quarter" idx="10"/>
          </p:nvPr>
        </p:nvSpPr>
        <p:spPr>
          <a:xfrm>
            <a:off x="1785921" y="714360"/>
            <a:ext cx="5572125" cy="4143375"/>
          </a:xfrm>
          <a:prstGeom prst="rect">
            <a:avLst/>
          </a:prstGeom>
        </p:spPr>
        <p:txBody>
          <a:bodyPr/>
          <a:lstStyle/>
          <a:p>
            <a:r>
              <a:rPr lang="ru-RU" altLang="zh-CN"/>
              <a:t>Вставка диаграммы</a:t>
            </a:r>
            <a:endParaRPr lang="zh-CN" altLang="en-US"/>
          </a:p>
        </p:txBody>
      </p:sp>
      <p:sp>
        <p:nvSpPr>
          <p:cNvPr id="5" name="文本占位符 4"/>
          <p:cNvSpPr>
            <a:spLocks noGrp="1"/>
          </p:cNvSpPr>
          <p:nvPr>
            <p:ph type="body" sz="quarter" idx="11"/>
          </p:nvPr>
        </p:nvSpPr>
        <p:spPr>
          <a:xfrm>
            <a:off x="4500564" y="5000625"/>
            <a:ext cx="2857500" cy="857250"/>
          </a:xfrm>
          <a:prstGeom prst="rect">
            <a:avLst/>
          </a:prstGeom>
        </p:spPr>
        <p:txBody>
          <a:bodyPr/>
          <a:lstStyle/>
          <a:p>
            <a:pPr lvl="0"/>
            <a:r>
              <a:rPr lang="ru-RU" altLang="zh-CN"/>
              <a:t>Образец текста</a:t>
            </a:r>
          </a:p>
        </p:txBody>
      </p:sp>
    </p:spTree>
    <p:extLst>
      <p:ext uri="{BB962C8B-B14F-4D97-AF65-F5344CB8AC3E}">
        <p14:creationId xmlns:p14="http://schemas.microsoft.com/office/powerpoint/2010/main" val="27096220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5" name="Holder 5"/>
          <p:cNvSpPr>
            <a:spLocks noGrp="1"/>
          </p:cNvSpPr>
          <p:nvPr>
            <p:ph type="sldNum" sz="quarter" idx="7"/>
          </p:nvPr>
        </p:nvSpPr>
        <p:spPr/>
        <p:txBody>
          <a:bodyPr lIns="0" tIns="0" rIns="0" bIns="0"/>
          <a:lstStyle>
            <a:lvl1pPr>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08813918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56" b="1">
                <a:latin typeface="Arial"/>
                <a:cs typeface="Arial"/>
              </a:defRPr>
            </a:lvl1pPr>
          </a:lstStyle>
          <a:p>
            <a:endParaRPr/>
          </a:p>
        </p:txBody>
      </p:sp>
      <p:sp>
        <p:nvSpPr>
          <p:cNvPr id="3" name="Holder 3"/>
          <p:cNvSpPr>
            <a:spLocks noGrp="1"/>
          </p:cNvSpPr>
          <p:nvPr>
            <p:ph sz="half" idx="2"/>
          </p:nvPr>
        </p:nvSpPr>
        <p:spPr>
          <a:xfrm>
            <a:off x="383540" y="1643635"/>
            <a:ext cx="3994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4" name="Holder 4"/>
          <p:cNvSpPr>
            <a:spLocks noGrp="1"/>
          </p:cNvSpPr>
          <p:nvPr>
            <p:ph sz="half" idx="3"/>
          </p:nvPr>
        </p:nvSpPr>
        <p:spPr>
          <a:xfrm>
            <a:off x="4880228" y="1643635"/>
            <a:ext cx="3613150" cy="314702"/>
          </a:xfrm>
          <a:prstGeom prst="rect">
            <a:avLst/>
          </a:prstGeom>
        </p:spPr>
        <p:txBody>
          <a:bodyPr wrap="square" lIns="0" tIns="0" rIns="0" bIns="0">
            <a:spAutoFit/>
          </a:bodyPr>
          <a:lstStyle>
            <a:lvl1pPr>
              <a:defRPr sz="2045" b="1">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6/25/2024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0135087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2"/>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59627" indent="0" algn="ctr">
              <a:buNone/>
              <a:defRPr>
                <a:solidFill>
                  <a:schemeClr val="tx1">
                    <a:tint val="75000"/>
                  </a:schemeClr>
                </a:solidFill>
              </a:defRPr>
            </a:lvl2pPr>
            <a:lvl3pPr marL="719255" indent="0" algn="ctr">
              <a:buNone/>
              <a:defRPr>
                <a:solidFill>
                  <a:schemeClr val="tx1">
                    <a:tint val="75000"/>
                  </a:schemeClr>
                </a:solidFill>
              </a:defRPr>
            </a:lvl3pPr>
            <a:lvl4pPr marL="1078881" indent="0" algn="ctr">
              <a:buNone/>
              <a:defRPr>
                <a:solidFill>
                  <a:schemeClr val="tx1">
                    <a:tint val="75000"/>
                  </a:schemeClr>
                </a:solidFill>
              </a:defRPr>
            </a:lvl4pPr>
            <a:lvl5pPr marL="1438508" indent="0" algn="ctr">
              <a:buNone/>
              <a:defRPr>
                <a:solidFill>
                  <a:schemeClr val="tx1">
                    <a:tint val="75000"/>
                  </a:schemeClr>
                </a:solidFill>
              </a:defRPr>
            </a:lvl5pPr>
            <a:lvl6pPr marL="1798136" indent="0" algn="ctr">
              <a:buNone/>
              <a:defRPr>
                <a:solidFill>
                  <a:schemeClr val="tx1">
                    <a:tint val="75000"/>
                  </a:schemeClr>
                </a:solidFill>
              </a:defRPr>
            </a:lvl6pPr>
            <a:lvl7pPr marL="2157763" indent="0" algn="ctr">
              <a:buNone/>
              <a:defRPr>
                <a:solidFill>
                  <a:schemeClr val="tx1">
                    <a:tint val="75000"/>
                  </a:schemeClr>
                </a:solidFill>
              </a:defRPr>
            </a:lvl7pPr>
            <a:lvl8pPr marL="2517390" indent="0" algn="ctr">
              <a:buNone/>
              <a:defRPr>
                <a:solidFill>
                  <a:schemeClr val="tx1">
                    <a:tint val="75000"/>
                  </a:schemeClr>
                </a:solidFill>
              </a:defRPr>
            </a:lvl8pPr>
            <a:lvl9pPr marL="2877017"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FA968A20-5CD3-4283-BECA-3DD124136301}"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2480DD-2DB0-4D16-89D1-80CC2E921999}" type="slidenum">
              <a:rPr lang="ru-RU"/>
              <a:pPr>
                <a:defRPr/>
              </a:pPr>
              <a:t>‹#›</a:t>
            </a:fld>
            <a:endParaRPr lang="ru-RU"/>
          </a:p>
        </p:txBody>
      </p:sp>
    </p:spTree>
    <p:extLst>
      <p:ext uri="{BB962C8B-B14F-4D97-AF65-F5344CB8AC3E}">
        <p14:creationId xmlns:p14="http://schemas.microsoft.com/office/powerpoint/2010/main" val="1537310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704"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727"/>
            </a:lvl1pPr>
            <a:lvl2pPr marL="389586" indent="0">
              <a:buNone/>
              <a:defRPr sz="2386"/>
            </a:lvl2pPr>
            <a:lvl3pPr marL="779173" indent="0">
              <a:buNone/>
              <a:defRPr sz="2045"/>
            </a:lvl3pPr>
            <a:lvl4pPr marL="1168759" indent="0">
              <a:buNone/>
              <a:defRPr sz="1704"/>
            </a:lvl4pPr>
            <a:lvl5pPr marL="1558345" indent="0">
              <a:buNone/>
              <a:defRPr sz="1704"/>
            </a:lvl5pPr>
            <a:lvl6pPr marL="1947932" indent="0">
              <a:buNone/>
              <a:defRPr sz="1704"/>
            </a:lvl6pPr>
            <a:lvl7pPr marL="2337518" indent="0">
              <a:buNone/>
              <a:defRPr sz="1704"/>
            </a:lvl7pPr>
            <a:lvl8pPr marL="2727104" indent="0">
              <a:buNone/>
              <a:defRPr sz="1704"/>
            </a:lvl8pPr>
            <a:lvl9pPr marL="3116691" indent="0">
              <a:buNone/>
              <a:defRPr sz="1704"/>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93"/>
            </a:lvl1pPr>
            <a:lvl2pPr marL="389586" indent="0">
              <a:buNone/>
              <a:defRPr sz="1023"/>
            </a:lvl2pPr>
            <a:lvl3pPr marL="779173" indent="0">
              <a:buNone/>
              <a:defRPr sz="852"/>
            </a:lvl3pPr>
            <a:lvl4pPr marL="1168759" indent="0">
              <a:buNone/>
              <a:defRPr sz="767"/>
            </a:lvl4pPr>
            <a:lvl5pPr marL="1558345" indent="0">
              <a:buNone/>
              <a:defRPr sz="767"/>
            </a:lvl5pPr>
            <a:lvl6pPr marL="1947932" indent="0">
              <a:buNone/>
              <a:defRPr sz="767"/>
            </a:lvl6pPr>
            <a:lvl7pPr marL="2337518" indent="0">
              <a:buNone/>
              <a:defRPr sz="767"/>
            </a:lvl7pPr>
            <a:lvl8pPr marL="2727104" indent="0">
              <a:buNone/>
              <a:defRPr sz="767"/>
            </a:lvl8pPr>
            <a:lvl9pPr marL="3116691" indent="0">
              <a:buNone/>
              <a:defRPr sz="767"/>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19274200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06D97670-7722-4D1D-AF85-AAD9F001ACC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C617F0F-3852-40AD-AD9F-1AE5B6AADFCC}" type="slidenum">
              <a:rPr lang="ru-RU"/>
              <a:pPr>
                <a:defRPr/>
              </a:pPr>
              <a:t>‹#›</a:t>
            </a:fld>
            <a:endParaRPr lang="ru-RU"/>
          </a:p>
        </p:txBody>
      </p:sp>
    </p:spTree>
    <p:extLst>
      <p:ext uri="{BB962C8B-B14F-4D97-AF65-F5344CB8AC3E}">
        <p14:creationId xmlns:p14="http://schemas.microsoft.com/office/powerpoint/2010/main" val="102412901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6"/>
            <a:ext cx="7772400" cy="1362075"/>
          </a:xfrm>
        </p:spPr>
        <p:txBody>
          <a:bodyPr anchor="t"/>
          <a:lstStyle>
            <a:lvl1pPr algn="l">
              <a:defRPr sz="3146" b="1" cap="all"/>
            </a:lvl1pPr>
          </a:lstStyle>
          <a:p>
            <a:r>
              <a:rPr lang="ru-RU"/>
              <a:t>Образец заголовка</a:t>
            </a:r>
          </a:p>
        </p:txBody>
      </p:sp>
      <p:sp>
        <p:nvSpPr>
          <p:cNvPr id="3" name="Текст 2"/>
          <p:cNvSpPr>
            <a:spLocks noGrp="1"/>
          </p:cNvSpPr>
          <p:nvPr>
            <p:ph type="body" idx="1"/>
          </p:nvPr>
        </p:nvSpPr>
        <p:spPr>
          <a:xfrm>
            <a:off x="722313" y="2906720"/>
            <a:ext cx="7772400" cy="1500187"/>
          </a:xfrm>
        </p:spPr>
        <p:txBody>
          <a:bodyPr anchor="b"/>
          <a:lstStyle>
            <a:lvl1pPr marL="0" indent="0">
              <a:buNone/>
              <a:defRPr sz="1573">
                <a:solidFill>
                  <a:schemeClr val="tx1">
                    <a:tint val="75000"/>
                  </a:schemeClr>
                </a:solidFill>
              </a:defRPr>
            </a:lvl1pPr>
            <a:lvl2pPr marL="359627" indent="0">
              <a:buNone/>
              <a:defRPr sz="1416">
                <a:solidFill>
                  <a:schemeClr val="tx1">
                    <a:tint val="75000"/>
                  </a:schemeClr>
                </a:solidFill>
              </a:defRPr>
            </a:lvl2pPr>
            <a:lvl3pPr marL="719255" indent="0">
              <a:buNone/>
              <a:defRPr sz="1258">
                <a:solidFill>
                  <a:schemeClr val="tx1">
                    <a:tint val="75000"/>
                  </a:schemeClr>
                </a:solidFill>
              </a:defRPr>
            </a:lvl3pPr>
            <a:lvl4pPr marL="1078881" indent="0">
              <a:buNone/>
              <a:defRPr sz="1101">
                <a:solidFill>
                  <a:schemeClr val="tx1">
                    <a:tint val="75000"/>
                  </a:schemeClr>
                </a:solidFill>
              </a:defRPr>
            </a:lvl4pPr>
            <a:lvl5pPr marL="1438508" indent="0">
              <a:buNone/>
              <a:defRPr sz="1101">
                <a:solidFill>
                  <a:schemeClr val="tx1">
                    <a:tint val="75000"/>
                  </a:schemeClr>
                </a:solidFill>
              </a:defRPr>
            </a:lvl5pPr>
            <a:lvl6pPr marL="1798136" indent="0">
              <a:buNone/>
              <a:defRPr sz="1101">
                <a:solidFill>
                  <a:schemeClr val="tx1">
                    <a:tint val="75000"/>
                  </a:schemeClr>
                </a:solidFill>
              </a:defRPr>
            </a:lvl6pPr>
            <a:lvl7pPr marL="2157763" indent="0">
              <a:buNone/>
              <a:defRPr sz="1101">
                <a:solidFill>
                  <a:schemeClr val="tx1">
                    <a:tint val="75000"/>
                  </a:schemeClr>
                </a:solidFill>
              </a:defRPr>
            </a:lvl7pPr>
            <a:lvl8pPr marL="2517390" indent="0">
              <a:buNone/>
              <a:defRPr sz="1101">
                <a:solidFill>
                  <a:schemeClr val="tx1">
                    <a:tint val="75000"/>
                  </a:schemeClr>
                </a:solidFill>
              </a:defRPr>
            </a:lvl8pPr>
            <a:lvl9pPr marL="2877017" indent="0">
              <a:buNone/>
              <a:defRPr sz="110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A7BBE06D-9AAC-4C5C-AECC-928B7D509BFB}"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8E4CFA-31C3-43CA-AB1A-4849D192F339}" type="slidenum">
              <a:rPr lang="ru-RU"/>
              <a:pPr>
                <a:defRPr/>
              </a:pPr>
              <a:t>‹#›</a:t>
            </a:fld>
            <a:endParaRPr lang="ru-RU"/>
          </a:p>
        </p:txBody>
      </p:sp>
    </p:spTree>
    <p:extLst>
      <p:ext uri="{BB962C8B-B14F-4D97-AF65-F5344CB8AC3E}">
        <p14:creationId xmlns:p14="http://schemas.microsoft.com/office/powerpoint/2010/main" val="195849262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6"/>
            <a:ext cx="4038600" cy="4525963"/>
          </a:xfrm>
        </p:spPr>
        <p:txBody>
          <a:bodyPr/>
          <a:lstStyle>
            <a:lvl1pPr>
              <a:defRPr sz="2203"/>
            </a:lvl1pPr>
            <a:lvl2pPr>
              <a:defRPr sz="1888"/>
            </a:lvl2pPr>
            <a:lvl3pPr>
              <a:defRPr sz="1573"/>
            </a:lvl3pPr>
            <a:lvl4pPr>
              <a:defRPr sz="1416"/>
            </a:lvl4pPr>
            <a:lvl5pPr>
              <a:defRPr sz="1416"/>
            </a:lvl5pPr>
            <a:lvl6pPr>
              <a:defRPr sz="1416"/>
            </a:lvl6pPr>
            <a:lvl7pPr>
              <a:defRPr sz="1416"/>
            </a:lvl7pPr>
            <a:lvl8pPr>
              <a:defRPr sz="1416"/>
            </a:lvl8pPr>
            <a:lvl9pPr>
              <a:defRPr sz="1416"/>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4A71ADAC-6A00-408F-B543-74380130B7F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755787C-C76F-4B6F-9383-52E44727D4EB}" type="slidenum">
              <a:rPr lang="ru-RU"/>
              <a:pPr>
                <a:defRPr/>
              </a:pPr>
              <a:t>‹#›</a:t>
            </a:fld>
            <a:endParaRPr lang="ru-RU"/>
          </a:p>
        </p:txBody>
      </p:sp>
    </p:spTree>
    <p:extLst>
      <p:ext uri="{BB962C8B-B14F-4D97-AF65-F5344CB8AC3E}">
        <p14:creationId xmlns:p14="http://schemas.microsoft.com/office/powerpoint/2010/main" val="63382789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1" y="1535113"/>
            <a:ext cx="4040188"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4" name="Объект 3"/>
          <p:cNvSpPr>
            <a:spLocks noGrp="1"/>
          </p:cNvSpPr>
          <p:nvPr>
            <p:ph sz="half" idx="2"/>
          </p:nvPr>
        </p:nvSpPr>
        <p:spPr>
          <a:xfrm>
            <a:off x="457201" y="2174875"/>
            <a:ext cx="4040188"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9" y="1535113"/>
            <a:ext cx="4041775" cy="639762"/>
          </a:xfrm>
        </p:spPr>
        <p:txBody>
          <a:bodyPr anchor="b"/>
          <a:lstStyle>
            <a:lvl1pPr marL="0" indent="0">
              <a:buNone/>
              <a:defRPr sz="1888" b="1"/>
            </a:lvl1pPr>
            <a:lvl2pPr marL="359627" indent="0">
              <a:buNone/>
              <a:defRPr sz="1573" b="1"/>
            </a:lvl2pPr>
            <a:lvl3pPr marL="719255" indent="0">
              <a:buNone/>
              <a:defRPr sz="1416" b="1"/>
            </a:lvl3pPr>
            <a:lvl4pPr marL="1078881" indent="0">
              <a:buNone/>
              <a:defRPr sz="1258" b="1"/>
            </a:lvl4pPr>
            <a:lvl5pPr marL="1438508" indent="0">
              <a:buNone/>
              <a:defRPr sz="1258" b="1"/>
            </a:lvl5pPr>
            <a:lvl6pPr marL="1798136" indent="0">
              <a:buNone/>
              <a:defRPr sz="1258" b="1"/>
            </a:lvl6pPr>
            <a:lvl7pPr marL="2157763" indent="0">
              <a:buNone/>
              <a:defRPr sz="1258" b="1"/>
            </a:lvl7pPr>
            <a:lvl8pPr marL="2517390" indent="0">
              <a:buNone/>
              <a:defRPr sz="1258" b="1"/>
            </a:lvl8pPr>
            <a:lvl9pPr marL="2877017" indent="0">
              <a:buNone/>
              <a:defRPr sz="1258" b="1"/>
            </a:lvl9pPr>
          </a:lstStyle>
          <a:p>
            <a:pPr lvl="0"/>
            <a:r>
              <a:rPr lang="ru-RU"/>
              <a:t>Образец текста</a:t>
            </a:r>
          </a:p>
        </p:txBody>
      </p:sp>
      <p:sp>
        <p:nvSpPr>
          <p:cNvPr id="6" name="Объект 5"/>
          <p:cNvSpPr>
            <a:spLocks noGrp="1"/>
          </p:cNvSpPr>
          <p:nvPr>
            <p:ph sz="quarter" idx="4"/>
          </p:nvPr>
        </p:nvSpPr>
        <p:spPr>
          <a:xfrm>
            <a:off x="4645029" y="2174875"/>
            <a:ext cx="4041775" cy="3951288"/>
          </a:xfrm>
        </p:spPr>
        <p:txBody>
          <a:bodyPr/>
          <a:lstStyle>
            <a:lvl1pPr>
              <a:defRPr sz="1888"/>
            </a:lvl1pPr>
            <a:lvl2pPr>
              <a:defRPr sz="1573"/>
            </a:lvl2pPr>
            <a:lvl3pPr>
              <a:defRPr sz="1416"/>
            </a:lvl3pPr>
            <a:lvl4pPr>
              <a:defRPr sz="1258"/>
            </a:lvl4pPr>
            <a:lvl5pPr>
              <a:defRPr sz="1258"/>
            </a:lvl5pPr>
            <a:lvl6pPr>
              <a:defRPr sz="1258"/>
            </a:lvl6pPr>
            <a:lvl7pPr>
              <a:defRPr sz="1258"/>
            </a:lvl7pPr>
            <a:lvl8pPr>
              <a:defRPr sz="1258"/>
            </a:lvl8pPr>
            <a:lvl9pPr>
              <a:defRPr sz="1258"/>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49695709-0D18-4221-90A0-BBC657391DB1}" type="datetimeFigureOut">
              <a:rPr lang="ru-RU"/>
              <a:pPr>
                <a:defRPr/>
              </a:pPr>
              <a:t>25.06.2024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88517BE-3DE9-441C-8B26-E3DA0D6338D9}" type="slidenum">
              <a:rPr lang="ru-RU"/>
              <a:pPr>
                <a:defRPr/>
              </a:pPr>
              <a:t>‹#›</a:t>
            </a:fld>
            <a:endParaRPr lang="ru-RU"/>
          </a:p>
        </p:txBody>
      </p:sp>
    </p:spTree>
    <p:extLst>
      <p:ext uri="{BB962C8B-B14F-4D97-AF65-F5344CB8AC3E}">
        <p14:creationId xmlns:p14="http://schemas.microsoft.com/office/powerpoint/2010/main" val="5680307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1778D9B0-A318-4B73-8524-0212A6D5B6B7}" type="datetimeFigureOut">
              <a:rPr lang="ru-RU"/>
              <a:pPr>
                <a:defRPr/>
              </a:pPr>
              <a:t>25.06.2024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59DED7C-236E-4B25-9B80-7F184B186558}" type="slidenum">
              <a:rPr lang="ru-RU"/>
              <a:pPr>
                <a:defRPr/>
              </a:pPr>
              <a:t>‹#›</a:t>
            </a:fld>
            <a:endParaRPr lang="ru-RU"/>
          </a:p>
        </p:txBody>
      </p:sp>
    </p:spTree>
    <p:extLst>
      <p:ext uri="{BB962C8B-B14F-4D97-AF65-F5344CB8AC3E}">
        <p14:creationId xmlns:p14="http://schemas.microsoft.com/office/powerpoint/2010/main" val="30602112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952420-3547-45BA-84D9-7783C751B251}" type="datetimeFigureOut">
              <a:rPr lang="ru-RU"/>
              <a:pPr>
                <a:defRPr/>
              </a:pPr>
              <a:t>25.06.2024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F5050F0-9FB3-463C-B9D5-B3663E9B601A}" type="slidenum">
              <a:rPr lang="ru-RU"/>
              <a:pPr>
                <a:defRPr/>
              </a:pPr>
              <a:t>‹#›</a:t>
            </a:fld>
            <a:endParaRPr lang="ru-RU"/>
          </a:p>
        </p:txBody>
      </p:sp>
    </p:spTree>
    <p:extLst>
      <p:ext uri="{BB962C8B-B14F-4D97-AF65-F5344CB8AC3E}">
        <p14:creationId xmlns:p14="http://schemas.microsoft.com/office/powerpoint/2010/main" val="955111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4" y="273050"/>
            <a:ext cx="3008313" cy="1162050"/>
          </a:xfrm>
        </p:spPr>
        <p:txBody>
          <a:bodyPr anchor="b"/>
          <a:lstStyle>
            <a:lvl1pPr algn="l">
              <a:defRPr sz="1573" b="1"/>
            </a:lvl1pPr>
          </a:lstStyle>
          <a:p>
            <a:r>
              <a:rPr lang="ru-RU"/>
              <a:t>Образец заголовка</a:t>
            </a:r>
          </a:p>
        </p:txBody>
      </p:sp>
      <p:sp>
        <p:nvSpPr>
          <p:cNvPr id="3" name="Объект 2"/>
          <p:cNvSpPr>
            <a:spLocks noGrp="1"/>
          </p:cNvSpPr>
          <p:nvPr>
            <p:ph idx="1"/>
          </p:nvPr>
        </p:nvSpPr>
        <p:spPr>
          <a:xfrm>
            <a:off x="3575053" y="273057"/>
            <a:ext cx="5111751" cy="5853113"/>
          </a:xfrm>
        </p:spPr>
        <p:txBody>
          <a:bodyPr/>
          <a:lstStyle>
            <a:lvl1pPr>
              <a:defRPr sz="2517"/>
            </a:lvl1pPr>
            <a:lvl2pPr>
              <a:defRPr sz="2203"/>
            </a:lvl2pPr>
            <a:lvl3pPr>
              <a:defRPr sz="1888"/>
            </a:lvl3pPr>
            <a:lvl4pPr>
              <a:defRPr sz="1573"/>
            </a:lvl4pPr>
            <a:lvl5pPr>
              <a:defRPr sz="1573"/>
            </a:lvl5pPr>
            <a:lvl6pPr>
              <a:defRPr sz="1573"/>
            </a:lvl6pPr>
            <a:lvl7pPr>
              <a:defRPr sz="1573"/>
            </a:lvl7pPr>
            <a:lvl8pPr>
              <a:defRPr sz="1573"/>
            </a:lvl8pPr>
            <a:lvl9pPr>
              <a:defRPr sz="157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4" y="1435103"/>
            <a:ext cx="3008313" cy="4691063"/>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8196B6C8-ECFF-41AA-A5E7-B05BFE347C18}"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685734-29B9-4DB5-AAEF-4EB70D468CBA}" type="slidenum">
              <a:rPr lang="ru-RU"/>
              <a:pPr>
                <a:defRPr/>
              </a:pPr>
              <a:t>‹#›</a:t>
            </a:fld>
            <a:endParaRPr lang="ru-RU"/>
          </a:p>
        </p:txBody>
      </p:sp>
    </p:spTree>
    <p:extLst>
      <p:ext uri="{BB962C8B-B14F-4D97-AF65-F5344CB8AC3E}">
        <p14:creationId xmlns:p14="http://schemas.microsoft.com/office/powerpoint/2010/main" val="242196688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1573"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517"/>
            </a:lvl1pPr>
            <a:lvl2pPr marL="359627" indent="0">
              <a:buNone/>
              <a:defRPr sz="2203"/>
            </a:lvl2pPr>
            <a:lvl3pPr marL="719255" indent="0">
              <a:buNone/>
              <a:defRPr sz="1888"/>
            </a:lvl3pPr>
            <a:lvl4pPr marL="1078881" indent="0">
              <a:buNone/>
              <a:defRPr sz="1573"/>
            </a:lvl4pPr>
            <a:lvl5pPr marL="1438508" indent="0">
              <a:buNone/>
              <a:defRPr sz="1573"/>
            </a:lvl5pPr>
            <a:lvl6pPr marL="1798136" indent="0">
              <a:buNone/>
              <a:defRPr sz="1573"/>
            </a:lvl6pPr>
            <a:lvl7pPr marL="2157763" indent="0">
              <a:buNone/>
              <a:defRPr sz="1573"/>
            </a:lvl7pPr>
            <a:lvl8pPr marL="2517390" indent="0">
              <a:buNone/>
              <a:defRPr sz="1573"/>
            </a:lvl8pPr>
            <a:lvl9pPr marL="2877017" indent="0">
              <a:buNone/>
              <a:defRPr sz="1573"/>
            </a:lvl9pPr>
          </a:lstStyle>
          <a:p>
            <a:pPr lvl="0"/>
            <a:r>
              <a:rPr lang="ru-RU" noProof="0"/>
              <a:t>Вставка рисунка</a:t>
            </a:r>
          </a:p>
        </p:txBody>
      </p:sp>
      <p:sp>
        <p:nvSpPr>
          <p:cNvPr id="4" name="Текст 3"/>
          <p:cNvSpPr>
            <a:spLocks noGrp="1"/>
          </p:cNvSpPr>
          <p:nvPr>
            <p:ph type="body" sz="half" idx="2"/>
          </p:nvPr>
        </p:nvSpPr>
        <p:spPr>
          <a:xfrm>
            <a:off x="1792288" y="5367339"/>
            <a:ext cx="5486400" cy="804862"/>
          </a:xfrm>
        </p:spPr>
        <p:txBody>
          <a:bodyPr/>
          <a:lstStyle>
            <a:lvl1pPr marL="0" indent="0">
              <a:buNone/>
              <a:defRPr sz="1101"/>
            </a:lvl1pPr>
            <a:lvl2pPr marL="359627" indent="0">
              <a:buNone/>
              <a:defRPr sz="944"/>
            </a:lvl2pPr>
            <a:lvl3pPr marL="719255" indent="0">
              <a:buNone/>
              <a:defRPr sz="786"/>
            </a:lvl3pPr>
            <a:lvl4pPr marL="1078881" indent="0">
              <a:buNone/>
              <a:defRPr sz="708"/>
            </a:lvl4pPr>
            <a:lvl5pPr marL="1438508" indent="0">
              <a:buNone/>
              <a:defRPr sz="708"/>
            </a:lvl5pPr>
            <a:lvl6pPr marL="1798136" indent="0">
              <a:buNone/>
              <a:defRPr sz="708"/>
            </a:lvl6pPr>
            <a:lvl7pPr marL="2157763" indent="0">
              <a:buNone/>
              <a:defRPr sz="708"/>
            </a:lvl7pPr>
            <a:lvl8pPr marL="2517390" indent="0">
              <a:buNone/>
              <a:defRPr sz="708"/>
            </a:lvl8pPr>
            <a:lvl9pPr marL="2877017" indent="0">
              <a:buNone/>
              <a:defRPr sz="708"/>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2981F40B-E14C-478A-B286-71637B3F838F}" type="datetimeFigureOut">
              <a:rPr lang="ru-RU"/>
              <a:pPr>
                <a:defRPr/>
              </a:pPr>
              <a:t>25.06.2024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F7AD10-8923-476E-86FE-8F2475797CE5}" type="slidenum">
              <a:rPr lang="ru-RU"/>
              <a:pPr>
                <a:defRPr/>
              </a:pPr>
              <a:t>‹#›</a:t>
            </a:fld>
            <a:endParaRPr lang="ru-RU"/>
          </a:p>
        </p:txBody>
      </p:sp>
    </p:spTree>
    <p:extLst>
      <p:ext uri="{BB962C8B-B14F-4D97-AF65-F5344CB8AC3E}">
        <p14:creationId xmlns:p14="http://schemas.microsoft.com/office/powerpoint/2010/main" val="416929883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7DB8ACE0-EF7D-4547-A61B-3F82AE622965}"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9A4EA1-F74C-4E3B-8B71-4C2049BDEA2B}" type="slidenum">
              <a:rPr lang="ru-RU"/>
              <a:pPr>
                <a:defRPr/>
              </a:pPr>
              <a:t>‹#›</a:t>
            </a:fld>
            <a:endParaRPr lang="ru-RU"/>
          </a:p>
        </p:txBody>
      </p:sp>
    </p:spTree>
    <p:extLst>
      <p:ext uri="{BB962C8B-B14F-4D97-AF65-F5344CB8AC3E}">
        <p14:creationId xmlns:p14="http://schemas.microsoft.com/office/powerpoint/2010/main" val="2749879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5"/>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5"/>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A20EBF9D-EE90-4ECB-963D-003707766480}" type="datetimeFigureOut">
              <a:rPr lang="ru-RU"/>
              <a:pPr>
                <a:defRPr/>
              </a:pPr>
              <a:t>25.06.2024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E9AC71E-3CB7-4E4C-BA16-96D0AAD226A6}" type="slidenum">
              <a:rPr lang="ru-RU"/>
              <a:pPr>
                <a:defRPr/>
              </a:pPr>
              <a:t>‹#›</a:t>
            </a:fld>
            <a:endParaRPr lang="ru-RU"/>
          </a:p>
        </p:txBody>
      </p:sp>
    </p:spTree>
    <p:extLst>
      <p:ext uri="{BB962C8B-B14F-4D97-AF65-F5344CB8AC3E}">
        <p14:creationId xmlns:p14="http://schemas.microsoft.com/office/powerpoint/2010/main" val="3706288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image" Target="../media/image1.jpeg"/><Relationship Id="rId2" Type="http://schemas.openxmlformats.org/officeDocument/2006/relationships/slideLayout" Target="../slideLayouts/slideLayout159.xml"/><Relationship Id="rId16" Type="http://schemas.openxmlformats.org/officeDocument/2006/relationships/theme" Target="../theme/theme10.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80.xml"/><Relationship Id="rId13" Type="http://schemas.openxmlformats.org/officeDocument/2006/relationships/slideLayout" Target="../slideLayouts/slideLayout185.xml"/><Relationship Id="rId18" Type="http://schemas.openxmlformats.org/officeDocument/2006/relationships/image" Target="../media/image1.jpeg"/><Relationship Id="rId3" Type="http://schemas.openxmlformats.org/officeDocument/2006/relationships/slideLayout" Target="../slideLayouts/slideLayout175.xml"/><Relationship Id="rId7" Type="http://schemas.openxmlformats.org/officeDocument/2006/relationships/slideLayout" Target="../slideLayouts/slideLayout179.xml"/><Relationship Id="rId12" Type="http://schemas.openxmlformats.org/officeDocument/2006/relationships/slideLayout" Target="../slideLayouts/slideLayout184.xml"/><Relationship Id="rId17" Type="http://schemas.openxmlformats.org/officeDocument/2006/relationships/theme" Target="../theme/theme11.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10" Type="http://schemas.openxmlformats.org/officeDocument/2006/relationships/slideLayout" Target="../slideLayouts/slideLayout182.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image" Target="../media/image1.jpeg"/><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theme" Target="../theme/theme12.xml"/><Relationship Id="rId2" Type="http://schemas.openxmlformats.org/officeDocument/2006/relationships/slideLayout" Target="../slideLayouts/slideLayout190.xml"/><Relationship Id="rId16" Type="http://schemas.openxmlformats.org/officeDocument/2006/relationships/slideLayout" Target="../slideLayouts/slideLayout204.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5" Type="http://schemas.openxmlformats.org/officeDocument/2006/relationships/slideLayout" Target="../slideLayouts/slideLayout20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slideLayout" Target="../slideLayouts/slideLayout217.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17" Type="http://schemas.openxmlformats.org/officeDocument/2006/relationships/image" Target="../media/image1.jpeg"/><Relationship Id="rId2" Type="http://schemas.openxmlformats.org/officeDocument/2006/relationships/slideLayout" Target="../slideLayouts/slideLayout206.xml"/><Relationship Id="rId16" Type="http://schemas.openxmlformats.org/officeDocument/2006/relationships/theme" Target="../theme/theme13.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5" Type="http://schemas.openxmlformats.org/officeDocument/2006/relationships/slideLayout" Target="../slideLayouts/slideLayout21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 Id="rId14" Type="http://schemas.openxmlformats.org/officeDocument/2006/relationships/slideLayout" Target="../slideLayouts/slideLayout21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7.xml"/><Relationship Id="rId13" Type="http://schemas.openxmlformats.org/officeDocument/2006/relationships/slideLayout" Target="../slideLayouts/slideLayout232.xml"/><Relationship Id="rId18" Type="http://schemas.openxmlformats.org/officeDocument/2006/relationships/slideLayout" Target="../slideLayouts/slideLayout237.xml"/><Relationship Id="rId3" Type="http://schemas.openxmlformats.org/officeDocument/2006/relationships/slideLayout" Target="../slideLayouts/slideLayout222.xml"/><Relationship Id="rId21" Type="http://schemas.openxmlformats.org/officeDocument/2006/relationships/theme" Target="../theme/theme14.xml"/><Relationship Id="rId7" Type="http://schemas.openxmlformats.org/officeDocument/2006/relationships/slideLayout" Target="../slideLayouts/slideLayout226.xml"/><Relationship Id="rId12" Type="http://schemas.openxmlformats.org/officeDocument/2006/relationships/slideLayout" Target="../slideLayouts/slideLayout231.xml"/><Relationship Id="rId17" Type="http://schemas.openxmlformats.org/officeDocument/2006/relationships/slideLayout" Target="../slideLayouts/slideLayout236.xml"/><Relationship Id="rId2" Type="http://schemas.openxmlformats.org/officeDocument/2006/relationships/slideLayout" Target="../slideLayouts/slideLayout221.xml"/><Relationship Id="rId16" Type="http://schemas.openxmlformats.org/officeDocument/2006/relationships/slideLayout" Target="../slideLayouts/slideLayout235.xml"/><Relationship Id="rId20" Type="http://schemas.openxmlformats.org/officeDocument/2006/relationships/slideLayout" Target="../slideLayouts/slideLayout239.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11" Type="http://schemas.openxmlformats.org/officeDocument/2006/relationships/slideLayout" Target="../slideLayouts/slideLayout230.xml"/><Relationship Id="rId5" Type="http://schemas.openxmlformats.org/officeDocument/2006/relationships/slideLayout" Target="../slideLayouts/slideLayout224.xml"/><Relationship Id="rId15" Type="http://schemas.openxmlformats.org/officeDocument/2006/relationships/slideLayout" Target="../slideLayouts/slideLayout234.xml"/><Relationship Id="rId10" Type="http://schemas.openxmlformats.org/officeDocument/2006/relationships/slideLayout" Target="../slideLayouts/slideLayout229.xml"/><Relationship Id="rId19" Type="http://schemas.openxmlformats.org/officeDocument/2006/relationships/slideLayout" Target="../slideLayouts/slideLayout238.xml"/><Relationship Id="rId4" Type="http://schemas.openxmlformats.org/officeDocument/2006/relationships/slideLayout" Target="../slideLayouts/slideLayout223.xml"/><Relationship Id="rId9" Type="http://schemas.openxmlformats.org/officeDocument/2006/relationships/slideLayout" Target="../slideLayouts/slideLayout228.xml"/><Relationship Id="rId14" Type="http://schemas.openxmlformats.org/officeDocument/2006/relationships/slideLayout" Target="../slideLayouts/slideLayout233.xml"/><Relationship Id="rId22"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7.xml"/><Relationship Id="rId13" Type="http://schemas.openxmlformats.org/officeDocument/2006/relationships/slideLayout" Target="../slideLayouts/slideLayout252.xml"/><Relationship Id="rId18" Type="http://schemas.openxmlformats.org/officeDocument/2006/relationships/slideLayout" Target="../slideLayouts/slideLayout257.xml"/><Relationship Id="rId3" Type="http://schemas.openxmlformats.org/officeDocument/2006/relationships/slideLayout" Target="../slideLayouts/slideLayout242.xml"/><Relationship Id="rId7" Type="http://schemas.openxmlformats.org/officeDocument/2006/relationships/slideLayout" Target="../slideLayouts/slideLayout246.xml"/><Relationship Id="rId12" Type="http://schemas.openxmlformats.org/officeDocument/2006/relationships/slideLayout" Target="../slideLayouts/slideLayout251.xml"/><Relationship Id="rId17" Type="http://schemas.openxmlformats.org/officeDocument/2006/relationships/slideLayout" Target="../slideLayouts/slideLayout256.xml"/><Relationship Id="rId2" Type="http://schemas.openxmlformats.org/officeDocument/2006/relationships/slideLayout" Target="../slideLayouts/slideLayout241.xml"/><Relationship Id="rId16" Type="http://schemas.openxmlformats.org/officeDocument/2006/relationships/slideLayout" Target="../slideLayouts/slideLayout255.xml"/><Relationship Id="rId20" Type="http://schemas.openxmlformats.org/officeDocument/2006/relationships/image" Target="../media/image1.jpeg"/><Relationship Id="rId1" Type="http://schemas.openxmlformats.org/officeDocument/2006/relationships/slideLayout" Target="../slideLayouts/slideLayout240.xml"/><Relationship Id="rId6" Type="http://schemas.openxmlformats.org/officeDocument/2006/relationships/slideLayout" Target="../slideLayouts/slideLayout245.xml"/><Relationship Id="rId11" Type="http://schemas.openxmlformats.org/officeDocument/2006/relationships/slideLayout" Target="../slideLayouts/slideLayout250.xml"/><Relationship Id="rId5" Type="http://schemas.openxmlformats.org/officeDocument/2006/relationships/slideLayout" Target="../slideLayouts/slideLayout244.xml"/><Relationship Id="rId15" Type="http://schemas.openxmlformats.org/officeDocument/2006/relationships/slideLayout" Target="../slideLayouts/slideLayout254.xml"/><Relationship Id="rId10" Type="http://schemas.openxmlformats.org/officeDocument/2006/relationships/slideLayout" Target="../slideLayouts/slideLayout249.xml"/><Relationship Id="rId19" Type="http://schemas.openxmlformats.org/officeDocument/2006/relationships/theme" Target="../theme/theme15.xml"/><Relationship Id="rId4" Type="http://schemas.openxmlformats.org/officeDocument/2006/relationships/slideLayout" Target="../slideLayouts/slideLayout243.xml"/><Relationship Id="rId9" Type="http://schemas.openxmlformats.org/officeDocument/2006/relationships/slideLayout" Target="../slideLayouts/slideLayout248.xml"/><Relationship Id="rId14" Type="http://schemas.openxmlformats.org/officeDocument/2006/relationships/slideLayout" Target="../slideLayouts/slideLayout25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5.xml"/><Relationship Id="rId13" Type="http://schemas.openxmlformats.org/officeDocument/2006/relationships/slideLayout" Target="../slideLayouts/slideLayout270.xml"/><Relationship Id="rId18" Type="http://schemas.openxmlformats.org/officeDocument/2006/relationships/slideLayout" Target="../slideLayouts/slideLayout275.xml"/><Relationship Id="rId3" Type="http://schemas.openxmlformats.org/officeDocument/2006/relationships/slideLayout" Target="../slideLayouts/slideLayout260.xml"/><Relationship Id="rId7" Type="http://schemas.openxmlformats.org/officeDocument/2006/relationships/slideLayout" Target="../slideLayouts/slideLayout264.xml"/><Relationship Id="rId12" Type="http://schemas.openxmlformats.org/officeDocument/2006/relationships/slideLayout" Target="../slideLayouts/slideLayout269.xml"/><Relationship Id="rId17" Type="http://schemas.openxmlformats.org/officeDocument/2006/relationships/slideLayout" Target="../slideLayouts/slideLayout274.xml"/><Relationship Id="rId2" Type="http://schemas.openxmlformats.org/officeDocument/2006/relationships/slideLayout" Target="../slideLayouts/slideLayout259.xml"/><Relationship Id="rId16" Type="http://schemas.openxmlformats.org/officeDocument/2006/relationships/slideLayout" Target="../slideLayouts/slideLayout273.xml"/><Relationship Id="rId20" Type="http://schemas.openxmlformats.org/officeDocument/2006/relationships/image" Target="../media/image1.jpeg"/><Relationship Id="rId1" Type="http://schemas.openxmlformats.org/officeDocument/2006/relationships/slideLayout" Target="../slideLayouts/slideLayout258.xml"/><Relationship Id="rId6" Type="http://schemas.openxmlformats.org/officeDocument/2006/relationships/slideLayout" Target="../slideLayouts/slideLayout263.xml"/><Relationship Id="rId11" Type="http://schemas.openxmlformats.org/officeDocument/2006/relationships/slideLayout" Target="../slideLayouts/slideLayout268.xml"/><Relationship Id="rId5" Type="http://schemas.openxmlformats.org/officeDocument/2006/relationships/slideLayout" Target="../slideLayouts/slideLayout262.xml"/><Relationship Id="rId15" Type="http://schemas.openxmlformats.org/officeDocument/2006/relationships/slideLayout" Target="../slideLayouts/slideLayout272.xml"/><Relationship Id="rId10" Type="http://schemas.openxmlformats.org/officeDocument/2006/relationships/slideLayout" Target="../slideLayouts/slideLayout267.xml"/><Relationship Id="rId19" Type="http://schemas.openxmlformats.org/officeDocument/2006/relationships/theme" Target="../theme/theme16.xml"/><Relationship Id="rId4" Type="http://schemas.openxmlformats.org/officeDocument/2006/relationships/slideLayout" Target="../slideLayouts/slideLayout261.xml"/><Relationship Id="rId9" Type="http://schemas.openxmlformats.org/officeDocument/2006/relationships/slideLayout" Target="../slideLayouts/slideLayout266.xml"/><Relationship Id="rId14" Type="http://schemas.openxmlformats.org/officeDocument/2006/relationships/slideLayout" Target="../slideLayouts/slideLayout27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slideLayout" Target="../slideLayouts/slideLayout288.xml"/><Relationship Id="rId18" Type="http://schemas.openxmlformats.org/officeDocument/2006/relationships/slideLayout" Target="../slideLayouts/slideLayout293.xml"/><Relationship Id="rId3" Type="http://schemas.openxmlformats.org/officeDocument/2006/relationships/slideLayout" Target="../slideLayouts/slideLayout278.xml"/><Relationship Id="rId21" Type="http://schemas.openxmlformats.org/officeDocument/2006/relationships/theme" Target="../theme/theme17.xml"/><Relationship Id="rId7" Type="http://schemas.openxmlformats.org/officeDocument/2006/relationships/slideLayout" Target="../slideLayouts/slideLayout282.xml"/><Relationship Id="rId12" Type="http://schemas.openxmlformats.org/officeDocument/2006/relationships/slideLayout" Target="../slideLayouts/slideLayout287.xml"/><Relationship Id="rId17" Type="http://schemas.openxmlformats.org/officeDocument/2006/relationships/slideLayout" Target="../slideLayouts/slideLayout292.xml"/><Relationship Id="rId2" Type="http://schemas.openxmlformats.org/officeDocument/2006/relationships/slideLayout" Target="../slideLayouts/slideLayout277.xml"/><Relationship Id="rId16" Type="http://schemas.openxmlformats.org/officeDocument/2006/relationships/slideLayout" Target="../slideLayouts/slideLayout291.xml"/><Relationship Id="rId20" Type="http://schemas.openxmlformats.org/officeDocument/2006/relationships/slideLayout" Target="../slideLayouts/slideLayout295.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5" Type="http://schemas.openxmlformats.org/officeDocument/2006/relationships/slideLayout" Target="../slideLayouts/slideLayout290.xml"/><Relationship Id="rId10" Type="http://schemas.openxmlformats.org/officeDocument/2006/relationships/slideLayout" Target="../slideLayouts/slideLayout285.xml"/><Relationship Id="rId19" Type="http://schemas.openxmlformats.org/officeDocument/2006/relationships/slideLayout" Target="../slideLayouts/slideLayout294.xml"/><Relationship Id="rId4" Type="http://schemas.openxmlformats.org/officeDocument/2006/relationships/slideLayout" Target="../slideLayouts/slideLayout279.xml"/><Relationship Id="rId9" Type="http://schemas.openxmlformats.org/officeDocument/2006/relationships/slideLayout" Target="../slideLayouts/slideLayout284.xml"/><Relationship Id="rId14" Type="http://schemas.openxmlformats.org/officeDocument/2006/relationships/slideLayout" Target="../slideLayouts/slideLayout289.xml"/><Relationship Id="rId22"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03.xml"/><Relationship Id="rId13" Type="http://schemas.openxmlformats.org/officeDocument/2006/relationships/slideLayout" Target="../slideLayouts/slideLayout308.xml"/><Relationship Id="rId18" Type="http://schemas.openxmlformats.org/officeDocument/2006/relationships/image" Target="../media/image1.jpeg"/><Relationship Id="rId3" Type="http://schemas.openxmlformats.org/officeDocument/2006/relationships/slideLayout" Target="../slideLayouts/slideLayout298.xml"/><Relationship Id="rId7" Type="http://schemas.openxmlformats.org/officeDocument/2006/relationships/slideLayout" Target="../slideLayouts/slideLayout302.xml"/><Relationship Id="rId12" Type="http://schemas.openxmlformats.org/officeDocument/2006/relationships/slideLayout" Target="../slideLayouts/slideLayout307.xml"/><Relationship Id="rId17" Type="http://schemas.openxmlformats.org/officeDocument/2006/relationships/theme" Target="../theme/theme18.xml"/><Relationship Id="rId2" Type="http://schemas.openxmlformats.org/officeDocument/2006/relationships/slideLayout" Target="../slideLayouts/slideLayout297.xml"/><Relationship Id="rId16" Type="http://schemas.openxmlformats.org/officeDocument/2006/relationships/slideLayout" Target="../slideLayouts/slideLayout311.xml"/><Relationship Id="rId1" Type="http://schemas.openxmlformats.org/officeDocument/2006/relationships/slideLayout" Target="../slideLayouts/slideLayout296.xml"/><Relationship Id="rId6" Type="http://schemas.openxmlformats.org/officeDocument/2006/relationships/slideLayout" Target="../slideLayouts/slideLayout301.xml"/><Relationship Id="rId11" Type="http://schemas.openxmlformats.org/officeDocument/2006/relationships/slideLayout" Target="../slideLayouts/slideLayout306.xml"/><Relationship Id="rId5" Type="http://schemas.openxmlformats.org/officeDocument/2006/relationships/slideLayout" Target="../slideLayouts/slideLayout300.xml"/><Relationship Id="rId15" Type="http://schemas.openxmlformats.org/officeDocument/2006/relationships/slideLayout" Target="../slideLayouts/slideLayout310.xml"/><Relationship Id="rId10" Type="http://schemas.openxmlformats.org/officeDocument/2006/relationships/slideLayout" Target="../slideLayouts/slideLayout305.xml"/><Relationship Id="rId4" Type="http://schemas.openxmlformats.org/officeDocument/2006/relationships/slideLayout" Target="../slideLayouts/slideLayout299.xml"/><Relationship Id="rId9" Type="http://schemas.openxmlformats.org/officeDocument/2006/relationships/slideLayout" Target="../slideLayouts/slideLayout304.xml"/><Relationship Id="rId14" Type="http://schemas.openxmlformats.org/officeDocument/2006/relationships/slideLayout" Target="../slideLayouts/slideLayout30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slideLayout" Target="../slideLayouts/slideLayout324.xml"/><Relationship Id="rId18" Type="http://schemas.openxmlformats.org/officeDocument/2006/relationships/theme" Target="../theme/theme19.xml"/><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slideLayout" Target="../slideLayouts/slideLayout323.xml"/><Relationship Id="rId17" Type="http://schemas.openxmlformats.org/officeDocument/2006/relationships/slideLayout" Target="../slideLayouts/slideLayout328.xml"/><Relationship Id="rId2" Type="http://schemas.openxmlformats.org/officeDocument/2006/relationships/slideLayout" Target="../slideLayouts/slideLayout313.xml"/><Relationship Id="rId16" Type="http://schemas.openxmlformats.org/officeDocument/2006/relationships/slideLayout" Target="../slideLayouts/slideLayout327.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5" Type="http://schemas.openxmlformats.org/officeDocument/2006/relationships/slideLayout" Target="../slideLayouts/slideLayout326.xml"/><Relationship Id="rId10" Type="http://schemas.openxmlformats.org/officeDocument/2006/relationships/slideLayout" Target="../slideLayouts/slideLayout321.xml"/><Relationship Id="rId19" Type="http://schemas.openxmlformats.org/officeDocument/2006/relationships/image" Target="../media/image1.jpeg"/><Relationship Id="rId4" Type="http://schemas.openxmlformats.org/officeDocument/2006/relationships/slideLayout" Target="../slideLayouts/slideLayout315.xml"/><Relationship Id="rId9" Type="http://schemas.openxmlformats.org/officeDocument/2006/relationships/slideLayout" Target="../slideLayouts/slideLayout320.xml"/><Relationship Id="rId14" Type="http://schemas.openxmlformats.org/officeDocument/2006/relationships/slideLayout" Target="../slideLayouts/slideLayout3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image" Target="../media/image1.jpeg"/><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36.xml"/><Relationship Id="rId13" Type="http://schemas.openxmlformats.org/officeDocument/2006/relationships/slideLayout" Target="../slideLayouts/slideLayout341.xml"/><Relationship Id="rId18" Type="http://schemas.openxmlformats.org/officeDocument/2006/relationships/slideLayout" Target="../slideLayouts/slideLayout346.xml"/><Relationship Id="rId3" Type="http://schemas.openxmlformats.org/officeDocument/2006/relationships/slideLayout" Target="../slideLayouts/slideLayout331.xml"/><Relationship Id="rId21" Type="http://schemas.openxmlformats.org/officeDocument/2006/relationships/image" Target="../media/image1.jpeg"/><Relationship Id="rId7" Type="http://schemas.openxmlformats.org/officeDocument/2006/relationships/slideLayout" Target="../slideLayouts/slideLayout335.xml"/><Relationship Id="rId12" Type="http://schemas.openxmlformats.org/officeDocument/2006/relationships/slideLayout" Target="../slideLayouts/slideLayout340.xml"/><Relationship Id="rId17" Type="http://schemas.openxmlformats.org/officeDocument/2006/relationships/slideLayout" Target="../slideLayouts/slideLayout345.xml"/><Relationship Id="rId2" Type="http://schemas.openxmlformats.org/officeDocument/2006/relationships/slideLayout" Target="../slideLayouts/slideLayout330.xml"/><Relationship Id="rId16" Type="http://schemas.openxmlformats.org/officeDocument/2006/relationships/slideLayout" Target="../slideLayouts/slideLayout344.xml"/><Relationship Id="rId20" Type="http://schemas.openxmlformats.org/officeDocument/2006/relationships/theme" Target="../theme/theme20.xml"/><Relationship Id="rId1" Type="http://schemas.openxmlformats.org/officeDocument/2006/relationships/slideLayout" Target="../slideLayouts/slideLayout329.xml"/><Relationship Id="rId6" Type="http://schemas.openxmlformats.org/officeDocument/2006/relationships/slideLayout" Target="../slideLayouts/slideLayout334.xml"/><Relationship Id="rId11" Type="http://schemas.openxmlformats.org/officeDocument/2006/relationships/slideLayout" Target="../slideLayouts/slideLayout339.xml"/><Relationship Id="rId5" Type="http://schemas.openxmlformats.org/officeDocument/2006/relationships/slideLayout" Target="../slideLayouts/slideLayout333.xml"/><Relationship Id="rId15" Type="http://schemas.openxmlformats.org/officeDocument/2006/relationships/slideLayout" Target="../slideLayouts/slideLayout343.xml"/><Relationship Id="rId10" Type="http://schemas.openxmlformats.org/officeDocument/2006/relationships/slideLayout" Target="../slideLayouts/slideLayout338.xml"/><Relationship Id="rId19" Type="http://schemas.openxmlformats.org/officeDocument/2006/relationships/slideLayout" Target="../slideLayouts/slideLayout347.xml"/><Relationship Id="rId4" Type="http://schemas.openxmlformats.org/officeDocument/2006/relationships/slideLayout" Target="../slideLayouts/slideLayout332.xml"/><Relationship Id="rId9" Type="http://schemas.openxmlformats.org/officeDocument/2006/relationships/slideLayout" Target="../slideLayouts/slideLayout337.xml"/><Relationship Id="rId14" Type="http://schemas.openxmlformats.org/officeDocument/2006/relationships/slideLayout" Target="../slideLayouts/slideLayout34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355.xml"/><Relationship Id="rId13" Type="http://schemas.openxmlformats.org/officeDocument/2006/relationships/slideLayout" Target="../slideLayouts/slideLayout360.xml"/><Relationship Id="rId18" Type="http://schemas.openxmlformats.org/officeDocument/2006/relationships/image" Target="../media/image1.jpeg"/><Relationship Id="rId3" Type="http://schemas.openxmlformats.org/officeDocument/2006/relationships/slideLayout" Target="../slideLayouts/slideLayout350.xml"/><Relationship Id="rId7" Type="http://schemas.openxmlformats.org/officeDocument/2006/relationships/slideLayout" Target="../slideLayouts/slideLayout354.xml"/><Relationship Id="rId12" Type="http://schemas.openxmlformats.org/officeDocument/2006/relationships/slideLayout" Target="../slideLayouts/slideLayout359.xml"/><Relationship Id="rId17" Type="http://schemas.openxmlformats.org/officeDocument/2006/relationships/theme" Target="../theme/theme21.xml"/><Relationship Id="rId2" Type="http://schemas.openxmlformats.org/officeDocument/2006/relationships/slideLayout" Target="../slideLayouts/slideLayout349.xml"/><Relationship Id="rId16" Type="http://schemas.openxmlformats.org/officeDocument/2006/relationships/slideLayout" Target="../slideLayouts/slideLayout363.xml"/><Relationship Id="rId1" Type="http://schemas.openxmlformats.org/officeDocument/2006/relationships/slideLayout" Target="../slideLayouts/slideLayout348.xml"/><Relationship Id="rId6" Type="http://schemas.openxmlformats.org/officeDocument/2006/relationships/slideLayout" Target="../slideLayouts/slideLayout353.xml"/><Relationship Id="rId11" Type="http://schemas.openxmlformats.org/officeDocument/2006/relationships/slideLayout" Target="../slideLayouts/slideLayout358.xml"/><Relationship Id="rId5" Type="http://schemas.openxmlformats.org/officeDocument/2006/relationships/slideLayout" Target="../slideLayouts/slideLayout352.xml"/><Relationship Id="rId15" Type="http://schemas.openxmlformats.org/officeDocument/2006/relationships/slideLayout" Target="../slideLayouts/slideLayout362.xml"/><Relationship Id="rId10" Type="http://schemas.openxmlformats.org/officeDocument/2006/relationships/slideLayout" Target="../slideLayouts/slideLayout357.xml"/><Relationship Id="rId4" Type="http://schemas.openxmlformats.org/officeDocument/2006/relationships/slideLayout" Target="../slideLayouts/slideLayout351.xml"/><Relationship Id="rId9" Type="http://schemas.openxmlformats.org/officeDocument/2006/relationships/slideLayout" Target="../slideLayouts/slideLayout356.xml"/><Relationship Id="rId14" Type="http://schemas.openxmlformats.org/officeDocument/2006/relationships/slideLayout" Target="../slideLayouts/slideLayout36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slideLayout" Target="../slideLayouts/slideLayout376.xml"/><Relationship Id="rId18" Type="http://schemas.openxmlformats.org/officeDocument/2006/relationships/slideLayout" Target="../slideLayouts/slideLayout381.xml"/><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slideLayout" Target="../slideLayouts/slideLayout375.xml"/><Relationship Id="rId17" Type="http://schemas.openxmlformats.org/officeDocument/2006/relationships/slideLayout" Target="../slideLayouts/slideLayout380.xml"/><Relationship Id="rId2" Type="http://schemas.openxmlformats.org/officeDocument/2006/relationships/slideLayout" Target="../slideLayouts/slideLayout365.xml"/><Relationship Id="rId16" Type="http://schemas.openxmlformats.org/officeDocument/2006/relationships/slideLayout" Target="../slideLayouts/slideLayout379.xml"/><Relationship Id="rId20" Type="http://schemas.openxmlformats.org/officeDocument/2006/relationships/image" Target="../media/image1.jpeg"/><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5" Type="http://schemas.openxmlformats.org/officeDocument/2006/relationships/slideLayout" Target="../slideLayouts/slideLayout378.xml"/><Relationship Id="rId10" Type="http://schemas.openxmlformats.org/officeDocument/2006/relationships/slideLayout" Target="../slideLayouts/slideLayout373.xml"/><Relationship Id="rId19" Type="http://schemas.openxmlformats.org/officeDocument/2006/relationships/theme" Target="../theme/theme22.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slideLayout" Target="../slideLayouts/slideLayout377.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389.xml"/><Relationship Id="rId13" Type="http://schemas.openxmlformats.org/officeDocument/2006/relationships/slideLayout" Target="../slideLayouts/slideLayout394.xml"/><Relationship Id="rId3" Type="http://schemas.openxmlformats.org/officeDocument/2006/relationships/slideLayout" Target="../slideLayouts/slideLayout384.xml"/><Relationship Id="rId7" Type="http://schemas.openxmlformats.org/officeDocument/2006/relationships/slideLayout" Target="../slideLayouts/slideLayout388.xml"/><Relationship Id="rId12" Type="http://schemas.openxmlformats.org/officeDocument/2006/relationships/slideLayout" Target="../slideLayouts/slideLayout393.xml"/><Relationship Id="rId2" Type="http://schemas.openxmlformats.org/officeDocument/2006/relationships/slideLayout" Target="../slideLayouts/slideLayout383.xml"/><Relationship Id="rId1" Type="http://schemas.openxmlformats.org/officeDocument/2006/relationships/slideLayout" Target="../slideLayouts/slideLayout382.xml"/><Relationship Id="rId6" Type="http://schemas.openxmlformats.org/officeDocument/2006/relationships/slideLayout" Target="../slideLayouts/slideLayout387.xml"/><Relationship Id="rId11" Type="http://schemas.openxmlformats.org/officeDocument/2006/relationships/slideLayout" Target="../slideLayouts/slideLayout392.xml"/><Relationship Id="rId5" Type="http://schemas.openxmlformats.org/officeDocument/2006/relationships/slideLayout" Target="../slideLayouts/slideLayout386.xml"/><Relationship Id="rId15" Type="http://schemas.openxmlformats.org/officeDocument/2006/relationships/image" Target="../media/image2.jpeg"/><Relationship Id="rId10" Type="http://schemas.openxmlformats.org/officeDocument/2006/relationships/slideLayout" Target="../slideLayouts/slideLayout391.xml"/><Relationship Id="rId4" Type="http://schemas.openxmlformats.org/officeDocument/2006/relationships/slideLayout" Target="../slideLayouts/slideLayout385.xml"/><Relationship Id="rId9" Type="http://schemas.openxmlformats.org/officeDocument/2006/relationships/slideLayout" Target="../slideLayouts/slideLayout390.xml"/><Relationship Id="rId14"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402.xml"/><Relationship Id="rId13" Type="http://schemas.openxmlformats.org/officeDocument/2006/relationships/image" Target="../media/image2.jpeg"/><Relationship Id="rId3" Type="http://schemas.openxmlformats.org/officeDocument/2006/relationships/slideLayout" Target="../slideLayouts/slideLayout397.xml"/><Relationship Id="rId7" Type="http://schemas.openxmlformats.org/officeDocument/2006/relationships/slideLayout" Target="../slideLayouts/slideLayout401.xml"/><Relationship Id="rId12" Type="http://schemas.openxmlformats.org/officeDocument/2006/relationships/theme" Target="../theme/theme24.xml"/><Relationship Id="rId2" Type="http://schemas.openxmlformats.org/officeDocument/2006/relationships/slideLayout" Target="../slideLayouts/slideLayout396.xml"/><Relationship Id="rId1" Type="http://schemas.openxmlformats.org/officeDocument/2006/relationships/slideLayout" Target="../slideLayouts/slideLayout395.xml"/><Relationship Id="rId6" Type="http://schemas.openxmlformats.org/officeDocument/2006/relationships/slideLayout" Target="../slideLayouts/slideLayout400.xml"/><Relationship Id="rId11" Type="http://schemas.openxmlformats.org/officeDocument/2006/relationships/slideLayout" Target="../slideLayouts/slideLayout405.xml"/><Relationship Id="rId5" Type="http://schemas.openxmlformats.org/officeDocument/2006/relationships/slideLayout" Target="../slideLayouts/slideLayout399.xml"/><Relationship Id="rId10" Type="http://schemas.openxmlformats.org/officeDocument/2006/relationships/slideLayout" Target="../slideLayouts/slideLayout404.xml"/><Relationship Id="rId4" Type="http://schemas.openxmlformats.org/officeDocument/2006/relationships/slideLayout" Target="../slideLayouts/slideLayout398.xml"/><Relationship Id="rId9" Type="http://schemas.openxmlformats.org/officeDocument/2006/relationships/slideLayout" Target="../slideLayouts/slideLayout403.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413.xml"/><Relationship Id="rId13" Type="http://schemas.openxmlformats.org/officeDocument/2006/relationships/slideLayout" Target="../slideLayouts/slideLayout418.xml"/><Relationship Id="rId18" Type="http://schemas.openxmlformats.org/officeDocument/2006/relationships/slideLayout" Target="../slideLayouts/slideLayout423.xml"/><Relationship Id="rId3" Type="http://schemas.openxmlformats.org/officeDocument/2006/relationships/slideLayout" Target="../slideLayouts/slideLayout408.xml"/><Relationship Id="rId21" Type="http://schemas.openxmlformats.org/officeDocument/2006/relationships/image" Target="../media/image1.jpeg"/><Relationship Id="rId7" Type="http://schemas.openxmlformats.org/officeDocument/2006/relationships/slideLayout" Target="../slideLayouts/slideLayout412.xml"/><Relationship Id="rId12" Type="http://schemas.openxmlformats.org/officeDocument/2006/relationships/slideLayout" Target="../slideLayouts/slideLayout417.xml"/><Relationship Id="rId17" Type="http://schemas.openxmlformats.org/officeDocument/2006/relationships/slideLayout" Target="../slideLayouts/slideLayout422.xml"/><Relationship Id="rId2" Type="http://schemas.openxmlformats.org/officeDocument/2006/relationships/slideLayout" Target="../slideLayouts/slideLayout407.xml"/><Relationship Id="rId16" Type="http://schemas.openxmlformats.org/officeDocument/2006/relationships/slideLayout" Target="../slideLayouts/slideLayout421.xml"/><Relationship Id="rId20" Type="http://schemas.openxmlformats.org/officeDocument/2006/relationships/theme" Target="../theme/theme25.xml"/><Relationship Id="rId1" Type="http://schemas.openxmlformats.org/officeDocument/2006/relationships/slideLayout" Target="../slideLayouts/slideLayout406.xml"/><Relationship Id="rId6" Type="http://schemas.openxmlformats.org/officeDocument/2006/relationships/slideLayout" Target="../slideLayouts/slideLayout411.xml"/><Relationship Id="rId11" Type="http://schemas.openxmlformats.org/officeDocument/2006/relationships/slideLayout" Target="../slideLayouts/slideLayout416.xml"/><Relationship Id="rId5" Type="http://schemas.openxmlformats.org/officeDocument/2006/relationships/slideLayout" Target="../slideLayouts/slideLayout410.xml"/><Relationship Id="rId15" Type="http://schemas.openxmlformats.org/officeDocument/2006/relationships/slideLayout" Target="../slideLayouts/slideLayout420.xml"/><Relationship Id="rId10" Type="http://schemas.openxmlformats.org/officeDocument/2006/relationships/slideLayout" Target="../slideLayouts/slideLayout415.xml"/><Relationship Id="rId19" Type="http://schemas.openxmlformats.org/officeDocument/2006/relationships/slideLayout" Target="../slideLayouts/slideLayout424.xml"/><Relationship Id="rId4" Type="http://schemas.openxmlformats.org/officeDocument/2006/relationships/slideLayout" Target="../slideLayouts/slideLayout409.xml"/><Relationship Id="rId9" Type="http://schemas.openxmlformats.org/officeDocument/2006/relationships/slideLayout" Target="../slideLayouts/slideLayout414.xml"/><Relationship Id="rId14" Type="http://schemas.openxmlformats.org/officeDocument/2006/relationships/slideLayout" Target="../slideLayouts/slideLayout419.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432.xml"/><Relationship Id="rId13" Type="http://schemas.openxmlformats.org/officeDocument/2006/relationships/slideLayout" Target="../slideLayouts/slideLayout437.xml"/><Relationship Id="rId18" Type="http://schemas.openxmlformats.org/officeDocument/2006/relationships/theme" Target="../theme/theme26.xml"/><Relationship Id="rId3" Type="http://schemas.openxmlformats.org/officeDocument/2006/relationships/slideLayout" Target="../slideLayouts/slideLayout427.xml"/><Relationship Id="rId7" Type="http://schemas.openxmlformats.org/officeDocument/2006/relationships/slideLayout" Target="../slideLayouts/slideLayout431.xml"/><Relationship Id="rId12" Type="http://schemas.openxmlformats.org/officeDocument/2006/relationships/slideLayout" Target="../slideLayouts/slideLayout436.xml"/><Relationship Id="rId17" Type="http://schemas.openxmlformats.org/officeDocument/2006/relationships/slideLayout" Target="../slideLayouts/slideLayout441.xml"/><Relationship Id="rId2" Type="http://schemas.openxmlformats.org/officeDocument/2006/relationships/slideLayout" Target="../slideLayouts/slideLayout426.xml"/><Relationship Id="rId16" Type="http://schemas.openxmlformats.org/officeDocument/2006/relationships/slideLayout" Target="../slideLayouts/slideLayout440.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5" Type="http://schemas.openxmlformats.org/officeDocument/2006/relationships/slideLayout" Target="../slideLayouts/slideLayout429.xml"/><Relationship Id="rId15" Type="http://schemas.openxmlformats.org/officeDocument/2006/relationships/slideLayout" Target="../slideLayouts/slideLayout439.xml"/><Relationship Id="rId10" Type="http://schemas.openxmlformats.org/officeDocument/2006/relationships/slideLayout" Target="../slideLayouts/slideLayout434.xml"/><Relationship Id="rId19" Type="http://schemas.openxmlformats.org/officeDocument/2006/relationships/image" Target="../media/image1.jpeg"/><Relationship Id="rId4" Type="http://schemas.openxmlformats.org/officeDocument/2006/relationships/slideLayout" Target="../slideLayouts/slideLayout428.xml"/><Relationship Id="rId9" Type="http://schemas.openxmlformats.org/officeDocument/2006/relationships/slideLayout" Target="../slideLayouts/slideLayout433.xml"/><Relationship Id="rId14" Type="http://schemas.openxmlformats.org/officeDocument/2006/relationships/slideLayout" Target="../slideLayouts/slideLayout438.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449.xml"/><Relationship Id="rId13" Type="http://schemas.openxmlformats.org/officeDocument/2006/relationships/slideLayout" Target="../slideLayouts/slideLayout454.xml"/><Relationship Id="rId18" Type="http://schemas.openxmlformats.org/officeDocument/2006/relationships/image" Target="../media/image1.jpeg"/><Relationship Id="rId3" Type="http://schemas.openxmlformats.org/officeDocument/2006/relationships/slideLayout" Target="../slideLayouts/slideLayout444.xml"/><Relationship Id="rId7" Type="http://schemas.openxmlformats.org/officeDocument/2006/relationships/slideLayout" Target="../slideLayouts/slideLayout448.xml"/><Relationship Id="rId12" Type="http://schemas.openxmlformats.org/officeDocument/2006/relationships/slideLayout" Target="../slideLayouts/slideLayout453.xml"/><Relationship Id="rId17" Type="http://schemas.openxmlformats.org/officeDocument/2006/relationships/theme" Target="../theme/theme27.xml"/><Relationship Id="rId2" Type="http://schemas.openxmlformats.org/officeDocument/2006/relationships/slideLayout" Target="../slideLayouts/slideLayout443.xml"/><Relationship Id="rId16" Type="http://schemas.openxmlformats.org/officeDocument/2006/relationships/slideLayout" Target="../slideLayouts/slideLayout457.xml"/><Relationship Id="rId1" Type="http://schemas.openxmlformats.org/officeDocument/2006/relationships/slideLayout" Target="../slideLayouts/slideLayout442.xml"/><Relationship Id="rId6" Type="http://schemas.openxmlformats.org/officeDocument/2006/relationships/slideLayout" Target="../slideLayouts/slideLayout447.xml"/><Relationship Id="rId11" Type="http://schemas.openxmlformats.org/officeDocument/2006/relationships/slideLayout" Target="../slideLayouts/slideLayout452.xml"/><Relationship Id="rId5" Type="http://schemas.openxmlformats.org/officeDocument/2006/relationships/slideLayout" Target="../slideLayouts/slideLayout446.xml"/><Relationship Id="rId15" Type="http://schemas.openxmlformats.org/officeDocument/2006/relationships/slideLayout" Target="../slideLayouts/slideLayout456.xml"/><Relationship Id="rId10" Type="http://schemas.openxmlformats.org/officeDocument/2006/relationships/slideLayout" Target="../slideLayouts/slideLayout451.xml"/><Relationship Id="rId4" Type="http://schemas.openxmlformats.org/officeDocument/2006/relationships/slideLayout" Target="../slideLayouts/slideLayout445.xml"/><Relationship Id="rId9" Type="http://schemas.openxmlformats.org/officeDocument/2006/relationships/slideLayout" Target="../slideLayouts/slideLayout450.xml"/><Relationship Id="rId14" Type="http://schemas.openxmlformats.org/officeDocument/2006/relationships/slideLayout" Target="../slideLayouts/slideLayout45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465.xml"/><Relationship Id="rId13" Type="http://schemas.openxmlformats.org/officeDocument/2006/relationships/slideLayout" Target="../slideLayouts/slideLayout470.xml"/><Relationship Id="rId18" Type="http://schemas.openxmlformats.org/officeDocument/2006/relationships/image" Target="../media/image1.jpeg"/><Relationship Id="rId3" Type="http://schemas.openxmlformats.org/officeDocument/2006/relationships/slideLayout" Target="../slideLayouts/slideLayout460.xml"/><Relationship Id="rId7" Type="http://schemas.openxmlformats.org/officeDocument/2006/relationships/slideLayout" Target="../slideLayouts/slideLayout464.xml"/><Relationship Id="rId12" Type="http://schemas.openxmlformats.org/officeDocument/2006/relationships/slideLayout" Target="../slideLayouts/slideLayout469.xml"/><Relationship Id="rId17" Type="http://schemas.openxmlformats.org/officeDocument/2006/relationships/theme" Target="../theme/theme28.xml"/><Relationship Id="rId2" Type="http://schemas.openxmlformats.org/officeDocument/2006/relationships/slideLayout" Target="../slideLayouts/slideLayout459.xml"/><Relationship Id="rId16" Type="http://schemas.openxmlformats.org/officeDocument/2006/relationships/slideLayout" Target="../slideLayouts/slideLayout473.xml"/><Relationship Id="rId1" Type="http://schemas.openxmlformats.org/officeDocument/2006/relationships/slideLayout" Target="../slideLayouts/slideLayout458.xml"/><Relationship Id="rId6" Type="http://schemas.openxmlformats.org/officeDocument/2006/relationships/slideLayout" Target="../slideLayouts/slideLayout463.xml"/><Relationship Id="rId11" Type="http://schemas.openxmlformats.org/officeDocument/2006/relationships/slideLayout" Target="../slideLayouts/slideLayout468.xml"/><Relationship Id="rId5" Type="http://schemas.openxmlformats.org/officeDocument/2006/relationships/slideLayout" Target="../slideLayouts/slideLayout462.xml"/><Relationship Id="rId15" Type="http://schemas.openxmlformats.org/officeDocument/2006/relationships/slideLayout" Target="../slideLayouts/slideLayout472.xml"/><Relationship Id="rId10" Type="http://schemas.openxmlformats.org/officeDocument/2006/relationships/slideLayout" Target="../slideLayouts/slideLayout467.xml"/><Relationship Id="rId4" Type="http://schemas.openxmlformats.org/officeDocument/2006/relationships/slideLayout" Target="../slideLayouts/slideLayout461.xml"/><Relationship Id="rId9" Type="http://schemas.openxmlformats.org/officeDocument/2006/relationships/slideLayout" Target="../slideLayouts/slideLayout466.xml"/><Relationship Id="rId14" Type="http://schemas.openxmlformats.org/officeDocument/2006/relationships/slideLayout" Target="../slideLayouts/slideLayout471.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481.xml"/><Relationship Id="rId13" Type="http://schemas.openxmlformats.org/officeDocument/2006/relationships/slideLayout" Target="../slideLayouts/slideLayout486.xml"/><Relationship Id="rId18" Type="http://schemas.openxmlformats.org/officeDocument/2006/relationships/theme" Target="../theme/theme29.xml"/><Relationship Id="rId3" Type="http://schemas.openxmlformats.org/officeDocument/2006/relationships/slideLayout" Target="../slideLayouts/slideLayout476.xml"/><Relationship Id="rId7" Type="http://schemas.openxmlformats.org/officeDocument/2006/relationships/slideLayout" Target="../slideLayouts/slideLayout480.xml"/><Relationship Id="rId12" Type="http://schemas.openxmlformats.org/officeDocument/2006/relationships/slideLayout" Target="../slideLayouts/slideLayout485.xml"/><Relationship Id="rId17" Type="http://schemas.openxmlformats.org/officeDocument/2006/relationships/slideLayout" Target="../slideLayouts/slideLayout490.xml"/><Relationship Id="rId2" Type="http://schemas.openxmlformats.org/officeDocument/2006/relationships/slideLayout" Target="../slideLayouts/slideLayout475.xml"/><Relationship Id="rId16" Type="http://schemas.openxmlformats.org/officeDocument/2006/relationships/slideLayout" Target="../slideLayouts/slideLayout489.xml"/><Relationship Id="rId1" Type="http://schemas.openxmlformats.org/officeDocument/2006/relationships/slideLayout" Target="../slideLayouts/slideLayout474.xml"/><Relationship Id="rId6" Type="http://schemas.openxmlformats.org/officeDocument/2006/relationships/slideLayout" Target="../slideLayouts/slideLayout479.xml"/><Relationship Id="rId11" Type="http://schemas.openxmlformats.org/officeDocument/2006/relationships/slideLayout" Target="../slideLayouts/slideLayout484.xml"/><Relationship Id="rId5" Type="http://schemas.openxmlformats.org/officeDocument/2006/relationships/slideLayout" Target="../slideLayouts/slideLayout478.xml"/><Relationship Id="rId15" Type="http://schemas.openxmlformats.org/officeDocument/2006/relationships/slideLayout" Target="../slideLayouts/slideLayout488.xml"/><Relationship Id="rId10" Type="http://schemas.openxmlformats.org/officeDocument/2006/relationships/slideLayout" Target="../slideLayouts/slideLayout483.xml"/><Relationship Id="rId19" Type="http://schemas.openxmlformats.org/officeDocument/2006/relationships/image" Target="../media/image1.jpeg"/><Relationship Id="rId4" Type="http://schemas.openxmlformats.org/officeDocument/2006/relationships/slideLayout" Target="../slideLayouts/slideLayout477.xml"/><Relationship Id="rId9" Type="http://schemas.openxmlformats.org/officeDocument/2006/relationships/slideLayout" Target="../slideLayouts/slideLayout482.xml"/><Relationship Id="rId14" Type="http://schemas.openxmlformats.org/officeDocument/2006/relationships/slideLayout" Target="../slideLayouts/slideLayout48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image" Target="../media/image1.jpe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theme" Target="../theme/theme3.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498.xml"/><Relationship Id="rId13" Type="http://schemas.openxmlformats.org/officeDocument/2006/relationships/slideLayout" Target="../slideLayouts/slideLayout503.xml"/><Relationship Id="rId18" Type="http://schemas.openxmlformats.org/officeDocument/2006/relationships/slideLayout" Target="../slideLayouts/slideLayout508.xml"/><Relationship Id="rId3" Type="http://schemas.openxmlformats.org/officeDocument/2006/relationships/slideLayout" Target="../slideLayouts/slideLayout493.xml"/><Relationship Id="rId7" Type="http://schemas.openxmlformats.org/officeDocument/2006/relationships/slideLayout" Target="../slideLayouts/slideLayout497.xml"/><Relationship Id="rId12" Type="http://schemas.openxmlformats.org/officeDocument/2006/relationships/slideLayout" Target="../slideLayouts/slideLayout502.xml"/><Relationship Id="rId17" Type="http://schemas.openxmlformats.org/officeDocument/2006/relationships/slideLayout" Target="../slideLayouts/slideLayout507.xml"/><Relationship Id="rId2" Type="http://schemas.openxmlformats.org/officeDocument/2006/relationships/slideLayout" Target="../slideLayouts/slideLayout492.xml"/><Relationship Id="rId16" Type="http://schemas.openxmlformats.org/officeDocument/2006/relationships/slideLayout" Target="../slideLayouts/slideLayout506.xml"/><Relationship Id="rId20" Type="http://schemas.openxmlformats.org/officeDocument/2006/relationships/image" Target="../media/image1.jpeg"/><Relationship Id="rId1" Type="http://schemas.openxmlformats.org/officeDocument/2006/relationships/slideLayout" Target="../slideLayouts/slideLayout491.xml"/><Relationship Id="rId6" Type="http://schemas.openxmlformats.org/officeDocument/2006/relationships/slideLayout" Target="../slideLayouts/slideLayout496.xml"/><Relationship Id="rId11" Type="http://schemas.openxmlformats.org/officeDocument/2006/relationships/slideLayout" Target="../slideLayouts/slideLayout501.xml"/><Relationship Id="rId5" Type="http://schemas.openxmlformats.org/officeDocument/2006/relationships/slideLayout" Target="../slideLayouts/slideLayout495.xml"/><Relationship Id="rId15" Type="http://schemas.openxmlformats.org/officeDocument/2006/relationships/slideLayout" Target="../slideLayouts/slideLayout505.xml"/><Relationship Id="rId10" Type="http://schemas.openxmlformats.org/officeDocument/2006/relationships/slideLayout" Target="../slideLayouts/slideLayout500.xml"/><Relationship Id="rId19" Type="http://schemas.openxmlformats.org/officeDocument/2006/relationships/theme" Target="../theme/theme30.xml"/><Relationship Id="rId4" Type="http://schemas.openxmlformats.org/officeDocument/2006/relationships/slideLayout" Target="../slideLayouts/slideLayout494.xml"/><Relationship Id="rId9" Type="http://schemas.openxmlformats.org/officeDocument/2006/relationships/slideLayout" Target="../slideLayouts/slideLayout499.xml"/><Relationship Id="rId14" Type="http://schemas.openxmlformats.org/officeDocument/2006/relationships/slideLayout" Target="../slideLayouts/slideLayout504.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516.xml"/><Relationship Id="rId13" Type="http://schemas.openxmlformats.org/officeDocument/2006/relationships/slideLayout" Target="../slideLayouts/slideLayout521.xml"/><Relationship Id="rId18" Type="http://schemas.openxmlformats.org/officeDocument/2006/relationships/slideLayout" Target="../slideLayouts/slideLayout526.xml"/><Relationship Id="rId3" Type="http://schemas.openxmlformats.org/officeDocument/2006/relationships/slideLayout" Target="../slideLayouts/slideLayout511.xml"/><Relationship Id="rId21" Type="http://schemas.openxmlformats.org/officeDocument/2006/relationships/image" Target="../media/image1.jpeg"/><Relationship Id="rId7" Type="http://schemas.openxmlformats.org/officeDocument/2006/relationships/slideLayout" Target="../slideLayouts/slideLayout515.xml"/><Relationship Id="rId12" Type="http://schemas.openxmlformats.org/officeDocument/2006/relationships/slideLayout" Target="../slideLayouts/slideLayout520.xml"/><Relationship Id="rId17" Type="http://schemas.openxmlformats.org/officeDocument/2006/relationships/slideLayout" Target="../slideLayouts/slideLayout525.xml"/><Relationship Id="rId2" Type="http://schemas.openxmlformats.org/officeDocument/2006/relationships/slideLayout" Target="../slideLayouts/slideLayout510.xml"/><Relationship Id="rId16" Type="http://schemas.openxmlformats.org/officeDocument/2006/relationships/slideLayout" Target="../slideLayouts/slideLayout524.xml"/><Relationship Id="rId20" Type="http://schemas.openxmlformats.org/officeDocument/2006/relationships/theme" Target="../theme/theme31.xml"/><Relationship Id="rId1" Type="http://schemas.openxmlformats.org/officeDocument/2006/relationships/slideLayout" Target="../slideLayouts/slideLayout509.xml"/><Relationship Id="rId6" Type="http://schemas.openxmlformats.org/officeDocument/2006/relationships/slideLayout" Target="../slideLayouts/slideLayout514.xml"/><Relationship Id="rId11" Type="http://schemas.openxmlformats.org/officeDocument/2006/relationships/slideLayout" Target="../slideLayouts/slideLayout519.xml"/><Relationship Id="rId5" Type="http://schemas.openxmlformats.org/officeDocument/2006/relationships/slideLayout" Target="../slideLayouts/slideLayout513.xml"/><Relationship Id="rId15" Type="http://schemas.openxmlformats.org/officeDocument/2006/relationships/slideLayout" Target="../slideLayouts/slideLayout523.xml"/><Relationship Id="rId10" Type="http://schemas.openxmlformats.org/officeDocument/2006/relationships/slideLayout" Target="../slideLayouts/slideLayout518.xml"/><Relationship Id="rId19" Type="http://schemas.openxmlformats.org/officeDocument/2006/relationships/slideLayout" Target="../slideLayouts/slideLayout527.xml"/><Relationship Id="rId4" Type="http://schemas.openxmlformats.org/officeDocument/2006/relationships/slideLayout" Target="../slideLayouts/slideLayout512.xml"/><Relationship Id="rId9" Type="http://schemas.openxmlformats.org/officeDocument/2006/relationships/slideLayout" Target="../slideLayouts/slideLayout517.xml"/><Relationship Id="rId14" Type="http://schemas.openxmlformats.org/officeDocument/2006/relationships/slideLayout" Target="../slideLayouts/slideLayout522.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535.xml"/><Relationship Id="rId13" Type="http://schemas.openxmlformats.org/officeDocument/2006/relationships/slideLayout" Target="../slideLayouts/slideLayout540.xml"/><Relationship Id="rId18" Type="http://schemas.openxmlformats.org/officeDocument/2006/relationships/theme" Target="../theme/theme32.xml"/><Relationship Id="rId3" Type="http://schemas.openxmlformats.org/officeDocument/2006/relationships/slideLayout" Target="../slideLayouts/slideLayout530.xml"/><Relationship Id="rId7" Type="http://schemas.openxmlformats.org/officeDocument/2006/relationships/slideLayout" Target="../slideLayouts/slideLayout534.xml"/><Relationship Id="rId12" Type="http://schemas.openxmlformats.org/officeDocument/2006/relationships/slideLayout" Target="../slideLayouts/slideLayout539.xml"/><Relationship Id="rId17" Type="http://schemas.openxmlformats.org/officeDocument/2006/relationships/slideLayout" Target="../slideLayouts/slideLayout544.xml"/><Relationship Id="rId2" Type="http://schemas.openxmlformats.org/officeDocument/2006/relationships/slideLayout" Target="../slideLayouts/slideLayout529.xml"/><Relationship Id="rId16" Type="http://schemas.openxmlformats.org/officeDocument/2006/relationships/slideLayout" Target="../slideLayouts/slideLayout543.xml"/><Relationship Id="rId1" Type="http://schemas.openxmlformats.org/officeDocument/2006/relationships/slideLayout" Target="../slideLayouts/slideLayout528.xml"/><Relationship Id="rId6" Type="http://schemas.openxmlformats.org/officeDocument/2006/relationships/slideLayout" Target="../slideLayouts/slideLayout533.xml"/><Relationship Id="rId11" Type="http://schemas.openxmlformats.org/officeDocument/2006/relationships/slideLayout" Target="../slideLayouts/slideLayout538.xml"/><Relationship Id="rId5" Type="http://schemas.openxmlformats.org/officeDocument/2006/relationships/slideLayout" Target="../slideLayouts/slideLayout532.xml"/><Relationship Id="rId15" Type="http://schemas.openxmlformats.org/officeDocument/2006/relationships/slideLayout" Target="../slideLayouts/slideLayout542.xml"/><Relationship Id="rId10" Type="http://schemas.openxmlformats.org/officeDocument/2006/relationships/slideLayout" Target="../slideLayouts/slideLayout537.xml"/><Relationship Id="rId19" Type="http://schemas.openxmlformats.org/officeDocument/2006/relationships/image" Target="../media/image1.jpeg"/><Relationship Id="rId4" Type="http://schemas.openxmlformats.org/officeDocument/2006/relationships/slideLayout" Target="../slideLayouts/slideLayout531.xml"/><Relationship Id="rId9" Type="http://schemas.openxmlformats.org/officeDocument/2006/relationships/slideLayout" Target="../slideLayouts/slideLayout536.xml"/><Relationship Id="rId14" Type="http://schemas.openxmlformats.org/officeDocument/2006/relationships/slideLayout" Target="../slideLayouts/slideLayout5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image" Target="../media/image1.jpe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theme" Target="../theme/theme4.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image" Target="../media/image1.jpe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theme" Target="../theme/theme5.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image" Target="../media/image1.jpe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19" Type="http://schemas.openxmlformats.org/officeDocument/2006/relationships/theme" Target="../theme/theme6.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18" Type="http://schemas.openxmlformats.org/officeDocument/2006/relationships/image" Target="../media/image1.jpeg"/><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17" Type="http://schemas.openxmlformats.org/officeDocument/2006/relationships/theme" Target="../theme/theme7.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18" Type="http://schemas.openxmlformats.org/officeDocument/2006/relationships/slideLayout" Target="../slideLayouts/slideLayout140.xml"/><Relationship Id="rId3" Type="http://schemas.openxmlformats.org/officeDocument/2006/relationships/slideLayout" Target="../slideLayouts/slideLayout125.xml"/><Relationship Id="rId21" Type="http://schemas.openxmlformats.org/officeDocument/2006/relationships/image" Target="../media/image1.jpeg"/><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slideLayout" Target="../slideLayouts/slideLayout139.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20" Type="http://schemas.openxmlformats.org/officeDocument/2006/relationships/theme" Target="../theme/theme8.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10" Type="http://schemas.openxmlformats.org/officeDocument/2006/relationships/slideLayout" Target="../slideLayouts/slideLayout132.xml"/><Relationship Id="rId19" Type="http://schemas.openxmlformats.org/officeDocument/2006/relationships/slideLayout" Target="../slideLayouts/slideLayout141.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image" Target="../media/image1.jpeg"/><Relationship Id="rId3" Type="http://schemas.openxmlformats.org/officeDocument/2006/relationships/slideLayout" Target="../slideLayouts/slideLayout144.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theme" Target="../theme/theme9.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10" Type="http://schemas.openxmlformats.org/officeDocument/2006/relationships/slideLayout" Target="../slideLayouts/slideLayout151.xml"/><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2765595919"/>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 id="2147483883" r:id="rId15"/>
    <p:sldLayoutId id="2147483884" r:id="rId16"/>
    <p:sldLayoutId id="2147483885" r:id="rId17"/>
    <p:sldLayoutId id="2147483886" r:id="rId18"/>
    <p:sldLayoutId id="2147483887" r:id="rId19"/>
    <p:sldLayoutId id="2147483888" r:id="rId20"/>
    <p:sldLayoutId id="2147483889" r:id="rId21"/>
  </p:sldLayoutIdLst>
  <p:txStyles>
    <p:titleStyle>
      <a:lvl1pPr algn="ctr" rtl="0" eaLnBrk="0" fontAlgn="base" hangingPunct="0">
        <a:spcBef>
          <a:spcPct val="0"/>
        </a:spcBef>
        <a:spcAft>
          <a:spcPct val="0"/>
        </a:spcAft>
        <a:defRPr sz="3750" kern="1200">
          <a:solidFill>
            <a:schemeClr val="tx1"/>
          </a:solidFill>
          <a:latin typeface="+mj-lt"/>
          <a:ea typeface="+mj-ea"/>
          <a:cs typeface="+mj-cs"/>
        </a:defRPr>
      </a:lvl1pPr>
      <a:lvl2pPr algn="ctr" rtl="0" eaLnBrk="0" fontAlgn="base" hangingPunct="0">
        <a:spcBef>
          <a:spcPct val="0"/>
        </a:spcBef>
        <a:spcAft>
          <a:spcPct val="0"/>
        </a:spcAft>
        <a:defRPr sz="3750">
          <a:solidFill>
            <a:schemeClr val="tx1"/>
          </a:solidFill>
          <a:latin typeface="Calibri" pitchFamily="34" charset="0"/>
        </a:defRPr>
      </a:lvl2pPr>
      <a:lvl3pPr algn="ctr" rtl="0" eaLnBrk="0" fontAlgn="base" hangingPunct="0">
        <a:spcBef>
          <a:spcPct val="0"/>
        </a:spcBef>
        <a:spcAft>
          <a:spcPct val="0"/>
        </a:spcAft>
        <a:defRPr sz="3750">
          <a:solidFill>
            <a:schemeClr val="tx1"/>
          </a:solidFill>
          <a:latin typeface="Calibri" pitchFamily="34" charset="0"/>
        </a:defRPr>
      </a:lvl3pPr>
      <a:lvl4pPr algn="ctr" rtl="0" eaLnBrk="0" fontAlgn="base" hangingPunct="0">
        <a:spcBef>
          <a:spcPct val="0"/>
        </a:spcBef>
        <a:spcAft>
          <a:spcPct val="0"/>
        </a:spcAft>
        <a:defRPr sz="3750">
          <a:solidFill>
            <a:schemeClr val="tx1"/>
          </a:solidFill>
          <a:latin typeface="Calibri" pitchFamily="34" charset="0"/>
        </a:defRPr>
      </a:lvl4pPr>
      <a:lvl5pPr algn="ctr" rtl="0" eaLnBrk="0" fontAlgn="base" hangingPunct="0">
        <a:spcBef>
          <a:spcPct val="0"/>
        </a:spcBef>
        <a:spcAft>
          <a:spcPct val="0"/>
        </a:spcAft>
        <a:defRPr sz="3750">
          <a:solidFill>
            <a:schemeClr val="tx1"/>
          </a:solidFill>
          <a:latin typeface="Calibri" pitchFamily="34" charset="0"/>
        </a:defRPr>
      </a:lvl5pPr>
      <a:lvl6pPr marL="389586" algn="ctr" rtl="0" fontAlgn="base">
        <a:spcBef>
          <a:spcPct val="0"/>
        </a:spcBef>
        <a:spcAft>
          <a:spcPct val="0"/>
        </a:spcAft>
        <a:defRPr sz="3750">
          <a:solidFill>
            <a:schemeClr val="tx1"/>
          </a:solidFill>
          <a:latin typeface="Calibri" pitchFamily="34" charset="0"/>
        </a:defRPr>
      </a:lvl6pPr>
      <a:lvl7pPr marL="779173" algn="ctr" rtl="0" fontAlgn="base">
        <a:spcBef>
          <a:spcPct val="0"/>
        </a:spcBef>
        <a:spcAft>
          <a:spcPct val="0"/>
        </a:spcAft>
        <a:defRPr sz="3750">
          <a:solidFill>
            <a:schemeClr val="tx1"/>
          </a:solidFill>
          <a:latin typeface="Calibri" pitchFamily="34" charset="0"/>
        </a:defRPr>
      </a:lvl7pPr>
      <a:lvl8pPr marL="1168759" algn="ctr" rtl="0" fontAlgn="base">
        <a:spcBef>
          <a:spcPct val="0"/>
        </a:spcBef>
        <a:spcAft>
          <a:spcPct val="0"/>
        </a:spcAft>
        <a:defRPr sz="3750">
          <a:solidFill>
            <a:schemeClr val="tx1"/>
          </a:solidFill>
          <a:latin typeface="Calibri" pitchFamily="34" charset="0"/>
        </a:defRPr>
      </a:lvl8pPr>
      <a:lvl9pPr marL="1558345" algn="ctr" rtl="0" fontAlgn="base">
        <a:spcBef>
          <a:spcPct val="0"/>
        </a:spcBef>
        <a:spcAft>
          <a:spcPct val="0"/>
        </a:spcAft>
        <a:defRPr sz="3750">
          <a:solidFill>
            <a:schemeClr val="tx1"/>
          </a:solidFill>
          <a:latin typeface="Calibri" pitchFamily="34" charset="0"/>
        </a:defRPr>
      </a:lvl9pPr>
    </p:titleStyle>
    <p:bodyStyle>
      <a:lvl1pPr marL="292190" indent="-292190" algn="l" rtl="0" eaLnBrk="0" fontAlgn="base" hangingPunct="0">
        <a:spcBef>
          <a:spcPct val="20000"/>
        </a:spcBef>
        <a:spcAft>
          <a:spcPct val="0"/>
        </a:spcAft>
        <a:buFont typeface="Arial" charset="0"/>
        <a:buChar char="•"/>
        <a:defRPr sz="2727" kern="1200">
          <a:solidFill>
            <a:schemeClr val="tx1"/>
          </a:solidFill>
          <a:latin typeface="+mn-lt"/>
          <a:ea typeface="+mn-ea"/>
          <a:cs typeface="+mn-cs"/>
        </a:defRPr>
      </a:lvl1pPr>
      <a:lvl2pPr marL="633078" indent="-243492" algn="l" rtl="0" eaLnBrk="0" fontAlgn="base" hangingPunct="0">
        <a:spcBef>
          <a:spcPct val="20000"/>
        </a:spcBef>
        <a:spcAft>
          <a:spcPct val="0"/>
        </a:spcAft>
        <a:buFont typeface="Arial" charset="0"/>
        <a:buChar char="–"/>
        <a:defRPr sz="2386" kern="1200">
          <a:solidFill>
            <a:schemeClr val="tx1"/>
          </a:solidFill>
          <a:latin typeface="+mn-lt"/>
          <a:ea typeface="+mn-ea"/>
          <a:cs typeface="+mn-cs"/>
        </a:defRPr>
      </a:lvl2pPr>
      <a:lvl3pPr marL="973966" indent="-194793" algn="l" rtl="0" eaLnBrk="0" fontAlgn="base" hangingPunct="0">
        <a:spcBef>
          <a:spcPct val="20000"/>
        </a:spcBef>
        <a:spcAft>
          <a:spcPct val="0"/>
        </a:spcAft>
        <a:buFont typeface="Arial" charset="0"/>
        <a:buChar char="•"/>
        <a:defRPr sz="2045" kern="1200">
          <a:solidFill>
            <a:schemeClr val="tx1"/>
          </a:solidFill>
          <a:latin typeface="+mn-lt"/>
          <a:ea typeface="+mn-ea"/>
          <a:cs typeface="+mn-cs"/>
        </a:defRPr>
      </a:lvl3pPr>
      <a:lvl4pPr marL="1363553"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4pPr>
      <a:lvl5pPr marL="1753139" indent="-194793" algn="l" rtl="0" eaLnBrk="0" fontAlgn="base" hangingPunct="0">
        <a:spcBef>
          <a:spcPct val="20000"/>
        </a:spcBef>
        <a:spcAft>
          <a:spcPct val="0"/>
        </a:spcAft>
        <a:buFont typeface="Arial"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626569985"/>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20117058"/>
      </p:ext>
    </p:extLst>
  </p:cSld>
  <p:clrMap bg1="lt1" tx1="dk1" bg2="lt2" tx2="dk2" accent1="accent1" accent2="accent2" accent3="accent3" accent4="accent4" accent5="accent5" accent6="accent6" hlink="hlink" folHlink="folHlink"/>
  <p:sldLayoutIdLst>
    <p:sldLayoutId id="2147484089" r:id="rId1"/>
    <p:sldLayoutId id="2147484090" r:id="rId2"/>
    <p:sldLayoutId id="2147484091" r:id="rId3"/>
    <p:sldLayoutId id="2147484092" r:id="rId4"/>
    <p:sldLayoutId id="2147484093" r:id="rId5"/>
    <p:sldLayoutId id="2147484094" r:id="rId6"/>
    <p:sldLayoutId id="2147484095" r:id="rId7"/>
    <p:sldLayoutId id="2147484096" r:id="rId8"/>
    <p:sldLayoutId id="2147484097" r:id="rId9"/>
    <p:sldLayoutId id="2147484098" r:id="rId10"/>
    <p:sldLayoutId id="2147484099" r:id="rId11"/>
    <p:sldLayoutId id="2147484100" r:id="rId12"/>
    <p:sldLayoutId id="2147484101" r:id="rId13"/>
    <p:sldLayoutId id="2147484102" r:id="rId14"/>
    <p:sldLayoutId id="2147484103" r:id="rId15"/>
    <p:sldLayoutId id="2147484104" r:id="rId16"/>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662622208"/>
      </p:ext>
    </p:extLst>
  </p:cSld>
  <p:clrMap bg1="lt1" tx1="dk1" bg2="lt2" tx2="dk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 id="2147484117" r:id="rId12"/>
    <p:sldLayoutId id="2147484118" r:id="rId13"/>
    <p:sldLayoutId id="2147484119" r:id="rId14"/>
    <p:sldLayoutId id="2147484120" r:id="rId15"/>
    <p:sldLayoutId id="2147484121" r:id="rId16"/>
  </p:sldLayoutIdLst>
  <p:hf hdr="0" ftr="0" dt="0"/>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767" smtClean="0">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767">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767" smtClean="0">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4276526520"/>
      </p:ext>
    </p:extLst>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 id="2147484134" r:id="rId12"/>
    <p:sldLayoutId id="2147484135" r:id="rId13"/>
    <p:sldLayoutId id="2147484136" r:id="rId14"/>
    <p:sldLayoutId id="2147484137" r:id="rId15"/>
  </p:sldLayoutIdLst>
  <p:txStyles>
    <p:titleStyle>
      <a:lvl1pPr algn="ctr" rtl="0" eaLnBrk="1" fontAlgn="base" hangingPunct="1">
        <a:spcBef>
          <a:spcPct val="0"/>
        </a:spcBef>
        <a:spcAft>
          <a:spcPct val="0"/>
        </a:spcAft>
        <a:defRPr sz="2812" kern="1200">
          <a:solidFill>
            <a:schemeClr val="tx1"/>
          </a:solidFill>
          <a:latin typeface="+mj-lt"/>
          <a:ea typeface="+mj-ea"/>
          <a:cs typeface="+mj-cs"/>
        </a:defRPr>
      </a:lvl1pPr>
      <a:lvl2pPr algn="ctr" rtl="0" eaLnBrk="1" fontAlgn="base" hangingPunct="1">
        <a:spcBef>
          <a:spcPct val="0"/>
        </a:spcBef>
        <a:spcAft>
          <a:spcPct val="0"/>
        </a:spcAft>
        <a:defRPr sz="2812">
          <a:solidFill>
            <a:schemeClr val="tx1"/>
          </a:solidFill>
          <a:latin typeface="Calibri" pitchFamily="34" charset="0"/>
        </a:defRPr>
      </a:lvl2pPr>
      <a:lvl3pPr algn="ctr" rtl="0" eaLnBrk="1" fontAlgn="base" hangingPunct="1">
        <a:spcBef>
          <a:spcPct val="0"/>
        </a:spcBef>
        <a:spcAft>
          <a:spcPct val="0"/>
        </a:spcAft>
        <a:defRPr sz="2812">
          <a:solidFill>
            <a:schemeClr val="tx1"/>
          </a:solidFill>
          <a:latin typeface="Calibri" pitchFamily="34" charset="0"/>
        </a:defRPr>
      </a:lvl3pPr>
      <a:lvl4pPr algn="ctr" rtl="0" eaLnBrk="1" fontAlgn="base" hangingPunct="1">
        <a:spcBef>
          <a:spcPct val="0"/>
        </a:spcBef>
        <a:spcAft>
          <a:spcPct val="0"/>
        </a:spcAft>
        <a:defRPr sz="2812">
          <a:solidFill>
            <a:schemeClr val="tx1"/>
          </a:solidFill>
          <a:latin typeface="Calibri" pitchFamily="34" charset="0"/>
        </a:defRPr>
      </a:lvl4pPr>
      <a:lvl5pPr algn="ctr" rtl="0" eaLnBrk="1" fontAlgn="base" hangingPunct="1">
        <a:spcBef>
          <a:spcPct val="0"/>
        </a:spcBef>
        <a:spcAft>
          <a:spcPct val="0"/>
        </a:spcAft>
        <a:defRPr sz="2812">
          <a:solidFill>
            <a:schemeClr val="tx1"/>
          </a:solidFill>
          <a:latin typeface="Calibri" pitchFamily="34" charset="0"/>
        </a:defRPr>
      </a:lvl5pPr>
      <a:lvl6pPr marL="292190" algn="ctr" rtl="0" eaLnBrk="1" fontAlgn="base" hangingPunct="1">
        <a:spcBef>
          <a:spcPct val="0"/>
        </a:spcBef>
        <a:spcAft>
          <a:spcPct val="0"/>
        </a:spcAft>
        <a:defRPr sz="2812">
          <a:solidFill>
            <a:schemeClr val="tx1"/>
          </a:solidFill>
          <a:latin typeface="Calibri" pitchFamily="34" charset="0"/>
        </a:defRPr>
      </a:lvl6pPr>
      <a:lvl7pPr marL="584380" algn="ctr" rtl="0" eaLnBrk="1" fontAlgn="base" hangingPunct="1">
        <a:spcBef>
          <a:spcPct val="0"/>
        </a:spcBef>
        <a:spcAft>
          <a:spcPct val="0"/>
        </a:spcAft>
        <a:defRPr sz="2812">
          <a:solidFill>
            <a:schemeClr val="tx1"/>
          </a:solidFill>
          <a:latin typeface="Calibri" pitchFamily="34" charset="0"/>
        </a:defRPr>
      </a:lvl7pPr>
      <a:lvl8pPr marL="876569" algn="ctr" rtl="0" eaLnBrk="1" fontAlgn="base" hangingPunct="1">
        <a:spcBef>
          <a:spcPct val="0"/>
        </a:spcBef>
        <a:spcAft>
          <a:spcPct val="0"/>
        </a:spcAft>
        <a:defRPr sz="2812">
          <a:solidFill>
            <a:schemeClr val="tx1"/>
          </a:solidFill>
          <a:latin typeface="Calibri" pitchFamily="34" charset="0"/>
        </a:defRPr>
      </a:lvl8pPr>
      <a:lvl9pPr marL="1168759" algn="ctr" rtl="0" eaLnBrk="1" fontAlgn="base" hangingPunct="1">
        <a:spcBef>
          <a:spcPct val="0"/>
        </a:spcBef>
        <a:spcAft>
          <a:spcPct val="0"/>
        </a:spcAft>
        <a:defRPr sz="2812">
          <a:solidFill>
            <a:schemeClr val="tx1"/>
          </a:solidFill>
          <a:latin typeface="Calibri" pitchFamily="34" charset="0"/>
        </a:defRPr>
      </a:lvl9pPr>
    </p:titleStyle>
    <p:bodyStyle>
      <a:lvl1pPr marL="219142" indent="-219142" algn="l" rtl="0" eaLnBrk="1" fontAlgn="base" hangingPunct="1">
        <a:spcBef>
          <a:spcPct val="20000"/>
        </a:spcBef>
        <a:spcAft>
          <a:spcPct val="0"/>
        </a:spcAft>
        <a:buFont typeface="Arial" charset="0"/>
        <a:buChar char="•"/>
        <a:defRPr sz="2045" kern="1200">
          <a:solidFill>
            <a:schemeClr val="tx1"/>
          </a:solidFill>
          <a:latin typeface="+mn-lt"/>
          <a:ea typeface="+mn-ea"/>
          <a:cs typeface="+mn-cs"/>
        </a:defRPr>
      </a:lvl1pPr>
      <a:lvl2pPr marL="474808" indent="-182619" algn="l" rtl="0" eaLnBrk="1" fontAlgn="base" hangingPunct="1">
        <a:spcBef>
          <a:spcPct val="20000"/>
        </a:spcBef>
        <a:spcAft>
          <a:spcPct val="0"/>
        </a:spcAft>
        <a:buFont typeface="Arial" charset="0"/>
        <a:buChar char="–"/>
        <a:defRPr sz="1790" kern="1200">
          <a:solidFill>
            <a:schemeClr val="tx1"/>
          </a:solidFill>
          <a:latin typeface="+mn-lt"/>
          <a:ea typeface="+mn-ea"/>
          <a:cs typeface="+mn-cs"/>
        </a:defRPr>
      </a:lvl2pPr>
      <a:lvl3pPr marL="730474" indent="-146094" algn="l" rtl="0" eaLnBrk="1" fontAlgn="base" hangingPunct="1">
        <a:spcBef>
          <a:spcPct val="20000"/>
        </a:spcBef>
        <a:spcAft>
          <a:spcPct val="0"/>
        </a:spcAft>
        <a:buFont typeface="Arial" charset="0"/>
        <a:buChar char="•"/>
        <a:defRPr sz="1534" kern="1200">
          <a:solidFill>
            <a:schemeClr val="tx1"/>
          </a:solidFill>
          <a:latin typeface="+mn-lt"/>
          <a:ea typeface="+mn-ea"/>
          <a:cs typeface="+mn-cs"/>
        </a:defRPr>
      </a:lvl3pPr>
      <a:lvl4pPr marL="1022664" indent="-146094" algn="l" rtl="0" eaLnBrk="1" fontAlgn="base" hangingPunct="1">
        <a:spcBef>
          <a:spcPct val="20000"/>
        </a:spcBef>
        <a:spcAft>
          <a:spcPct val="0"/>
        </a:spcAft>
        <a:buFont typeface="Arial" charset="0"/>
        <a:buChar char="–"/>
        <a:defRPr sz="1278" kern="1200">
          <a:solidFill>
            <a:schemeClr val="tx1"/>
          </a:solidFill>
          <a:latin typeface="+mn-lt"/>
          <a:ea typeface="+mn-ea"/>
          <a:cs typeface="+mn-cs"/>
        </a:defRPr>
      </a:lvl4pPr>
      <a:lvl5pPr marL="1314853" indent="-146094" algn="l" rtl="0" eaLnBrk="1" fontAlgn="base" hangingPunct="1">
        <a:spcBef>
          <a:spcPct val="20000"/>
        </a:spcBef>
        <a:spcAft>
          <a:spcPct val="0"/>
        </a:spcAft>
        <a:buFont typeface="Arial" charset="0"/>
        <a:buChar char="»"/>
        <a:defRPr sz="1278" kern="1200">
          <a:solidFill>
            <a:schemeClr val="tx1"/>
          </a:solidFill>
          <a:latin typeface="+mn-lt"/>
          <a:ea typeface="+mn-ea"/>
          <a:cs typeface="+mn-cs"/>
        </a:defRPr>
      </a:lvl5pPr>
      <a:lvl6pPr marL="1607043" indent="-146094" algn="l" defTabSz="584380" rtl="0" eaLnBrk="1" latinLnBrk="0" hangingPunct="1">
        <a:spcBef>
          <a:spcPct val="20000"/>
        </a:spcBef>
        <a:buFont typeface="Arial" panose="020B0604020202020204" pitchFamily="34" charset="0"/>
        <a:buChar char="•"/>
        <a:defRPr sz="1278" kern="1200">
          <a:solidFill>
            <a:schemeClr val="tx1"/>
          </a:solidFill>
          <a:latin typeface="+mn-lt"/>
          <a:ea typeface="+mn-ea"/>
          <a:cs typeface="+mn-cs"/>
        </a:defRPr>
      </a:lvl6pPr>
      <a:lvl7pPr marL="1899233" indent="-146094" algn="l" defTabSz="584380" rtl="0" eaLnBrk="1" latinLnBrk="0" hangingPunct="1">
        <a:spcBef>
          <a:spcPct val="20000"/>
        </a:spcBef>
        <a:buFont typeface="Arial" panose="020B0604020202020204" pitchFamily="34" charset="0"/>
        <a:buChar char="•"/>
        <a:defRPr sz="1278" kern="1200">
          <a:solidFill>
            <a:schemeClr val="tx1"/>
          </a:solidFill>
          <a:latin typeface="+mn-lt"/>
          <a:ea typeface="+mn-ea"/>
          <a:cs typeface="+mn-cs"/>
        </a:defRPr>
      </a:lvl7pPr>
      <a:lvl8pPr marL="2191423" indent="-146094" algn="l" defTabSz="584380" rtl="0" eaLnBrk="1" latinLnBrk="0" hangingPunct="1">
        <a:spcBef>
          <a:spcPct val="20000"/>
        </a:spcBef>
        <a:buFont typeface="Arial" panose="020B0604020202020204" pitchFamily="34" charset="0"/>
        <a:buChar char="•"/>
        <a:defRPr sz="1278" kern="1200">
          <a:solidFill>
            <a:schemeClr val="tx1"/>
          </a:solidFill>
          <a:latin typeface="+mn-lt"/>
          <a:ea typeface="+mn-ea"/>
          <a:cs typeface="+mn-cs"/>
        </a:defRPr>
      </a:lvl8pPr>
      <a:lvl9pPr marL="2483613" indent="-146094" algn="l" defTabSz="584380" rtl="0" eaLnBrk="1" latinLnBrk="0" hangingPunct="1">
        <a:spcBef>
          <a:spcPct val="20000"/>
        </a:spcBef>
        <a:buFont typeface="Arial" panose="020B0604020202020204" pitchFamily="34" charset="0"/>
        <a:buChar char="•"/>
        <a:defRPr sz="1278" kern="1200">
          <a:solidFill>
            <a:schemeClr val="tx1"/>
          </a:solidFill>
          <a:latin typeface="+mn-lt"/>
          <a:ea typeface="+mn-ea"/>
          <a:cs typeface="+mn-cs"/>
        </a:defRPr>
      </a:lvl9pPr>
    </p:bodyStyle>
    <p:otherStyle>
      <a:defPPr>
        <a:defRPr lang="ru-RU"/>
      </a:defPPr>
      <a:lvl1pPr marL="0" algn="l" defTabSz="584380" rtl="0" eaLnBrk="1" latinLnBrk="0" hangingPunct="1">
        <a:defRPr sz="1150" kern="1200">
          <a:solidFill>
            <a:schemeClr val="tx1"/>
          </a:solidFill>
          <a:latin typeface="+mn-lt"/>
          <a:ea typeface="+mn-ea"/>
          <a:cs typeface="+mn-cs"/>
        </a:defRPr>
      </a:lvl1pPr>
      <a:lvl2pPr marL="292190" algn="l" defTabSz="584380" rtl="0" eaLnBrk="1" latinLnBrk="0" hangingPunct="1">
        <a:defRPr sz="1150" kern="1200">
          <a:solidFill>
            <a:schemeClr val="tx1"/>
          </a:solidFill>
          <a:latin typeface="+mn-lt"/>
          <a:ea typeface="+mn-ea"/>
          <a:cs typeface="+mn-cs"/>
        </a:defRPr>
      </a:lvl2pPr>
      <a:lvl3pPr marL="584380" algn="l" defTabSz="584380" rtl="0" eaLnBrk="1" latinLnBrk="0" hangingPunct="1">
        <a:defRPr sz="1150" kern="1200">
          <a:solidFill>
            <a:schemeClr val="tx1"/>
          </a:solidFill>
          <a:latin typeface="+mn-lt"/>
          <a:ea typeface="+mn-ea"/>
          <a:cs typeface="+mn-cs"/>
        </a:defRPr>
      </a:lvl3pPr>
      <a:lvl4pPr marL="876569" algn="l" defTabSz="584380" rtl="0" eaLnBrk="1" latinLnBrk="0" hangingPunct="1">
        <a:defRPr sz="1150" kern="1200">
          <a:solidFill>
            <a:schemeClr val="tx1"/>
          </a:solidFill>
          <a:latin typeface="+mn-lt"/>
          <a:ea typeface="+mn-ea"/>
          <a:cs typeface="+mn-cs"/>
        </a:defRPr>
      </a:lvl4pPr>
      <a:lvl5pPr marL="1168759" algn="l" defTabSz="584380" rtl="0" eaLnBrk="1" latinLnBrk="0" hangingPunct="1">
        <a:defRPr sz="1150" kern="1200">
          <a:solidFill>
            <a:schemeClr val="tx1"/>
          </a:solidFill>
          <a:latin typeface="+mn-lt"/>
          <a:ea typeface="+mn-ea"/>
          <a:cs typeface="+mn-cs"/>
        </a:defRPr>
      </a:lvl5pPr>
      <a:lvl6pPr marL="1460949" algn="l" defTabSz="584380" rtl="0" eaLnBrk="1" latinLnBrk="0" hangingPunct="1">
        <a:defRPr sz="1150" kern="1200">
          <a:solidFill>
            <a:schemeClr val="tx1"/>
          </a:solidFill>
          <a:latin typeface="+mn-lt"/>
          <a:ea typeface="+mn-ea"/>
          <a:cs typeface="+mn-cs"/>
        </a:defRPr>
      </a:lvl6pPr>
      <a:lvl7pPr marL="1753139" algn="l" defTabSz="584380" rtl="0" eaLnBrk="1" latinLnBrk="0" hangingPunct="1">
        <a:defRPr sz="1150" kern="1200">
          <a:solidFill>
            <a:schemeClr val="tx1"/>
          </a:solidFill>
          <a:latin typeface="+mn-lt"/>
          <a:ea typeface="+mn-ea"/>
          <a:cs typeface="+mn-cs"/>
        </a:defRPr>
      </a:lvl7pPr>
      <a:lvl8pPr marL="2045328" algn="l" defTabSz="584380" rtl="0" eaLnBrk="1" latinLnBrk="0" hangingPunct="1">
        <a:defRPr sz="1150" kern="1200">
          <a:solidFill>
            <a:schemeClr val="tx1"/>
          </a:solidFill>
          <a:latin typeface="+mn-lt"/>
          <a:ea typeface="+mn-ea"/>
          <a:cs typeface="+mn-cs"/>
        </a:defRPr>
      </a:lvl8pPr>
      <a:lvl9pPr marL="2337518" algn="l" defTabSz="584380" rtl="0" eaLnBrk="1" latinLnBrk="0" hangingPunct="1">
        <a:defRPr sz="11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1">
          <a:blip r:embed="rId2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43721-28A0-4D00-97B5-1D9863967FF4}" type="slidenum">
              <a:rPr lang="ru-RU" smtClean="0"/>
              <a:pPr/>
              <a:t>‹#›</a:t>
            </a:fld>
            <a:endParaRPr lang="ru-RU"/>
          </a:p>
        </p:txBody>
      </p:sp>
    </p:spTree>
    <p:extLst>
      <p:ext uri="{BB962C8B-B14F-4D97-AF65-F5344CB8AC3E}">
        <p14:creationId xmlns:p14="http://schemas.microsoft.com/office/powerpoint/2010/main" val="3203836788"/>
      </p:ext>
    </p:extLst>
  </p:cSld>
  <p:clrMap bg1="lt1" tx1="dk1" bg2="lt2" tx2="dk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 id="2147484150" r:id="rId12"/>
    <p:sldLayoutId id="2147484151" r:id="rId13"/>
    <p:sldLayoutId id="2147484152" r:id="rId14"/>
    <p:sldLayoutId id="2147484153" r:id="rId15"/>
    <p:sldLayoutId id="2147484154" r:id="rId16"/>
    <p:sldLayoutId id="2147484155" r:id="rId17"/>
    <p:sldLayoutId id="2147484156" r:id="rId18"/>
    <p:sldLayoutId id="2147484157" r:id="rId19"/>
    <p:sldLayoutId id="2147484158"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2896851486"/>
      </p:ext>
    </p:extLst>
  </p:cSld>
  <p:clrMap bg1="lt1" tx1="dk1" bg2="lt2" tx2="dk2" accent1="accent1" accent2="accent2" accent3="accent3" accent4="accent4" accent5="accent5" accent6="accent6" hlink="hlink" folHlink="folHlink"/>
  <p:sldLayoutIdLst>
    <p:sldLayoutId id="2147484160" r:id="rId1"/>
    <p:sldLayoutId id="2147484161" r:id="rId2"/>
    <p:sldLayoutId id="2147484162" r:id="rId3"/>
    <p:sldLayoutId id="2147484163" r:id="rId4"/>
    <p:sldLayoutId id="2147484164" r:id="rId5"/>
    <p:sldLayoutId id="2147484165" r:id="rId6"/>
    <p:sldLayoutId id="2147484166" r:id="rId7"/>
    <p:sldLayoutId id="2147484167" r:id="rId8"/>
    <p:sldLayoutId id="2147484168" r:id="rId9"/>
    <p:sldLayoutId id="2147484169" r:id="rId10"/>
    <p:sldLayoutId id="2147484170" r:id="rId11"/>
    <p:sldLayoutId id="2147484171" r:id="rId12"/>
    <p:sldLayoutId id="2147484172" r:id="rId13"/>
    <p:sldLayoutId id="2147484173" r:id="rId14"/>
    <p:sldLayoutId id="2147484174" r:id="rId15"/>
    <p:sldLayoutId id="2147484175" r:id="rId16"/>
    <p:sldLayoutId id="2147484176" r:id="rId17"/>
    <p:sldLayoutId id="2147484177" r:id="rId18"/>
  </p:sldLayoutIdLst>
  <p:txStyles>
    <p:titleStyle>
      <a:lvl1pPr algn="ctr" rtl="0" eaLnBrk="0" fontAlgn="base" hangingPunct="0">
        <a:spcBef>
          <a:spcPct val="0"/>
        </a:spcBef>
        <a:spcAft>
          <a:spcPct val="0"/>
        </a:spcAft>
        <a:defRPr sz="4062" kern="1200">
          <a:solidFill>
            <a:schemeClr val="tx1"/>
          </a:solidFill>
          <a:latin typeface="+mj-lt"/>
          <a:ea typeface="+mj-ea"/>
          <a:cs typeface="+mj-cs"/>
        </a:defRPr>
      </a:lvl1pPr>
      <a:lvl2pPr algn="ctr" rtl="0" eaLnBrk="0" fontAlgn="base" hangingPunct="0">
        <a:spcBef>
          <a:spcPct val="0"/>
        </a:spcBef>
        <a:spcAft>
          <a:spcPct val="0"/>
        </a:spcAft>
        <a:defRPr sz="4062">
          <a:solidFill>
            <a:schemeClr val="tx1"/>
          </a:solidFill>
          <a:latin typeface="Calibri" pitchFamily="34" charset="0"/>
        </a:defRPr>
      </a:lvl2pPr>
      <a:lvl3pPr algn="ctr" rtl="0" eaLnBrk="0" fontAlgn="base" hangingPunct="0">
        <a:spcBef>
          <a:spcPct val="0"/>
        </a:spcBef>
        <a:spcAft>
          <a:spcPct val="0"/>
        </a:spcAft>
        <a:defRPr sz="4062">
          <a:solidFill>
            <a:schemeClr val="tx1"/>
          </a:solidFill>
          <a:latin typeface="Calibri" pitchFamily="34" charset="0"/>
        </a:defRPr>
      </a:lvl3pPr>
      <a:lvl4pPr algn="ctr" rtl="0" eaLnBrk="0" fontAlgn="base" hangingPunct="0">
        <a:spcBef>
          <a:spcPct val="0"/>
        </a:spcBef>
        <a:spcAft>
          <a:spcPct val="0"/>
        </a:spcAft>
        <a:defRPr sz="4062">
          <a:solidFill>
            <a:schemeClr val="tx1"/>
          </a:solidFill>
          <a:latin typeface="Calibri" pitchFamily="34" charset="0"/>
        </a:defRPr>
      </a:lvl4pPr>
      <a:lvl5pPr algn="ctr" rtl="0" eaLnBrk="0" fontAlgn="base" hangingPunct="0">
        <a:spcBef>
          <a:spcPct val="0"/>
        </a:spcBef>
        <a:spcAft>
          <a:spcPct val="0"/>
        </a:spcAft>
        <a:defRPr sz="4062">
          <a:solidFill>
            <a:schemeClr val="tx1"/>
          </a:solidFill>
          <a:latin typeface="Calibri" pitchFamily="34" charset="0"/>
        </a:defRPr>
      </a:lvl5pPr>
      <a:lvl6pPr marL="422041" algn="ctr" rtl="0" fontAlgn="base">
        <a:spcBef>
          <a:spcPct val="0"/>
        </a:spcBef>
        <a:spcAft>
          <a:spcPct val="0"/>
        </a:spcAft>
        <a:defRPr sz="4062">
          <a:solidFill>
            <a:schemeClr val="tx1"/>
          </a:solidFill>
          <a:latin typeface="Calibri" pitchFamily="34" charset="0"/>
        </a:defRPr>
      </a:lvl6pPr>
      <a:lvl7pPr marL="844083" algn="ctr" rtl="0" fontAlgn="base">
        <a:spcBef>
          <a:spcPct val="0"/>
        </a:spcBef>
        <a:spcAft>
          <a:spcPct val="0"/>
        </a:spcAft>
        <a:defRPr sz="4062">
          <a:solidFill>
            <a:schemeClr val="tx1"/>
          </a:solidFill>
          <a:latin typeface="Calibri" pitchFamily="34" charset="0"/>
        </a:defRPr>
      </a:lvl7pPr>
      <a:lvl8pPr marL="1266124" algn="ctr" rtl="0" fontAlgn="base">
        <a:spcBef>
          <a:spcPct val="0"/>
        </a:spcBef>
        <a:spcAft>
          <a:spcPct val="0"/>
        </a:spcAft>
        <a:defRPr sz="4062">
          <a:solidFill>
            <a:schemeClr val="tx1"/>
          </a:solidFill>
          <a:latin typeface="Calibri" pitchFamily="34" charset="0"/>
        </a:defRPr>
      </a:lvl8pPr>
      <a:lvl9pPr marL="1688165" algn="ctr" rtl="0" fontAlgn="base">
        <a:spcBef>
          <a:spcPct val="0"/>
        </a:spcBef>
        <a:spcAft>
          <a:spcPct val="0"/>
        </a:spcAft>
        <a:defRPr sz="4062">
          <a:solidFill>
            <a:schemeClr val="tx1"/>
          </a:solidFill>
          <a:latin typeface="Calibri" pitchFamily="34" charset="0"/>
        </a:defRPr>
      </a:lvl9pPr>
    </p:titleStyle>
    <p:bodyStyle>
      <a:lvl1pPr marL="316531" indent="-316531" algn="l" rtl="0" eaLnBrk="0" fontAlgn="base" hangingPunct="0">
        <a:spcBef>
          <a:spcPct val="20000"/>
        </a:spcBef>
        <a:spcAft>
          <a:spcPct val="0"/>
        </a:spcAft>
        <a:buFont typeface="Arial" charset="0"/>
        <a:buChar char="•"/>
        <a:defRPr sz="2954" kern="1200">
          <a:solidFill>
            <a:schemeClr val="tx1"/>
          </a:solidFill>
          <a:latin typeface="+mn-lt"/>
          <a:ea typeface="+mn-ea"/>
          <a:cs typeface="+mn-cs"/>
        </a:defRPr>
      </a:lvl1pPr>
      <a:lvl2pPr marL="685817" indent="-263776" algn="l" rtl="0" eaLnBrk="0" fontAlgn="base" hangingPunct="0">
        <a:spcBef>
          <a:spcPct val="20000"/>
        </a:spcBef>
        <a:spcAft>
          <a:spcPct val="0"/>
        </a:spcAft>
        <a:buFont typeface="Arial" charset="0"/>
        <a:buChar char="–"/>
        <a:defRPr sz="2585" kern="1200">
          <a:solidFill>
            <a:schemeClr val="tx1"/>
          </a:solidFill>
          <a:latin typeface="+mn-lt"/>
          <a:ea typeface="+mn-ea"/>
          <a:cs typeface="+mn-cs"/>
        </a:defRPr>
      </a:lvl2pPr>
      <a:lvl3pPr marL="1055103" indent="-211021" algn="l" rtl="0" eaLnBrk="0" fontAlgn="base" hangingPunct="0">
        <a:spcBef>
          <a:spcPct val="20000"/>
        </a:spcBef>
        <a:spcAft>
          <a:spcPct val="0"/>
        </a:spcAft>
        <a:buFont typeface="Arial" charset="0"/>
        <a:buChar char="•"/>
        <a:defRPr sz="2215" kern="1200">
          <a:solidFill>
            <a:schemeClr val="tx1"/>
          </a:solidFill>
          <a:latin typeface="+mn-lt"/>
          <a:ea typeface="+mn-ea"/>
          <a:cs typeface="+mn-cs"/>
        </a:defRPr>
      </a:lvl3pPr>
      <a:lvl4pPr marL="1477145"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4pPr>
      <a:lvl5pPr marL="1899186" indent="-211021" algn="l" rtl="0" eaLnBrk="0" fontAlgn="base" hangingPunct="0">
        <a:spcBef>
          <a:spcPct val="20000"/>
        </a:spcBef>
        <a:spcAft>
          <a:spcPct val="0"/>
        </a:spcAft>
        <a:buFont typeface="Arial"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900" smtClean="0">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900" smtClean="0">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3897634568"/>
      </p:ext>
    </p:extLst>
  </p:cSld>
  <p:clrMap bg1="lt1" tx1="dk1" bg2="lt2" tx2="dk2" accent1="accent1" accent2="accent2" accent3="accent3" accent4="accent4" accent5="accent5" accent6="accent6" hlink="hlink" folHlink="folHlink"/>
  <p:sldLayoutIdLst>
    <p:sldLayoutId id="2147484179" r:id="rId1"/>
    <p:sldLayoutId id="2147484180" r:id="rId2"/>
    <p:sldLayoutId id="2147484181" r:id="rId3"/>
    <p:sldLayoutId id="2147484182" r:id="rId4"/>
    <p:sldLayoutId id="2147484183" r:id="rId5"/>
    <p:sldLayoutId id="2147484184" r:id="rId6"/>
    <p:sldLayoutId id="2147484185" r:id="rId7"/>
    <p:sldLayoutId id="2147484186" r:id="rId8"/>
    <p:sldLayoutId id="2147484187" r:id="rId9"/>
    <p:sldLayoutId id="2147484188" r:id="rId10"/>
    <p:sldLayoutId id="2147484189" r:id="rId11"/>
    <p:sldLayoutId id="2147484190" r:id="rId12"/>
    <p:sldLayoutId id="2147484191" r:id="rId13"/>
    <p:sldLayoutId id="2147484192" r:id="rId14"/>
    <p:sldLayoutId id="2147484193" r:id="rId15"/>
    <p:sldLayoutId id="2147484194" r:id="rId16"/>
    <p:sldLayoutId id="2147484195" r:id="rId17"/>
    <p:sldLayoutId id="2147484196" r:id="rId18"/>
  </p:sldLayoutIdLst>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itchFamily="34" charset="0"/>
        </a:defRPr>
      </a:lvl2pPr>
      <a:lvl3pPr algn="ctr" rtl="0" eaLnBrk="1" fontAlgn="base" hangingPunct="1">
        <a:spcBef>
          <a:spcPct val="0"/>
        </a:spcBef>
        <a:spcAft>
          <a:spcPct val="0"/>
        </a:spcAft>
        <a:defRPr sz="3300">
          <a:solidFill>
            <a:schemeClr val="tx1"/>
          </a:solidFill>
          <a:latin typeface="Calibri" pitchFamily="34" charset="0"/>
        </a:defRPr>
      </a:lvl3pPr>
      <a:lvl4pPr algn="ctr" rtl="0" eaLnBrk="1" fontAlgn="base" hangingPunct="1">
        <a:spcBef>
          <a:spcPct val="0"/>
        </a:spcBef>
        <a:spcAft>
          <a:spcPct val="0"/>
        </a:spcAft>
        <a:defRPr sz="3300">
          <a:solidFill>
            <a:schemeClr val="tx1"/>
          </a:solidFill>
          <a:latin typeface="Calibri" pitchFamily="34" charset="0"/>
        </a:defRPr>
      </a:lvl4pPr>
      <a:lvl5pPr algn="ctr" rtl="0" eaLnBrk="1" fontAlgn="base" hangingPunct="1">
        <a:spcBef>
          <a:spcPct val="0"/>
        </a:spcBef>
        <a:spcAft>
          <a:spcPct val="0"/>
        </a:spcAft>
        <a:defRPr sz="3300">
          <a:solidFill>
            <a:schemeClr val="tx1"/>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1">
          <a:blip r:embed="rId2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ltLang="ru-RU"/>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ltLang="ru-RU"/>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89657A-965C-4B2A-AAAF-A2BC645EF7E8}" type="slidenum">
              <a:rPr lang="ru-RU" altLang="ru-RU" smtClean="0"/>
              <a:pPr/>
              <a:t>‹#›</a:t>
            </a:fld>
            <a:endParaRPr lang="ru-RU" altLang="ru-RU"/>
          </a:p>
        </p:txBody>
      </p:sp>
    </p:spTree>
    <p:extLst>
      <p:ext uri="{BB962C8B-B14F-4D97-AF65-F5344CB8AC3E}">
        <p14:creationId xmlns:p14="http://schemas.microsoft.com/office/powerpoint/2010/main" val="1815544348"/>
      </p:ext>
    </p:extLst>
  </p:cSld>
  <p:clrMap bg1="lt1" tx1="dk1" bg2="lt2" tx2="dk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11" r:id="rId14"/>
    <p:sldLayoutId id="2147484212" r:id="rId15"/>
    <p:sldLayoutId id="2147484213" r:id="rId16"/>
    <p:sldLayoutId id="2147484214" r:id="rId17"/>
    <p:sldLayoutId id="2147484215" r:id="rId18"/>
    <p:sldLayoutId id="2147484216" r:id="rId19"/>
    <p:sldLayoutId id="2147484217"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069670548"/>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 id="2147484233" r:id="rId15"/>
    <p:sldLayoutId id="2147484234" r:id="rId16"/>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3195893416"/>
      </p:ext>
    </p:extLst>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 id="2147484242" r:id="rId7"/>
    <p:sldLayoutId id="2147484243" r:id="rId8"/>
    <p:sldLayoutId id="2147484244" r:id="rId9"/>
    <p:sldLayoutId id="2147484245" r:id="rId10"/>
    <p:sldLayoutId id="2147484246" r:id="rId11"/>
    <p:sldLayoutId id="2147484247" r:id="rId12"/>
    <p:sldLayoutId id="2147484248" r:id="rId13"/>
    <p:sldLayoutId id="2147484249" r:id="rId14"/>
    <p:sldLayoutId id="2147484250" r:id="rId15"/>
    <p:sldLayoutId id="2147484251" r:id="rId16"/>
    <p:sldLayoutId id="2147484252"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1255611515"/>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1" r:id="rId12"/>
    <p:sldLayoutId id="2147483922" r:id="rId13"/>
    <p:sldLayoutId id="2147483923" r:id="rId14"/>
    <p:sldLayoutId id="2147483924" r:id="rId15"/>
    <p:sldLayoutId id="2147483925" r:id="rId16"/>
    <p:sldLayoutId id="2147483926" r:id="rId17"/>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313663195"/>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 id="2147484265" r:id="rId12"/>
    <p:sldLayoutId id="2147484266" r:id="rId13"/>
    <p:sldLayoutId id="2147484267" r:id="rId14"/>
    <p:sldLayoutId id="2147484268" r:id="rId15"/>
    <p:sldLayoutId id="2147484269" r:id="rId16"/>
    <p:sldLayoutId id="2147484270" r:id="rId17"/>
    <p:sldLayoutId id="2147484271" r:id="rId18"/>
    <p:sldLayoutId id="2147484272" r:id="rId19"/>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394242314"/>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 id="2147484285" r:id="rId12"/>
    <p:sldLayoutId id="2147484286" r:id="rId13"/>
    <p:sldLayoutId id="2147484287" r:id="rId14"/>
    <p:sldLayoutId id="2147484288" r:id="rId15"/>
    <p:sldLayoutId id="2147484289"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986676431"/>
      </p:ext>
    </p:extLst>
  </p:cSld>
  <p:clrMap bg1="lt1" tx1="dk1" bg2="lt2" tx2="dk2" accent1="accent1" accent2="accent2" accent3="accent3" accent4="accent4" accent5="accent5" accent6="accent6" hlink="hlink" folHlink="folHlink"/>
  <p:sldLayoutIdLst>
    <p:sldLayoutId id="2147484291" r:id="rId1"/>
    <p:sldLayoutId id="2147484292" r:id="rId2"/>
    <p:sldLayoutId id="2147484293" r:id="rId3"/>
    <p:sldLayoutId id="2147484294" r:id="rId4"/>
    <p:sldLayoutId id="2147484295" r:id="rId5"/>
    <p:sldLayoutId id="2147484296" r:id="rId6"/>
    <p:sldLayoutId id="2147484297" r:id="rId7"/>
    <p:sldLayoutId id="2147484298" r:id="rId8"/>
    <p:sldLayoutId id="2147484299" r:id="rId9"/>
    <p:sldLayoutId id="2147484300" r:id="rId10"/>
    <p:sldLayoutId id="2147484301" r:id="rId11"/>
    <p:sldLayoutId id="2147484302" r:id="rId12"/>
    <p:sldLayoutId id="2147484303" r:id="rId13"/>
    <p:sldLayoutId id="2147484304" r:id="rId14"/>
    <p:sldLayoutId id="2147484305" r:id="rId15"/>
    <p:sldLayoutId id="2147484306" r:id="rId16"/>
    <p:sldLayoutId id="2147484307" r:id="rId17"/>
    <p:sldLayoutId id="2147484308" r:id="rId18"/>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7170" name="Rectangle 1">
            <a:extLst>
              <a:ext uri="{FF2B5EF4-FFF2-40B4-BE49-F238E27FC236}">
                <a16:creationId xmlns:a16="http://schemas.microsoft.com/office/drawing/2014/main" id="{D0792CDB-4F67-4A35-ABE3-D6161FFD086F}"/>
              </a:ext>
            </a:extLst>
          </p:cNvPr>
          <p:cNvSpPr>
            <a:spLocks noGrp="1" noChangeArrowheads="1"/>
          </p:cNvSpPr>
          <p:nvPr>
            <p:ph type="title"/>
          </p:nvPr>
        </p:nvSpPr>
        <p:spPr bwMode="auto">
          <a:xfrm>
            <a:off x="457201"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ru-RU"/>
              <a:t>Для правки текста заголовка щёлкните мышью</a:t>
            </a:r>
          </a:p>
        </p:txBody>
      </p:sp>
      <p:sp>
        <p:nvSpPr>
          <p:cNvPr id="7171" name="Rectangle 2">
            <a:extLst>
              <a:ext uri="{FF2B5EF4-FFF2-40B4-BE49-F238E27FC236}">
                <a16:creationId xmlns:a16="http://schemas.microsoft.com/office/drawing/2014/main" id="{837FD226-5729-46D4-9CFD-EC307DC855C5}"/>
              </a:ext>
            </a:extLst>
          </p:cNvPr>
          <p:cNvSpPr>
            <a:spLocks noGrp="1" noChangeArrowheads="1"/>
          </p:cNvSpPr>
          <p:nvPr>
            <p:ph type="body" idx="1"/>
          </p:nvPr>
        </p:nvSpPr>
        <p:spPr bwMode="auto">
          <a:xfrm>
            <a:off x="457201" y="1600202"/>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ru-RU"/>
              <a:t>Для правки структуры щёлкните мышью</a:t>
            </a:r>
          </a:p>
          <a:p>
            <a:pPr lvl="1"/>
            <a:r>
              <a:rPr lang="en-GB" altLang="ru-RU"/>
              <a:t>Второй уровень структуры</a:t>
            </a:r>
          </a:p>
          <a:p>
            <a:pPr lvl="2"/>
            <a:r>
              <a:rPr lang="en-GB" altLang="ru-RU"/>
              <a:t>Третий уровень структуры</a:t>
            </a:r>
          </a:p>
          <a:p>
            <a:pPr lvl="3"/>
            <a:r>
              <a:rPr lang="en-GB" altLang="ru-RU"/>
              <a:t>Четвёртый уровень структуры</a:t>
            </a:r>
          </a:p>
          <a:p>
            <a:pPr lvl="4"/>
            <a:r>
              <a:rPr lang="en-GB" altLang="ru-RU"/>
              <a:t>Пятый уровень структуры</a:t>
            </a:r>
          </a:p>
          <a:p>
            <a:pPr lvl="4"/>
            <a:r>
              <a:rPr lang="en-GB" altLang="ru-RU"/>
              <a:t>Шестой уровень структуры</a:t>
            </a:r>
          </a:p>
          <a:p>
            <a:pPr lvl="4"/>
            <a:r>
              <a:rPr lang="en-GB" altLang="ru-RU"/>
              <a:t>Седьмой уровень структуры</a:t>
            </a:r>
          </a:p>
        </p:txBody>
      </p:sp>
    </p:spTree>
    <p:extLst>
      <p:ext uri="{BB962C8B-B14F-4D97-AF65-F5344CB8AC3E}">
        <p14:creationId xmlns:p14="http://schemas.microsoft.com/office/powerpoint/2010/main" val="1495369492"/>
      </p:ext>
    </p:extLst>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 id="2147484322" r:id="rId13"/>
  </p:sldLayoutIdLst>
  <p:txStyles>
    <p:titleStyle>
      <a:lvl1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mj-lt"/>
          <a:ea typeface="+mj-ea"/>
          <a:cs typeface="+mj-cs"/>
        </a:defRPr>
      </a:lvl1pPr>
      <a:lvl2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2pPr>
      <a:lvl3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3pPr>
      <a:lvl4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4pPr>
      <a:lvl5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5pPr>
      <a:lvl6pPr marL="2321227"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6pPr>
      <a:lvl7pPr marL="2743269"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7pPr>
      <a:lvl8pPr marL="3165310"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8pPr>
      <a:lvl9pPr marL="3587351"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9pPr>
    </p:titleStyle>
    <p:bodyStyle>
      <a:lvl1pPr marL="316531" indent="-316531" algn="l" defTabSz="414715" rtl="0" eaLnBrk="0" fontAlgn="base" hangingPunct="0">
        <a:spcBef>
          <a:spcPts val="738"/>
        </a:spcBef>
        <a:spcAft>
          <a:spcPct val="0"/>
        </a:spcAft>
        <a:buClr>
          <a:srgbClr val="000000"/>
        </a:buClr>
        <a:buSzPct val="100000"/>
        <a:buFont typeface="Times New Roman" panose="02020603050405020304" pitchFamily="18" charset="0"/>
        <a:defRPr sz="2954">
          <a:solidFill>
            <a:srgbClr val="000000"/>
          </a:solidFill>
          <a:latin typeface="+mn-lt"/>
          <a:ea typeface="+mn-ea"/>
          <a:cs typeface="+mn-cs"/>
        </a:defRPr>
      </a:lvl1pPr>
      <a:lvl2pPr marL="685817" indent="-263776" algn="l" defTabSz="414715" rtl="0" eaLnBrk="0" fontAlgn="base" hangingPunct="0">
        <a:spcBef>
          <a:spcPts val="646"/>
        </a:spcBef>
        <a:spcAft>
          <a:spcPct val="0"/>
        </a:spcAft>
        <a:buClr>
          <a:srgbClr val="000000"/>
        </a:buClr>
        <a:buSzPct val="100000"/>
        <a:buFont typeface="Times New Roman" panose="02020603050405020304" pitchFamily="18" charset="0"/>
        <a:defRPr sz="2585">
          <a:solidFill>
            <a:srgbClr val="000000"/>
          </a:solidFill>
          <a:latin typeface="+mn-lt"/>
          <a:ea typeface="+mn-ea"/>
        </a:defRPr>
      </a:lvl2pPr>
      <a:lvl3pPr marL="1055103" indent="-211021" algn="l" defTabSz="414715" rtl="0" eaLnBrk="0" fontAlgn="base" hangingPunct="0">
        <a:spcBef>
          <a:spcPts val="554"/>
        </a:spcBef>
        <a:spcAft>
          <a:spcPct val="0"/>
        </a:spcAft>
        <a:buClr>
          <a:srgbClr val="000000"/>
        </a:buClr>
        <a:buSzPct val="100000"/>
        <a:buFont typeface="Times New Roman" panose="02020603050405020304" pitchFamily="18" charset="0"/>
        <a:defRPr sz="2215">
          <a:solidFill>
            <a:srgbClr val="000000"/>
          </a:solidFill>
          <a:latin typeface="+mn-lt"/>
          <a:ea typeface="+mn-ea"/>
        </a:defRPr>
      </a:lvl3pPr>
      <a:lvl4pPr marL="1477145" indent="-211021" algn="l" defTabSz="414715" rtl="0" eaLnBrk="0" fontAlgn="base" hangingPunct="0">
        <a:spcBef>
          <a:spcPts val="462"/>
        </a:spcBef>
        <a:spcAft>
          <a:spcPct val="0"/>
        </a:spcAft>
        <a:buClr>
          <a:srgbClr val="000000"/>
        </a:buClr>
        <a:buSzPct val="100000"/>
        <a:buFont typeface="Times New Roman" panose="02020603050405020304" pitchFamily="18" charset="0"/>
        <a:defRPr sz="1846">
          <a:solidFill>
            <a:srgbClr val="000000"/>
          </a:solidFill>
          <a:latin typeface="+mn-lt"/>
          <a:ea typeface="+mn-ea"/>
        </a:defRPr>
      </a:lvl4pPr>
      <a:lvl5pPr marL="1899186" indent="-211021" algn="l" defTabSz="414715" rtl="0" eaLnBrk="0" fontAlgn="base" hangingPunct="0">
        <a:spcBef>
          <a:spcPts val="462"/>
        </a:spcBef>
        <a:spcAft>
          <a:spcPct val="0"/>
        </a:spcAft>
        <a:buClr>
          <a:srgbClr val="000000"/>
        </a:buClr>
        <a:buSzPct val="100000"/>
        <a:buFont typeface="Times New Roman" panose="02020603050405020304" pitchFamily="18" charset="0"/>
        <a:defRPr sz="1846">
          <a:solidFill>
            <a:srgbClr val="000000"/>
          </a:solidFill>
          <a:latin typeface="+mn-lt"/>
          <a:ea typeface="+mn-ea"/>
        </a:defRPr>
      </a:lvl5pPr>
      <a:lvl6pPr marL="2321227"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6pPr>
      <a:lvl7pPr marL="2743269"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7pPr>
      <a:lvl8pPr marL="3165310"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8pPr>
      <a:lvl9pPr marL="3587351"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EDB2EB8E-C4CD-4460-BB32-09BF80C9A35C}"/>
              </a:ext>
            </a:extLst>
          </p:cNvPr>
          <p:cNvSpPr>
            <a:spLocks noGrp="1" noChangeArrowheads="1"/>
          </p:cNvSpPr>
          <p:nvPr>
            <p:ph type="title"/>
          </p:nvPr>
        </p:nvSpPr>
        <p:spPr bwMode="auto">
          <a:xfrm>
            <a:off x="457201" y="274638"/>
            <a:ext cx="822801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ru-RU"/>
              <a:t>Для правки текста заголовка щёлкните мышью</a:t>
            </a:r>
          </a:p>
        </p:txBody>
      </p:sp>
      <p:sp>
        <p:nvSpPr>
          <p:cNvPr id="1027" name="Rectangle 2">
            <a:extLst>
              <a:ext uri="{FF2B5EF4-FFF2-40B4-BE49-F238E27FC236}">
                <a16:creationId xmlns:a16="http://schemas.microsoft.com/office/drawing/2014/main" id="{26579903-8C24-4F7D-B67E-8E990CF5CCCE}"/>
              </a:ext>
            </a:extLst>
          </p:cNvPr>
          <p:cNvSpPr>
            <a:spLocks noGrp="1" noChangeArrowheads="1"/>
          </p:cNvSpPr>
          <p:nvPr>
            <p:ph type="body" idx="1"/>
          </p:nvPr>
        </p:nvSpPr>
        <p:spPr bwMode="auto">
          <a:xfrm>
            <a:off x="457201" y="1600202"/>
            <a:ext cx="8228013"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ru-RU"/>
              <a:t>Для правки структуры щёлкните мышью</a:t>
            </a:r>
          </a:p>
          <a:p>
            <a:pPr lvl="1"/>
            <a:r>
              <a:rPr lang="en-GB" altLang="ru-RU"/>
              <a:t>Второй уровень структуры</a:t>
            </a:r>
          </a:p>
          <a:p>
            <a:pPr lvl="2"/>
            <a:r>
              <a:rPr lang="en-GB" altLang="ru-RU"/>
              <a:t>Третий уровень структуры</a:t>
            </a:r>
          </a:p>
          <a:p>
            <a:pPr lvl="3"/>
            <a:r>
              <a:rPr lang="en-GB" altLang="ru-RU"/>
              <a:t>Четвёртый уровень структуры</a:t>
            </a:r>
          </a:p>
          <a:p>
            <a:pPr lvl="4"/>
            <a:r>
              <a:rPr lang="en-GB" altLang="ru-RU"/>
              <a:t>Пятый уровень структуры</a:t>
            </a:r>
          </a:p>
          <a:p>
            <a:pPr lvl="4"/>
            <a:r>
              <a:rPr lang="en-GB" altLang="ru-RU"/>
              <a:t>Шестой уровень структуры</a:t>
            </a:r>
          </a:p>
          <a:p>
            <a:pPr lvl="4"/>
            <a:r>
              <a:rPr lang="en-GB" altLang="ru-RU"/>
              <a:t>Седьмой уровень структуры</a:t>
            </a:r>
          </a:p>
        </p:txBody>
      </p:sp>
      <p:sp>
        <p:nvSpPr>
          <p:cNvPr id="1028" name="Text Box 3">
            <a:extLst>
              <a:ext uri="{FF2B5EF4-FFF2-40B4-BE49-F238E27FC236}">
                <a16:creationId xmlns:a16="http://schemas.microsoft.com/office/drawing/2014/main" id="{C7F99FD2-2C30-4D06-8C93-AEF14EFA0D56}"/>
              </a:ext>
            </a:extLst>
          </p:cNvPr>
          <p:cNvSpPr txBox="1">
            <a:spLocks noChangeArrowheads="1"/>
          </p:cNvSpPr>
          <p:nvPr/>
        </p:nvSpPr>
        <p:spPr bwMode="auto">
          <a:xfrm>
            <a:off x="457200" y="6356352"/>
            <a:ext cx="21336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ru-RU" altLang="ru-RU" sz="1662"/>
          </a:p>
        </p:txBody>
      </p:sp>
      <p:sp>
        <p:nvSpPr>
          <p:cNvPr id="1029" name="Text Box 4">
            <a:extLst>
              <a:ext uri="{FF2B5EF4-FFF2-40B4-BE49-F238E27FC236}">
                <a16:creationId xmlns:a16="http://schemas.microsoft.com/office/drawing/2014/main" id="{16EB980A-ECE8-4D33-88AF-28961F95B2B8}"/>
              </a:ext>
            </a:extLst>
          </p:cNvPr>
          <p:cNvSpPr txBox="1">
            <a:spLocks noChangeArrowheads="1"/>
          </p:cNvSpPr>
          <p:nvPr/>
        </p:nvSpPr>
        <p:spPr bwMode="auto">
          <a:xfrm>
            <a:off x="3124200" y="6356352"/>
            <a:ext cx="28956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buClr>
                <a:srgbClr val="000000"/>
              </a:buClr>
              <a:buSzPct val="100000"/>
              <a:buFont typeface="Times New Roman" panose="02020603050405020304" pitchFamily="18" charset="0"/>
              <a:buNone/>
            </a:pPr>
            <a:endParaRPr lang="ru-RU" altLang="ru-RU" sz="1662"/>
          </a:p>
        </p:txBody>
      </p:sp>
      <p:sp>
        <p:nvSpPr>
          <p:cNvPr id="2" name="Rectangle 5">
            <a:extLst>
              <a:ext uri="{FF2B5EF4-FFF2-40B4-BE49-F238E27FC236}">
                <a16:creationId xmlns:a16="http://schemas.microsoft.com/office/drawing/2014/main" id="{B997DA0B-EB9E-46D8-8C5A-84EE7AB52C83}"/>
              </a:ext>
            </a:extLst>
          </p:cNvPr>
          <p:cNvSpPr>
            <a:spLocks noGrp="1" noChangeArrowheads="1"/>
          </p:cNvSpPr>
          <p:nvPr>
            <p:ph type="sldNum"/>
          </p:nvPr>
        </p:nvSpPr>
        <p:spPr bwMode="auto">
          <a:xfrm>
            <a:off x="6553201" y="6356350"/>
            <a:ext cx="2132013" cy="363538"/>
          </a:xfrm>
          <a:prstGeom prst="rect">
            <a:avLst/>
          </a:prstGeom>
          <a:noFill/>
          <a:ln>
            <a:noFill/>
          </a:ln>
          <a:effectLst/>
        </p:spPr>
        <p:txBody>
          <a:bodyPr vert="horz" wrap="square" lIns="90000" tIns="46800" rIns="90000" bIns="46800" numCol="1" anchor="ctr" anchorCtr="0" compatLnSpc="1">
            <a:prstTxWarp prst="textNoShape">
              <a:avLst/>
            </a:prstTxWarp>
          </a:bodyPr>
          <a:lstStyle>
            <a:lvl1pPr>
              <a:buSzPct val="100000"/>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solidFill>
                  <a:srgbClr val="000000"/>
                </a:solidFill>
              </a:defRPr>
            </a:lvl1pPr>
          </a:lstStyle>
          <a:p>
            <a:pPr>
              <a:defRPr/>
            </a:pPr>
            <a:fld id="{768E0A21-F167-4A2B-9231-7CD30EDBCA67}" type="slidenum">
              <a:rPr lang="ru-RU" altLang="ru-RU"/>
              <a:pPr>
                <a:defRPr/>
              </a:pPr>
              <a:t>‹#›</a:t>
            </a:fld>
            <a:endParaRPr lang="ru-RU" altLang="ru-RU"/>
          </a:p>
        </p:txBody>
      </p:sp>
    </p:spTree>
    <p:extLst>
      <p:ext uri="{BB962C8B-B14F-4D97-AF65-F5344CB8AC3E}">
        <p14:creationId xmlns:p14="http://schemas.microsoft.com/office/powerpoint/2010/main" val="3589072691"/>
      </p:ext>
    </p:extLst>
  </p:cSld>
  <p:clrMap bg1="lt1" tx1="dk1" bg2="lt2" tx2="dk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Lst>
  <p:txStyles>
    <p:titleStyle>
      <a:lvl1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mj-lt"/>
          <a:ea typeface="+mj-ea"/>
          <a:cs typeface="+mj-cs"/>
        </a:defRPr>
      </a:lvl1pPr>
      <a:lvl2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2pPr>
      <a:lvl3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3pPr>
      <a:lvl4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4pPr>
      <a:lvl5pPr algn="ctr" defTabSz="414715" rtl="0" eaLnBrk="0" fontAlgn="base" hangingPunct="0">
        <a:spcBef>
          <a:spcPct val="0"/>
        </a:spcBef>
        <a:spcAft>
          <a:spcPct val="0"/>
        </a:spcAft>
        <a:buClr>
          <a:srgbClr val="000000"/>
        </a:buClr>
        <a:buSzPct val="100000"/>
        <a:buFont typeface="Times New Roman" panose="02020603050405020304" pitchFamily="18" charset="0"/>
        <a:defRPr sz="4062">
          <a:solidFill>
            <a:srgbClr val="000000"/>
          </a:solidFill>
          <a:latin typeface="Calibri" charset="0"/>
          <a:ea typeface="Microsoft YaHei" charset="-122"/>
        </a:defRPr>
      </a:lvl5pPr>
      <a:lvl6pPr marL="2321227"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6pPr>
      <a:lvl7pPr marL="2743269"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7pPr>
      <a:lvl8pPr marL="3165310"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8pPr>
      <a:lvl9pPr marL="3587351" indent="-211021" algn="ctr" defTabSz="414715" rtl="0" eaLnBrk="0" fontAlgn="base" hangingPunct="0">
        <a:spcBef>
          <a:spcPct val="0"/>
        </a:spcBef>
        <a:spcAft>
          <a:spcPct val="0"/>
        </a:spcAft>
        <a:buClr>
          <a:srgbClr val="000000"/>
        </a:buClr>
        <a:buSzPct val="100000"/>
        <a:buFont typeface="Times New Roman" pitchFamily="16" charset="0"/>
        <a:defRPr sz="4062">
          <a:solidFill>
            <a:srgbClr val="000000"/>
          </a:solidFill>
          <a:latin typeface="Calibri" charset="0"/>
          <a:ea typeface="Microsoft YaHei" charset="-122"/>
        </a:defRPr>
      </a:lvl9pPr>
    </p:titleStyle>
    <p:bodyStyle>
      <a:lvl1pPr marL="316531" indent="-316531" algn="l" defTabSz="414715" rtl="0" eaLnBrk="0" fontAlgn="base" hangingPunct="0">
        <a:spcBef>
          <a:spcPts val="738"/>
        </a:spcBef>
        <a:spcAft>
          <a:spcPct val="0"/>
        </a:spcAft>
        <a:buClr>
          <a:srgbClr val="000000"/>
        </a:buClr>
        <a:buSzPct val="100000"/>
        <a:buFont typeface="Times New Roman" panose="02020603050405020304" pitchFamily="18" charset="0"/>
        <a:defRPr sz="2954">
          <a:solidFill>
            <a:srgbClr val="000000"/>
          </a:solidFill>
          <a:latin typeface="+mn-lt"/>
          <a:ea typeface="+mn-ea"/>
          <a:cs typeface="+mn-cs"/>
        </a:defRPr>
      </a:lvl1pPr>
      <a:lvl2pPr marL="685817" indent="-263776" algn="l" defTabSz="414715" rtl="0" eaLnBrk="0" fontAlgn="base" hangingPunct="0">
        <a:spcBef>
          <a:spcPts val="646"/>
        </a:spcBef>
        <a:spcAft>
          <a:spcPct val="0"/>
        </a:spcAft>
        <a:buClr>
          <a:srgbClr val="000000"/>
        </a:buClr>
        <a:buSzPct val="100000"/>
        <a:buFont typeface="Times New Roman" panose="02020603050405020304" pitchFamily="18" charset="0"/>
        <a:defRPr sz="2585">
          <a:solidFill>
            <a:srgbClr val="000000"/>
          </a:solidFill>
          <a:latin typeface="+mn-lt"/>
          <a:ea typeface="+mn-ea"/>
        </a:defRPr>
      </a:lvl2pPr>
      <a:lvl3pPr marL="1055103" indent="-211021" algn="l" defTabSz="414715" rtl="0" eaLnBrk="0" fontAlgn="base" hangingPunct="0">
        <a:spcBef>
          <a:spcPts val="554"/>
        </a:spcBef>
        <a:spcAft>
          <a:spcPct val="0"/>
        </a:spcAft>
        <a:buClr>
          <a:srgbClr val="000000"/>
        </a:buClr>
        <a:buSzPct val="100000"/>
        <a:buFont typeface="Times New Roman" panose="02020603050405020304" pitchFamily="18" charset="0"/>
        <a:defRPr sz="2215">
          <a:solidFill>
            <a:srgbClr val="000000"/>
          </a:solidFill>
          <a:latin typeface="+mn-lt"/>
          <a:ea typeface="+mn-ea"/>
        </a:defRPr>
      </a:lvl3pPr>
      <a:lvl4pPr marL="1477145" indent="-211021" algn="l" defTabSz="414715" rtl="0" eaLnBrk="0" fontAlgn="base" hangingPunct="0">
        <a:spcBef>
          <a:spcPts val="462"/>
        </a:spcBef>
        <a:spcAft>
          <a:spcPct val="0"/>
        </a:spcAft>
        <a:buClr>
          <a:srgbClr val="000000"/>
        </a:buClr>
        <a:buSzPct val="100000"/>
        <a:buFont typeface="Times New Roman" panose="02020603050405020304" pitchFamily="18" charset="0"/>
        <a:defRPr sz="1846">
          <a:solidFill>
            <a:srgbClr val="000000"/>
          </a:solidFill>
          <a:latin typeface="+mn-lt"/>
          <a:ea typeface="+mn-ea"/>
        </a:defRPr>
      </a:lvl4pPr>
      <a:lvl5pPr marL="1899186" indent="-211021" algn="l" defTabSz="414715" rtl="0" eaLnBrk="0" fontAlgn="base" hangingPunct="0">
        <a:spcBef>
          <a:spcPts val="462"/>
        </a:spcBef>
        <a:spcAft>
          <a:spcPct val="0"/>
        </a:spcAft>
        <a:buClr>
          <a:srgbClr val="000000"/>
        </a:buClr>
        <a:buSzPct val="100000"/>
        <a:buFont typeface="Times New Roman" panose="02020603050405020304" pitchFamily="18" charset="0"/>
        <a:defRPr sz="1846">
          <a:solidFill>
            <a:srgbClr val="000000"/>
          </a:solidFill>
          <a:latin typeface="+mn-lt"/>
          <a:ea typeface="+mn-ea"/>
        </a:defRPr>
      </a:lvl5pPr>
      <a:lvl6pPr marL="2321227"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6pPr>
      <a:lvl7pPr marL="2743269"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7pPr>
      <a:lvl8pPr marL="3165310"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8pPr>
      <a:lvl9pPr marL="3587351" indent="-211021" algn="l" defTabSz="414715" rtl="0" eaLnBrk="0" fontAlgn="base" hangingPunct="0">
        <a:spcBef>
          <a:spcPts val="462"/>
        </a:spcBef>
        <a:spcAft>
          <a:spcPct val="0"/>
        </a:spcAft>
        <a:buClr>
          <a:srgbClr val="000000"/>
        </a:buClr>
        <a:buSzPct val="100000"/>
        <a:buFont typeface="Times New Roman" pitchFamily="16" charset="0"/>
        <a:defRPr sz="1846">
          <a:solidFill>
            <a:srgbClr val="000000"/>
          </a:solidFill>
          <a:latin typeface="+mn-lt"/>
          <a:ea typeface="+mn-ea"/>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2250954142"/>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338" r:id="rId3"/>
    <p:sldLayoutId id="2147484339" r:id="rId4"/>
    <p:sldLayoutId id="2147484340" r:id="rId5"/>
    <p:sldLayoutId id="2147484341" r:id="rId6"/>
    <p:sldLayoutId id="2147484342" r:id="rId7"/>
    <p:sldLayoutId id="2147484343" r:id="rId8"/>
    <p:sldLayoutId id="2147484344" r:id="rId9"/>
    <p:sldLayoutId id="2147484345" r:id="rId10"/>
    <p:sldLayoutId id="2147484346" r:id="rId11"/>
    <p:sldLayoutId id="2147484347" r:id="rId12"/>
    <p:sldLayoutId id="2147484348" r:id="rId13"/>
    <p:sldLayoutId id="2147484349" r:id="rId14"/>
    <p:sldLayoutId id="2147484350" r:id="rId15"/>
    <p:sldLayoutId id="2147484351" r:id="rId16"/>
    <p:sldLayoutId id="2147484352" r:id="rId17"/>
    <p:sldLayoutId id="2147484353" r:id="rId18"/>
    <p:sldLayoutId id="2147484354" r:id="rId19"/>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67"/>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67"/>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67"/>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1194296674"/>
      </p:ext>
    </p:extLst>
  </p:cSld>
  <p:clrMap bg1="lt1" tx1="dk1" bg2="lt2" tx2="dk2" accent1="accent1" accent2="accent2" accent3="accent3" accent4="accent4" accent5="accent5" accent6="accent6" hlink="hlink" folHlink="folHlink"/>
  <p:sldLayoutIdLst>
    <p:sldLayoutId id="2147484356" r:id="rId1"/>
    <p:sldLayoutId id="2147484357" r:id="rId2"/>
    <p:sldLayoutId id="2147484358" r:id="rId3"/>
    <p:sldLayoutId id="2147484359" r:id="rId4"/>
    <p:sldLayoutId id="2147484360" r:id="rId5"/>
    <p:sldLayoutId id="2147484361" r:id="rId6"/>
    <p:sldLayoutId id="2147484362" r:id="rId7"/>
    <p:sldLayoutId id="2147484363" r:id="rId8"/>
    <p:sldLayoutId id="2147484364" r:id="rId9"/>
    <p:sldLayoutId id="2147484365" r:id="rId10"/>
    <p:sldLayoutId id="2147484366" r:id="rId11"/>
    <p:sldLayoutId id="2147484367" r:id="rId12"/>
    <p:sldLayoutId id="2147484368" r:id="rId13"/>
    <p:sldLayoutId id="2147484369" r:id="rId14"/>
    <p:sldLayoutId id="2147484370" r:id="rId15"/>
    <p:sldLayoutId id="2147484371" r:id="rId16"/>
    <p:sldLayoutId id="2147484372" r:id="rId17"/>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7"/>
            <a:ext cx="2133600" cy="365125"/>
          </a:xfrm>
          <a:prstGeom prst="rect">
            <a:avLst/>
          </a:prstGeom>
        </p:spPr>
        <p:txBody>
          <a:bodyPr vert="horz" lIns="91440" tIns="45720" rIns="91440" bIns="45720" rtlCol="0" anchor="ctr"/>
          <a:lstStyle>
            <a:lvl1pPr algn="l">
              <a:defRPr sz="944">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7"/>
            <a:ext cx="2895600" cy="365125"/>
          </a:xfrm>
          <a:prstGeom prst="rect">
            <a:avLst/>
          </a:prstGeom>
        </p:spPr>
        <p:txBody>
          <a:bodyPr vert="horz" lIns="91440" tIns="45720" rIns="91440" bIns="45720" rtlCol="0" anchor="ctr"/>
          <a:lstStyle>
            <a:lvl1pPr algn="ctr">
              <a:defRPr sz="944">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7"/>
            <a:ext cx="2133600" cy="365125"/>
          </a:xfrm>
          <a:prstGeom prst="rect">
            <a:avLst/>
          </a:prstGeom>
        </p:spPr>
        <p:txBody>
          <a:bodyPr vert="horz" lIns="91440" tIns="45720" rIns="91440" bIns="45720" rtlCol="0" anchor="ctr"/>
          <a:lstStyle>
            <a:lvl1pPr algn="r">
              <a:defRPr sz="944">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2241223037"/>
      </p:ext>
    </p:extLst>
  </p:cSld>
  <p:clrMap bg1="lt1" tx1="dk1" bg2="lt2" tx2="dk2" accent1="accent1" accent2="accent2" accent3="accent3" accent4="accent4" accent5="accent5" accent6="accent6" hlink="hlink" folHlink="folHlink"/>
  <p:sldLayoutIdLst>
    <p:sldLayoutId id="2147484374" r:id="rId1"/>
    <p:sldLayoutId id="2147484375" r:id="rId2"/>
    <p:sldLayoutId id="2147484376" r:id="rId3"/>
    <p:sldLayoutId id="2147484377" r:id="rId4"/>
    <p:sldLayoutId id="2147484378" r:id="rId5"/>
    <p:sldLayoutId id="2147484379" r:id="rId6"/>
    <p:sldLayoutId id="2147484380" r:id="rId7"/>
    <p:sldLayoutId id="2147484381" r:id="rId8"/>
    <p:sldLayoutId id="2147484382" r:id="rId9"/>
    <p:sldLayoutId id="2147484383" r:id="rId10"/>
    <p:sldLayoutId id="2147484384" r:id="rId11"/>
    <p:sldLayoutId id="2147484385" r:id="rId12"/>
    <p:sldLayoutId id="2147484386" r:id="rId13"/>
    <p:sldLayoutId id="2147484387" r:id="rId14"/>
    <p:sldLayoutId id="2147484388" r:id="rId15"/>
    <p:sldLayoutId id="2147484389" r:id="rId16"/>
  </p:sldLayoutIdLst>
  <p:hf hdr="0" ftr="0" dt="0"/>
  <p:txStyles>
    <p:titleStyle>
      <a:lvl1pPr algn="ctr" defTabSz="719255" rtl="0" eaLnBrk="1" latinLnBrk="0" hangingPunct="1">
        <a:spcBef>
          <a:spcPct val="0"/>
        </a:spcBef>
        <a:buNone/>
        <a:defRPr sz="3462" kern="1200">
          <a:solidFill>
            <a:schemeClr val="tx1"/>
          </a:solidFill>
          <a:latin typeface="+mj-lt"/>
          <a:ea typeface="+mj-ea"/>
          <a:cs typeface="+mj-cs"/>
        </a:defRPr>
      </a:lvl1pPr>
    </p:titleStyle>
    <p:bodyStyle>
      <a:lvl1pPr marL="269721" indent="-269721" algn="l" defTabSz="719255" rtl="0" eaLnBrk="1" latinLnBrk="0" hangingPunct="1">
        <a:spcBef>
          <a:spcPct val="20000"/>
        </a:spcBef>
        <a:buFont typeface="Arial" panose="020B0604020202020204" pitchFamily="34" charset="0"/>
        <a:buChar char="•"/>
        <a:defRPr sz="2517" kern="1200">
          <a:solidFill>
            <a:schemeClr val="tx1"/>
          </a:solidFill>
          <a:latin typeface="+mn-lt"/>
          <a:ea typeface="+mn-ea"/>
          <a:cs typeface="+mn-cs"/>
        </a:defRPr>
      </a:lvl1pPr>
      <a:lvl2pPr marL="584394" indent="-224767" algn="l" defTabSz="719255" rtl="0" eaLnBrk="1" latinLnBrk="0" hangingPunct="1">
        <a:spcBef>
          <a:spcPct val="20000"/>
        </a:spcBef>
        <a:buFont typeface="Arial" panose="020B0604020202020204" pitchFamily="34" charset="0"/>
        <a:buChar char="–"/>
        <a:defRPr sz="2203" kern="1200">
          <a:solidFill>
            <a:schemeClr val="tx1"/>
          </a:solidFill>
          <a:latin typeface="+mn-lt"/>
          <a:ea typeface="+mn-ea"/>
          <a:cs typeface="+mn-cs"/>
        </a:defRPr>
      </a:lvl2pPr>
      <a:lvl3pPr marL="899068" indent="-179813" algn="l" defTabSz="719255" rtl="0" eaLnBrk="1" latinLnBrk="0" hangingPunct="1">
        <a:spcBef>
          <a:spcPct val="20000"/>
        </a:spcBef>
        <a:buFont typeface="Arial" panose="020B0604020202020204" pitchFamily="34" charset="0"/>
        <a:buChar char="•"/>
        <a:defRPr sz="1888" kern="1200">
          <a:solidFill>
            <a:schemeClr val="tx1"/>
          </a:solidFill>
          <a:latin typeface="+mn-lt"/>
          <a:ea typeface="+mn-ea"/>
          <a:cs typeface="+mn-cs"/>
        </a:defRPr>
      </a:lvl3pPr>
      <a:lvl4pPr marL="1258696"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4pPr>
      <a:lvl5pPr marL="1618323"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5pPr>
      <a:lvl6pPr marL="1977949"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6pPr>
      <a:lvl7pPr marL="2337577"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7pPr>
      <a:lvl8pPr marL="2697204"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8pPr>
      <a:lvl9pPr marL="3056831"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9pPr>
    </p:bodyStyle>
    <p:otherStyle>
      <a:defPPr>
        <a:defRPr lang="ru-RU"/>
      </a:defPPr>
      <a:lvl1pPr marL="0" algn="l" defTabSz="719255" rtl="0" eaLnBrk="1" latinLnBrk="0" hangingPunct="1">
        <a:defRPr sz="1416" kern="1200">
          <a:solidFill>
            <a:schemeClr val="tx1"/>
          </a:solidFill>
          <a:latin typeface="+mn-lt"/>
          <a:ea typeface="+mn-ea"/>
          <a:cs typeface="+mn-cs"/>
        </a:defRPr>
      </a:lvl1pPr>
      <a:lvl2pPr marL="359627" algn="l" defTabSz="719255" rtl="0" eaLnBrk="1" latinLnBrk="0" hangingPunct="1">
        <a:defRPr sz="1416" kern="1200">
          <a:solidFill>
            <a:schemeClr val="tx1"/>
          </a:solidFill>
          <a:latin typeface="+mn-lt"/>
          <a:ea typeface="+mn-ea"/>
          <a:cs typeface="+mn-cs"/>
        </a:defRPr>
      </a:lvl2pPr>
      <a:lvl3pPr marL="719255" algn="l" defTabSz="719255" rtl="0" eaLnBrk="1" latinLnBrk="0" hangingPunct="1">
        <a:defRPr sz="1416" kern="1200">
          <a:solidFill>
            <a:schemeClr val="tx1"/>
          </a:solidFill>
          <a:latin typeface="+mn-lt"/>
          <a:ea typeface="+mn-ea"/>
          <a:cs typeface="+mn-cs"/>
        </a:defRPr>
      </a:lvl3pPr>
      <a:lvl4pPr marL="1078881" algn="l" defTabSz="719255" rtl="0" eaLnBrk="1" latinLnBrk="0" hangingPunct="1">
        <a:defRPr sz="1416" kern="1200">
          <a:solidFill>
            <a:schemeClr val="tx1"/>
          </a:solidFill>
          <a:latin typeface="+mn-lt"/>
          <a:ea typeface="+mn-ea"/>
          <a:cs typeface="+mn-cs"/>
        </a:defRPr>
      </a:lvl4pPr>
      <a:lvl5pPr marL="1438508" algn="l" defTabSz="719255" rtl="0" eaLnBrk="1" latinLnBrk="0" hangingPunct="1">
        <a:defRPr sz="1416" kern="1200">
          <a:solidFill>
            <a:schemeClr val="tx1"/>
          </a:solidFill>
          <a:latin typeface="+mn-lt"/>
          <a:ea typeface="+mn-ea"/>
          <a:cs typeface="+mn-cs"/>
        </a:defRPr>
      </a:lvl5pPr>
      <a:lvl6pPr marL="1798136" algn="l" defTabSz="719255" rtl="0" eaLnBrk="1" latinLnBrk="0" hangingPunct="1">
        <a:defRPr sz="1416" kern="1200">
          <a:solidFill>
            <a:schemeClr val="tx1"/>
          </a:solidFill>
          <a:latin typeface="+mn-lt"/>
          <a:ea typeface="+mn-ea"/>
          <a:cs typeface="+mn-cs"/>
        </a:defRPr>
      </a:lvl6pPr>
      <a:lvl7pPr marL="2157763" algn="l" defTabSz="719255" rtl="0" eaLnBrk="1" latinLnBrk="0" hangingPunct="1">
        <a:defRPr sz="1416" kern="1200">
          <a:solidFill>
            <a:schemeClr val="tx1"/>
          </a:solidFill>
          <a:latin typeface="+mn-lt"/>
          <a:ea typeface="+mn-ea"/>
          <a:cs typeface="+mn-cs"/>
        </a:defRPr>
      </a:lvl7pPr>
      <a:lvl8pPr marL="2517390" algn="l" defTabSz="719255" rtl="0" eaLnBrk="1" latinLnBrk="0" hangingPunct="1">
        <a:defRPr sz="1416" kern="1200">
          <a:solidFill>
            <a:schemeClr val="tx1"/>
          </a:solidFill>
          <a:latin typeface="+mn-lt"/>
          <a:ea typeface="+mn-ea"/>
          <a:cs typeface="+mn-cs"/>
        </a:defRPr>
      </a:lvl8pPr>
      <a:lvl9pPr marL="2877017" algn="l" defTabSz="719255" rtl="0" eaLnBrk="1" latinLnBrk="0" hangingPunct="1">
        <a:defRPr sz="1416"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9"/>
            <a:ext cx="2133600" cy="365125"/>
          </a:xfrm>
          <a:prstGeom prst="rect">
            <a:avLst/>
          </a:prstGeom>
        </p:spPr>
        <p:txBody>
          <a:bodyPr vert="horz" lIns="91440" tIns="45720" rIns="91440" bIns="45720" rtlCol="0" anchor="ctr"/>
          <a:lstStyle>
            <a:lvl1pPr algn="l">
              <a:defRPr sz="871">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9"/>
            <a:ext cx="2895600" cy="365125"/>
          </a:xfrm>
          <a:prstGeom prst="rect">
            <a:avLst/>
          </a:prstGeom>
        </p:spPr>
        <p:txBody>
          <a:bodyPr vert="horz" lIns="91440" tIns="45720" rIns="91440" bIns="45720" rtlCol="0" anchor="ctr"/>
          <a:lstStyle>
            <a:lvl1pPr algn="ctr">
              <a:defRPr sz="871">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9"/>
            <a:ext cx="2133600" cy="365125"/>
          </a:xfrm>
          <a:prstGeom prst="rect">
            <a:avLst/>
          </a:prstGeom>
        </p:spPr>
        <p:txBody>
          <a:bodyPr vert="horz" lIns="91440" tIns="45720" rIns="91440" bIns="45720" rtlCol="0" anchor="ctr"/>
          <a:lstStyle>
            <a:lvl1pPr algn="r">
              <a:defRPr sz="871">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7097529"/>
      </p:ext>
    </p:extLst>
  </p:cSld>
  <p:clrMap bg1="lt1" tx1="dk1" bg2="lt2" tx2="dk2" accent1="accent1" accent2="accent2" accent3="accent3" accent4="accent4" accent5="accent5" accent6="accent6" hlink="hlink" folHlink="folHlink"/>
  <p:sldLayoutIdLst>
    <p:sldLayoutId id="2147484409" r:id="rId1"/>
    <p:sldLayoutId id="2147484410" r:id="rId2"/>
    <p:sldLayoutId id="2147484411" r:id="rId3"/>
    <p:sldLayoutId id="2147484412" r:id="rId4"/>
    <p:sldLayoutId id="2147484413" r:id="rId5"/>
    <p:sldLayoutId id="2147484414" r:id="rId6"/>
    <p:sldLayoutId id="2147484415" r:id="rId7"/>
    <p:sldLayoutId id="2147484416" r:id="rId8"/>
    <p:sldLayoutId id="2147484417" r:id="rId9"/>
    <p:sldLayoutId id="2147484418" r:id="rId10"/>
    <p:sldLayoutId id="2147484419" r:id="rId11"/>
    <p:sldLayoutId id="2147484420" r:id="rId12"/>
    <p:sldLayoutId id="2147484421" r:id="rId13"/>
    <p:sldLayoutId id="2147484422" r:id="rId14"/>
    <p:sldLayoutId id="2147484423" r:id="rId15"/>
    <p:sldLayoutId id="2147484424" r:id="rId16"/>
  </p:sldLayoutIdLst>
  <p:txStyles>
    <p:titleStyle>
      <a:lvl1pPr algn="ctr" defTabSz="663944" rtl="0" eaLnBrk="1" latinLnBrk="0" hangingPunct="1">
        <a:spcBef>
          <a:spcPct val="0"/>
        </a:spcBef>
        <a:buNone/>
        <a:defRPr sz="3196" kern="1200">
          <a:solidFill>
            <a:schemeClr val="tx1"/>
          </a:solidFill>
          <a:latin typeface="+mj-lt"/>
          <a:ea typeface="+mj-ea"/>
          <a:cs typeface="+mj-cs"/>
        </a:defRPr>
      </a:lvl1pPr>
    </p:titleStyle>
    <p:bodyStyle>
      <a:lvl1pPr marL="248979" indent="-248979" algn="l" defTabSz="663944" rtl="0" eaLnBrk="1" latinLnBrk="0" hangingPunct="1">
        <a:spcBef>
          <a:spcPct val="20000"/>
        </a:spcBef>
        <a:buFont typeface="Arial" panose="020B0604020202020204" pitchFamily="34" charset="0"/>
        <a:buChar char="•"/>
        <a:defRPr sz="2323" kern="1200">
          <a:solidFill>
            <a:schemeClr val="tx1"/>
          </a:solidFill>
          <a:latin typeface="+mn-lt"/>
          <a:ea typeface="+mn-ea"/>
          <a:cs typeface="+mn-cs"/>
        </a:defRPr>
      </a:lvl1pPr>
      <a:lvl2pPr marL="539454" indent="-207482" algn="l" defTabSz="663944" rtl="0" eaLnBrk="1" latinLnBrk="0" hangingPunct="1">
        <a:spcBef>
          <a:spcPct val="20000"/>
        </a:spcBef>
        <a:buFont typeface="Arial" panose="020B0604020202020204" pitchFamily="34" charset="0"/>
        <a:buChar char="–"/>
        <a:defRPr sz="2034" kern="1200">
          <a:solidFill>
            <a:schemeClr val="tx1"/>
          </a:solidFill>
          <a:latin typeface="+mn-lt"/>
          <a:ea typeface="+mn-ea"/>
          <a:cs typeface="+mn-cs"/>
        </a:defRPr>
      </a:lvl2pPr>
      <a:lvl3pPr marL="829930" indent="-165985" algn="l" defTabSz="663944" rtl="0" eaLnBrk="1" latinLnBrk="0" hangingPunct="1">
        <a:spcBef>
          <a:spcPct val="20000"/>
        </a:spcBef>
        <a:buFont typeface="Arial" panose="020B0604020202020204" pitchFamily="34" charset="0"/>
        <a:buChar char="•"/>
        <a:defRPr sz="1743" kern="1200">
          <a:solidFill>
            <a:schemeClr val="tx1"/>
          </a:solidFill>
          <a:latin typeface="+mn-lt"/>
          <a:ea typeface="+mn-ea"/>
          <a:cs typeface="+mn-cs"/>
        </a:defRPr>
      </a:lvl3pPr>
      <a:lvl4pPr marL="1161902"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4pPr>
      <a:lvl5pPr marL="1493874"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5pPr>
      <a:lvl6pPr marL="1825845"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6pPr>
      <a:lvl7pPr marL="2157817"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7pPr>
      <a:lvl8pPr marL="2489789"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8pPr>
      <a:lvl9pPr marL="2821761" indent="-165985" algn="l" defTabSz="663944" rtl="0" eaLnBrk="1" latinLnBrk="0" hangingPunct="1">
        <a:spcBef>
          <a:spcPct val="20000"/>
        </a:spcBef>
        <a:buFont typeface="Arial" panose="020B0604020202020204" pitchFamily="34" charset="0"/>
        <a:buChar char="•"/>
        <a:defRPr sz="1452" kern="1200">
          <a:solidFill>
            <a:schemeClr val="tx1"/>
          </a:solidFill>
          <a:latin typeface="+mn-lt"/>
          <a:ea typeface="+mn-ea"/>
          <a:cs typeface="+mn-cs"/>
        </a:defRPr>
      </a:lvl9pPr>
    </p:bodyStyle>
    <p:otherStyle>
      <a:defPPr>
        <a:defRPr lang="ru-RU"/>
      </a:defPPr>
      <a:lvl1pPr marL="0" algn="l" defTabSz="663944" rtl="0" eaLnBrk="1" latinLnBrk="0" hangingPunct="1">
        <a:defRPr sz="1307" kern="1200">
          <a:solidFill>
            <a:schemeClr val="tx1"/>
          </a:solidFill>
          <a:latin typeface="+mn-lt"/>
          <a:ea typeface="+mn-ea"/>
          <a:cs typeface="+mn-cs"/>
        </a:defRPr>
      </a:lvl1pPr>
      <a:lvl2pPr marL="331972" algn="l" defTabSz="663944" rtl="0" eaLnBrk="1" latinLnBrk="0" hangingPunct="1">
        <a:defRPr sz="1307" kern="1200">
          <a:solidFill>
            <a:schemeClr val="tx1"/>
          </a:solidFill>
          <a:latin typeface="+mn-lt"/>
          <a:ea typeface="+mn-ea"/>
          <a:cs typeface="+mn-cs"/>
        </a:defRPr>
      </a:lvl2pPr>
      <a:lvl3pPr marL="663944" algn="l" defTabSz="663944" rtl="0" eaLnBrk="1" latinLnBrk="0" hangingPunct="1">
        <a:defRPr sz="1307" kern="1200">
          <a:solidFill>
            <a:schemeClr val="tx1"/>
          </a:solidFill>
          <a:latin typeface="+mn-lt"/>
          <a:ea typeface="+mn-ea"/>
          <a:cs typeface="+mn-cs"/>
        </a:defRPr>
      </a:lvl3pPr>
      <a:lvl4pPr marL="995915" algn="l" defTabSz="663944" rtl="0" eaLnBrk="1" latinLnBrk="0" hangingPunct="1">
        <a:defRPr sz="1307" kern="1200">
          <a:solidFill>
            <a:schemeClr val="tx1"/>
          </a:solidFill>
          <a:latin typeface="+mn-lt"/>
          <a:ea typeface="+mn-ea"/>
          <a:cs typeface="+mn-cs"/>
        </a:defRPr>
      </a:lvl4pPr>
      <a:lvl5pPr marL="1327887" algn="l" defTabSz="663944" rtl="0" eaLnBrk="1" latinLnBrk="0" hangingPunct="1">
        <a:defRPr sz="1307" kern="1200">
          <a:solidFill>
            <a:schemeClr val="tx1"/>
          </a:solidFill>
          <a:latin typeface="+mn-lt"/>
          <a:ea typeface="+mn-ea"/>
          <a:cs typeface="+mn-cs"/>
        </a:defRPr>
      </a:lvl5pPr>
      <a:lvl6pPr marL="1659859" algn="l" defTabSz="663944" rtl="0" eaLnBrk="1" latinLnBrk="0" hangingPunct="1">
        <a:defRPr sz="1307" kern="1200">
          <a:solidFill>
            <a:schemeClr val="tx1"/>
          </a:solidFill>
          <a:latin typeface="+mn-lt"/>
          <a:ea typeface="+mn-ea"/>
          <a:cs typeface="+mn-cs"/>
        </a:defRPr>
      </a:lvl6pPr>
      <a:lvl7pPr marL="1991831" algn="l" defTabSz="663944" rtl="0" eaLnBrk="1" latinLnBrk="0" hangingPunct="1">
        <a:defRPr sz="1307" kern="1200">
          <a:solidFill>
            <a:schemeClr val="tx1"/>
          </a:solidFill>
          <a:latin typeface="+mn-lt"/>
          <a:ea typeface="+mn-ea"/>
          <a:cs typeface="+mn-cs"/>
        </a:defRPr>
      </a:lvl7pPr>
      <a:lvl8pPr marL="2323803" algn="l" defTabSz="663944" rtl="0" eaLnBrk="1" latinLnBrk="0" hangingPunct="1">
        <a:defRPr sz="1307" kern="1200">
          <a:solidFill>
            <a:schemeClr val="tx1"/>
          </a:solidFill>
          <a:latin typeface="+mn-lt"/>
          <a:ea typeface="+mn-ea"/>
          <a:cs typeface="+mn-cs"/>
        </a:defRPr>
      </a:lvl8pPr>
      <a:lvl9pPr marL="2655774" algn="l" defTabSz="663944" rtl="0" eaLnBrk="1" latinLnBrk="0" hangingPunct="1">
        <a:defRPr sz="1307"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val="893235681"/>
      </p:ext>
    </p:extLst>
  </p:cSld>
  <p:clrMap bg1="lt1" tx1="dk1" bg2="lt2" tx2="dk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 id="2147484431" r:id="rId6"/>
    <p:sldLayoutId id="2147484432" r:id="rId7"/>
    <p:sldLayoutId id="2147484433" r:id="rId8"/>
    <p:sldLayoutId id="2147484434" r:id="rId9"/>
    <p:sldLayoutId id="2147484435" r:id="rId10"/>
    <p:sldLayoutId id="2147484436" r:id="rId11"/>
    <p:sldLayoutId id="2147484437" r:id="rId12"/>
    <p:sldLayoutId id="2147484438" r:id="rId13"/>
    <p:sldLayoutId id="2147484439" r:id="rId14"/>
    <p:sldLayoutId id="2147484440" r:id="rId15"/>
    <p:sldLayoutId id="2147484441" r:id="rId16"/>
    <p:sldLayoutId id="2147484442" r:id="rId17"/>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7"/>
            <a:ext cx="2133600" cy="365125"/>
          </a:xfrm>
          <a:prstGeom prst="rect">
            <a:avLst/>
          </a:prstGeom>
        </p:spPr>
        <p:txBody>
          <a:bodyPr vert="horz" lIns="91440" tIns="45720" rIns="91440" bIns="45720" rtlCol="0" anchor="ctr"/>
          <a:lstStyle>
            <a:lvl1pPr algn="l">
              <a:defRPr sz="944">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7"/>
            <a:ext cx="2895600" cy="365125"/>
          </a:xfrm>
          <a:prstGeom prst="rect">
            <a:avLst/>
          </a:prstGeom>
        </p:spPr>
        <p:txBody>
          <a:bodyPr vert="horz" lIns="91440" tIns="45720" rIns="91440" bIns="45720" rtlCol="0" anchor="ctr"/>
          <a:lstStyle>
            <a:lvl1pPr algn="ctr">
              <a:defRPr sz="944">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7"/>
            <a:ext cx="2133600" cy="365125"/>
          </a:xfrm>
          <a:prstGeom prst="rect">
            <a:avLst/>
          </a:prstGeom>
        </p:spPr>
        <p:txBody>
          <a:bodyPr vert="horz" lIns="91440" tIns="45720" rIns="91440" bIns="45720" rtlCol="0" anchor="ctr"/>
          <a:lstStyle>
            <a:lvl1pPr algn="r">
              <a:defRPr sz="944">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942104752"/>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Lst>
  <p:txStyles>
    <p:titleStyle>
      <a:lvl1pPr algn="ctr" defTabSz="719255" rtl="0" eaLnBrk="1" latinLnBrk="0" hangingPunct="1">
        <a:spcBef>
          <a:spcPct val="0"/>
        </a:spcBef>
        <a:buNone/>
        <a:defRPr sz="3462" kern="1200">
          <a:solidFill>
            <a:schemeClr val="tx1"/>
          </a:solidFill>
          <a:latin typeface="+mj-lt"/>
          <a:ea typeface="+mj-ea"/>
          <a:cs typeface="+mj-cs"/>
        </a:defRPr>
      </a:lvl1pPr>
    </p:titleStyle>
    <p:bodyStyle>
      <a:lvl1pPr marL="269721" indent="-269721" algn="l" defTabSz="719255" rtl="0" eaLnBrk="1" latinLnBrk="0" hangingPunct="1">
        <a:spcBef>
          <a:spcPct val="20000"/>
        </a:spcBef>
        <a:buFont typeface="Arial" panose="020B0604020202020204" pitchFamily="34" charset="0"/>
        <a:buChar char="•"/>
        <a:defRPr sz="2517" kern="1200">
          <a:solidFill>
            <a:schemeClr val="tx1"/>
          </a:solidFill>
          <a:latin typeface="+mn-lt"/>
          <a:ea typeface="+mn-ea"/>
          <a:cs typeface="+mn-cs"/>
        </a:defRPr>
      </a:lvl1pPr>
      <a:lvl2pPr marL="584394" indent="-224767" algn="l" defTabSz="719255" rtl="0" eaLnBrk="1" latinLnBrk="0" hangingPunct="1">
        <a:spcBef>
          <a:spcPct val="20000"/>
        </a:spcBef>
        <a:buFont typeface="Arial" panose="020B0604020202020204" pitchFamily="34" charset="0"/>
        <a:buChar char="–"/>
        <a:defRPr sz="2203" kern="1200">
          <a:solidFill>
            <a:schemeClr val="tx1"/>
          </a:solidFill>
          <a:latin typeface="+mn-lt"/>
          <a:ea typeface="+mn-ea"/>
          <a:cs typeface="+mn-cs"/>
        </a:defRPr>
      </a:lvl2pPr>
      <a:lvl3pPr marL="899068" indent="-179813" algn="l" defTabSz="719255" rtl="0" eaLnBrk="1" latinLnBrk="0" hangingPunct="1">
        <a:spcBef>
          <a:spcPct val="20000"/>
        </a:spcBef>
        <a:buFont typeface="Arial" panose="020B0604020202020204" pitchFamily="34" charset="0"/>
        <a:buChar char="•"/>
        <a:defRPr sz="1888" kern="1200">
          <a:solidFill>
            <a:schemeClr val="tx1"/>
          </a:solidFill>
          <a:latin typeface="+mn-lt"/>
          <a:ea typeface="+mn-ea"/>
          <a:cs typeface="+mn-cs"/>
        </a:defRPr>
      </a:lvl3pPr>
      <a:lvl4pPr marL="1258696"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4pPr>
      <a:lvl5pPr marL="1618323"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5pPr>
      <a:lvl6pPr marL="1977949"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6pPr>
      <a:lvl7pPr marL="2337577"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7pPr>
      <a:lvl8pPr marL="2697204"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8pPr>
      <a:lvl9pPr marL="3056831"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9pPr>
    </p:bodyStyle>
    <p:otherStyle>
      <a:defPPr>
        <a:defRPr lang="ru-RU"/>
      </a:defPPr>
      <a:lvl1pPr marL="0" algn="l" defTabSz="719255" rtl="0" eaLnBrk="1" latinLnBrk="0" hangingPunct="1">
        <a:defRPr sz="1416" kern="1200">
          <a:solidFill>
            <a:schemeClr val="tx1"/>
          </a:solidFill>
          <a:latin typeface="+mn-lt"/>
          <a:ea typeface="+mn-ea"/>
          <a:cs typeface="+mn-cs"/>
        </a:defRPr>
      </a:lvl1pPr>
      <a:lvl2pPr marL="359627" algn="l" defTabSz="719255" rtl="0" eaLnBrk="1" latinLnBrk="0" hangingPunct="1">
        <a:defRPr sz="1416" kern="1200">
          <a:solidFill>
            <a:schemeClr val="tx1"/>
          </a:solidFill>
          <a:latin typeface="+mn-lt"/>
          <a:ea typeface="+mn-ea"/>
          <a:cs typeface="+mn-cs"/>
        </a:defRPr>
      </a:lvl2pPr>
      <a:lvl3pPr marL="719255" algn="l" defTabSz="719255" rtl="0" eaLnBrk="1" latinLnBrk="0" hangingPunct="1">
        <a:defRPr sz="1416" kern="1200">
          <a:solidFill>
            <a:schemeClr val="tx1"/>
          </a:solidFill>
          <a:latin typeface="+mn-lt"/>
          <a:ea typeface="+mn-ea"/>
          <a:cs typeface="+mn-cs"/>
        </a:defRPr>
      </a:lvl3pPr>
      <a:lvl4pPr marL="1078881" algn="l" defTabSz="719255" rtl="0" eaLnBrk="1" latinLnBrk="0" hangingPunct="1">
        <a:defRPr sz="1416" kern="1200">
          <a:solidFill>
            <a:schemeClr val="tx1"/>
          </a:solidFill>
          <a:latin typeface="+mn-lt"/>
          <a:ea typeface="+mn-ea"/>
          <a:cs typeface="+mn-cs"/>
        </a:defRPr>
      </a:lvl4pPr>
      <a:lvl5pPr marL="1438508" algn="l" defTabSz="719255" rtl="0" eaLnBrk="1" latinLnBrk="0" hangingPunct="1">
        <a:defRPr sz="1416" kern="1200">
          <a:solidFill>
            <a:schemeClr val="tx1"/>
          </a:solidFill>
          <a:latin typeface="+mn-lt"/>
          <a:ea typeface="+mn-ea"/>
          <a:cs typeface="+mn-cs"/>
        </a:defRPr>
      </a:lvl5pPr>
      <a:lvl6pPr marL="1798136" algn="l" defTabSz="719255" rtl="0" eaLnBrk="1" latinLnBrk="0" hangingPunct="1">
        <a:defRPr sz="1416" kern="1200">
          <a:solidFill>
            <a:schemeClr val="tx1"/>
          </a:solidFill>
          <a:latin typeface="+mn-lt"/>
          <a:ea typeface="+mn-ea"/>
          <a:cs typeface="+mn-cs"/>
        </a:defRPr>
      </a:lvl6pPr>
      <a:lvl7pPr marL="2157763" algn="l" defTabSz="719255" rtl="0" eaLnBrk="1" latinLnBrk="0" hangingPunct="1">
        <a:defRPr sz="1416" kern="1200">
          <a:solidFill>
            <a:schemeClr val="tx1"/>
          </a:solidFill>
          <a:latin typeface="+mn-lt"/>
          <a:ea typeface="+mn-ea"/>
          <a:cs typeface="+mn-cs"/>
        </a:defRPr>
      </a:lvl7pPr>
      <a:lvl8pPr marL="2517390" algn="l" defTabSz="719255" rtl="0" eaLnBrk="1" latinLnBrk="0" hangingPunct="1">
        <a:defRPr sz="1416" kern="1200">
          <a:solidFill>
            <a:schemeClr val="tx1"/>
          </a:solidFill>
          <a:latin typeface="+mn-lt"/>
          <a:ea typeface="+mn-ea"/>
          <a:cs typeface="+mn-cs"/>
        </a:defRPr>
      </a:lvl8pPr>
      <a:lvl9pPr marL="2877017" algn="l" defTabSz="719255" rtl="0" eaLnBrk="1" latinLnBrk="0" hangingPunct="1">
        <a:defRPr sz="1416"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blipFill dpi="0" rotWithShape="1">
          <a:blip r:embed="rId20"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AE8BCD9E-D563-4E2E-8E09-6FA2EE0DD3FE}" type="datetimeFigureOut">
              <a:rPr lang="ru-RU" smtClean="0"/>
              <a:pPr/>
              <a:t>25.06.2024</a:t>
            </a:fld>
            <a:endParaRPr lang="ru-RU" dirty="0"/>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0D43721-28A0-4D00-97B5-1D9863967FF4}" type="slidenum">
              <a:rPr lang="ru-RU" smtClean="0"/>
              <a:pPr/>
              <a:t>‹#›</a:t>
            </a:fld>
            <a:endParaRPr lang="ru-RU" dirty="0"/>
          </a:p>
        </p:txBody>
      </p:sp>
    </p:spTree>
    <p:extLst>
      <p:ext uri="{BB962C8B-B14F-4D97-AF65-F5344CB8AC3E}">
        <p14:creationId xmlns:p14="http://schemas.microsoft.com/office/powerpoint/2010/main" val="2921268147"/>
      </p:ext>
    </p:extLst>
  </p:cSld>
  <p:clrMap bg1="lt1" tx1="dk1" bg2="lt2" tx2="dk2" accent1="accent1" accent2="accent2" accent3="accent3" accent4="accent4" accent5="accent5" accent6="accent6" hlink="hlink" folHlink="folHlink"/>
  <p:sldLayoutIdLst>
    <p:sldLayoutId id="2147484444" r:id="rId1"/>
    <p:sldLayoutId id="2147484445" r:id="rId2"/>
    <p:sldLayoutId id="2147484446" r:id="rId3"/>
    <p:sldLayoutId id="2147484447" r:id="rId4"/>
    <p:sldLayoutId id="2147484448" r:id="rId5"/>
    <p:sldLayoutId id="2147484449" r:id="rId6"/>
    <p:sldLayoutId id="2147484450" r:id="rId7"/>
    <p:sldLayoutId id="2147484451" r:id="rId8"/>
    <p:sldLayoutId id="2147484452" r:id="rId9"/>
    <p:sldLayoutId id="2147484453" r:id="rId10"/>
    <p:sldLayoutId id="2147484454" r:id="rId11"/>
    <p:sldLayoutId id="2147484455" r:id="rId12"/>
    <p:sldLayoutId id="2147484456" r:id="rId13"/>
    <p:sldLayoutId id="2147484457" r:id="rId14"/>
    <p:sldLayoutId id="2147484458" r:id="rId15"/>
    <p:sldLayoutId id="2147484459" r:id="rId16"/>
    <p:sldLayoutId id="2147484460" r:id="rId17"/>
    <p:sldLayoutId id="2147484461" r:id="rId18"/>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1D8BD707-D9CF-40AE-B4C6-C98DA3205C09}" type="datetimeFigureOut">
              <a:rPr lang="en-US" smtClean="0">
                <a:solidFill>
                  <a:prstClr val="black">
                    <a:tint val="75000"/>
                  </a:prstClr>
                </a:solidFill>
              </a:rPr>
              <a:pPr/>
              <a:t>6/25/2024</a:t>
            </a:fld>
            <a:endParaRPr lang="en-US">
              <a:solidFill>
                <a:prstClr val="black">
                  <a:tint val="75000"/>
                </a:prstClr>
              </a:solidFill>
            </a:endParaRPr>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marL="23447"/>
            <a:fld id="{81D60167-4931-47E6-BA6A-407CBD079E47}" type="slidenum">
              <a:rPr lang="ru-RU" sz="1015" smtClean="0">
                <a:solidFill>
                  <a:prstClr val="black">
                    <a:tint val="75000"/>
                  </a:prstClr>
                </a:solidFill>
                <a:latin typeface="Times New Roman"/>
                <a:cs typeface="Times New Roman"/>
              </a:rPr>
              <a:pPr marL="23447"/>
              <a:t>‹#›</a:t>
            </a:fld>
            <a:endParaRPr lang="ru-RU" sz="1015">
              <a:solidFill>
                <a:prstClr val="black">
                  <a:tint val="75000"/>
                </a:prstClr>
              </a:solidFill>
              <a:latin typeface="Times New Roman"/>
              <a:cs typeface="Times New Roman"/>
            </a:endParaRPr>
          </a:p>
        </p:txBody>
      </p:sp>
    </p:spTree>
    <p:extLst>
      <p:ext uri="{BB962C8B-B14F-4D97-AF65-F5344CB8AC3E}">
        <p14:creationId xmlns:p14="http://schemas.microsoft.com/office/powerpoint/2010/main" val="3247627257"/>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 id="2147484474" r:id="rId12"/>
    <p:sldLayoutId id="2147484475" r:id="rId13"/>
    <p:sldLayoutId id="2147484476" r:id="rId14"/>
    <p:sldLayoutId id="2147484477" r:id="rId15"/>
    <p:sldLayoutId id="2147484478" r:id="rId16"/>
    <p:sldLayoutId id="2147484479" r:id="rId17"/>
    <p:sldLayoutId id="2147484480" r:id="rId18"/>
    <p:sldLayoutId id="2147484481" r:id="rId19"/>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53907AC1-2A1A-4924-857C-A79337A72BC8}" type="datetime1">
              <a:rPr lang="ru-RU" smtClean="0"/>
              <a:pPr/>
              <a:t>25.06.2024</a:t>
            </a:fld>
            <a:endParaRPr lang="ru-RU" dirty="0"/>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345F6908-186F-4A32-B4AA-B17175D3FC21}" type="slidenum">
              <a:rPr lang="ru-RU" smtClean="0"/>
              <a:pPr/>
              <a:t>‹#›</a:t>
            </a:fld>
            <a:endParaRPr lang="ru-RU" dirty="0"/>
          </a:p>
        </p:txBody>
      </p:sp>
    </p:spTree>
    <p:extLst>
      <p:ext uri="{BB962C8B-B14F-4D97-AF65-F5344CB8AC3E}">
        <p14:creationId xmlns:p14="http://schemas.microsoft.com/office/powerpoint/2010/main" val="4288165404"/>
      </p:ext>
    </p:extLst>
  </p:cSld>
  <p:clrMap bg1="lt1" tx1="dk1" bg2="lt2" tx2="dk2" accent1="accent1" accent2="accent2" accent3="accent3" accent4="accent4" accent5="accent5" accent6="accent6" hlink="hlink" folHlink="folHlink"/>
  <p:sldLayoutIdLst>
    <p:sldLayoutId id="2147484483" r:id="rId1"/>
    <p:sldLayoutId id="2147484484" r:id="rId2"/>
    <p:sldLayoutId id="2147484485" r:id="rId3"/>
    <p:sldLayoutId id="2147484486" r:id="rId4"/>
    <p:sldLayoutId id="2147484487" r:id="rId5"/>
    <p:sldLayoutId id="2147484488" r:id="rId6"/>
    <p:sldLayoutId id="2147484489" r:id="rId7"/>
    <p:sldLayoutId id="2147484490" r:id="rId8"/>
    <p:sldLayoutId id="2147484491" r:id="rId9"/>
    <p:sldLayoutId id="2147484492" r:id="rId10"/>
    <p:sldLayoutId id="2147484493" r:id="rId11"/>
    <p:sldLayoutId id="2147484494" r:id="rId12"/>
    <p:sldLayoutId id="2147484495" r:id="rId13"/>
    <p:sldLayoutId id="2147484496" r:id="rId14"/>
    <p:sldLayoutId id="2147484497" r:id="rId15"/>
    <p:sldLayoutId id="2147484498" r:id="rId16"/>
    <p:sldLayoutId id="2147484499" r:id="rId17"/>
  </p:sldLayoutIdLst>
  <p:hf hdr="0" ftr="0" dt="0"/>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1D8BD707-D9CF-40AE-B4C6-C98DA3205C09}"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marL="23447"/>
            <a:fld id="{81D60167-4931-47E6-BA6A-407CBD079E47}" type="slidenum">
              <a:rPr lang="ru-RU" sz="1015" smtClean="0">
                <a:latin typeface="Times New Roman"/>
                <a:cs typeface="Times New Roman"/>
              </a:rPr>
              <a:pPr marL="23447"/>
              <a:t>‹#›</a:t>
            </a:fld>
            <a:endParaRPr lang="ru-RU" sz="1015">
              <a:latin typeface="Times New Roman"/>
              <a:cs typeface="Times New Roman"/>
            </a:endParaRPr>
          </a:p>
        </p:txBody>
      </p:sp>
    </p:spTree>
    <p:extLst>
      <p:ext uri="{BB962C8B-B14F-4D97-AF65-F5344CB8AC3E}">
        <p14:creationId xmlns:p14="http://schemas.microsoft.com/office/powerpoint/2010/main" val="646558375"/>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 id="2147483959" r:id="rId15"/>
    <p:sldLayoutId id="2147483960"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1D8BD707-D9CF-40AE-B4C6-C98DA3205C09}" type="datetimeFigureOut">
              <a:rPr lang="en-US" smtClean="0"/>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pPr marL="21644"/>
            <a:fld id="{81D60167-4931-47E6-BA6A-407CBD079E47}" type="slidenum">
              <a:rPr lang="ru-RU" sz="937" smtClean="0">
                <a:latin typeface="Times New Roman"/>
                <a:cs typeface="Times New Roman"/>
              </a:rPr>
              <a:pPr marL="21644"/>
              <a:t>‹#›</a:t>
            </a:fld>
            <a:endParaRPr lang="ru-RU" sz="937">
              <a:latin typeface="Times New Roman"/>
              <a:cs typeface="Times New Roman"/>
            </a:endParaRPr>
          </a:p>
        </p:txBody>
      </p:sp>
    </p:spTree>
    <p:extLst>
      <p:ext uri="{BB962C8B-B14F-4D97-AF65-F5344CB8AC3E}">
        <p14:creationId xmlns:p14="http://schemas.microsoft.com/office/powerpoint/2010/main" val="3785160885"/>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 id="2147483976" r:id="rId15"/>
    <p:sldLayoutId id="2147483977" r:id="rId16"/>
    <p:sldLayoutId id="2147483978" r:id="rId17"/>
    <p:sldLayoutId id="2147483979" r:id="rId18"/>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20"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defRPr sz="944">
                <a:solidFill>
                  <a:schemeClr val="tx1">
                    <a:tint val="75000"/>
                  </a:schemeClr>
                </a:solidFill>
              </a:defRPr>
            </a:lvl1pPr>
          </a:lstStyle>
          <a:p>
            <a:pPr>
              <a:defRPr/>
            </a:pPr>
            <a:fld id="{EB37DEB7-43F8-4F03-88F5-E8F22FE59095}" type="datetimeFigureOut">
              <a:rPr lang="ru-RU"/>
              <a:pPr>
                <a:defRPr/>
              </a:pPr>
              <a:t>25.06.2024</a:t>
            </a:fld>
            <a:endParaRPr lang="ru-RU"/>
          </a:p>
        </p:txBody>
      </p:sp>
      <p:sp>
        <p:nvSpPr>
          <p:cNvPr id="5" name="Нижний колонтитул 4"/>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defRPr sz="944">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defRPr sz="944">
                <a:solidFill>
                  <a:schemeClr val="tx1">
                    <a:tint val="75000"/>
                  </a:schemeClr>
                </a:solidFill>
              </a:defRPr>
            </a:lvl1pPr>
          </a:lstStyle>
          <a:p>
            <a:pPr>
              <a:defRPr/>
            </a:pPr>
            <a:fld id="{DA4C6BCD-CAE5-4791-8E94-BBB96CB7B9E2}" type="slidenum">
              <a:rPr lang="ru-RU"/>
              <a:pPr>
                <a:defRPr/>
              </a:pPr>
              <a:t>‹#›</a:t>
            </a:fld>
            <a:endParaRPr lang="ru-RU"/>
          </a:p>
        </p:txBody>
      </p:sp>
    </p:spTree>
    <p:extLst>
      <p:ext uri="{BB962C8B-B14F-4D97-AF65-F5344CB8AC3E}">
        <p14:creationId xmlns:p14="http://schemas.microsoft.com/office/powerpoint/2010/main" val="93044485"/>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 id="2147483990" r:id="rId10"/>
    <p:sldLayoutId id="2147483991" r:id="rId11"/>
    <p:sldLayoutId id="2147483992" r:id="rId12"/>
    <p:sldLayoutId id="2147483993" r:id="rId13"/>
    <p:sldLayoutId id="2147483994" r:id="rId14"/>
    <p:sldLayoutId id="2147483995" r:id="rId15"/>
    <p:sldLayoutId id="2147483996" r:id="rId16"/>
    <p:sldLayoutId id="2147483997" r:id="rId17"/>
    <p:sldLayoutId id="2147483998" r:id="rId18"/>
  </p:sldLayoutIdLst>
  <p:txStyles>
    <p:titleStyle>
      <a:lvl1pPr algn="ctr" rtl="0" eaLnBrk="0" fontAlgn="base" hangingPunct="0">
        <a:spcBef>
          <a:spcPct val="0"/>
        </a:spcBef>
        <a:spcAft>
          <a:spcPct val="0"/>
        </a:spcAft>
        <a:defRPr sz="3462" kern="1200">
          <a:solidFill>
            <a:schemeClr val="tx1"/>
          </a:solidFill>
          <a:latin typeface="+mj-lt"/>
          <a:ea typeface="+mj-ea"/>
          <a:cs typeface="+mj-cs"/>
        </a:defRPr>
      </a:lvl1pPr>
      <a:lvl2pPr algn="ctr" rtl="0" eaLnBrk="0" fontAlgn="base" hangingPunct="0">
        <a:spcBef>
          <a:spcPct val="0"/>
        </a:spcBef>
        <a:spcAft>
          <a:spcPct val="0"/>
        </a:spcAft>
        <a:defRPr sz="3462">
          <a:solidFill>
            <a:schemeClr val="tx1"/>
          </a:solidFill>
          <a:latin typeface="Calibri" pitchFamily="34" charset="0"/>
        </a:defRPr>
      </a:lvl2pPr>
      <a:lvl3pPr algn="ctr" rtl="0" eaLnBrk="0" fontAlgn="base" hangingPunct="0">
        <a:spcBef>
          <a:spcPct val="0"/>
        </a:spcBef>
        <a:spcAft>
          <a:spcPct val="0"/>
        </a:spcAft>
        <a:defRPr sz="3462">
          <a:solidFill>
            <a:schemeClr val="tx1"/>
          </a:solidFill>
          <a:latin typeface="Calibri" pitchFamily="34" charset="0"/>
        </a:defRPr>
      </a:lvl3pPr>
      <a:lvl4pPr algn="ctr" rtl="0" eaLnBrk="0" fontAlgn="base" hangingPunct="0">
        <a:spcBef>
          <a:spcPct val="0"/>
        </a:spcBef>
        <a:spcAft>
          <a:spcPct val="0"/>
        </a:spcAft>
        <a:defRPr sz="3462">
          <a:solidFill>
            <a:schemeClr val="tx1"/>
          </a:solidFill>
          <a:latin typeface="Calibri" pitchFamily="34" charset="0"/>
        </a:defRPr>
      </a:lvl4pPr>
      <a:lvl5pPr algn="ctr" rtl="0" eaLnBrk="0" fontAlgn="base" hangingPunct="0">
        <a:spcBef>
          <a:spcPct val="0"/>
        </a:spcBef>
        <a:spcAft>
          <a:spcPct val="0"/>
        </a:spcAft>
        <a:defRPr sz="3462">
          <a:solidFill>
            <a:schemeClr val="tx1"/>
          </a:solidFill>
          <a:latin typeface="Calibri" pitchFamily="34" charset="0"/>
        </a:defRPr>
      </a:lvl5pPr>
      <a:lvl6pPr marL="359627" algn="ctr" rtl="0" fontAlgn="base">
        <a:spcBef>
          <a:spcPct val="0"/>
        </a:spcBef>
        <a:spcAft>
          <a:spcPct val="0"/>
        </a:spcAft>
        <a:defRPr sz="3462">
          <a:solidFill>
            <a:schemeClr val="tx1"/>
          </a:solidFill>
          <a:latin typeface="Calibri" pitchFamily="34" charset="0"/>
        </a:defRPr>
      </a:lvl6pPr>
      <a:lvl7pPr marL="719255" algn="ctr" rtl="0" fontAlgn="base">
        <a:spcBef>
          <a:spcPct val="0"/>
        </a:spcBef>
        <a:spcAft>
          <a:spcPct val="0"/>
        </a:spcAft>
        <a:defRPr sz="3462">
          <a:solidFill>
            <a:schemeClr val="tx1"/>
          </a:solidFill>
          <a:latin typeface="Calibri" pitchFamily="34" charset="0"/>
        </a:defRPr>
      </a:lvl7pPr>
      <a:lvl8pPr marL="1078881" algn="ctr" rtl="0" fontAlgn="base">
        <a:spcBef>
          <a:spcPct val="0"/>
        </a:spcBef>
        <a:spcAft>
          <a:spcPct val="0"/>
        </a:spcAft>
        <a:defRPr sz="3462">
          <a:solidFill>
            <a:schemeClr val="tx1"/>
          </a:solidFill>
          <a:latin typeface="Calibri" pitchFamily="34" charset="0"/>
        </a:defRPr>
      </a:lvl8pPr>
      <a:lvl9pPr marL="1438508" algn="ctr" rtl="0" fontAlgn="base">
        <a:spcBef>
          <a:spcPct val="0"/>
        </a:spcBef>
        <a:spcAft>
          <a:spcPct val="0"/>
        </a:spcAft>
        <a:defRPr sz="3462">
          <a:solidFill>
            <a:schemeClr val="tx1"/>
          </a:solidFill>
          <a:latin typeface="Calibri" pitchFamily="34" charset="0"/>
        </a:defRPr>
      </a:lvl9pPr>
    </p:titleStyle>
    <p:bodyStyle>
      <a:lvl1pPr marL="269721" indent="-269721" algn="l" rtl="0" eaLnBrk="0" fontAlgn="base" hangingPunct="0">
        <a:spcBef>
          <a:spcPct val="20000"/>
        </a:spcBef>
        <a:spcAft>
          <a:spcPct val="0"/>
        </a:spcAft>
        <a:buFont typeface="Arial" charset="0"/>
        <a:buChar char="•"/>
        <a:defRPr sz="2517" kern="1200">
          <a:solidFill>
            <a:schemeClr val="tx1"/>
          </a:solidFill>
          <a:latin typeface="+mn-lt"/>
          <a:ea typeface="+mn-ea"/>
          <a:cs typeface="+mn-cs"/>
        </a:defRPr>
      </a:lvl1pPr>
      <a:lvl2pPr marL="584394" indent="-224767" algn="l" rtl="0" eaLnBrk="0" fontAlgn="base" hangingPunct="0">
        <a:spcBef>
          <a:spcPct val="20000"/>
        </a:spcBef>
        <a:spcAft>
          <a:spcPct val="0"/>
        </a:spcAft>
        <a:buFont typeface="Arial" charset="0"/>
        <a:buChar char="–"/>
        <a:defRPr sz="2203" kern="1200">
          <a:solidFill>
            <a:schemeClr val="tx1"/>
          </a:solidFill>
          <a:latin typeface="+mn-lt"/>
          <a:ea typeface="+mn-ea"/>
          <a:cs typeface="+mn-cs"/>
        </a:defRPr>
      </a:lvl2pPr>
      <a:lvl3pPr marL="899068" indent="-179813" algn="l" rtl="0" eaLnBrk="0" fontAlgn="base" hangingPunct="0">
        <a:spcBef>
          <a:spcPct val="20000"/>
        </a:spcBef>
        <a:spcAft>
          <a:spcPct val="0"/>
        </a:spcAft>
        <a:buFont typeface="Arial" charset="0"/>
        <a:buChar char="•"/>
        <a:defRPr sz="1888" kern="1200">
          <a:solidFill>
            <a:schemeClr val="tx1"/>
          </a:solidFill>
          <a:latin typeface="+mn-lt"/>
          <a:ea typeface="+mn-ea"/>
          <a:cs typeface="+mn-cs"/>
        </a:defRPr>
      </a:lvl3pPr>
      <a:lvl4pPr marL="1258696" indent="-179813" algn="l" rtl="0" eaLnBrk="0" fontAlgn="base" hangingPunct="0">
        <a:spcBef>
          <a:spcPct val="20000"/>
        </a:spcBef>
        <a:spcAft>
          <a:spcPct val="0"/>
        </a:spcAft>
        <a:buFont typeface="Arial" charset="0"/>
        <a:buChar char="–"/>
        <a:defRPr sz="1573" kern="1200">
          <a:solidFill>
            <a:schemeClr val="tx1"/>
          </a:solidFill>
          <a:latin typeface="+mn-lt"/>
          <a:ea typeface="+mn-ea"/>
          <a:cs typeface="+mn-cs"/>
        </a:defRPr>
      </a:lvl4pPr>
      <a:lvl5pPr marL="1618323" indent="-179813" algn="l" rtl="0" eaLnBrk="0" fontAlgn="base" hangingPunct="0">
        <a:spcBef>
          <a:spcPct val="20000"/>
        </a:spcBef>
        <a:spcAft>
          <a:spcPct val="0"/>
        </a:spcAft>
        <a:buFont typeface="Arial" charset="0"/>
        <a:buChar char="»"/>
        <a:defRPr sz="1573" kern="1200">
          <a:solidFill>
            <a:schemeClr val="tx1"/>
          </a:solidFill>
          <a:latin typeface="+mn-lt"/>
          <a:ea typeface="+mn-ea"/>
          <a:cs typeface="+mn-cs"/>
        </a:defRPr>
      </a:lvl5pPr>
      <a:lvl6pPr marL="1977949"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6pPr>
      <a:lvl7pPr marL="2337577"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7pPr>
      <a:lvl8pPr marL="2697204"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8pPr>
      <a:lvl9pPr marL="3056831" indent="-179813" algn="l" defTabSz="719255" rtl="0" eaLnBrk="1" latinLnBrk="0" hangingPunct="1">
        <a:spcBef>
          <a:spcPct val="20000"/>
        </a:spcBef>
        <a:buFont typeface="Arial" panose="020B0604020202020204" pitchFamily="34" charset="0"/>
        <a:buChar char="•"/>
        <a:defRPr sz="1573" kern="1200">
          <a:solidFill>
            <a:schemeClr val="tx1"/>
          </a:solidFill>
          <a:latin typeface="+mn-lt"/>
          <a:ea typeface="+mn-ea"/>
          <a:cs typeface="+mn-cs"/>
        </a:defRPr>
      </a:lvl9pPr>
    </p:bodyStyle>
    <p:otherStyle>
      <a:defPPr>
        <a:defRPr lang="ru-RU"/>
      </a:defPPr>
      <a:lvl1pPr marL="0" algn="l" defTabSz="719255" rtl="0" eaLnBrk="1" latinLnBrk="0" hangingPunct="1">
        <a:defRPr sz="1416" kern="1200">
          <a:solidFill>
            <a:schemeClr val="tx1"/>
          </a:solidFill>
          <a:latin typeface="+mn-lt"/>
          <a:ea typeface="+mn-ea"/>
          <a:cs typeface="+mn-cs"/>
        </a:defRPr>
      </a:lvl1pPr>
      <a:lvl2pPr marL="359627" algn="l" defTabSz="719255" rtl="0" eaLnBrk="1" latinLnBrk="0" hangingPunct="1">
        <a:defRPr sz="1416" kern="1200">
          <a:solidFill>
            <a:schemeClr val="tx1"/>
          </a:solidFill>
          <a:latin typeface="+mn-lt"/>
          <a:ea typeface="+mn-ea"/>
          <a:cs typeface="+mn-cs"/>
        </a:defRPr>
      </a:lvl2pPr>
      <a:lvl3pPr marL="719255" algn="l" defTabSz="719255" rtl="0" eaLnBrk="1" latinLnBrk="0" hangingPunct="1">
        <a:defRPr sz="1416" kern="1200">
          <a:solidFill>
            <a:schemeClr val="tx1"/>
          </a:solidFill>
          <a:latin typeface="+mn-lt"/>
          <a:ea typeface="+mn-ea"/>
          <a:cs typeface="+mn-cs"/>
        </a:defRPr>
      </a:lvl3pPr>
      <a:lvl4pPr marL="1078881" algn="l" defTabSz="719255" rtl="0" eaLnBrk="1" latinLnBrk="0" hangingPunct="1">
        <a:defRPr sz="1416" kern="1200">
          <a:solidFill>
            <a:schemeClr val="tx1"/>
          </a:solidFill>
          <a:latin typeface="+mn-lt"/>
          <a:ea typeface="+mn-ea"/>
          <a:cs typeface="+mn-cs"/>
        </a:defRPr>
      </a:lvl4pPr>
      <a:lvl5pPr marL="1438508" algn="l" defTabSz="719255" rtl="0" eaLnBrk="1" latinLnBrk="0" hangingPunct="1">
        <a:defRPr sz="1416" kern="1200">
          <a:solidFill>
            <a:schemeClr val="tx1"/>
          </a:solidFill>
          <a:latin typeface="+mn-lt"/>
          <a:ea typeface="+mn-ea"/>
          <a:cs typeface="+mn-cs"/>
        </a:defRPr>
      </a:lvl5pPr>
      <a:lvl6pPr marL="1798136" algn="l" defTabSz="719255" rtl="0" eaLnBrk="1" latinLnBrk="0" hangingPunct="1">
        <a:defRPr sz="1416" kern="1200">
          <a:solidFill>
            <a:schemeClr val="tx1"/>
          </a:solidFill>
          <a:latin typeface="+mn-lt"/>
          <a:ea typeface="+mn-ea"/>
          <a:cs typeface="+mn-cs"/>
        </a:defRPr>
      </a:lvl6pPr>
      <a:lvl7pPr marL="2157763" algn="l" defTabSz="719255" rtl="0" eaLnBrk="1" latinLnBrk="0" hangingPunct="1">
        <a:defRPr sz="1416" kern="1200">
          <a:solidFill>
            <a:schemeClr val="tx1"/>
          </a:solidFill>
          <a:latin typeface="+mn-lt"/>
          <a:ea typeface="+mn-ea"/>
          <a:cs typeface="+mn-cs"/>
        </a:defRPr>
      </a:lvl7pPr>
      <a:lvl8pPr marL="2517390" algn="l" defTabSz="719255" rtl="0" eaLnBrk="1" latinLnBrk="0" hangingPunct="1">
        <a:defRPr sz="1416" kern="1200">
          <a:solidFill>
            <a:schemeClr val="tx1"/>
          </a:solidFill>
          <a:latin typeface="+mn-lt"/>
          <a:ea typeface="+mn-ea"/>
          <a:cs typeface="+mn-cs"/>
        </a:defRPr>
      </a:lvl8pPr>
      <a:lvl9pPr marL="2877017" algn="l" defTabSz="719255" rtl="0" eaLnBrk="1" latinLnBrk="0" hangingPunct="1">
        <a:defRPr sz="141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108">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108">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762210669"/>
      </p:ext>
    </p:extLst>
  </p:cSld>
  <p:clrMap bg1="lt1" tx1="dk1" bg2="lt2" tx2="dk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 id="2147484011" r:id="rId12"/>
    <p:sldLayoutId id="2147484012" r:id="rId13"/>
    <p:sldLayoutId id="2147484013" r:id="rId14"/>
    <p:sldLayoutId id="2147484014" r:id="rId15"/>
    <p:sldLayoutId id="2147484016" r:id="rId16"/>
  </p:sldLayoutIdLst>
  <p:txStyles>
    <p:titleStyle>
      <a:lvl1pPr algn="ctr" defTabSz="844083"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844083" rtl="0" eaLnBrk="1" latinLnBrk="0" hangingPunct="1">
        <a:spcBef>
          <a:spcPct val="20000"/>
        </a:spcBef>
        <a:buFont typeface="Arial" panose="020B0604020202020204" pitchFamily="34" charset="0"/>
        <a:buChar char="•"/>
        <a:defRPr sz="2954" kern="1200">
          <a:solidFill>
            <a:schemeClr val="tx1"/>
          </a:solidFill>
          <a:latin typeface="+mn-lt"/>
          <a:ea typeface="+mn-ea"/>
          <a:cs typeface="+mn-cs"/>
        </a:defRPr>
      </a:lvl1pPr>
      <a:lvl2pPr marL="685817" indent="-263776" algn="l" defTabSz="844083" rtl="0" eaLnBrk="1" latinLnBrk="0" hangingPunct="1">
        <a:spcBef>
          <a:spcPct val="20000"/>
        </a:spcBef>
        <a:buFont typeface="Arial" panose="020B0604020202020204" pitchFamily="34" charset="0"/>
        <a:buChar char="–"/>
        <a:defRPr sz="2585" kern="1200">
          <a:solidFill>
            <a:schemeClr val="tx1"/>
          </a:solidFill>
          <a:latin typeface="+mn-lt"/>
          <a:ea typeface="+mn-ea"/>
          <a:cs typeface="+mn-cs"/>
        </a:defRPr>
      </a:lvl2pPr>
      <a:lvl3pPr marL="1055103" indent="-211021" algn="l" defTabSz="844083" rtl="0" eaLnBrk="1" latinLnBrk="0" hangingPunct="1">
        <a:spcBef>
          <a:spcPct val="20000"/>
        </a:spcBef>
        <a:buFont typeface="Arial" panose="020B0604020202020204" pitchFamily="34" charset="0"/>
        <a:buChar char="•"/>
        <a:defRPr sz="2215" kern="1200">
          <a:solidFill>
            <a:schemeClr val="tx1"/>
          </a:solidFill>
          <a:latin typeface="+mn-lt"/>
          <a:ea typeface="+mn-ea"/>
          <a:cs typeface="+mn-cs"/>
        </a:defRPr>
      </a:lvl3pPr>
      <a:lvl4pPr marL="1477145"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4pPr>
      <a:lvl5pPr marL="1899186"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5pPr>
      <a:lvl6pPr marL="2321227"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anose="020B0604020202020204" pitchFamily="34" charset="0"/>
        <a:buChar char="•"/>
        <a:defRPr sz="1846" kern="1200">
          <a:solidFill>
            <a:schemeClr val="tx1"/>
          </a:solidFill>
          <a:latin typeface="+mn-lt"/>
          <a:ea typeface="+mn-ea"/>
          <a:cs typeface="+mn-cs"/>
        </a:defRPr>
      </a:lvl9pPr>
    </p:bodyStyle>
    <p:otherStyle>
      <a:defPPr>
        <a:defRPr lang="ru-RU"/>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8BCD9E-D563-4E2E-8E09-6FA2EE0DD3FE}" type="datetimeFigureOut">
              <a:rPr lang="ru-RU" smtClean="0"/>
              <a:pPr/>
              <a:t>25.06.2024</a:t>
            </a:fld>
            <a:endParaRPr lang="ru-RU"/>
          </a:p>
        </p:txBody>
      </p:sp>
      <p:sp>
        <p:nvSpPr>
          <p:cNvPr id="5" name="Нижний колонтитул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D43721-28A0-4D00-97B5-1D9863967FF4}" type="slidenum">
              <a:rPr lang="ru-RU" smtClean="0"/>
              <a:pPr/>
              <a:t>‹#›</a:t>
            </a:fld>
            <a:endParaRPr lang="ru-RU"/>
          </a:p>
        </p:txBody>
      </p:sp>
    </p:spTree>
    <p:extLst>
      <p:ext uri="{BB962C8B-B14F-4D97-AF65-F5344CB8AC3E}">
        <p14:creationId xmlns:p14="http://schemas.microsoft.com/office/powerpoint/2010/main" val="3897864856"/>
      </p:ext>
    </p:extLst>
  </p:cSld>
  <p:clrMap bg1="lt1" tx1="dk1" bg2="lt2" tx2="dk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 id="2147484047" r:id="rId12"/>
    <p:sldLayoutId id="2147484048" r:id="rId13"/>
    <p:sldLayoutId id="2147484049" r:id="rId14"/>
    <p:sldLayoutId id="2147484050" r:id="rId15"/>
    <p:sldLayoutId id="2147484051" r:id="rId16"/>
    <p:sldLayoutId id="2147484052" r:id="rId17"/>
    <p:sldLayoutId id="2147484053" r:id="rId18"/>
    <p:sldLayoutId id="2147484054"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5"/>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5"/>
            <a:ext cx="2133600" cy="365125"/>
          </a:xfrm>
          <a:prstGeom prst="rect">
            <a:avLst/>
          </a:prstGeom>
        </p:spPr>
        <p:txBody>
          <a:bodyPr vert="horz" lIns="91440" tIns="45720" rIns="91440" bIns="45720" rtlCol="0" anchor="ctr"/>
          <a:lstStyle>
            <a:lvl1pPr algn="l">
              <a:defRPr sz="1023">
                <a:solidFill>
                  <a:schemeClr val="tx1">
                    <a:tint val="75000"/>
                  </a:schemeClr>
                </a:solidFill>
              </a:defRPr>
            </a:lvl1pPr>
          </a:lstStyle>
          <a:p>
            <a:fld id="{B6E13DAC-7A84-4034-BBB2-2F5E75CB2E82}" type="datetimeFigureOut">
              <a:rPr lang="en-US" smtClean="0"/>
              <a:pPr/>
              <a:t>6/25/2024</a:t>
            </a:fld>
            <a:endParaRPr lang="en-US"/>
          </a:p>
        </p:txBody>
      </p:sp>
      <p:sp>
        <p:nvSpPr>
          <p:cNvPr id="5" name="Нижний колонтитул 4"/>
          <p:cNvSpPr>
            <a:spLocks noGrp="1"/>
          </p:cNvSpPr>
          <p:nvPr>
            <p:ph type="ftr" sz="quarter" idx="3"/>
          </p:nvPr>
        </p:nvSpPr>
        <p:spPr>
          <a:xfrm>
            <a:off x="3124200" y="6356355"/>
            <a:ext cx="2895600" cy="365125"/>
          </a:xfrm>
          <a:prstGeom prst="rect">
            <a:avLst/>
          </a:prstGeom>
        </p:spPr>
        <p:txBody>
          <a:bodyPr vert="horz" lIns="91440" tIns="45720" rIns="91440" bIns="45720" rtlCol="0" anchor="ctr"/>
          <a:lstStyle>
            <a:lvl1pPr algn="ctr">
              <a:defRPr sz="1023">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5"/>
            <a:ext cx="2133600" cy="365125"/>
          </a:xfrm>
          <a:prstGeom prst="rect">
            <a:avLst/>
          </a:prstGeom>
        </p:spPr>
        <p:txBody>
          <a:bodyPr vert="horz" lIns="91440" tIns="45720" rIns="91440" bIns="45720" rtlCol="0" anchor="ctr"/>
          <a:lstStyle>
            <a:lvl1pPr algn="r">
              <a:defRPr sz="1023">
                <a:solidFill>
                  <a:schemeClr val="tx1">
                    <a:tint val="75000"/>
                  </a:schemeClr>
                </a:solidFill>
              </a:defRPr>
            </a:lvl1pPr>
          </a:lstStyle>
          <a:p>
            <a:fld id="{A6D35EAE-35FE-4C38-B817-996B451F11E4}" type="slidenum">
              <a:rPr lang="en-US" smtClean="0"/>
              <a:pPr/>
              <a:t>‹#›</a:t>
            </a:fld>
            <a:endParaRPr lang="en-US"/>
          </a:p>
        </p:txBody>
      </p:sp>
    </p:spTree>
    <p:extLst>
      <p:ext uri="{BB962C8B-B14F-4D97-AF65-F5344CB8AC3E}">
        <p14:creationId xmlns:p14="http://schemas.microsoft.com/office/powerpoint/2010/main" val="106350303"/>
      </p:ext>
    </p:extLst>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 id="2147484067" r:id="rId12"/>
    <p:sldLayoutId id="2147484068" r:id="rId13"/>
    <p:sldLayoutId id="2147484069" r:id="rId14"/>
    <p:sldLayoutId id="2147484070" r:id="rId15"/>
    <p:sldLayoutId id="2147484071" r:id="rId16"/>
  </p:sldLayoutIdLst>
  <p:txStyles>
    <p:titleStyle>
      <a:lvl1pPr algn="ctr" defTabSz="779173" rtl="0" eaLnBrk="1" latinLnBrk="0" hangingPunct="1">
        <a:spcBef>
          <a:spcPct val="0"/>
        </a:spcBef>
        <a:buNone/>
        <a:defRPr sz="3750" kern="1200">
          <a:solidFill>
            <a:schemeClr val="tx1"/>
          </a:solidFill>
          <a:latin typeface="+mj-lt"/>
          <a:ea typeface="+mj-ea"/>
          <a:cs typeface="+mj-cs"/>
        </a:defRPr>
      </a:lvl1pPr>
    </p:titleStyle>
    <p:bodyStyle>
      <a:lvl1pPr marL="292190" indent="-292190" algn="l" defTabSz="779173" rtl="0" eaLnBrk="1" latinLnBrk="0" hangingPunct="1">
        <a:spcBef>
          <a:spcPct val="20000"/>
        </a:spcBef>
        <a:buFont typeface="Arial" panose="020B0604020202020204" pitchFamily="34" charset="0"/>
        <a:buChar char="•"/>
        <a:defRPr sz="2727" kern="1200">
          <a:solidFill>
            <a:schemeClr val="tx1"/>
          </a:solidFill>
          <a:latin typeface="+mn-lt"/>
          <a:ea typeface="+mn-ea"/>
          <a:cs typeface="+mn-cs"/>
        </a:defRPr>
      </a:lvl1pPr>
      <a:lvl2pPr marL="633078" indent="-243492" algn="l" defTabSz="779173" rtl="0" eaLnBrk="1" latinLnBrk="0" hangingPunct="1">
        <a:spcBef>
          <a:spcPct val="20000"/>
        </a:spcBef>
        <a:buFont typeface="Arial" panose="020B0604020202020204" pitchFamily="34" charset="0"/>
        <a:buChar char="–"/>
        <a:defRPr sz="2386" kern="1200">
          <a:solidFill>
            <a:schemeClr val="tx1"/>
          </a:solidFill>
          <a:latin typeface="+mn-lt"/>
          <a:ea typeface="+mn-ea"/>
          <a:cs typeface="+mn-cs"/>
        </a:defRPr>
      </a:lvl2pPr>
      <a:lvl3pPr marL="973966" indent="-194793" algn="l" defTabSz="779173" rtl="0" eaLnBrk="1" latinLnBrk="0" hangingPunct="1">
        <a:spcBef>
          <a:spcPct val="20000"/>
        </a:spcBef>
        <a:buFont typeface="Arial" panose="020B0604020202020204" pitchFamily="34" charset="0"/>
        <a:buChar char="•"/>
        <a:defRPr sz="2045" kern="1200">
          <a:solidFill>
            <a:schemeClr val="tx1"/>
          </a:solidFill>
          <a:latin typeface="+mn-lt"/>
          <a:ea typeface="+mn-ea"/>
          <a:cs typeface="+mn-cs"/>
        </a:defRPr>
      </a:lvl3pPr>
      <a:lvl4pPr marL="1363553"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4pPr>
      <a:lvl5pPr marL="1753139"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5pPr>
      <a:lvl6pPr marL="2142725"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6pPr>
      <a:lvl7pPr marL="2532312"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7pPr>
      <a:lvl8pPr marL="2921898"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8pPr>
      <a:lvl9pPr marL="3311484" indent="-194793" algn="l" defTabSz="779173" rtl="0" eaLnBrk="1" latinLnBrk="0" hangingPunct="1">
        <a:spcBef>
          <a:spcPct val="20000"/>
        </a:spcBef>
        <a:buFont typeface="Arial" panose="020B0604020202020204" pitchFamily="34" charset="0"/>
        <a:buChar char="•"/>
        <a:defRPr sz="1704" kern="1200">
          <a:solidFill>
            <a:schemeClr val="tx1"/>
          </a:solidFill>
          <a:latin typeface="+mn-lt"/>
          <a:ea typeface="+mn-ea"/>
          <a:cs typeface="+mn-cs"/>
        </a:defRPr>
      </a:lvl9pPr>
    </p:bodyStyle>
    <p:otherStyle>
      <a:defPPr>
        <a:defRPr lang="ru-RU"/>
      </a:defPPr>
      <a:lvl1pPr marL="0" algn="l" defTabSz="779173" rtl="0" eaLnBrk="1" latinLnBrk="0" hangingPunct="1">
        <a:defRPr sz="1534" kern="1200">
          <a:solidFill>
            <a:schemeClr val="tx1"/>
          </a:solidFill>
          <a:latin typeface="+mn-lt"/>
          <a:ea typeface="+mn-ea"/>
          <a:cs typeface="+mn-cs"/>
        </a:defRPr>
      </a:lvl1pPr>
      <a:lvl2pPr marL="389586" algn="l" defTabSz="779173" rtl="0" eaLnBrk="1" latinLnBrk="0" hangingPunct="1">
        <a:defRPr sz="1534" kern="1200">
          <a:solidFill>
            <a:schemeClr val="tx1"/>
          </a:solidFill>
          <a:latin typeface="+mn-lt"/>
          <a:ea typeface="+mn-ea"/>
          <a:cs typeface="+mn-cs"/>
        </a:defRPr>
      </a:lvl2pPr>
      <a:lvl3pPr marL="779173" algn="l" defTabSz="779173" rtl="0" eaLnBrk="1" latinLnBrk="0" hangingPunct="1">
        <a:defRPr sz="1534" kern="1200">
          <a:solidFill>
            <a:schemeClr val="tx1"/>
          </a:solidFill>
          <a:latin typeface="+mn-lt"/>
          <a:ea typeface="+mn-ea"/>
          <a:cs typeface="+mn-cs"/>
        </a:defRPr>
      </a:lvl3pPr>
      <a:lvl4pPr marL="1168759" algn="l" defTabSz="779173" rtl="0" eaLnBrk="1" latinLnBrk="0" hangingPunct="1">
        <a:defRPr sz="1534" kern="1200">
          <a:solidFill>
            <a:schemeClr val="tx1"/>
          </a:solidFill>
          <a:latin typeface="+mn-lt"/>
          <a:ea typeface="+mn-ea"/>
          <a:cs typeface="+mn-cs"/>
        </a:defRPr>
      </a:lvl4pPr>
      <a:lvl5pPr marL="1558345" algn="l" defTabSz="779173" rtl="0" eaLnBrk="1" latinLnBrk="0" hangingPunct="1">
        <a:defRPr sz="1534" kern="1200">
          <a:solidFill>
            <a:schemeClr val="tx1"/>
          </a:solidFill>
          <a:latin typeface="+mn-lt"/>
          <a:ea typeface="+mn-ea"/>
          <a:cs typeface="+mn-cs"/>
        </a:defRPr>
      </a:lvl5pPr>
      <a:lvl6pPr marL="1947932" algn="l" defTabSz="779173" rtl="0" eaLnBrk="1" latinLnBrk="0" hangingPunct="1">
        <a:defRPr sz="1534" kern="1200">
          <a:solidFill>
            <a:schemeClr val="tx1"/>
          </a:solidFill>
          <a:latin typeface="+mn-lt"/>
          <a:ea typeface="+mn-ea"/>
          <a:cs typeface="+mn-cs"/>
        </a:defRPr>
      </a:lvl6pPr>
      <a:lvl7pPr marL="2337518" algn="l" defTabSz="779173" rtl="0" eaLnBrk="1" latinLnBrk="0" hangingPunct="1">
        <a:defRPr sz="1534" kern="1200">
          <a:solidFill>
            <a:schemeClr val="tx1"/>
          </a:solidFill>
          <a:latin typeface="+mn-lt"/>
          <a:ea typeface="+mn-ea"/>
          <a:cs typeface="+mn-cs"/>
        </a:defRPr>
      </a:lvl7pPr>
      <a:lvl8pPr marL="2727104" algn="l" defTabSz="779173" rtl="0" eaLnBrk="1" latinLnBrk="0" hangingPunct="1">
        <a:defRPr sz="1534" kern="1200">
          <a:solidFill>
            <a:schemeClr val="tx1"/>
          </a:solidFill>
          <a:latin typeface="+mn-lt"/>
          <a:ea typeface="+mn-ea"/>
          <a:cs typeface="+mn-cs"/>
        </a:defRPr>
      </a:lvl8pPr>
      <a:lvl9pPr marL="3116691" algn="l" defTabSz="779173" rtl="0" eaLnBrk="1" latinLnBrk="0" hangingPunct="1">
        <a:defRPr sz="15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09.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3.xml"/></Relationships>
</file>

<file path=ppt/slides/_rels/slide1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2.xml"/><Relationship Id="rId1" Type="http://schemas.openxmlformats.org/officeDocument/2006/relationships/slideLayout" Target="../slideLayouts/slideLayout77.xml"/><Relationship Id="rId4" Type="http://schemas.openxmlformats.org/officeDocument/2006/relationships/image" Target="../media/image9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9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80.xml"/></Relationships>
</file>

<file path=ppt/slides/_rels/slide104.xml.rels><?xml version="1.0" encoding="UTF-8" standalone="yes"?>
<Relationships xmlns="http://schemas.openxmlformats.org/package/2006/relationships"><Relationship Id="rId2" Type="http://schemas.openxmlformats.org/officeDocument/2006/relationships/hyperlink" Target="https://online.zakon.kz/Document/?doc_id=30617206#sub_id=1100000" TargetMode="External"/><Relationship Id="rId1" Type="http://schemas.openxmlformats.org/officeDocument/2006/relationships/slideLayout" Target="../slideLayouts/slideLayout7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0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2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0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2.xml"/></Relationships>
</file>

<file path=ppt/slides/_rels/slide11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5.xml"/><Relationship Id="rId1" Type="http://schemas.openxmlformats.org/officeDocument/2006/relationships/slideLayout" Target="../slideLayouts/slideLayout72.xml"/></Relationships>
</file>

<file path=ppt/slides/_rels/slide113.xml.rels><?xml version="1.0" encoding="UTF-8" standalone="yes"?>
<Relationships xmlns="http://schemas.openxmlformats.org/package/2006/relationships"><Relationship Id="rId2" Type="http://schemas.openxmlformats.org/officeDocument/2006/relationships/hyperlink" Target="http://&#1077;nbek.kz/" TargetMode="Externa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hyperlink" Target="http://&#1077;nbek.kz/" TargetMode="Externa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hyperlink" Target="https://adilet.zan.kz/rus/docs/V2000022003#z3" TargetMode="External"/><Relationship Id="rId1" Type="http://schemas.openxmlformats.org/officeDocument/2006/relationships/slideLayout" Target="../slideLayouts/slideLayout3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18.xml.rels><?xml version="1.0" encoding="UTF-8" standalone="yes"?>
<Relationships xmlns="http://schemas.openxmlformats.org/package/2006/relationships"><Relationship Id="rId3" Type="http://schemas.openxmlformats.org/officeDocument/2006/relationships/hyperlink" Target="http://adilet.zan.kz/rus/docs/K950001000_" TargetMode="External"/><Relationship Id="rId2" Type="http://schemas.openxmlformats.org/officeDocument/2006/relationships/notesSlide" Target="../notesSlides/notesSlide26.xml"/><Relationship Id="rId1" Type="http://schemas.openxmlformats.org/officeDocument/2006/relationships/slideLayout" Target="../slideLayouts/slideLayout15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8.xml"/><Relationship Id="rId5" Type="http://schemas.openxmlformats.org/officeDocument/2006/relationships/image" Target="../media/image18.png"/><Relationship Id="rId4" Type="http://schemas.openxmlformats.org/officeDocument/2006/relationships/image" Target="../media/image17.jp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313.xml"/></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88.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125.xml.rels><?xml version="1.0" encoding="UTF-8" standalone="yes"?>
<Relationships xmlns="http://schemas.openxmlformats.org/package/2006/relationships"><Relationship Id="rId8" Type="http://schemas.openxmlformats.org/officeDocument/2006/relationships/hyperlink" Target="https://inflexio.ru/glossary/obyazatelstvo/" TargetMode="External"/><Relationship Id="rId13" Type="http://schemas.openxmlformats.org/officeDocument/2006/relationships/hyperlink" Target="https://inflexio.ru/glossary/obescenenie/" TargetMode="External"/><Relationship Id="rId3" Type="http://schemas.openxmlformats.org/officeDocument/2006/relationships/hyperlink" Target="https://inflexio.ru/glossary/pereocenka/" TargetMode="External"/><Relationship Id="rId7" Type="http://schemas.openxmlformats.org/officeDocument/2006/relationships/hyperlink" Target="https://inflexio.ru/glossary/ocenochnoe-obyazatelstvo/" TargetMode="External"/><Relationship Id="rId12" Type="http://schemas.openxmlformats.org/officeDocument/2006/relationships/hyperlink" Target="https://inflexio.ru/glossary/kontr-aktivnyj/" TargetMode="External"/><Relationship Id="rId2" Type="http://schemas.openxmlformats.org/officeDocument/2006/relationships/notesSlide" Target="../notesSlides/notesSlide27.xml"/><Relationship Id="rId16" Type="http://schemas.openxmlformats.org/officeDocument/2006/relationships/hyperlink" Target="https://inflexio.ru/glossary/aktiv/" TargetMode="External"/><Relationship Id="rId1" Type="http://schemas.openxmlformats.org/officeDocument/2006/relationships/slideLayout" Target="../slideLayouts/slideLayout206.xml"/><Relationship Id="rId6" Type="http://schemas.openxmlformats.org/officeDocument/2006/relationships/hyperlink" Target="https://inflexio.ru/glossary/reserve/" TargetMode="External"/><Relationship Id="rId11" Type="http://schemas.openxmlformats.org/officeDocument/2006/relationships/hyperlink" Target="https://inflexio.ru/glossary/elementy/" TargetMode="External"/><Relationship Id="rId5" Type="http://schemas.openxmlformats.org/officeDocument/2006/relationships/hyperlink" Target="https://inflexio.ru/glossary/neraspredelyonnaya-pribyl/" TargetMode="External"/><Relationship Id="rId15" Type="http://schemas.openxmlformats.org/officeDocument/2006/relationships/hyperlink" Target="https://inflexio.ru/glossary/finansovyj-aktiv/" TargetMode="External"/><Relationship Id="rId10" Type="http://schemas.openxmlformats.org/officeDocument/2006/relationships/hyperlink" Target="https://inflexio.ru/glossary/provision/" TargetMode="External"/><Relationship Id="rId4" Type="http://schemas.openxmlformats.org/officeDocument/2006/relationships/hyperlink" Target="https://inflexio.ru/glossary/emissionnyj-doxod/" TargetMode="External"/><Relationship Id="rId9" Type="http://schemas.openxmlformats.org/officeDocument/2006/relationships/hyperlink" Target="https://inflexio.ru/glossary/kreditorskaya-zadolzhennost/" TargetMode="External"/><Relationship Id="rId14" Type="http://schemas.openxmlformats.org/officeDocument/2006/relationships/hyperlink" Target="https://inflexio.ru/glossary/nakoplennyj-iznos/" TargetMode="External"/></Relationships>
</file>

<file path=ppt/slides/_rels/slide12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90.xml"/><Relationship Id="rId4" Type="http://schemas.openxmlformats.org/officeDocument/2006/relationships/image" Target="../media/image98.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74.xml"/></Relationships>
</file>

<file path=ppt/slides/_rels/slide13.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30.png"/><Relationship Id="rId18" Type="http://schemas.openxmlformats.org/officeDocument/2006/relationships/image" Target="../media/image35.jpg"/><Relationship Id="rId3" Type="http://schemas.openxmlformats.org/officeDocument/2006/relationships/image" Target="../media/image20.png"/><Relationship Id="rId21" Type="http://schemas.openxmlformats.org/officeDocument/2006/relationships/image" Target="../media/image38.jp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image" Target="../media/image19.jpg"/><Relationship Id="rId16" Type="http://schemas.openxmlformats.org/officeDocument/2006/relationships/image" Target="../media/image33.jpg"/><Relationship Id="rId20" Type="http://schemas.openxmlformats.org/officeDocument/2006/relationships/image" Target="../media/image37.png"/><Relationship Id="rId1" Type="http://schemas.openxmlformats.org/officeDocument/2006/relationships/slideLayout" Target="../slideLayouts/slideLayout141.xml"/><Relationship Id="rId6" Type="http://schemas.openxmlformats.org/officeDocument/2006/relationships/image" Target="../media/image23.png"/><Relationship Id="rId11" Type="http://schemas.openxmlformats.org/officeDocument/2006/relationships/image" Target="../media/image28.jpg"/><Relationship Id="rId5" Type="http://schemas.openxmlformats.org/officeDocument/2006/relationships/image" Target="../media/image22.jpg"/><Relationship Id="rId15" Type="http://schemas.openxmlformats.org/officeDocument/2006/relationships/image" Target="../media/image32.png"/><Relationship Id="rId23" Type="http://schemas.openxmlformats.org/officeDocument/2006/relationships/image" Target="../media/image40.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jpg"/><Relationship Id="rId22" Type="http://schemas.openxmlformats.org/officeDocument/2006/relationships/image" Target="../media/image39.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2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35.xml"/></Relationships>
</file>

<file path=ppt/slides/_rels/slide13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4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6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9.xml"/><Relationship Id="rId1" Type="http://schemas.openxmlformats.org/officeDocument/2006/relationships/slideLayout" Target="../slideLayouts/slideLayout56.xml"/><Relationship Id="rId4" Type="http://schemas.openxmlformats.org/officeDocument/2006/relationships/image" Target="../media/image101.png"/></Relationships>
</file>

<file path=ppt/slides/_rels/slide14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0.xml"/><Relationship Id="rId1" Type="http://schemas.openxmlformats.org/officeDocument/2006/relationships/slideLayout" Target="../slideLayouts/slideLayout56.xml"/></Relationships>
</file>

<file path=ppt/slides/_rels/slide14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1.xml"/><Relationship Id="rId1" Type="http://schemas.openxmlformats.org/officeDocument/2006/relationships/slideLayout" Target="../slideLayouts/slideLayout56.xml"/></Relationships>
</file>

<file path=ppt/slides/_rels/slide14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2.xml"/><Relationship Id="rId1" Type="http://schemas.openxmlformats.org/officeDocument/2006/relationships/slideLayout" Target="../slideLayouts/slideLayout77.xml"/></Relationships>
</file>

<file path=ppt/slides/_rels/slide145.xml.rels><?xml version="1.0" encoding="UTF-8" standalone="yes"?>
<Relationships xmlns="http://schemas.openxmlformats.org/package/2006/relationships"><Relationship Id="rId3" Type="http://schemas.openxmlformats.org/officeDocument/2006/relationships/hyperlink" Target="https://satu.kz/redirect?url=http%3A%2F%2Fonline.zakon.kz%2FDocument%2F%3Flink_id%3D1004910624" TargetMode="External"/><Relationship Id="rId2" Type="http://schemas.openxmlformats.org/officeDocument/2006/relationships/notesSlide" Target="../notesSlides/notesSlide33.xml"/><Relationship Id="rId1" Type="http://schemas.openxmlformats.org/officeDocument/2006/relationships/slideLayout" Target="../slideLayouts/slideLayout77.xml"/><Relationship Id="rId5" Type="http://schemas.openxmlformats.org/officeDocument/2006/relationships/hyperlink" Target="https://satu.kz/redirect?url=http%3A%2F%2Fonline.zakon.kz%2FDocument%2F%3Flink_id%3D1000002678" TargetMode="External"/><Relationship Id="rId4" Type="http://schemas.openxmlformats.org/officeDocument/2006/relationships/hyperlink" Target="https://satu.kz/redirect?url=http%3A%2F%2Fonline.zakon.kz%2FDocument%2F%3Flink_id%3D1004796273" TargetMode="External"/></Relationships>
</file>

<file path=ppt/slides/_rels/slide14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421.xml"/><Relationship Id="rId4" Type="http://schemas.openxmlformats.org/officeDocument/2006/relationships/image" Target="../media/image107.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0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7.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5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7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3.xml"/></Relationships>
</file>

<file path=ppt/slides/_rels/slide16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16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40.xml"/><Relationship Id="rId1" Type="http://schemas.openxmlformats.org/officeDocument/2006/relationships/slideLayout" Target="../slideLayouts/slideLayout37.xml"/><Relationship Id="rId4" Type="http://schemas.openxmlformats.org/officeDocument/2006/relationships/image" Target="../media/image111.png"/></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16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59.xml"/></Relationships>
</file>

<file path=ppt/slides/_rels/slide16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2.xml"/><Relationship Id="rId1" Type="http://schemas.openxmlformats.org/officeDocument/2006/relationships/slideLayout" Target="../slideLayouts/slideLayout94.xml"/><Relationship Id="rId5" Type="http://schemas.openxmlformats.org/officeDocument/2006/relationships/image" Target="../media/image115.png"/><Relationship Id="rId4" Type="http://schemas.openxmlformats.org/officeDocument/2006/relationships/image" Target="../media/image114.png"/></Relationships>
</file>

<file path=ppt/slides/_rels/slide169.xml.rels><?xml version="1.0" encoding="UTF-8" standalone="yes"?>
<Relationships xmlns="http://schemas.openxmlformats.org/package/2006/relationships"><Relationship Id="rId2" Type="http://schemas.openxmlformats.org/officeDocument/2006/relationships/hyperlink" Target="https://online.zakon.kz/Document/?doc_id=39065865#sub_id=166" TargetMode="External"/><Relationship Id="rId1" Type="http://schemas.openxmlformats.org/officeDocument/2006/relationships/slideLayout" Target="../slideLayouts/slideLayout241.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4.xml"/></Relationships>
</file>

<file path=ppt/slides/_rels/slide17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41.xml"/><Relationship Id="rId4" Type="http://schemas.openxmlformats.org/officeDocument/2006/relationships/image" Target="../media/image118.png"/></Relationships>
</file>

<file path=ppt/slides/_rels/slide17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346.xml"/><Relationship Id="rId4" Type="http://schemas.openxmlformats.org/officeDocument/2006/relationships/image" Target="../media/image121.gif"/></Relationships>
</file>

<file path=ppt/slides/_rels/slide172.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3.xml"/></Relationships>
</file>

<file path=ppt/slides/_rels/slide17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3.xml"/><Relationship Id="rId1" Type="http://schemas.openxmlformats.org/officeDocument/2006/relationships/slideLayout" Target="../slideLayouts/slideLayout77.xml"/><Relationship Id="rId4" Type="http://schemas.openxmlformats.org/officeDocument/2006/relationships/image" Target="../media/image124.jpg"/></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8.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6.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4.xml"/><Relationship Id="rId4" Type="http://schemas.openxmlformats.org/officeDocument/2006/relationships/hyperlink" Target="https://nationalbank.kz/ru/news/grafik-prinyatiya-resheniy-po-bazovoy-stavke/rubrics/2098"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4.xml"/><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44.xml"/><Relationship Id="rId4" Type="http://schemas.openxmlformats.org/officeDocument/2006/relationships/image" Target="../media/image62.jpe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xml"/><Relationship Id="rId1" Type="http://schemas.openxmlformats.org/officeDocument/2006/relationships/slideLayout" Target="../slideLayouts/slideLayout311.xml"/><Relationship Id="rId5" Type="http://schemas.openxmlformats.org/officeDocument/2006/relationships/image" Target="../media/image66.jpg"/><Relationship Id="rId4" Type="http://schemas.openxmlformats.org/officeDocument/2006/relationships/image" Target="../media/image65.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g"/><Relationship Id="rId1" Type="http://schemas.openxmlformats.org/officeDocument/2006/relationships/slideLayout" Target="../slideLayouts/slideLayout441.xml"/></Relationships>
</file>

<file path=ppt/slides/_rels/slide4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9.xml"/></Relationships>
</file>

<file path=ppt/slides/_rels/slide5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4.xml"/></Relationships>
</file>

<file path=ppt/slides/_rels/slide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4.xml"/></Relationships>
</file>

<file path=ppt/slides/_rels/slide5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4.xml"/></Relationships>
</file>

<file path=ppt/slides/_rels/slide5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3" Type="http://schemas.openxmlformats.org/officeDocument/2006/relationships/hyperlink" Target="https://egov.kz/cms/ru/articles/health_care/2Fbolnichny_list" TargetMode="External"/><Relationship Id="rId2" Type="http://schemas.openxmlformats.org/officeDocument/2006/relationships/notesSlide" Target="../notesSlides/notesSlide11.xml"/><Relationship Id="rId1" Type="http://schemas.openxmlformats.org/officeDocument/2006/relationships/slideLayout" Target="../slideLayouts/slideLayout6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1.xml"/></Relationships>
</file>

<file path=ppt/slides/_rels/slide67.xml.rels><?xml version="1.0" encoding="UTF-8" standalone="yes"?>
<Relationships xmlns="http://schemas.openxmlformats.org/package/2006/relationships"><Relationship Id="rId3" Type="http://schemas.openxmlformats.org/officeDocument/2006/relationships/hyperlink" Target="https://cdb.kz/sistema/pravovaya-baza/kodeks-respubliki-kazakhstan-ot-23-noyabrya-2015-goda-414-v/#%D0%A1%D1%82%D0%B0%D1%82%D1%8C%D1%8F%20133.%20%D0%92%D1%8B%D0%BF%D0%BB%D0%B0%D1%82%D0%B0%20%D1%80%D0%B0%D0%B1%D0%BE%D1%82%D0%BD%D0%B8%D0%BA%D0%B0%D0%BC%20%D1%81%D0%BE%D1%86%D0%B8%D0%B0%D0%BB%D1%8C%D0%BD%D0%BE%D0%B3%D0%BE%20%D0%BF%D0%BE%D1%81%D0%BE%D0%B1%D0%B8%D1%8F%20%D0%BF%D0%BE%20%D0%B2%D1%80%D0%B5%D0%BC%D0%B5%D0%BD%D0%BD%D0%BE%D0%B9%20%D0%BD%D0%B5%D1%82%D1%80%D1%83%D0%B4%D0%BE%D1%81%D0%BF%D0%BE%D1%81%D0%BE%D0%B1%D0%BD%D0%BE%D1%81%D1%82%D0%B8%20%D0%B7%D0%B0%20%D1%81%D1%87%D0%B5%D1%82%20%D1%81%D1%80%D0%B5%D0%B4%D1%81%D1%82%D0%B2%20%D1%80%D0%B0%D0%B1%D0%BE%D1%82%D0%BE%D0%B4%D0%B0%D1%82%D0%B5%D0%BB%D1%8F" TargetMode="External"/><Relationship Id="rId2" Type="http://schemas.openxmlformats.org/officeDocument/2006/relationships/notesSlide" Target="../notesSlides/notesSlide13.xml"/><Relationship Id="rId1" Type="http://schemas.openxmlformats.org/officeDocument/2006/relationships/slideLayout" Target="../slideLayouts/slideLayout61.xml"/><Relationship Id="rId5" Type="http://schemas.openxmlformats.org/officeDocument/2006/relationships/hyperlink" Target="https://cdb.kz/sistema/pravovaya-baza/kodeks-respubliki-kazakhstan-ot-23-noyabrya-2015-goda-414-v/#%D0%A1%D1%82%D0%B0%D1%82%D1%8C%D1%8F%20113.%20%D0%9F%D0%BE%D1%80%D1%8F%D0%B4%D0%BE%D0%BA%20%D0%B8%20%D1%81%D1%80%D0%BE%D0%BA%D0%B8%20%D0%B2%D1%8B%D0%BF%D0%BB%D0%B0%D1%82%D1%8B%20%D0%B7%D0%B0%D1%80%D0%B0%D0%B1%D0%BE%D1%82%D0%BD%D0%BE%D0%B9%20%D0%BF%D0%BB%D0%B0%D1%82%D1%8B" TargetMode="External"/><Relationship Id="rId4" Type="http://schemas.openxmlformats.org/officeDocument/2006/relationships/hyperlink" Target="https://cdb.kz/sistema/pravovaya-baza/prikaz-ministra-zdravookhraneniya-i-sotsialnogo-razvitiya-respubliki-kazakhstan-ot-30-noyabrya-2015-goda-907/" TargetMode="Externa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1.xml"/></Relationships>
</file>

<file path=ppt/slides/_rels/slide6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0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61.xml"/><Relationship Id="rId4" Type="http://schemas.openxmlformats.org/officeDocument/2006/relationships/image" Target="../media/image81.png"/></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04.xml"/></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442.xml"/></Relationships>
</file>

<file path=ppt/slides/_rels/slide7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23.xml"/></Relationships>
</file>

<file path=ppt/slides/_rels/slide7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2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0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59.xml"/></Relationships>
</file>

<file path=ppt/slides/_rels/slide7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8.xml"/><Relationship Id="rId1" Type="http://schemas.openxmlformats.org/officeDocument/2006/relationships/slideLayout" Target="../slideLayouts/slideLayout241.xml"/><Relationship Id="rId4" Type="http://schemas.openxmlformats.org/officeDocument/2006/relationships/image" Target="../media/image90.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86.xml.rels><?xml version="1.0" encoding="UTF-8" standalone="yes"?>
<Relationships xmlns="http://schemas.openxmlformats.org/package/2006/relationships"><Relationship Id="rId3" Type="http://schemas.openxmlformats.org/officeDocument/2006/relationships/hyperlink" Target="https://online.zakon.kz/Document/?doc_id=38910832#sub_id=960200" TargetMode="External"/><Relationship Id="rId2" Type="http://schemas.openxmlformats.org/officeDocument/2006/relationships/hyperlink" Target="https://online.zakon.kz/Document/?doc_id=38910832#sub_id=610100" TargetMode="External"/><Relationship Id="rId1" Type="http://schemas.openxmlformats.org/officeDocument/2006/relationships/slideLayout" Target="../slideLayouts/slideLayout56.xml"/></Relationships>
</file>

<file path=ppt/slides/_rels/slide87.xml.rels><?xml version="1.0" encoding="UTF-8" standalone="yes"?>
<Relationships xmlns="http://schemas.openxmlformats.org/package/2006/relationships"><Relationship Id="rId2" Type="http://schemas.openxmlformats.org/officeDocument/2006/relationships/hyperlink" Target="https://online.zakon.kz/Document/?doc_id=38910832#sub_id=960200" TargetMode="External"/><Relationship Id="rId1" Type="http://schemas.openxmlformats.org/officeDocument/2006/relationships/slideLayout" Target="../slideLayouts/slideLayout5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40.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4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9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075FFD-8E1A-11DC-76AA-D24B9BC670DE}"/>
              </a:ext>
            </a:extLst>
          </p:cNvPr>
          <p:cNvSpPr txBox="1"/>
          <p:nvPr/>
        </p:nvSpPr>
        <p:spPr>
          <a:xfrm>
            <a:off x="191165" y="350761"/>
            <a:ext cx="8761670" cy="5515036"/>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Правила повышения квалификации </a:t>
            </a:r>
            <a:r>
              <a:rPr kumimoji="0" lang="ru-RU" sz="1532"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профессиональных</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бухгалтеров</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Приказ МФ РК  от 25 июня 2014 года № 290.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Настоящие Правила повышения квалификации профессиональных бухгалтеров (далее – Правила) разработаны в соответствии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пп 12-1) п 5 ст. 20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ЗРК "О бухгалтерском учете и ФО" и определяют порядок повышения квалификации профессиональных бухгалтеров.</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Профессиональный бухгалтер проходит курсы повышения квалификации в количестве 120 часов обучения за 3 года, но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менее 20 часов в год</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Данный период начинается с года, следующего за годом получения сертификата профессионального бухгалтера.</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5. Курсы повышения квалификации в общем составляют 120 ч обучения, из которых не менее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60 обязательных часов обучения проходят в организациях</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оказывающих услуги в соответствующей области профессионального развития,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взаимодействующих с аккредитованной профессиональной организацией бухгалтеров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остальные доп. часы проходят в порядке, установленном п 9  Правил.</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12. Профессиональные бухгалтеры представляют в профессиональную организацию подтверждающие документы (по обязательным часам), а также информацию (по дополнительным часам) о прохождении курсов повышения квалификации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позднее 1 февраля года, следующего за годом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прохождения курсов повышения квалификации.</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Профессиональные организации бухгалтеров, организации по профессиональной сертификации бухгалтеров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представляют отчетность в электронном формате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посредством интернет-ресурса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депозитария финансовой отчетности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размещенного в сети интернет по адресу dfo.kz. Формы отчетов и сроки сдачи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 15 марта 2023 года</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 2022г.</a:t>
            </a:r>
          </a:p>
        </p:txBody>
      </p:sp>
    </p:spTree>
    <p:extLst>
      <p:ext uri="{BB962C8B-B14F-4D97-AF65-F5344CB8AC3E}">
        <p14:creationId xmlns:p14="http://schemas.microsoft.com/office/powerpoint/2010/main" val="4007407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54217" y="836532"/>
            <a:ext cx="5691021" cy="3842590"/>
          </a:xfrm>
          <a:prstGeom prst="rect">
            <a:avLst/>
          </a:prstGeom>
          <a:noFill/>
        </p:spPr>
        <p:txBody>
          <a:bodyPr wrap="square" rtlCol="0">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0" i="0" u="none" strike="noStrike" kern="1200" cap="none" spc="0" normalizeH="0" baseline="0" noProof="0" dirty="0">
                <a:ln>
                  <a:noFill/>
                </a:ln>
                <a:solidFill>
                  <a:prstClr val="black"/>
                </a:solidFill>
                <a:effectLst/>
                <a:uLnTx/>
                <a:uFillTx/>
                <a:latin typeface="Times New Roman"/>
                <a:ea typeface="+mn-ea"/>
                <a:cs typeface="+mn-cs"/>
              </a:rPr>
              <a:t>Три вещи никогда не возвращаются обратно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Время</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	Слово</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		Возможность</a:t>
            </a: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2031"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2031"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0" i="0" u="none" strike="noStrike" kern="1200" cap="none" spc="0" normalizeH="0" baseline="0" noProof="0" dirty="0">
                <a:ln>
                  <a:noFill/>
                </a:ln>
                <a:solidFill>
                  <a:prstClr val="black"/>
                </a:solidFill>
                <a:effectLst/>
                <a:uLnTx/>
                <a:uFillTx/>
                <a:latin typeface="Times New Roman"/>
                <a:ea typeface="+mn-ea"/>
                <a:cs typeface="+mn-cs"/>
              </a:rPr>
              <a:t>Поэтому:</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Не теряй времени</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	Выбирай слова</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2031" b="1" i="0" u="none" strike="noStrike" kern="1200" cap="none" spc="0" normalizeH="0" baseline="0" noProof="0" dirty="0">
                <a:ln>
                  <a:noFill/>
                </a:ln>
                <a:solidFill>
                  <a:prstClr val="black"/>
                </a:solidFill>
                <a:effectLst/>
                <a:uLnTx/>
                <a:uFillTx/>
                <a:latin typeface="Times New Roman"/>
                <a:ea typeface="+mn-ea"/>
                <a:cs typeface="+mn-cs"/>
              </a:rPr>
              <a:t>		Не упускай возможности</a:t>
            </a:r>
          </a:p>
          <a:p>
            <a:pPr marL="0" marR="0" lvl="0" indent="0" algn="r" defTabSz="844083" rtl="0" eaLnBrk="1" fontAlgn="auto" latinLnBrk="0" hangingPunct="1">
              <a:lnSpc>
                <a:spcPct val="100000"/>
              </a:lnSpc>
              <a:spcBef>
                <a:spcPts val="0"/>
              </a:spcBef>
              <a:spcAft>
                <a:spcPts val="0"/>
              </a:spcAft>
              <a:buClrTx/>
              <a:buSzTx/>
              <a:buFontTx/>
              <a:buNone/>
              <a:tabLst/>
              <a:defRPr/>
            </a:pPr>
            <a:endParaRPr kumimoji="0" lang="ru-RU" sz="2031"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r" defTabSz="844083" rtl="0" eaLnBrk="1" fontAlgn="auto" latinLnBrk="0" hangingPunct="1">
              <a:lnSpc>
                <a:spcPct val="100000"/>
              </a:lnSpc>
              <a:spcBef>
                <a:spcPts val="0"/>
              </a:spcBef>
              <a:spcAft>
                <a:spcPts val="0"/>
              </a:spcAft>
              <a:buClrTx/>
              <a:buSzTx/>
              <a:buFontTx/>
              <a:buNone/>
              <a:tabLst/>
              <a:defRPr/>
            </a:pPr>
            <a:r>
              <a:rPr kumimoji="0" lang="ru-RU" sz="2031" b="0" i="0" u="none" strike="noStrike" kern="1200" cap="none" spc="0" normalizeH="0" baseline="0" noProof="0" dirty="0">
                <a:ln>
                  <a:noFill/>
                </a:ln>
                <a:solidFill>
                  <a:prstClr val="black"/>
                </a:solidFill>
                <a:effectLst/>
                <a:uLnTx/>
                <a:uFillTx/>
                <a:latin typeface="Times New Roman"/>
                <a:ea typeface="+mn-ea"/>
                <a:cs typeface="+mn-cs"/>
              </a:rPr>
              <a:t>(Конфуций)</a:t>
            </a: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694" y="474786"/>
            <a:ext cx="2627881" cy="3344576"/>
          </a:xfrm>
          <a:prstGeom prst="rect">
            <a:avLst/>
          </a:prstGeom>
        </p:spPr>
      </p:pic>
    </p:spTree>
    <p:extLst>
      <p:ext uri="{BB962C8B-B14F-4D97-AF65-F5344CB8AC3E}">
        <p14:creationId xmlns:p14="http://schemas.microsoft.com/office/powerpoint/2010/main" val="1613218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28469" y="577589"/>
            <a:ext cx="7563930" cy="613758"/>
          </a:xfrm>
          <a:prstGeom prst="rect">
            <a:avLst/>
          </a:prstGeom>
        </p:spPr>
        <p:txBody>
          <a:bodyPr vert="horz" wrap="square" lIns="0" tIns="0" rIns="0" bIns="0" rtlCol="0">
            <a:spAutoFit/>
          </a:bodyPr>
          <a:lstStyle/>
          <a:p>
            <a:pPr marR="60962" algn="ctr" defTabSz="844083">
              <a:lnSpc>
                <a:spcPts val="2497"/>
              </a:lnSpc>
              <a:defRPr/>
            </a:pPr>
            <a:r>
              <a:rPr lang="ru-RU" sz="1754" b="1" spc="-15" dirty="0">
                <a:solidFill>
                  <a:prstClr val="black"/>
                </a:solidFill>
                <a:latin typeface="Times New Roman"/>
                <a:cs typeface="Times New Roman"/>
              </a:rPr>
              <a:t>ЗРК</a:t>
            </a:r>
            <a:r>
              <a:rPr lang="ru-RU" sz="1754" b="1" spc="-4" dirty="0">
                <a:solidFill>
                  <a:prstClr val="black"/>
                </a:solidFill>
                <a:latin typeface="Times New Roman"/>
                <a:cs typeface="Times New Roman"/>
              </a:rPr>
              <a:t> </a:t>
            </a:r>
            <a:r>
              <a:rPr lang="ru-RU" sz="1754" b="1" spc="-38" dirty="0">
                <a:solidFill>
                  <a:prstClr val="black"/>
                </a:solidFill>
                <a:latin typeface="Times New Roman"/>
                <a:cs typeface="Times New Roman"/>
              </a:rPr>
              <a:t>о</a:t>
            </a:r>
            <a:r>
              <a:rPr lang="ru-RU" sz="1754" b="1" spc="-11" dirty="0">
                <a:solidFill>
                  <a:prstClr val="black"/>
                </a:solidFill>
                <a:latin typeface="Times New Roman"/>
                <a:cs typeface="Times New Roman"/>
              </a:rPr>
              <a:t>т</a:t>
            </a:r>
            <a:r>
              <a:rPr lang="ru-RU" sz="1754" b="1" spc="-4" dirty="0">
                <a:solidFill>
                  <a:prstClr val="black"/>
                </a:solidFill>
                <a:latin typeface="Times New Roman"/>
                <a:cs typeface="Times New Roman"/>
              </a:rPr>
              <a:t> </a:t>
            </a:r>
            <a:r>
              <a:rPr lang="ru-RU" sz="1754" b="1" spc="-11" dirty="0">
                <a:solidFill>
                  <a:prstClr val="black"/>
                </a:solidFill>
                <a:latin typeface="Times New Roman"/>
                <a:cs typeface="Times New Roman"/>
              </a:rPr>
              <a:t>2</a:t>
            </a:r>
            <a:r>
              <a:rPr lang="ru-RU" sz="1754" b="1" spc="-4" dirty="0">
                <a:solidFill>
                  <a:prstClr val="black"/>
                </a:solidFill>
                <a:latin typeface="Times New Roman"/>
                <a:cs typeface="Times New Roman"/>
              </a:rPr>
              <a:t> </a:t>
            </a:r>
            <a:r>
              <a:rPr lang="ru-RU" sz="1754" b="1" spc="-11" dirty="0">
                <a:solidFill>
                  <a:prstClr val="black"/>
                </a:solidFill>
                <a:latin typeface="Times New Roman"/>
                <a:cs typeface="Times New Roman"/>
              </a:rPr>
              <a:t>де</a:t>
            </a:r>
            <a:r>
              <a:rPr lang="ru-RU" sz="1754" b="1" spc="-60" dirty="0">
                <a:solidFill>
                  <a:prstClr val="black"/>
                </a:solidFill>
                <a:latin typeface="Times New Roman"/>
                <a:cs typeface="Times New Roman"/>
              </a:rPr>
              <a:t>к</a:t>
            </a:r>
            <a:r>
              <a:rPr lang="ru-RU" sz="1754" b="1" spc="-11" dirty="0">
                <a:solidFill>
                  <a:prstClr val="black"/>
                </a:solidFill>
                <a:latin typeface="Times New Roman"/>
                <a:cs typeface="Times New Roman"/>
              </a:rPr>
              <a:t>а</a:t>
            </a:r>
            <a:r>
              <a:rPr lang="ru-RU" sz="1754" b="1" spc="-7" dirty="0">
                <a:solidFill>
                  <a:prstClr val="black"/>
                </a:solidFill>
                <a:latin typeface="Times New Roman"/>
                <a:cs typeface="Times New Roman"/>
              </a:rPr>
              <a:t>б</a:t>
            </a:r>
            <a:r>
              <a:rPr lang="ru-RU" sz="1754" b="1" spc="-15" dirty="0">
                <a:solidFill>
                  <a:prstClr val="black"/>
                </a:solidFill>
                <a:latin typeface="Times New Roman"/>
                <a:cs typeface="Times New Roman"/>
              </a:rPr>
              <a:t>ря</a:t>
            </a:r>
            <a:r>
              <a:rPr lang="ru-RU" sz="1754" b="1" spc="-4" dirty="0">
                <a:solidFill>
                  <a:prstClr val="black"/>
                </a:solidFill>
                <a:latin typeface="Times New Roman"/>
                <a:cs typeface="Times New Roman"/>
              </a:rPr>
              <a:t> </a:t>
            </a:r>
            <a:r>
              <a:rPr lang="ru-RU" sz="1754" b="1" spc="-11" dirty="0">
                <a:solidFill>
                  <a:prstClr val="black"/>
                </a:solidFill>
                <a:latin typeface="Times New Roman"/>
                <a:cs typeface="Times New Roman"/>
              </a:rPr>
              <a:t>20</a:t>
            </a:r>
            <a:r>
              <a:rPr lang="ru-RU" sz="1754" b="1" spc="-4" dirty="0">
                <a:solidFill>
                  <a:prstClr val="black"/>
                </a:solidFill>
                <a:latin typeface="Times New Roman"/>
                <a:cs typeface="Times New Roman"/>
              </a:rPr>
              <a:t>2</a:t>
            </a:r>
            <a:r>
              <a:rPr lang="ru-RU" sz="1754" b="1" spc="-11" dirty="0">
                <a:solidFill>
                  <a:prstClr val="black"/>
                </a:solidFill>
                <a:latin typeface="Times New Roman"/>
                <a:cs typeface="Times New Roman"/>
              </a:rPr>
              <a:t>1 г</a:t>
            </a:r>
            <a:r>
              <a:rPr lang="ru-RU" sz="1754" b="1" spc="4" dirty="0">
                <a:solidFill>
                  <a:prstClr val="black"/>
                </a:solidFill>
                <a:latin typeface="Times New Roman"/>
                <a:cs typeface="Times New Roman"/>
              </a:rPr>
              <a:t> </a:t>
            </a:r>
            <a:r>
              <a:rPr lang="ru-RU" sz="1754" b="1" spc="-22" dirty="0">
                <a:solidFill>
                  <a:prstClr val="black"/>
                </a:solidFill>
                <a:latin typeface="Times New Roman"/>
                <a:cs typeface="Times New Roman"/>
              </a:rPr>
              <a:t>№</a:t>
            </a:r>
            <a:r>
              <a:rPr lang="ru-RU" sz="1754" b="1" spc="-4" dirty="0">
                <a:solidFill>
                  <a:prstClr val="black"/>
                </a:solidFill>
                <a:latin typeface="Times New Roman"/>
                <a:cs typeface="Times New Roman"/>
              </a:rPr>
              <a:t> </a:t>
            </a:r>
            <a:r>
              <a:rPr lang="ru-RU" sz="1754" b="1" spc="-11" dirty="0">
                <a:solidFill>
                  <a:prstClr val="black"/>
                </a:solidFill>
                <a:latin typeface="Times New Roman"/>
                <a:cs typeface="Times New Roman"/>
              </a:rPr>
              <a:t>77</a:t>
            </a:r>
            <a:r>
              <a:rPr lang="ru-RU" sz="1754" b="1" spc="7" dirty="0">
                <a:solidFill>
                  <a:prstClr val="black"/>
                </a:solidFill>
                <a:latin typeface="Times New Roman"/>
                <a:cs typeface="Times New Roman"/>
              </a:rPr>
              <a:t> </a:t>
            </a:r>
            <a:r>
              <a:rPr lang="ru-RU" sz="1754" b="1" spc="-11" dirty="0">
                <a:solidFill>
                  <a:prstClr val="black"/>
                </a:solidFill>
                <a:latin typeface="Times New Roman"/>
                <a:cs typeface="Times New Roman"/>
              </a:rPr>
              <a:t>–</a:t>
            </a:r>
            <a:r>
              <a:rPr lang="ru-RU" sz="1754" b="1" spc="-38" dirty="0">
                <a:solidFill>
                  <a:prstClr val="black"/>
                </a:solidFill>
                <a:latin typeface="Times New Roman"/>
                <a:cs typeface="Times New Roman"/>
              </a:rPr>
              <a:t> </a:t>
            </a:r>
            <a:r>
              <a:rPr lang="ru-RU" sz="1754" b="1" spc="-11" dirty="0">
                <a:solidFill>
                  <a:prstClr val="black"/>
                </a:solidFill>
                <a:latin typeface="Times New Roman"/>
                <a:cs typeface="Times New Roman"/>
              </a:rPr>
              <a:t>VII</a:t>
            </a:r>
            <a:endParaRPr lang="ru-RU" sz="1754" dirty="0">
              <a:solidFill>
                <a:prstClr val="black"/>
              </a:solidFill>
              <a:latin typeface="Times New Roman"/>
              <a:cs typeface="Times New Roman"/>
            </a:endParaRPr>
          </a:p>
          <a:p>
            <a:pPr algn="ctr" defTabSz="844083">
              <a:lnSpc>
                <a:spcPts val="2497"/>
              </a:lnSpc>
              <a:defRPr/>
            </a:pPr>
            <a:r>
              <a:rPr lang="ru-RU" sz="1754" b="1" spc="-15" dirty="0">
                <a:solidFill>
                  <a:prstClr val="black"/>
                </a:solidFill>
                <a:latin typeface="Times New Roman"/>
                <a:cs typeface="Times New Roman"/>
              </a:rPr>
              <a:t>«О</a:t>
            </a:r>
            <a:r>
              <a:rPr lang="ru-RU" sz="1754" b="1" spc="4" dirty="0">
                <a:solidFill>
                  <a:prstClr val="black"/>
                </a:solidFill>
                <a:latin typeface="Times New Roman"/>
                <a:cs typeface="Times New Roman"/>
              </a:rPr>
              <a:t> </a:t>
            </a:r>
            <a:r>
              <a:rPr lang="ru-RU" sz="1754" b="1" spc="-15" dirty="0">
                <a:solidFill>
                  <a:prstClr val="black"/>
                </a:solidFill>
                <a:latin typeface="Times New Roman"/>
                <a:cs typeface="Times New Roman"/>
              </a:rPr>
              <a:t>р</a:t>
            </a:r>
            <a:r>
              <a:rPr lang="ru-RU" sz="1754" b="1" spc="11" dirty="0">
                <a:solidFill>
                  <a:prstClr val="black"/>
                </a:solidFill>
                <a:latin typeface="Times New Roman"/>
                <a:cs typeface="Times New Roman"/>
              </a:rPr>
              <a:t>е</a:t>
            </a:r>
            <a:r>
              <a:rPr lang="ru-RU" sz="1754" b="1" spc="-11" dirty="0">
                <a:solidFill>
                  <a:prstClr val="black"/>
                </a:solidFill>
                <a:latin typeface="Times New Roman"/>
                <a:cs typeface="Times New Roman"/>
              </a:rPr>
              <a:t>сп</a:t>
            </a:r>
            <a:r>
              <a:rPr lang="ru-RU" sz="1754" b="1" spc="-42" dirty="0">
                <a:solidFill>
                  <a:prstClr val="black"/>
                </a:solidFill>
                <a:latin typeface="Times New Roman"/>
                <a:cs typeface="Times New Roman"/>
              </a:rPr>
              <a:t>у</a:t>
            </a:r>
            <a:r>
              <a:rPr lang="ru-RU" sz="1754" b="1" spc="-64" dirty="0">
                <a:solidFill>
                  <a:prstClr val="black"/>
                </a:solidFill>
                <a:latin typeface="Times New Roman"/>
                <a:cs typeface="Times New Roman"/>
              </a:rPr>
              <a:t>б</a:t>
            </a:r>
            <a:r>
              <a:rPr lang="ru-RU" sz="1754" b="1" spc="-15" dirty="0">
                <a:solidFill>
                  <a:prstClr val="black"/>
                </a:solidFill>
                <a:latin typeface="Times New Roman"/>
                <a:cs typeface="Times New Roman"/>
              </a:rPr>
              <a:t>ли</a:t>
            </a:r>
            <a:r>
              <a:rPr lang="ru-RU" sz="1754" b="1" spc="-56" dirty="0">
                <a:solidFill>
                  <a:prstClr val="black"/>
                </a:solidFill>
                <a:latin typeface="Times New Roman"/>
                <a:cs typeface="Times New Roman"/>
              </a:rPr>
              <a:t>к</a:t>
            </a:r>
            <a:r>
              <a:rPr lang="ru-RU" sz="1754" b="1" spc="-11" dirty="0">
                <a:solidFill>
                  <a:prstClr val="black"/>
                </a:solidFill>
                <a:latin typeface="Times New Roman"/>
                <a:cs typeface="Times New Roman"/>
              </a:rPr>
              <a:t>анс</a:t>
            </a:r>
            <a:r>
              <a:rPr lang="ru-RU" sz="1754" b="1" spc="-45" dirty="0">
                <a:solidFill>
                  <a:prstClr val="black"/>
                </a:solidFill>
                <a:latin typeface="Times New Roman"/>
                <a:cs typeface="Times New Roman"/>
              </a:rPr>
              <a:t>ко</a:t>
            </a:r>
            <a:r>
              <a:rPr lang="ru-RU" sz="1754" b="1" spc="-15" dirty="0">
                <a:solidFill>
                  <a:prstClr val="black"/>
                </a:solidFill>
                <a:latin typeface="Times New Roman"/>
                <a:cs typeface="Times New Roman"/>
              </a:rPr>
              <a:t>м</a:t>
            </a:r>
            <a:r>
              <a:rPr lang="ru-RU" sz="1754" b="1" spc="15" dirty="0">
                <a:solidFill>
                  <a:prstClr val="black"/>
                </a:solidFill>
                <a:latin typeface="Times New Roman"/>
                <a:cs typeface="Times New Roman"/>
              </a:rPr>
              <a:t> </a:t>
            </a:r>
            <a:r>
              <a:rPr lang="ru-RU" sz="1754" b="1" spc="-11" dirty="0">
                <a:solidFill>
                  <a:prstClr val="black"/>
                </a:solidFill>
                <a:latin typeface="Times New Roman"/>
                <a:cs typeface="Times New Roman"/>
              </a:rPr>
              <a:t>б</a:t>
            </a:r>
            <a:r>
              <a:rPr lang="ru-RU" sz="1754" b="1" spc="-135" dirty="0">
                <a:solidFill>
                  <a:prstClr val="black"/>
                </a:solidFill>
                <a:latin typeface="Times New Roman"/>
                <a:cs typeface="Times New Roman"/>
              </a:rPr>
              <a:t>ю</a:t>
            </a:r>
            <a:r>
              <a:rPr lang="ru-RU" sz="1754" b="1" spc="-11" dirty="0">
                <a:solidFill>
                  <a:prstClr val="black"/>
                </a:solidFill>
                <a:latin typeface="Times New Roman"/>
                <a:cs typeface="Times New Roman"/>
              </a:rPr>
              <a:t>д</a:t>
            </a:r>
            <a:r>
              <a:rPr lang="ru-RU" sz="1754" b="1" spc="-45" dirty="0">
                <a:solidFill>
                  <a:prstClr val="black"/>
                </a:solidFill>
                <a:latin typeface="Times New Roman"/>
                <a:cs typeface="Times New Roman"/>
              </a:rPr>
              <a:t>ж</a:t>
            </a:r>
            <a:r>
              <a:rPr lang="ru-RU" sz="1754" b="1" spc="-11" dirty="0">
                <a:solidFill>
                  <a:prstClr val="black"/>
                </a:solidFill>
                <a:latin typeface="Times New Roman"/>
                <a:cs typeface="Times New Roman"/>
              </a:rPr>
              <a:t>е</a:t>
            </a:r>
            <a:r>
              <a:rPr lang="ru-RU" sz="1754" b="1" spc="-22" dirty="0">
                <a:solidFill>
                  <a:prstClr val="black"/>
                </a:solidFill>
                <a:latin typeface="Times New Roman"/>
                <a:cs typeface="Times New Roman"/>
              </a:rPr>
              <a:t>т</a:t>
            </a:r>
            <a:r>
              <a:rPr lang="ru-RU" sz="1754" b="1" spc="-11" dirty="0">
                <a:solidFill>
                  <a:prstClr val="black"/>
                </a:solidFill>
                <a:latin typeface="Times New Roman"/>
                <a:cs typeface="Times New Roman"/>
              </a:rPr>
              <a:t>е</a:t>
            </a:r>
            <a:r>
              <a:rPr lang="ru-RU" sz="1754" b="1" spc="-7" dirty="0">
                <a:solidFill>
                  <a:prstClr val="black"/>
                </a:solidFill>
                <a:latin typeface="Times New Roman"/>
                <a:cs typeface="Times New Roman"/>
              </a:rPr>
              <a:t> </a:t>
            </a:r>
            <a:r>
              <a:rPr lang="ru-RU" sz="1754" b="1" spc="-11" dirty="0">
                <a:solidFill>
                  <a:prstClr val="black"/>
                </a:solidFill>
                <a:latin typeface="Times New Roman"/>
                <a:cs typeface="Times New Roman"/>
              </a:rPr>
              <a:t>на</a:t>
            </a:r>
            <a:r>
              <a:rPr lang="ru-RU" sz="1754" b="1" spc="-4" dirty="0">
                <a:solidFill>
                  <a:prstClr val="black"/>
                </a:solidFill>
                <a:latin typeface="Times New Roman"/>
                <a:cs typeface="Times New Roman"/>
              </a:rPr>
              <a:t> </a:t>
            </a:r>
            <a:r>
              <a:rPr lang="ru-RU" sz="1754" b="1" spc="-11" dirty="0">
                <a:solidFill>
                  <a:prstClr val="black"/>
                </a:solidFill>
                <a:latin typeface="Times New Roman"/>
                <a:cs typeface="Times New Roman"/>
              </a:rPr>
              <a:t>2</a:t>
            </a:r>
            <a:r>
              <a:rPr lang="ru-RU" sz="1754" b="1" spc="-7" dirty="0">
                <a:solidFill>
                  <a:prstClr val="black"/>
                </a:solidFill>
                <a:latin typeface="Times New Roman"/>
                <a:cs typeface="Times New Roman"/>
              </a:rPr>
              <a:t>0</a:t>
            </a:r>
            <a:r>
              <a:rPr lang="ru-RU" sz="1754" b="1" spc="-11" dirty="0">
                <a:solidFill>
                  <a:prstClr val="black"/>
                </a:solidFill>
                <a:latin typeface="Times New Roman"/>
                <a:cs typeface="Times New Roman"/>
              </a:rPr>
              <a:t>22</a:t>
            </a:r>
            <a:r>
              <a:rPr lang="ru-RU" sz="1754" b="1" spc="11" dirty="0">
                <a:solidFill>
                  <a:prstClr val="black"/>
                </a:solidFill>
                <a:latin typeface="Times New Roman"/>
                <a:cs typeface="Times New Roman"/>
              </a:rPr>
              <a:t> </a:t>
            </a:r>
            <a:r>
              <a:rPr lang="ru-RU" sz="1754" b="1" spc="-11" dirty="0">
                <a:solidFill>
                  <a:prstClr val="black"/>
                </a:solidFill>
                <a:latin typeface="Times New Roman"/>
                <a:cs typeface="Times New Roman"/>
              </a:rPr>
              <a:t>–</a:t>
            </a:r>
            <a:r>
              <a:rPr lang="ru-RU" sz="1754" b="1" dirty="0">
                <a:solidFill>
                  <a:prstClr val="black"/>
                </a:solidFill>
                <a:latin typeface="Times New Roman"/>
                <a:cs typeface="Times New Roman"/>
              </a:rPr>
              <a:t> </a:t>
            </a:r>
            <a:r>
              <a:rPr lang="ru-RU" sz="1754" b="1" spc="-11" dirty="0">
                <a:solidFill>
                  <a:prstClr val="black"/>
                </a:solidFill>
                <a:latin typeface="Times New Roman"/>
                <a:cs typeface="Times New Roman"/>
              </a:rPr>
              <a:t>2</a:t>
            </a:r>
            <a:r>
              <a:rPr lang="ru-RU" sz="1754" b="1" spc="-7" dirty="0">
                <a:solidFill>
                  <a:prstClr val="black"/>
                </a:solidFill>
                <a:latin typeface="Times New Roman"/>
                <a:cs typeface="Times New Roman"/>
              </a:rPr>
              <a:t>0</a:t>
            </a:r>
            <a:r>
              <a:rPr lang="ru-RU" sz="1754" b="1" spc="-11" dirty="0">
                <a:solidFill>
                  <a:prstClr val="black"/>
                </a:solidFill>
                <a:latin typeface="Times New Roman"/>
                <a:cs typeface="Times New Roman"/>
              </a:rPr>
              <a:t>24</a:t>
            </a:r>
            <a:r>
              <a:rPr lang="ru-RU" sz="1754" b="1" spc="-7" dirty="0">
                <a:solidFill>
                  <a:prstClr val="black"/>
                </a:solidFill>
                <a:latin typeface="Times New Roman"/>
                <a:cs typeface="Times New Roman"/>
              </a:rPr>
              <a:t> </a:t>
            </a:r>
            <a:r>
              <a:rPr lang="ru-RU" sz="1754" b="1" spc="-64" dirty="0">
                <a:solidFill>
                  <a:prstClr val="black"/>
                </a:solidFill>
                <a:latin typeface="Times New Roman"/>
                <a:cs typeface="Times New Roman"/>
              </a:rPr>
              <a:t>г</a:t>
            </a:r>
            <a:r>
              <a:rPr lang="ru-RU" sz="1754" b="1" spc="-71" dirty="0">
                <a:solidFill>
                  <a:prstClr val="black"/>
                </a:solidFill>
                <a:latin typeface="Times New Roman"/>
                <a:cs typeface="Times New Roman"/>
              </a:rPr>
              <a:t>о</a:t>
            </a:r>
            <a:r>
              <a:rPr lang="ru-RU" sz="1754" b="1" spc="-11" dirty="0">
                <a:solidFill>
                  <a:prstClr val="black"/>
                </a:solidFill>
                <a:latin typeface="Times New Roman"/>
                <a:cs typeface="Times New Roman"/>
              </a:rPr>
              <a:t>да» </a:t>
            </a:r>
            <a:r>
              <a:rPr lang="ru-RU" sz="1754" spc="-28" dirty="0" err="1">
                <a:solidFill>
                  <a:prstClr val="black"/>
                </a:solidFill>
                <a:latin typeface="Times New Roman"/>
              </a:rPr>
              <a:t>С</a:t>
            </a:r>
            <a:r>
              <a:rPr lang="ru-RU" sz="1754" spc="9" dirty="0" err="1">
                <a:solidFill>
                  <a:prstClr val="black"/>
                </a:solidFill>
                <a:latin typeface="Times New Roman"/>
              </a:rPr>
              <a:t>т</a:t>
            </a:r>
            <a:r>
              <a:rPr lang="ru-RU" sz="1754" spc="-46" dirty="0">
                <a:solidFill>
                  <a:prstClr val="black"/>
                </a:solidFill>
                <a:latin typeface="Times New Roman"/>
              </a:rPr>
              <a:t>.</a:t>
            </a:r>
            <a:r>
              <a:rPr lang="ru-RU" sz="1754" spc="9" dirty="0">
                <a:solidFill>
                  <a:prstClr val="black"/>
                </a:solidFill>
                <a:latin typeface="Times New Roman"/>
              </a:rPr>
              <a:t> </a:t>
            </a:r>
            <a:r>
              <a:rPr lang="ru-RU" sz="1754" dirty="0">
                <a:solidFill>
                  <a:prstClr val="black"/>
                </a:solidFill>
                <a:latin typeface="Times New Roman"/>
              </a:rPr>
              <a:t>9</a:t>
            </a:r>
            <a:endParaRPr sz="2100" dirty="0">
              <a:solidFill>
                <a:prstClr val="black"/>
              </a:solidFill>
              <a:latin typeface="Times New Roman"/>
              <a:cs typeface="Times New Roman"/>
            </a:endParaRPr>
          </a:p>
        </p:txBody>
      </p:sp>
      <p:graphicFrame>
        <p:nvGraphicFramePr>
          <p:cNvPr id="5" name="object 5"/>
          <p:cNvGraphicFramePr>
            <a:graphicFrameLocks noGrp="1"/>
          </p:cNvGraphicFramePr>
          <p:nvPr/>
        </p:nvGraphicFramePr>
        <p:xfrm>
          <a:off x="354767" y="1890441"/>
          <a:ext cx="8282622" cy="3673504"/>
        </p:xfrm>
        <a:graphic>
          <a:graphicData uri="http://schemas.openxmlformats.org/drawingml/2006/table">
            <a:tbl>
              <a:tblPr firstRow="1" bandRow="1">
                <a:tableStyleId>{8799B23B-EC83-4686-B30A-512413B5E67A}</a:tableStyleId>
              </a:tblPr>
              <a:tblGrid>
                <a:gridCol w="456178">
                  <a:extLst>
                    <a:ext uri="{9D8B030D-6E8A-4147-A177-3AD203B41FA5}">
                      <a16:colId xmlns:a16="http://schemas.microsoft.com/office/drawing/2014/main" val="20000"/>
                    </a:ext>
                  </a:extLst>
                </a:gridCol>
                <a:gridCol w="4363933">
                  <a:extLst>
                    <a:ext uri="{9D8B030D-6E8A-4147-A177-3AD203B41FA5}">
                      <a16:colId xmlns:a16="http://schemas.microsoft.com/office/drawing/2014/main" val="20001"/>
                    </a:ext>
                  </a:extLst>
                </a:gridCol>
                <a:gridCol w="916336">
                  <a:extLst>
                    <a:ext uri="{9D8B030D-6E8A-4147-A177-3AD203B41FA5}">
                      <a16:colId xmlns:a16="http://schemas.microsoft.com/office/drawing/2014/main" val="2604072945"/>
                    </a:ext>
                  </a:extLst>
                </a:gridCol>
                <a:gridCol w="916336">
                  <a:extLst>
                    <a:ext uri="{9D8B030D-6E8A-4147-A177-3AD203B41FA5}">
                      <a16:colId xmlns:a16="http://schemas.microsoft.com/office/drawing/2014/main" val="2379329662"/>
                    </a:ext>
                  </a:extLst>
                </a:gridCol>
                <a:gridCol w="916336">
                  <a:extLst>
                    <a:ext uri="{9D8B030D-6E8A-4147-A177-3AD203B41FA5}">
                      <a16:colId xmlns:a16="http://schemas.microsoft.com/office/drawing/2014/main" val="704939151"/>
                    </a:ext>
                  </a:extLst>
                </a:gridCol>
                <a:gridCol w="713503">
                  <a:extLst>
                    <a:ext uri="{9D8B030D-6E8A-4147-A177-3AD203B41FA5}">
                      <a16:colId xmlns:a16="http://schemas.microsoft.com/office/drawing/2014/main" val="20003"/>
                    </a:ext>
                  </a:extLst>
                </a:gridCol>
              </a:tblGrid>
              <a:tr h="524135">
                <a:tc>
                  <a:txBody>
                    <a:bodyPr/>
                    <a:lstStyle/>
                    <a:p>
                      <a:pPr marL="197485">
                        <a:lnSpc>
                          <a:spcPct val="100000"/>
                        </a:lnSpc>
                      </a:pPr>
                      <a:r>
                        <a:rPr sz="1500" b="0" dirty="0">
                          <a:solidFill>
                            <a:schemeClr val="tx1"/>
                          </a:solidFill>
                          <a:latin typeface="+mj-lt"/>
                        </a:rPr>
                        <a:t>№</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2335">
                        <a:lnSpc>
                          <a:spcPct val="100000"/>
                        </a:lnSpc>
                      </a:pPr>
                      <a:r>
                        <a:rPr lang="ru-RU" sz="1500" b="0" dirty="0">
                          <a:solidFill>
                            <a:schemeClr val="tx1"/>
                          </a:solidFill>
                          <a:latin typeface="+mj-lt"/>
                          <a:cs typeface="Times New Roman"/>
                        </a:rPr>
                        <a:t>показатели</a:t>
                      </a:r>
                      <a:endParaRPr sz="1500" b="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175" algn="ctr">
                        <a:lnSpc>
                          <a:spcPct val="100000"/>
                        </a:lnSpc>
                      </a:pPr>
                      <a:r>
                        <a:rPr lang="ru-RU" sz="1500" b="1" dirty="0">
                          <a:solidFill>
                            <a:schemeClr val="tx1"/>
                          </a:solidFill>
                          <a:latin typeface="+mj-lt"/>
                          <a:cs typeface="Calibri"/>
                        </a:rPr>
                        <a:t>С 01.01.</a:t>
                      </a:r>
                    </a:p>
                    <a:p>
                      <a:pPr marL="3175" algn="ctr">
                        <a:lnSpc>
                          <a:spcPct val="100000"/>
                        </a:lnSpc>
                      </a:pPr>
                      <a:r>
                        <a:rPr lang="ru-RU" sz="1500" b="1" dirty="0">
                          <a:solidFill>
                            <a:schemeClr val="tx1"/>
                          </a:solidFill>
                          <a:latin typeface="+mj-lt"/>
                          <a:cs typeface="Calibri"/>
                        </a:rPr>
                        <a:t>2024г</a:t>
                      </a:r>
                      <a:endParaRPr sz="1500" b="1"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175" algn="ctr">
                        <a:lnSpc>
                          <a:spcPct val="100000"/>
                        </a:lnSpc>
                      </a:pPr>
                      <a:r>
                        <a:rPr lang="ru-RU" sz="1500" b="0" dirty="0">
                          <a:solidFill>
                            <a:schemeClr val="tx1"/>
                          </a:solidFill>
                          <a:latin typeface="+mj-lt"/>
                          <a:cs typeface="Calibri"/>
                        </a:rPr>
                        <a:t>с 01.01. 2023г</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3175" algn="ctr">
                        <a:lnSpc>
                          <a:spcPct val="100000"/>
                        </a:lnSpc>
                      </a:pPr>
                      <a:r>
                        <a:rPr lang="ru-RU" sz="1500" b="0" dirty="0">
                          <a:solidFill>
                            <a:schemeClr val="tx1"/>
                          </a:solidFill>
                          <a:latin typeface="+mj-lt"/>
                          <a:cs typeface="Calibri"/>
                        </a:rPr>
                        <a:t>с 01.04. 2022г</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175" algn="ctr">
                        <a:lnSpc>
                          <a:spcPct val="100000"/>
                        </a:lnSpc>
                      </a:pPr>
                      <a:r>
                        <a:rPr lang="ru-RU" sz="1500" b="0" dirty="0">
                          <a:solidFill>
                            <a:schemeClr val="tx1"/>
                          </a:solidFill>
                          <a:latin typeface="+mj-lt"/>
                        </a:rPr>
                        <a:t>с 01.01. 2022г</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1378">
                <a:tc>
                  <a:txBody>
                    <a:bodyPr/>
                    <a:lstStyle/>
                    <a:p>
                      <a:pPr algn="ctr">
                        <a:lnSpc>
                          <a:spcPct val="100000"/>
                        </a:lnSpc>
                      </a:pPr>
                      <a:r>
                        <a:rPr sz="1500" spc="-5" dirty="0">
                          <a:solidFill>
                            <a:schemeClr val="tx1"/>
                          </a:solidFill>
                          <a:latin typeface="+mj-lt"/>
                        </a:rPr>
                        <a:t>1)</a:t>
                      </a:r>
                      <a:endParaRPr sz="150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090">
                        <a:lnSpc>
                          <a:spcPct val="100000"/>
                        </a:lnSpc>
                      </a:pPr>
                      <a:r>
                        <a:rPr sz="1500" b="0" dirty="0">
                          <a:solidFill>
                            <a:schemeClr val="tx1"/>
                          </a:solidFill>
                          <a:latin typeface="+mj-lt"/>
                        </a:rPr>
                        <a:t>м</a:t>
                      </a:r>
                      <a:r>
                        <a:rPr sz="1500" b="0" spc="-10" dirty="0">
                          <a:solidFill>
                            <a:schemeClr val="tx1"/>
                          </a:solidFill>
                          <a:latin typeface="+mj-lt"/>
                        </a:rPr>
                        <a:t>и</a:t>
                      </a:r>
                      <a:r>
                        <a:rPr sz="1500" b="0" dirty="0">
                          <a:solidFill>
                            <a:schemeClr val="tx1"/>
                          </a:solidFill>
                          <a:latin typeface="+mj-lt"/>
                        </a:rPr>
                        <a:t>н</a:t>
                      </a:r>
                      <a:r>
                        <a:rPr sz="1500" b="0" spc="-10" dirty="0">
                          <a:solidFill>
                            <a:schemeClr val="tx1"/>
                          </a:solidFill>
                          <a:latin typeface="+mj-lt"/>
                        </a:rPr>
                        <a:t>и</a:t>
                      </a:r>
                      <a:r>
                        <a:rPr sz="1500" b="0" spc="-15" dirty="0">
                          <a:solidFill>
                            <a:schemeClr val="tx1"/>
                          </a:solidFill>
                          <a:latin typeface="+mj-lt"/>
                        </a:rPr>
                        <a:t>м</a:t>
                      </a:r>
                      <a:r>
                        <a:rPr sz="1500" b="0" spc="10" dirty="0">
                          <a:solidFill>
                            <a:schemeClr val="tx1"/>
                          </a:solidFill>
                          <a:latin typeface="+mj-lt"/>
                        </a:rPr>
                        <a:t>а</a:t>
                      </a:r>
                      <a:r>
                        <a:rPr sz="1500" b="0" dirty="0">
                          <a:solidFill>
                            <a:schemeClr val="tx1"/>
                          </a:solidFill>
                          <a:latin typeface="+mj-lt"/>
                        </a:rPr>
                        <a:t>льн</a:t>
                      </a:r>
                      <a:r>
                        <a:rPr sz="1500" b="0" spc="-10" dirty="0">
                          <a:solidFill>
                            <a:schemeClr val="tx1"/>
                          </a:solidFill>
                          <a:latin typeface="+mj-lt"/>
                        </a:rPr>
                        <a:t>ы</a:t>
                      </a:r>
                      <a:r>
                        <a:rPr sz="1500" b="0" dirty="0">
                          <a:solidFill>
                            <a:schemeClr val="tx1"/>
                          </a:solidFill>
                          <a:latin typeface="+mj-lt"/>
                        </a:rPr>
                        <a:t>й</a:t>
                      </a:r>
                      <a:r>
                        <a:rPr sz="1500" b="0" spc="10" dirty="0">
                          <a:solidFill>
                            <a:schemeClr val="tx1"/>
                          </a:solidFill>
                          <a:latin typeface="+mj-lt"/>
                        </a:rPr>
                        <a:t> </a:t>
                      </a:r>
                      <a:r>
                        <a:rPr sz="1500" b="0" dirty="0">
                          <a:solidFill>
                            <a:schemeClr val="tx1"/>
                          </a:solidFill>
                          <a:latin typeface="+mj-lt"/>
                        </a:rPr>
                        <a:t>ра</a:t>
                      </a:r>
                      <a:r>
                        <a:rPr sz="1500" b="0" spc="-35" dirty="0">
                          <a:solidFill>
                            <a:schemeClr val="tx1"/>
                          </a:solidFill>
                          <a:latin typeface="+mj-lt"/>
                        </a:rPr>
                        <a:t>з</a:t>
                      </a:r>
                      <a:r>
                        <a:rPr sz="1500" b="0" dirty="0">
                          <a:solidFill>
                            <a:schemeClr val="tx1"/>
                          </a:solidFill>
                          <a:latin typeface="+mj-lt"/>
                        </a:rPr>
                        <a:t>мер</a:t>
                      </a:r>
                      <a:r>
                        <a:rPr sz="1500" b="0" spc="10" dirty="0">
                          <a:solidFill>
                            <a:schemeClr val="tx1"/>
                          </a:solidFill>
                          <a:latin typeface="+mj-lt"/>
                        </a:rPr>
                        <a:t> </a:t>
                      </a:r>
                      <a:r>
                        <a:rPr sz="1500" b="0" dirty="0">
                          <a:solidFill>
                            <a:schemeClr val="tx1"/>
                          </a:solidFill>
                          <a:latin typeface="+mj-lt"/>
                        </a:rPr>
                        <a:t>за</a:t>
                      </a:r>
                      <a:r>
                        <a:rPr sz="1500" b="0" spc="-10" dirty="0">
                          <a:solidFill>
                            <a:schemeClr val="tx1"/>
                          </a:solidFill>
                          <a:latin typeface="+mj-lt"/>
                        </a:rPr>
                        <a:t>р</a:t>
                      </a:r>
                      <a:r>
                        <a:rPr sz="1500" b="0" dirty="0">
                          <a:solidFill>
                            <a:schemeClr val="tx1"/>
                          </a:solidFill>
                          <a:latin typeface="+mj-lt"/>
                        </a:rPr>
                        <a:t>а</a:t>
                      </a:r>
                      <a:r>
                        <a:rPr sz="1500" b="0" spc="-25" dirty="0">
                          <a:solidFill>
                            <a:schemeClr val="tx1"/>
                          </a:solidFill>
                          <a:latin typeface="+mj-lt"/>
                        </a:rPr>
                        <a:t>бо</a:t>
                      </a:r>
                      <a:r>
                        <a:rPr sz="1500" b="0" spc="-10" dirty="0">
                          <a:solidFill>
                            <a:schemeClr val="tx1"/>
                          </a:solidFill>
                          <a:latin typeface="+mj-lt"/>
                        </a:rPr>
                        <a:t>т</a:t>
                      </a:r>
                      <a:r>
                        <a:rPr sz="1500" b="0" dirty="0">
                          <a:solidFill>
                            <a:schemeClr val="tx1"/>
                          </a:solidFill>
                          <a:latin typeface="+mj-lt"/>
                        </a:rPr>
                        <a:t>ной</a:t>
                      </a:r>
                      <a:r>
                        <a:rPr sz="1500" b="0" spc="15" dirty="0">
                          <a:solidFill>
                            <a:schemeClr val="tx1"/>
                          </a:solidFill>
                          <a:latin typeface="+mj-lt"/>
                        </a:rPr>
                        <a:t> </a:t>
                      </a:r>
                      <a:r>
                        <a:rPr sz="1500" b="0" dirty="0">
                          <a:solidFill>
                            <a:schemeClr val="tx1"/>
                          </a:solidFill>
                          <a:latin typeface="+mj-lt"/>
                        </a:rPr>
                        <a:t>п</a:t>
                      </a:r>
                      <a:r>
                        <a:rPr sz="1500" b="0" spc="-10" dirty="0">
                          <a:solidFill>
                            <a:schemeClr val="tx1"/>
                          </a:solidFill>
                          <a:latin typeface="+mj-lt"/>
                        </a:rPr>
                        <a:t>л</a:t>
                      </a:r>
                      <a:r>
                        <a:rPr sz="1500" b="0" spc="-50" dirty="0">
                          <a:solidFill>
                            <a:schemeClr val="tx1"/>
                          </a:solidFill>
                          <a:latin typeface="+mj-lt"/>
                        </a:rPr>
                        <a:t>а</a:t>
                      </a:r>
                      <a:r>
                        <a:rPr sz="1500" b="0" spc="-10" dirty="0">
                          <a:solidFill>
                            <a:schemeClr val="tx1"/>
                          </a:solidFill>
                          <a:latin typeface="+mj-lt"/>
                        </a:rPr>
                        <a:t>т</a:t>
                      </a:r>
                      <a:r>
                        <a:rPr sz="1500" b="0" dirty="0">
                          <a:solidFill>
                            <a:schemeClr val="tx1"/>
                          </a:solidFill>
                          <a:latin typeface="+mj-lt"/>
                        </a:rPr>
                        <a:t>ы </a:t>
                      </a:r>
                      <a:r>
                        <a:rPr sz="1500" b="0" spc="20" dirty="0">
                          <a:solidFill>
                            <a:schemeClr val="tx1"/>
                          </a:solidFill>
                          <a:latin typeface="+mj-lt"/>
                        </a:rPr>
                        <a:t> </a:t>
                      </a:r>
                      <a:r>
                        <a:rPr sz="1500" b="0" dirty="0">
                          <a:solidFill>
                            <a:schemeClr val="tx1"/>
                          </a:solidFill>
                          <a:latin typeface="+mj-lt"/>
                        </a:rPr>
                        <a:t>(</a:t>
                      </a:r>
                      <a:r>
                        <a:rPr sz="1500" b="0" spc="5" dirty="0">
                          <a:solidFill>
                            <a:schemeClr val="tx1"/>
                          </a:solidFill>
                          <a:latin typeface="+mj-lt"/>
                        </a:rPr>
                        <a:t>М</a:t>
                      </a:r>
                      <a:r>
                        <a:rPr sz="1500" b="0" spc="25" dirty="0">
                          <a:solidFill>
                            <a:schemeClr val="tx1"/>
                          </a:solidFill>
                          <a:latin typeface="+mj-lt"/>
                        </a:rPr>
                        <a:t>Р</a:t>
                      </a:r>
                      <a:r>
                        <a:rPr sz="1500" b="0" dirty="0">
                          <a:solidFill>
                            <a:schemeClr val="tx1"/>
                          </a:solidFill>
                          <a:latin typeface="+mj-lt"/>
                        </a:rPr>
                        <a:t>ЗП)</a:t>
                      </a:r>
                      <a:endParaRPr sz="1500" b="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marR="0" lvl="0" indent="0" algn="ctr" defTabSz="914400" rtl="0" eaLnBrk="1" fontAlgn="auto" latinLnBrk="0" hangingPunct="1">
                        <a:lnSpc>
                          <a:spcPct val="100000"/>
                        </a:lnSpc>
                        <a:spcBef>
                          <a:spcPts val="0"/>
                        </a:spcBef>
                        <a:spcAft>
                          <a:spcPts val="0"/>
                        </a:spcAft>
                        <a:buClrTx/>
                        <a:buSzTx/>
                        <a:buFontTx/>
                        <a:buNone/>
                        <a:tabLst/>
                        <a:defRPr/>
                      </a:pPr>
                      <a:r>
                        <a:rPr lang="ru-RU" sz="1500" b="1" dirty="0">
                          <a:solidFill>
                            <a:schemeClr val="tx1"/>
                          </a:solidFill>
                          <a:latin typeface="+mj-lt"/>
                          <a:cs typeface="Calibri"/>
                        </a:rPr>
                        <a:t>85 000</a:t>
                      </a:r>
                      <a:endParaRPr sz="1500" b="1"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905" marR="0" lvl="0" indent="0" algn="ctr"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schemeClr val="tx1"/>
                          </a:solidFill>
                          <a:effectLst/>
                          <a:uLnTx/>
                          <a:uFillTx/>
                          <a:latin typeface="Times New Roman"/>
                          <a:ea typeface="+mn-ea"/>
                          <a:cs typeface="+mn-cs"/>
                        </a:rPr>
                        <a:t>70</a:t>
                      </a:r>
                      <a:r>
                        <a:rPr kumimoji="0" lang="ru-RU" sz="1500" b="0" i="0" u="none" strike="noStrike" kern="1200" cap="none" spc="-15" normalizeH="0" baseline="0" noProof="0" dirty="0">
                          <a:ln>
                            <a:noFill/>
                          </a:ln>
                          <a:solidFill>
                            <a:schemeClr val="tx1"/>
                          </a:solidFill>
                          <a:effectLst/>
                          <a:uLnTx/>
                          <a:uFillTx/>
                          <a:latin typeface="Times New Roman"/>
                          <a:ea typeface="+mn-ea"/>
                          <a:cs typeface="+mn-cs"/>
                        </a:rPr>
                        <a:t> </a:t>
                      </a:r>
                      <a:r>
                        <a:rPr kumimoji="0" lang="ru-RU" sz="1500" b="0" i="0" u="none" strike="noStrike" kern="1200" cap="none" spc="0" normalizeH="0" baseline="0" noProof="0" dirty="0">
                          <a:ln>
                            <a:noFill/>
                          </a:ln>
                          <a:solidFill>
                            <a:schemeClr val="tx1"/>
                          </a:solidFill>
                          <a:effectLst/>
                          <a:uLnTx/>
                          <a:uFillTx/>
                          <a:latin typeface="Times New Roman"/>
                          <a:ea typeface="+mn-ea"/>
                          <a:cs typeface="+mn-cs"/>
                        </a:rPr>
                        <a:t>0</a:t>
                      </a:r>
                      <a:r>
                        <a:rPr kumimoji="0" lang="ru-RU" sz="1500" b="0" i="0" u="none" strike="noStrike" kern="1200" cap="none" spc="5" normalizeH="0" baseline="0" noProof="0" dirty="0">
                          <a:ln>
                            <a:noFill/>
                          </a:ln>
                          <a:solidFill>
                            <a:schemeClr val="tx1"/>
                          </a:solidFill>
                          <a:effectLst/>
                          <a:uLnTx/>
                          <a:uFillTx/>
                          <a:latin typeface="Times New Roman"/>
                          <a:ea typeface="+mn-ea"/>
                          <a:cs typeface="+mn-cs"/>
                        </a:rPr>
                        <a:t>0</a:t>
                      </a:r>
                      <a:r>
                        <a:rPr kumimoji="0" lang="ru-RU" sz="1500" b="0" i="0" u="none" strike="noStrike" kern="1200" cap="none" spc="0" normalizeH="0" baseline="0" noProof="0" dirty="0">
                          <a:ln>
                            <a:noFill/>
                          </a:ln>
                          <a:solidFill>
                            <a:schemeClr val="tx1"/>
                          </a:solidFill>
                          <a:effectLst/>
                          <a:uLnTx/>
                          <a:uFillTx/>
                          <a:latin typeface="Times New Roman"/>
                          <a:ea typeface="+mn-ea"/>
                          <a:cs typeface="+mn-cs"/>
                        </a:rPr>
                        <a:t>0</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905" marR="0" lvl="0" indent="0" algn="ctr" defTabSz="914400" rtl="0" eaLnBrk="1" fontAlgn="auto" latinLnBrk="0" hangingPunct="1">
                        <a:lnSpc>
                          <a:spcPct val="100000"/>
                        </a:lnSpc>
                        <a:spcBef>
                          <a:spcPts val="0"/>
                        </a:spcBef>
                        <a:spcAft>
                          <a:spcPts val="0"/>
                        </a:spcAft>
                        <a:buClrTx/>
                        <a:buSzTx/>
                        <a:buFontTx/>
                        <a:buNone/>
                        <a:tabLst/>
                        <a:defRPr/>
                      </a:pPr>
                      <a:r>
                        <a:rPr kumimoji="0" lang="ru-RU" sz="1500" b="0" i="0" u="none" strike="noStrike" kern="1200" cap="none" spc="0" normalizeH="0" baseline="0" noProof="0" dirty="0">
                          <a:ln>
                            <a:noFill/>
                          </a:ln>
                          <a:solidFill>
                            <a:prstClr val="black"/>
                          </a:solidFill>
                          <a:effectLst/>
                          <a:uLnTx/>
                          <a:uFillTx/>
                          <a:latin typeface="Times New Roman"/>
                          <a:ea typeface="+mn-ea"/>
                          <a:cs typeface="+mn-cs"/>
                        </a:rPr>
                        <a:t>60</a:t>
                      </a:r>
                      <a:r>
                        <a:rPr kumimoji="0" lang="ru-RU" sz="1500" b="0" i="0" u="none" strike="noStrike" kern="1200" cap="none" spc="-15" normalizeH="0" baseline="0" noProof="0" dirty="0">
                          <a:ln>
                            <a:noFill/>
                          </a:ln>
                          <a:solidFill>
                            <a:prstClr val="black"/>
                          </a:solidFill>
                          <a:effectLst/>
                          <a:uLnTx/>
                          <a:uFillTx/>
                          <a:latin typeface="Times New Roman"/>
                          <a:ea typeface="+mn-ea"/>
                          <a:cs typeface="+mn-cs"/>
                        </a:rPr>
                        <a:t> </a:t>
                      </a:r>
                      <a:r>
                        <a:rPr kumimoji="0" lang="ru-RU" sz="1500" b="0" i="0" u="none" strike="noStrike" kern="1200" cap="none" spc="0" normalizeH="0" baseline="0" noProof="0" dirty="0">
                          <a:ln>
                            <a:noFill/>
                          </a:ln>
                          <a:solidFill>
                            <a:prstClr val="black"/>
                          </a:solidFill>
                          <a:effectLst/>
                          <a:uLnTx/>
                          <a:uFillTx/>
                          <a:latin typeface="Times New Roman"/>
                          <a:ea typeface="+mn-ea"/>
                          <a:cs typeface="+mn-cs"/>
                        </a:rPr>
                        <a:t>0</a:t>
                      </a:r>
                      <a:r>
                        <a:rPr kumimoji="0" lang="ru-RU" sz="1500" b="0" i="0" u="none" strike="noStrike" kern="1200" cap="none" spc="5" normalizeH="0" baseline="0" noProof="0" dirty="0">
                          <a:ln>
                            <a:noFill/>
                          </a:ln>
                          <a:solidFill>
                            <a:prstClr val="black"/>
                          </a:solidFill>
                          <a:effectLst/>
                          <a:uLnTx/>
                          <a:uFillTx/>
                          <a:latin typeface="Times New Roman"/>
                          <a:ea typeface="+mn-ea"/>
                          <a:cs typeface="+mn-cs"/>
                        </a:rPr>
                        <a:t>0</a:t>
                      </a:r>
                      <a:r>
                        <a:rPr kumimoji="0" lang="ru-RU" sz="1500" b="0" i="0" u="none" strike="noStrike" kern="1200" cap="none" spc="0" normalizeH="0" baseline="0" noProof="0" dirty="0">
                          <a:ln>
                            <a:noFill/>
                          </a:ln>
                          <a:solidFill>
                            <a:prstClr val="black"/>
                          </a:solidFill>
                          <a:effectLst/>
                          <a:uLnTx/>
                          <a:uFillTx/>
                          <a:latin typeface="Times New Roman"/>
                          <a:ea typeface="+mn-ea"/>
                          <a:cs typeface="+mn-cs"/>
                        </a:rPr>
                        <a:t>0</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lang="ru-RU" sz="1500" b="0" dirty="0">
                          <a:solidFill>
                            <a:schemeClr val="tx1"/>
                          </a:solidFill>
                          <a:latin typeface="+mj-lt"/>
                        </a:rPr>
                        <a:t>60</a:t>
                      </a:r>
                      <a:r>
                        <a:rPr lang="ru-RU" sz="1500" b="0" spc="-15" dirty="0">
                          <a:solidFill>
                            <a:schemeClr val="tx1"/>
                          </a:solidFill>
                          <a:latin typeface="+mj-lt"/>
                        </a:rPr>
                        <a:t> </a:t>
                      </a:r>
                      <a:r>
                        <a:rPr lang="ru-RU" sz="1500" b="0" dirty="0">
                          <a:solidFill>
                            <a:schemeClr val="tx1"/>
                          </a:solidFill>
                          <a:latin typeface="+mj-lt"/>
                        </a:rPr>
                        <a:t>0</a:t>
                      </a:r>
                      <a:r>
                        <a:rPr lang="ru-RU" sz="1500" b="0" spc="5" dirty="0">
                          <a:solidFill>
                            <a:schemeClr val="tx1"/>
                          </a:solidFill>
                          <a:latin typeface="+mj-lt"/>
                        </a:rPr>
                        <a:t>0</a:t>
                      </a:r>
                      <a:r>
                        <a:rPr lang="ru-RU" sz="1500" b="0" dirty="0">
                          <a:solidFill>
                            <a:schemeClr val="tx1"/>
                          </a:solidFill>
                          <a:latin typeface="+mj-lt"/>
                        </a:rPr>
                        <a:t>0</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82755">
                <a:tc>
                  <a:txBody>
                    <a:bodyPr/>
                    <a:lstStyle/>
                    <a:p>
                      <a:pPr algn="ctr">
                        <a:lnSpc>
                          <a:spcPct val="100000"/>
                        </a:lnSpc>
                      </a:pPr>
                      <a:r>
                        <a:rPr sz="1500" spc="-5" dirty="0">
                          <a:solidFill>
                            <a:schemeClr val="tx1"/>
                          </a:solidFill>
                          <a:latin typeface="+mj-lt"/>
                        </a:rPr>
                        <a:t>2)</a:t>
                      </a:r>
                      <a:endParaRPr sz="150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090">
                        <a:lnSpc>
                          <a:spcPts val="2135"/>
                        </a:lnSpc>
                      </a:pPr>
                      <a:r>
                        <a:rPr sz="1500" dirty="0">
                          <a:solidFill>
                            <a:schemeClr val="tx1"/>
                          </a:solidFill>
                          <a:latin typeface="+mj-lt"/>
                        </a:rPr>
                        <a:t>ми</a:t>
                      </a:r>
                      <a:r>
                        <a:rPr sz="1500" spc="-10" dirty="0">
                          <a:solidFill>
                            <a:schemeClr val="tx1"/>
                          </a:solidFill>
                          <a:latin typeface="+mj-lt"/>
                        </a:rPr>
                        <a:t>н</a:t>
                      </a:r>
                      <a:r>
                        <a:rPr sz="1500" dirty="0">
                          <a:solidFill>
                            <a:schemeClr val="tx1"/>
                          </a:solidFill>
                          <a:latin typeface="+mj-lt"/>
                        </a:rPr>
                        <a:t>и</a:t>
                      </a:r>
                      <a:r>
                        <a:rPr sz="1500" spc="-15" dirty="0">
                          <a:solidFill>
                            <a:schemeClr val="tx1"/>
                          </a:solidFill>
                          <a:latin typeface="+mj-lt"/>
                        </a:rPr>
                        <a:t>м</a:t>
                      </a:r>
                      <a:r>
                        <a:rPr sz="1500" spc="10" dirty="0">
                          <a:solidFill>
                            <a:schemeClr val="tx1"/>
                          </a:solidFill>
                          <a:latin typeface="+mj-lt"/>
                        </a:rPr>
                        <a:t>а</a:t>
                      </a:r>
                      <a:r>
                        <a:rPr sz="1500" dirty="0">
                          <a:solidFill>
                            <a:schemeClr val="tx1"/>
                          </a:solidFill>
                          <a:latin typeface="+mj-lt"/>
                        </a:rPr>
                        <a:t>ль</a:t>
                      </a:r>
                      <a:r>
                        <a:rPr sz="1500" spc="-10" dirty="0">
                          <a:solidFill>
                            <a:schemeClr val="tx1"/>
                          </a:solidFill>
                          <a:latin typeface="+mj-lt"/>
                        </a:rPr>
                        <a:t>н</a:t>
                      </a:r>
                      <a:r>
                        <a:rPr sz="1500" dirty="0">
                          <a:solidFill>
                            <a:schemeClr val="tx1"/>
                          </a:solidFill>
                          <a:latin typeface="+mj-lt"/>
                        </a:rPr>
                        <a:t>ый</a:t>
                      </a:r>
                      <a:r>
                        <a:rPr sz="1500" spc="15" dirty="0">
                          <a:solidFill>
                            <a:schemeClr val="tx1"/>
                          </a:solidFill>
                          <a:latin typeface="+mj-lt"/>
                        </a:rPr>
                        <a:t> </a:t>
                      </a:r>
                      <a:r>
                        <a:rPr sz="1500" dirty="0">
                          <a:solidFill>
                            <a:schemeClr val="tx1"/>
                          </a:solidFill>
                          <a:latin typeface="+mj-lt"/>
                        </a:rPr>
                        <a:t>ра</a:t>
                      </a:r>
                      <a:r>
                        <a:rPr sz="1500" spc="-25" dirty="0">
                          <a:solidFill>
                            <a:schemeClr val="tx1"/>
                          </a:solidFill>
                          <a:latin typeface="+mj-lt"/>
                        </a:rPr>
                        <a:t>з</a:t>
                      </a:r>
                      <a:r>
                        <a:rPr sz="1500" dirty="0">
                          <a:solidFill>
                            <a:schemeClr val="tx1"/>
                          </a:solidFill>
                          <a:latin typeface="+mj-lt"/>
                        </a:rPr>
                        <a:t>мер </a:t>
                      </a:r>
                      <a:r>
                        <a:rPr sz="1500" spc="-45" dirty="0">
                          <a:solidFill>
                            <a:schemeClr val="tx1"/>
                          </a:solidFill>
                          <a:latin typeface="+mj-lt"/>
                        </a:rPr>
                        <a:t>г</a:t>
                      </a:r>
                      <a:r>
                        <a:rPr sz="1500" spc="45" dirty="0">
                          <a:solidFill>
                            <a:schemeClr val="tx1"/>
                          </a:solidFill>
                          <a:latin typeface="+mj-lt"/>
                        </a:rPr>
                        <a:t>о</a:t>
                      </a:r>
                      <a:r>
                        <a:rPr sz="1500" spc="-20" dirty="0">
                          <a:solidFill>
                            <a:schemeClr val="tx1"/>
                          </a:solidFill>
                          <a:latin typeface="+mj-lt"/>
                        </a:rPr>
                        <a:t>с</a:t>
                      </a:r>
                      <a:r>
                        <a:rPr sz="1500" spc="-100" dirty="0">
                          <a:solidFill>
                            <a:schemeClr val="tx1"/>
                          </a:solidFill>
                          <a:latin typeface="+mj-lt"/>
                        </a:rPr>
                        <a:t>у</a:t>
                      </a:r>
                      <a:r>
                        <a:rPr sz="1500" dirty="0">
                          <a:solidFill>
                            <a:schemeClr val="tx1"/>
                          </a:solidFill>
                          <a:latin typeface="+mj-lt"/>
                        </a:rPr>
                        <a:t>дарс</a:t>
                      </a:r>
                      <a:r>
                        <a:rPr sz="1500" spc="-10" dirty="0">
                          <a:solidFill>
                            <a:schemeClr val="tx1"/>
                          </a:solidFill>
                          <a:latin typeface="+mj-lt"/>
                        </a:rPr>
                        <a:t>тв</a:t>
                      </a:r>
                      <a:r>
                        <a:rPr sz="1500" dirty="0">
                          <a:solidFill>
                            <a:schemeClr val="tx1"/>
                          </a:solidFill>
                          <a:latin typeface="+mj-lt"/>
                        </a:rPr>
                        <a:t>енной</a:t>
                      </a:r>
                      <a:r>
                        <a:rPr sz="1500" spc="-35" dirty="0">
                          <a:solidFill>
                            <a:schemeClr val="tx1"/>
                          </a:solidFill>
                          <a:latin typeface="+mj-lt"/>
                        </a:rPr>
                        <a:t> </a:t>
                      </a:r>
                      <a:r>
                        <a:rPr sz="1500" dirty="0" err="1">
                          <a:solidFill>
                            <a:schemeClr val="tx1"/>
                          </a:solidFill>
                          <a:latin typeface="+mj-lt"/>
                        </a:rPr>
                        <a:t>ба</a:t>
                      </a:r>
                      <a:r>
                        <a:rPr sz="1500" spc="-15" dirty="0" err="1">
                          <a:solidFill>
                            <a:schemeClr val="tx1"/>
                          </a:solidFill>
                          <a:latin typeface="+mj-lt"/>
                        </a:rPr>
                        <a:t>з</a:t>
                      </a:r>
                      <a:r>
                        <a:rPr sz="1500" dirty="0" err="1">
                          <a:solidFill>
                            <a:schemeClr val="tx1"/>
                          </a:solidFill>
                          <a:latin typeface="+mj-lt"/>
                        </a:rPr>
                        <a:t>о</a:t>
                      </a:r>
                      <a:r>
                        <a:rPr sz="1500" spc="-10" dirty="0" err="1">
                          <a:solidFill>
                            <a:schemeClr val="tx1"/>
                          </a:solidFill>
                          <a:latin typeface="+mj-lt"/>
                        </a:rPr>
                        <a:t>в</a:t>
                      </a:r>
                      <a:r>
                        <a:rPr sz="1500" dirty="0" err="1">
                          <a:solidFill>
                            <a:schemeClr val="tx1"/>
                          </a:solidFill>
                          <a:latin typeface="+mj-lt"/>
                        </a:rPr>
                        <a:t>ой</a:t>
                      </a:r>
                      <a:r>
                        <a:rPr sz="1500" dirty="0">
                          <a:solidFill>
                            <a:schemeClr val="tx1"/>
                          </a:solidFill>
                          <a:latin typeface="+mj-lt"/>
                        </a:rPr>
                        <a:t> </a:t>
                      </a:r>
                      <a:r>
                        <a:rPr sz="1500" dirty="0" err="1">
                          <a:solidFill>
                            <a:schemeClr val="tx1"/>
                          </a:solidFill>
                          <a:latin typeface="+mj-lt"/>
                        </a:rPr>
                        <a:t>пен</a:t>
                      </a:r>
                      <a:r>
                        <a:rPr sz="1500" spc="5" dirty="0" err="1">
                          <a:solidFill>
                            <a:schemeClr val="tx1"/>
                          </a:solidFill>
                          <a:latin typeface="+mj-lt"/>
                        </a:rPr>
                        <a:t>с</a:t>
                      </a:r>
                      <a:r>
                        <a:rPr sz="1500" dirty="0" err="1">
                          <a:solidFill>
                            <a:schemeClr val="tx1"/>
                          </a:solidFill>
                          <a:latin typeface="+mj-lt"/>
                        </a:rPr>
                        <a:t>ио</a:t>
                      </a:r>
                      <a:r>
                        <a:rPr sz="1500" spc="-10" dirty="0" err="1">
                          <a:solidFill>
                            <a:schemeClr val="tx1"/>
                          </a:solidFill>
                          <a:latin typeface="+mj-lt"/>
                        </a:rPr>
                        <a:t>н</a:t>
                      </a:r>
                      <a:r>
                        <a:rPr sz="1500" dirty="0" err="1">
                          <a:solidFill>
                            <a:schemeClr val="tx1"/>
                          </a:solidFill>
                          <a:latin typeface="+mj-lt"/>
                        </a:rPr>
                        <a:t>ной</a:t>
                      </a:r>
                      <a:r>
                        <a:rPr lang="ru-RU" sz="1500" dirty="0">
                          <a:solidFill>
                            <a:schemeClr val="tx1"/>
                          </a:solidFill>
                          <a:latin typeface="+mj-lt"/>
                        </a:rPr>
                        <a:t> </a:t>
                      </a:r>
                      <a:r>
                        <a:rPr sz="1500" dirty="0" err="1">
                          <a:solidFill>
                            <a:schemeClr val="tx1"/>
                          </a:solidFill>
                          <a:latin typeface="+mj-lt"/>
                        </a:rPr>
                        <a:t>выпл</a:t>
                      </a:r>
                      <a:r>
                        <a:rPr sz="1500" spc="-45" dirty="0" err="1">
                          <a:solidFill>
                            <a:schemeClr val="tx1"/>
                          </a:solidFill>
                          <a:latin typeface="+mj-lt"/>
                        </a:rPr>
                        <a:t>а</a:t>
                      </a:r>
                      <a:r>
                        <a:rPr sz="1500" dirty="0" err="1">
                          <a:solidFill>
                            <a:schemeClr val="tx1"/>
                          </a:solidFill>
                          <a:latin typeface="+mj-lt"/>
                        </a:rPr>
                        <a:t>ты</a:t>
                      </a:r>
                      <a:endParaRPr sz="150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kumimoji="0" lang="ru-RU" sz="1500" b="0" i="0" u="none" strike="noStrike" kern="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28 215 </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905" algn="ctr">
                        <a:lnSpc>
                          <a:spcPct val="100000"/>
                        </a:lnSpc>
                      </a:pPr>
                      <a:r>
                        <a:rPr lang="ru-RU" sz="1500" b="0" dirty="0">
                          <a:solidFill>
                            <a:schemeClr val="tx1"/>
                          </a:solidFill>
                          <a:latin typeface="+mj-lt"/>
                          <a:cs typeface="Calibri"/>
                        </a:rPr>
                        <a:t>24 341</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905" algn="ctr">
                        <a:lnSpc>
                          <a:spcPct val="100000"/>
                        </a:lnSpc>
                      </a:pPr>
                      <a:r>
                        <a:rPr lang="ru-RU" sz="1500" b="0" dirty="0">
                          <a:solidFill>
                            <a:schemeClr val="tx1"/>
                          </a:solidFill>
                          <a:latin typeface="+mj-lt"/>
                          <a:cs typeface="Calibri"/>
                        </a:rPr>
                        <a:t>20 191</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lang="ru-RU" sz="1500" b="0" dirty="0">
                          <a:solidFill>
                            <a:schemeClr val="tx1"/>
                          </a:solidFill>
                          <a:latin typeface="+mj-lt"/>
                        </a:rPr>
                        <a:t>19</a:t>
                      </a:r>
                      <a:r>
                        <a:rPr lang="ru-RU" sz="1500" b="0" spc="-15" dirty="0">
                          <a:solidFill>
                            <a:schemeClr val="tx1"/>
                          </a:solidFill>
                          <a:latin typeface="+mj-lt"/>
                        </a:rPr>
                        <a:t> </a:t>
                      </a:r>
                      <a:r>
                        <a:rPr lang="ru-RU" sz="1500" b="0" dirty="0">
                          <a:solidFill>
                            <a:schemeClr val="tx1"/>
                          </a:solidFill>
                          <a:latin typeface="+mj-lt"/>
                        </a:rPr>
                        <a:t>4</a:t>
                      </a:r>
                      <a:r>
                        <a:rPr lang="ru-RU" sz="1500" b="0" spc="5" dirty="0">
                          <a:solidFill>
                            <a:schemeClr val="tx1"/>
                          </a:solidFill>
                          <a:latin typeface="+mj-lt"/>
                        </a:rPr>
                        <a:t>5</a:t>
                      </a:r>
                      <a:r>
                        <a:rPr lang="ru-RU" sz="1500" b="0" dirty="0">
                          <a:solidFill>
                            <a:schemeClr val="tx1"/>
                          </a:solidFill>
                          <a:latin typeface="+mj-lt"/>
                        </a:rPr>
                        <a:t>0</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2154">
                <a:tc>
                  <a:txBody>
                    <a:bodyPr/>
                    <a:lstStyle/>
                    <a:p>
                      <a:pPr algn="ctr">
                        <a:lnSpc>
                          <a:spcPct val="100000"/>
                        </a:lnSpc>
                      </a:pPr>
                      <a:r>
                        <a:rPr sz="1500" spc="-5" dirty="0">
                          <a:solidFill>
                            <a:schemeClr val="tx1"/>
                          </a:solidFill>
                          <a:latin typeface="+mj-lt"/>
                        </a:rPr>
                        <a:t>3)</a:t>
                      </a:r>
                      <a:endParaRPr sz="150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090">
                        <a:lnSpc>
                          <a:spcPct val="100000"/>
                        </a:lnSpc>
                      </a:pPr>
                      <a:r>
                        <a:rPr sz="1500" dirty="0">
                          <a:solidFill>
                            <a:schemeClr val="tx1"/>
                          </a:solidFill>
                          <a:latin typeface="+mj-lt"/>
                        </a:rPr>
                        <a:t>ми</a:t>
                      </a:r>
                      <a:r>
                        <a:rPr sz="1500" spc="-10" dirty="0">
                          <a:solidFill>
                            <a:schemeClr val="tx1"/>
                          </a:solidFill>
                          <a:latin typeface="+mj-lt"/>
                        </a:rPr>
                        <a:t>н</a:t>
                      </a:r>
                      <a:r>
                        <a:rPr sz="1500" dirty="0">
                          <a:solidFill>
                            <a:schemeClr val="tx1"/>
                          </a:solidFill>
                          <a:latin typeface="+mj-lt"/>
                        </a:rPr>
                        <a:t>и</a:t>
                      </a:r>
                      <a:r>
                        <a:rPr sz="1500" spc="-15" dirty="0">
                          <a:solidFill>
                            <a:schemeClr val="tx1"/>
                          </a:solidFill>
                          <a:latin typeface="+mj-lt"/>
                        </a:rPr>
                        <a:t>м</a:t>
                      </a:r>
                      <a:r>
                        <a:rPr sz="1500" spc="10" dirty="0">
                          <a:solidFill>
                            <a:schemeClr val="tx1"/>
                          </a:solidFill>
                          <a:latin typeface="+mj-lt"/>
                        </a:rPr>
                        <a:t>а</a:t>
                      </a:r>
                      <a:r>
                        <a:rPr sz="1500" dirty="0">
                          <a:solidFill>
                            <a:schemeClr val="tx1"/>
                          </a:solidFill>
                          <a:latin typeface="+mj-lt"/>
                        </a:rPr>
                        <a:t>ль</a:t>
                      </a:r>
                      <a:r>
                        <a:rPr sz="1500" spc="-10" dirty="0">
                          <a:solidFill>
                            <a:schemeClr val="tx1"/>
                          </a:solidFill>
                          <a:latin typeface="+mj-lt"/>
                        </a:rPr>
                        <a:t>н</a:t>
                      </a:r>
                      <a:r>
                        <a:rPr sz="1500" dirty="0">
                          <a:solidFill>
                            <a:schemeClr val="tx1"/>
                          </a:solidFill>
                          <a:latin typeface="+mj-lt"/>
                        </a:rPr>
                        <a:t>ый</a:t>
                      </a:r>
                      <a:r>
                        <a:rPr sz="1500" spc="15" dirty="0">
                          <a:solidFill>
                            <a:schemeClr val="tx1"/>
                          </a:solidFill>
                          <a:latin typeface="+mj-lt"/>
                        </a:rPr>
                        <a:t> </a:t>
                      </a:r>
                      <a:r>
                        <a:rPr sz="1500" dirty="0">
                          <a:solidFill>
                            <a:schemeClr val="tx1"/>
                          </a:solidFill>
                          <a:latin typeface="+mj-lt"/>
                        </a:rPr>
                        <a:t>ра</a:t>
                      </a:r>
                      <a:r>
                        <a:rPr sz="1500" spc="-25" dirty="0">
                          <a:solidFill>
                            <a:schemeClr val="tx1"/>
                          </a:solidFill>
                          <a:latin typeface="+mj-lt"/>
                        </a:rPr>
                        <a:t>з</a:t>
                      </a:r>
                      <a:r>
                        <a:rPr sz="1500" dirty="0">
                          <a:solidFill>
                            <a:schemeClr val="tx1"/>
                          </a:solidFill>
                          <a:latin typeface="+mj-lt"/>
                        </a:rPr>
                        <a:t>мер пенсии</a:t>
                      </a:r>
                      <a:endParaRPr sz="150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kumimoji="0" lang="ru-RU" sz="1700" b="0" i="0" u="none" strike="noStrike" kern="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57 853 </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905" algn="ctr">
                        <a:lnSpc>
                          <a:spcPct val="100000"/>
                        </a:lnSpc>
                      </a:pPr>
                      <a:r>
                        <a:rPr lang="ru-RU" sz="1500" b="0" dirty="0">
                          <a:solidFill>
                            <a:schemeClr val="tx1"/>
                          </a:solidFill>
                          <a:latin typeface="+mj-lt"/>
                          <a:cs typeface="Calibri"/>
                        </a:rPr>
                        <a:t>53 076</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905" algn="ctr">
                        <a:lnSpc>
                          <a:spcPct val="100000"/>
                        </a:lnSpc>
                      </a:pPr>
                      <a:r>
                        <a:rPr lang="ru-RU" sz="1500" b="0" dirty="0">
                          <a:solidFill>
                            <a:schemeClr val="tx1"/>
                          </a:solidFill>
                          <a:latin typeface="+mj-lt"/>
                          <a:cs typeface="Calibri"/>
                        </a:rPr>
                        <a:t>48 032</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lang="ru-RU" sz="1500" b="0" dirty="0">
                          <a:solidFill>
                            <a:schemeClr val="tx1"/>
                          </a:solidFill>
                          <a:latin typeface="+mj-lt"/>
                        </a:rPr>
                        <a:t>46</a:t>
                      </a:r>
                      <a:r>
                        <a:rPr lang="ru-RU" sz="1500" b="0" spc="-15" dirty="0">
                          <a:solidFill>
                            <a:schemeClr val="tx1"/>
                          </a:solidFill>
                          <a:latin typeface="+mj-lt"/>
                        </a:rPr>
                        <a:t> </a:t>
                      </a:r>
                      <a:r>
                        <a:rPr lang="ru-RU" sz="1500" b="0" dirty="0">
                          <a:solidFill>
                            <a:schemeClr val="tx1"/>
                          </a:solidFill>
                          <a:latin typeface="+mj-lt"/>
                        </a:rPr>
                        <a:t>3</a:t>
                      </a:r>
                      <a:r>
                        <a:rPr lang="ru-RU" sz="1500" b="0" spc="5" dirty="0">
                          <a:solidFill>
                            <a:schemeClr val="tx1"/>
                          </a:solidFill>
                          <a:latin typeface="+mj-lt"/>
                        </a:rPr>
                        <a:t>0</a:t>
                      </a:r>
                      <a:r>
                        <a:rPr lang="ru-RU" sz="1500" b="0" dirty="0">
                          <a:solidFill>
                            <a:schemeClr val="tx1"/>
                          </a:solidFill>
                          <a:latin typeface="+mj-lt"/>
                        </a:rPr>
                        <a:t>2</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310337">
                <a:tc>
                  <a:txBody>
                    <a:bodyPr/>
                    <a:lstStyle/>
                    <a:p>
                      <a:pPr algn="ctr">
                        <a:lnSpc>
                          <a:spcPct val="100000"/>
                        </a:lnSpc>
                      </a:pPr>
                      <a:r>
                        <a:rPr sz="1500" spc="-5" dirty="0">
                          <a:solidFill>
                            <a:schemeClr val="tx1"/>
                          </a:solidFill>
                          <a:latin typeface="+mj-lt"/>
                        </a:rPr>
                        <a:t>4)</a:t>
                      </a:r>
                      <a:endParaRPr sz="150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090" marR="332740">
                        <a:lnSpc>
                          <a:spcPct val="99500"/>
                        </a:lnSpc>
                      </a:pPr>
                      <a:r>
                        <a:rPr lang="ru-RU" sz="1500" dirty="0">
                          <a:solidFill>
                            <a:schemeClr val="tx1"/>
                          </a:solidFill>
                          <a:latin typeface="+mj-lt"/>
                        </a:rPr>
                        <a:t>месячный расчетный показатель </a:t>
                      </a:r>
                      <a:r>
                        <a:rPr sz="1500" dirty="0">
                          <a:solidFill>
                            <a:schemeClr val="tx1"/>
                          </a:solidFill>
                          <a:latin typeface="+mj-lt"/>
                        </a:rPr>
                        <a:t>для</a:t>
                      </a:r>
                      <a:r>
                        <a:rPr sz="1500" spc="-10" dirty="0">
                          <a:solidFill>
                            <a:schemeClr val="tx1"/>
                          </a:solidFill>
                          <a:latin typeface="+mj-lt"/>
                        </a:rPr>
                        <a:t> </a:t>
                      </a:r>
                      <a:r>
                        <a:rPr sz="1500" dirty="0">
                          <a:solidFill>
                            <a:schemeClr val="tx1"/>
                          </a:solidFill>
                          <a:latin typeface="+mj-lt"/>
                        </a:rPr>
                        <a:t>и</a:t>
                      </a:r>
                      <a:r>
                        <a:rPr sz="1500" spc="-35" dirty="0">
                          <a:solidFill>
                            <a:schemeClr val="tx1"/>
                          </a:solidFill>
                          <a:latin typeface="+mj-lt"/>
                        </a:rPr>
                        <a:t>с</a:t>
                      </a:r>
                      <a:r>
                        <a:rPr sz="1500" spc="-10" dirty="0">
                          <a:solidFill>
                            <a:schemeClr val="tx1"/>
                          </a:solidFill>
                          <a:latin typeface="+mj-lt"/>
                        </a:rPr>
                        <a:t>ч</a:t>
                      </a:r>
                      <a:r>
                        <a:rPr sz="1500" dirty="0">
                          <a:solidFill>
                            <a:schemeClr val="tx1"/>
                          </a:solidFill>
                          <a:latin typeface="+mj-lt"/>
                        </a:rPr>
                        <a:t>исл</a:t>
                      </a:r>
                      <a:r>
                        <a:rPr sz="1500" spc="5" dirty="0">
                          <a:solidFill>
                            <a:schemeClr val="tx1"/>
                          </a:solidFill>
                          <a:latin typeface="+mj-lt"/>
                        </a:rPr>
                        <a:t>е</a:t>
                      </a:r>
                      <a:r>
                        <a:rPr sz="1500" dirty="0">
                          <a:solidFill>
                            <a:schemeClr val="tx1"/>
                          </a:solidFill>
                          <a:latin typeface="+mj-lt"/>
                        </a:rPr>
                        <a:t>н</a:t>
                      </a:r>
                      <a:r>
                        <a:rPr sz="1500" spc="-10" dirty="0">
                          <a:solidFill>
                            <a:schemeClr val="tx1"/>
                          </a:solidFill>
                          <a:latin typeface="+mj-lt"/>
                        </a:rPr>
                        <a:t>и</a:t>
                      </a:r>
                      <a:r>
                        <a:rPr sz="1500" dirty="0">
                          <a:solidFill>
                            <a:schemeClr val="tx1"/>
                          </a:solidFill>
                          <a:latin typeface="+mj-lt"/>
                        </a:rPr>
                        <a:t>я п</a:t>
                      </a:r>
                      <a:r>
                        <a:rPr sz="1500" spc="40" dirty="0">
                          <a:solidFill>
                            <a:schemeClr val="tx1"/>
                          </a:solidFill>
                          <a:latin typeface="+mj-lt"/>
                        </a:rPr>
                        <a:t>о</a:t>
                      </a:r>
                      <a:r>
                        <a:rPr sz="1500" dirty="0">
                          <a:solidFill>
                            <a:schemeClr val="tx1"/>
                          </a:solidFill>
                          <a:latin typeface="+mj-lt"/>
                        </a:rPr>
                        <a:t>собий</a:t>
                      </a:r>
                      <a:r>
                        <a:rPr sz="1500" spc="-5" dirty="0">
                          <a:solidFill>
                            <a:schemeClr val="tx1"/>
                          </a:solidFill>
                          <a:latin typeface="+mj-lt"/>
                        </a:rPr>
                        <a:t> </a:t>
                      </a:r>
                      <a:r>
                        <a:rPr sz="1500" dirty="0">
                          <a:solidFill>
                            <a:schemeClr val="tx1"/>
                          </a:solidFill>
                          <a:latin typeface="+mj-lt"/>
                        </a:rPr>
                        <a:t>и</a:t>
                      </a:r>
                      <a:r>
                        <a:rPr sz="1500" spc="-10" dirty="0">
                          <a:solidFill>
                            <a:schemeClr val="tx1"/>
                          </a:solidFill>
                          <a:latin typeface="+mj-lt"/>
                        </a:rPr>
                        <a:t> </a:t>
                      </a:r>
                      <a:r>
                        <a:rPr sz="1500" dirty="0">
                          <a:solidFill>
                            <a:schemeClr val="tx1"/>
                          </a:solidFill>
                          <a:latin typeface="+mj-lt"/>
                        </a:rPr>
                        <a:t>и</a:t>
                      </a:r>
                      <a:r>
                        <a:rPr sz="1500" spc="-10" dirty="0">
                          <a:solidFill>
                            <a:schemeClr val="tx1"/>
                          </a:solidFill>
                          <a:latin typeface="+mj-lt"/>
                        </a:rPr>
                        <a:t>н</a:t>
                      </a:r>
                      <a:r>
                        <a:rPr sz="1500" dirty="0">
                          <a:solidFill>
                            <a:schemeClr val="tx1"/>
                          </a:solidFill>
                          <a:latin typeface="+mj-lt"/>
                        </a:rPr>
                        <a:t>ых</a:t>
                      </a:r>
                      <a:r>
                        <a:rPr sz="1500" spc="5" dirty="0">
                          <a:solidFill>
                            <a:schemeClr val="tx1"/>
                          </a:solidFill>
                          <a:latin typeface="+mj-lt"/>
                        </a:rPr>
                        <a:t> </a:t>
                      </a:r>
                      <a:r>
                        <a:rPr sz="1500" dirty="0">
                          <a:solidFill>
                            <a:schemeClr val="tx1"/>
                          </a:solidFill>
                          <a:latin typeface="+mj-lt"/>
                        </a:rPr>
                        <a:t>соци</a:t>
                      </a:r>
                      <a:r>
                        <a:rPr sz="1500" spc="10" dirty="0">
                          <a:solidFill>
                            <a:schemeClr val="tx1"/>
                          </a:solidFill>
                          <a:latin typeface="+mj-lt"/>
                        </a:rPr>
                        <a:t>а</a:t>
                      </a:r>
                      <a:r>
                        <a:rPr sz="1500" dirty="0">
                          <a:solidFill>
                            <a:schemeClr val="tx1"/>
                          </a:solidFill>
                          <a:latin typeface="+mj-lt"/>
                        </a:rPr>
                        <a:t>ль</a:t>
                      </a:r>
                      <a:r>
                        <a:rPr sz="1500" spc="-10" dirty="0">
                          <a:solidFill>
                            <a:schemeClr val="tx1"/>
                          </a:solidFill>
                          <a:latin typeface="+mj-lt"/>
                        </a:rPr>
                        <a:t>н</a:t>
                      </a:r>
                      <a:r>
                        <a:rPr sz="1500" dirty="0">
                          <a:solidFill>
                            <a:schemeClr val="tx1"/>
                          </a:solidFill>
                          <a:latin typeface="+mj-lt"/>
                        </a:rPr>
                        <a:t>ых</a:t>
                      </a:r>
                      <a:r>
                        <a:rPr sz="1500" spc="15" dirty="0">
                          <a:solidFill>
                            <a:schemeClr val="tx1"/>
                          </a:solidFill>
                          <a:latin typeface="+mj-lt"/>
                        </a:rPr>
                        <a:t> </a:t>
                      </a:r>
                      <a:r>
                        <a:rPr sz="1500" dirty="0">
                          <a:solidFill>
                            <a:schemeClr val="tx1"/>
                          </a:solidFill>
                          <a:latin typeface="+mj-lt"/>
                        </a:rPr>
                        <a:t>выпл</a:t>
                      </a:r>
                      <a:r>
                        <a:rPr sz="1500" spc="-40" dirty="0">
                          <a:solidFill>
                            <a:schemeClr val="tx1"/>
                          </a:solidFill>
                          <a:latin typeface="+mj-lt"/>
                        </a:rPr>
                        <a:t>а</a:t>
                      </a:r>
                      <a:r>
                        <a:rPr sz="1500" spc="-130" dirty="0">
                          <a:solidFill>
                            <a:schemeClr val="tx1"/>
                          </a:solidFill>
                          <a:latin typeface="+mj-lt"/>
                        </a:rPr>
                        <a:t>т</a:t>
                      </a:r>
                      <a:r>
                        <a:rPr sz="1500" dirty="0">
                          <a:solidFill>
                            <a:schemeClr val="tx1"/>
                          </a:solidFill>
                          <a:latin typeface="+mj-lt"/>
                        </a:rPr>
                        <a:t>,</a:t>
                      </a:r>
                      <a:r>
                        <a:rPr sz="1500" spc="-15" dirty="0">
                          <a:solidFill>
                            <a:schemeClr val="tx1"/>
                          </a:solidFill>
                          <a:latin typeface="+mj-lt"/>
                        </a:rPr>
                        <a:t> </a:t>
                      </a:r>
                      <a:r>
                        <a:rPr sz="1500" dirty="0">
                          <a:solidFill>
                            <a:schemeClr val="tx1"/>
                          </a:solidFill>
                          <a:latin typeface="+mj-lt"/>
                        </a:rPr>
                        <a:t>а </a:t>
                      </a:r>
                      <a:r>
                        <a:rPr sz="1500" spc="25" dirty="0">
                          <a:solidFill>
                            <a:schemeClr val="tx1"/>
                          </a:solidFill>
                          <a:latin typeface="+mj-lt"/>
                        </a:rPr>
                        <a:t>т</a:t>
                      </a:r>
                      <a:r>
                        <a:rPr sz="1500" dirty="0">
                          <a:solidFill>
                            <a:schemeClr val="tx1"/>
                          </a:solidFill>
                          <a:latin typeface="+mj-lt"/>
                        </a:rPr>
                        <a:t>ак</a:t>
                      </a:r>
                      <a:r>
                        <a:rPr sz="1500" spc="-20" dirty="0">
                          <a:solidFill>
                            <a:schemeClr val="tx1"/>
                          </a:solidFill>
                          <a:latin typeface="+mj-lt"/>
                        </a:rPr>
                        <a:t>ж</a:t>
                      </a:r>
                      <a:r>
                        <a:rPr sz="1500" dirty="0">
                          <a:solidFill>
                            <a:schemeClr val="tx1"/>
                          </a:solidFill>
                          <a:latin typeface="+mj-lt"/>
                        </a:rPr>
                        <a:t>е</a:t>
                      </a:r>
                      <a:r>
                        <a:rPr sz="1500" spc="-15" dirty="0">
                          <a:solidFill>
                            <a:schemeClr val="tx1"/>
                          </a:solidFill>
                          <a:latin typeface="+mj-lt"/>
                        </a:rPr>
                        <a:t> </a:t>
                      </a:r>
                      <a:r>
                        <a:rPr sz="1500" dirty="0">
                          <a:solidFill>
                            <a:schemeClr val="tx1"/>
                          </a:solidFill>
                          <a:latin typeface="+mj-lt"/>
                        </a:rPr>
                        <a:t>пр</a:t>
                      </a:r>
                      <a:r>
                        <a:rPr sz="1500" spc="-10" dirty="0">
                          <a:solidFill>
                            <a:schemeClr val="tx1"/>
                          </a:solidFill>
                          <a:latin typeface="+mj-lt"/>
                        </a:rPr>
                        <a:t>и</a:t>
                      </a:r>
                      <a:r>
                        <a:rPr sz="1500" dirty="0">
                          <a:solidFill>
                            <a:schemeClr val="tx1"/>
                          </a:solidFill>
                          <a:latin typeface="+mj-lt"/>
                        </a:rPr>
                        <a:t>мен</a:t>
                      </a:r>
                      <a:r>
                        <a:rPr sz="1500" spc="5" dirty="0">
                          <a:solidFill>
                            <a:schemeClr val="tx1"/>
                          </a:solidFill>
                          <a:latin typeface="+mj-lt"/>
                        </a:rPr>
                        <a:t>е</a:t>
                      </a:r>
                      <a:r>
                        <a:rPr sz="1500" dirty="0">
                          <a:solidFill>
                            <a:schemeClr val="tx1"/>
                          </a:solidFill>
                          <a:latin typeface="+mj-lt"/>
                        </a:rPr>
                        <a:t>н</a:t>
                      </a:r>
                      <a:r>
                        <a:rPr sz="1500" spc="-10" dirty="0">
                          <a:solidFill>
                            <a:schemeClr val="tx1"/>
                          </a:solidFill>
                          <a:latin typeface="+mj-lt"/>
                        </a:rPr>
                        <a:t>и</a:t>
                      </a:r>
                      <a:r>
                        <a:rPr sz="1500" dirty="0">
                          <a:solidFill>
                            <a:schemeClr val="tx1"/>
                          </a:solidFill>
                          <a:latin typeface="+mj-lt"/>
                        </a:rPr>
                        <a:t>я ш</a:t>
                      </a:r>
                      <a:r>
                        <a:rPr sz="1500" spc="25" dirty="0">
                          <a:solidFill>
                            <a:schemeClr val="tx1"/>
                          </a:solidFill>
                          <a:latin typeface="+mj-lt"/>
                        </a:rPr>
                        <a:t>т</a:t>
                      </a:r>
                      <a:r>
                        <a:rPr sz="1500" dirty="0">
                          <a:solidFill>
                            <a:schemeClr val="tx1"/>
                          </a:solidFill>
                          <a:latin typeface="+mj-lt"/>
                        </a:rPr>
                        <a:t>рафных</a:t>
                      </a:r>
                      <a:r>
                        <a:rPr sz="1500" spc="-20" dirty="0">
                          <a:solidFill>
                            <a:schemeClr val="tx1"/>
                          </a:solidFill>
                          <a:latin typeface="+mj-lt"/>
                        </a:rPr>
                        <a:t> </a:t>
                      </a:r>
                      <a:r>
                        <a:rPr sz="1500" spc="25" dirty="0">
                          <a:solidFill>
                            <a:schemeClr val="tx1"/>
                          </a:solidFill>
                          <a:latin typeface="+mj-lt"/>
                        </a:rPr>
                        <a:t>с</a:t>
                      </a:r>
                      <a:r>
                        <a:rPr sz="1500" dirty="0">
                          <a:solidFill>
                            <a:schemeClr val="tx1"/>
                          </a:solidFill>
                          <a:latin typeface="+mj-lt"/>
                        </a:rPr>
                        <a:t>анкци</a:t>
                      </a:r>
                      <a:r>
                        <a:rPr sz="1500" spc="-10" dirty="0">
                          <a:solidFill>
                            <a:schemeClr val="tx1"/>
                          </a:solidFill>
                          <a:latin typeface="+mj-lt"/>
                        </a:rPr>
                        <a:t>й</a:t>
                      </a:r>
                      <a:r>
                        <a:rPr sz="1500" dirty="0">
                          <a:solidFill>
                            <a:schemeClr val="tx1"/>
                          </a:solidFill>
                          <a:latin typeface="+mj-lt"/>
                        </a:rPr>
                        <a:t>,</a:t>
                      </a:r>
                      <a:r>
                        <a:rPr sz="1500" spc="-5" dirty="0">
                          <a:solidFill>
                            <a:schemeClr val="tx1"/>
                          </a:solidFill>
                          <a:latin typeface="+mj-lt"/>
                        </a:rPr>
                        <a:t> </a:t>
                      </a:r>
                      <a:r>
                        <a:rPr sz="1500" dirty="0">
                          <a:solidFill>
                            <a:schemeClr val="tx1"/>
                          </a:solidFill>
                          <a:latin typeface="+mj-lt"/>
                        </a:rPr>
                        <a:t>н</a:t>
                      </a:r>
                      <a:r>
                        <a:rPr sz="1500" spc="10" dirty="0">
                          <a:solidFill>
                            <a:schemeClr val="tx1"/>
                          </a:solidFill>
                          <a:latin typeface="+mj-lt"/>
                        </a:rPr>
                        <a:t>а</a:t>
                      </a:r>
                      <a:r>
                        <a:rPr sz="1500" dirty="0">
                          <a:solidFill>
                            <a:schemeClr val="tx1"/>
                          </a:solidFill>
                          <a:latin typeface="+mj-lt"/>
                        </a:rPr>
                        <a:t>ло</a:t>
                      </a:r>
                      <a:r>
                        <a:rPr sz="1500" spc="-40" dirty="0">
                          <a:solidFill>
                            <a:schemeClr val="tx1"/>
                          </a:solidFill>
                          <a:latin typeface="+mj-lt"/>
                        </a:rPr>
                        <a:t>г</a:t>
                      </a:r>
                      <a:r>
                        <a:rPr sz="1500" dirty="0">
                          <a:solidFill>
                            <a:schemeClr val="tx1"/>
                          </a:solidFill>
                          <a:latin typeface="+mj-lt"/>
                        </a:rPr>
                        <a:t>ов</a:t>
                      </a:r>
                      <a:r>
                        <a:rPr sz="1500" spc="5" dirty="0">
                          <a:solidFill>
                            <a:schemeClr val="tx1"/>
                          </a:solidFill>
                          <a:latin typeface="+mj-lt"/>
                        </a:rPr>
                        <a:t> </a:t>
                      </a:r>
                      <a:r>
                        <a:rPr sz="1500" dirty="0">
                          <a:solidFill>
                            <a:schemeClr val="tx1"/>
                          </a:solidFill>
                          <a:latin typeface="+mj-lt"/>
                        </a:rPr>
                        <a:t>и</a:t>
                      </a:r>
                      <a:r>
                        <a:rPr sz="1500" spc="-10" dirty="0">
                          <a:solidFill>
                            <a:schemeClr val="tx1"/>
                          </a:solidFill>
                          <a:latin typeface="+mj-lt"/>
                        </a:rPr>
                        <a:t> </a:t>
                      </a:r>
                      <a:r>
                        <a:rPr sz="1500" dirty="0">
                          <a:solidFill>
                            <a:schemeClr val="tx1"/>
                          </a:solidFill>
                          <a:latin typeface="+mj-lt"/>
                        </a:rPr>
                        <a:t>д</a:t>
                      </a:r>
                      <a:r>
                        <a:rPr sz="1500" spc="-30" dirty="0">
                          <a:solidFill>
                            <a:schemeClr val="tx1"/>
                          </a:solidFill>
                          <a:latin typeface="+mj-lt"/>
                        </a:rPr>
                        <a:t>р</a:t>
                      </a:r>
                      <a:r>
                        <a:rPr sz="1500" spc="20" dirty="0">
                          <a:solidFill>
                            <a:schemeClr val="tx1"/>
                          </a:solidFill>
                          <a:latin typeface="+mj-lt"/>
                        </a:rPr>
                        <a:t>у</a:t>
                      </a:r>
                      <a:r>
                        <a:rPr sz="1500" dirty="0">
                          <a:solidFill>
                            <a:schemeClr val="tx1"/>
                          </a:solidFill>
                          <a:latin typeface="+mj-lt"/>
                        </a:rPr>
                        <a:t>гих</a:t>
                      </a:r>
                      <a:r>
                        <a:rPr sz="1500" spc="-25" dirty="0">
                          <a:solidFill>
                            <a:schemeClr val="tx1"/>
                          </a:solidFill>
                          <a:latin typeface="+mj-lt"/>
                        </a:rPr>
                        <a:t> </a:t>
                      </a:r>
                      <a:r>
                        <a:rPr sz="1500" dirty="0">
                          <a:solidFill>
                            <a:schemeClr val="tx1"/>
                          </a:solidFill>
                          <a:latin typeface="+mj-lt"/>
                        </a:rPr>
                        <a:t>пл</a:t>
                      </a:r>
                      <a:r>
                        <a:rPr sz="1500" spc="-45" dirty="0">
                          <a:solidFill>
                            <a:schemeClr val="tx1"/>
                          </a:solidFill>
                          <a:latin typeface="+mj-lt"/>
                        </a:rPr>
                        <a:t>а</a:t>
                      </a:r>
                      <a:r>
                        <a:rPr sz="1500" dirty="0">
                          <a:solidFill>
                            <a:schemeClr val="tx1"/>
                          </a:solidFill>
                          <a:latin typeface="+mj-lt"/>
                        </a:rPr>
                        <a:t>т</a:t>
                      </a:r>
                      <a:r>
                        <a:rPr sz="1500" spc="5" dirty="0">
                          <a:solidFill>
                            <a:schemeClr val="tx1"/>
                          </a:solidFill>
                          <a:latin typeface="+mj-lt"/>
                        </a:rPr>
                        <a:t>е</a:t>
                      </a:r>
                      <a:r>
                        <a:rPr sz="1500" spc="-20" dirty="0">
                          <a:solidFill>
                            <a:schemeClr val="tx1"/>
                          </a:solidFill>
                          <a:latin typeface="+mj-lt"/>
                        </a:rPr>
                        <a:t>ж</a:t>
                      </a:r>
                      <a:r>
                        <a:rPr sz="1500" dirty="0">
                          <a:solidFill>
                            <a:schemeClr val="tx1"/>
                          </a:solidFill>
                          <a:latin typeface="+mj-lt"/>
                        </a:rPr>
                        <a:t>ей</a:t>
                      </a:r>
                      <a:r>
                        <a:rPr sz="1500" spc="-30" dirty="0">
                          <a:solidFill>
                            <a:schemeClr val="tx1"/>
                          </a:solidFill>
                          <a:latin typeface="+mj-lt"/>
                        </a:rPr>
                        <a:t> </a:t>
                      </a:r>
                      <a:r>
                        <a:rPr sz="1500" dirty="0">
                          <a:solidFill>
                            <a:schemeClr val="tx1"/>
                          </a:solidFill>
                          <a:latin typeface="+mj-lt"/>
                        </a:rPr>
                        <a:t>в со</a:t>
                      </a:r>
                      <a:r>
                        <a:rPr sz="1500" spc="-20" dirty="0">
                          <a:solidFill>
                            <a:schemeClr val="tx1"/>
                          </a:solidFill>
                          <a:latin typeface="+mj-lt"/>
                        </a:rPr>
                        <a:t>о</a:t>
                      </a:r>
                      <a:r>
                        <a:rPr sz="1500" dirty="0">
                          <a:solidFill>
                            <a:schemeClr val="tx1"/>
                          </a:solidFill>
                          <a:latin typeface="+mj-lt"/>
                        </a:rPr>
                        <a:t>тве</a:t>
                      </a:r>
                      <a:r>
                        <a:rPr sz="1500" spc="25" dirty="0">
                          <a:solidFill>
                            <a:schemeClr val="tx1"/>
                          </a:solidFill>
                          <a:latin typeface="+mj-lt"/>
                        </a:rPr>
                        <a:t>т</a:t>
                      </a:r>
                      <a:r>
                        <a:rPr sz="1500" dirty="0">
                          <a:solidFill>
                            <a:schemeClr val="tx1"/>
                          </a:solidFill>
                          <a:latin typeface="+mj-lt"/>
                        </a:rPr>
                        <a:t>с</a:t>
                      </a:r>
                      <a:r>
                        <a:rPr sz="1500" spc="5" dirty="0">
                          <a:solidFill>
                            <a:schemeClr val="tx1"/>
                          </a:solidFill>
                          <a:latin typeface="+mj-lt"/>
                        </a:rPr>
                        <a:t>т</a:t>
                      </a:r>
                      <a:r>
                        <a:rPr sz="1500" dirty="0">
                          <a:solidFill>
                            <a:schemeClr val="tx1"/>
                          </a:solidFill>
                          <a:latin typeface="+mj-lt"/>
                        </a:rPr>
                        <a:t>вии</a:t>
                      </a:r>
                      <a:r>
                        <a:rPr sz="1500" spc="-35" dirty="0">
                          <a:solidFill>
                            <a:schemeClr val="tx1"/>
                          </a:solidFill>
                          <a:latin typeface="+mj-lt"/>
                        </a:rPr>
                        <a:t> </a:t>
                      </a:r>
                      <a:r>
                        <a:rPr sz="1500" dirty="0">
                          <a:solidFill>
                            <a:schemeClr val="tx1"/>
                          </a:solidFill>
                          <a:latin typeface="+mj-lt"/>
                        </a:rPr>
                        <a:t>с</a:t>
                      </a:r>
                      <a:r>
                        <a:rPr sz="1500" spc="5" dirty="0">
                          <a:solidFill>
                            <a:schemeClr val="tx1"/>
                          </a:solidFill>
                          <a:latin typeface="+mj-lt"/>
                        </a:rPr>
                        <a:t> </a:t>
                      </a:r>
                      <a:r>
                        <a:rPr sz="1500" dirty="0">
                          <a:solidFill>
                            <a:schemeClr val="tx1"/>
                          </a:solidFill>
                          <a:latin typeface="+mj-lt"/>
                        </a:rPr>
                        <a:t>за</a:t>
                      </a:r>
                      <a:r>
                        <a:rPr sz="1500" spc="-95" dirty="0">
                          <a:solidFill>
                            <a:schemeClr val="tx1"/>
                          </a:solidFill>
                          <a:latin typeface="+mj-lt"/>
                        </a:rPr>
                        <a:t>к</a:t>
                      </a:r>
                      <a:r>
                        <a:rPr sz="1500" dirty="0">
                          <a:solidFill>
                            <a:schemeClr val="tx1"/>
                          </a:solidFill>
                          <a:latin typeface="+mj-lt"/>
                        </a:rPr>
                        <a:t>он</a:t>
                      </a:r>
                      <a:r>
                        <a:rPr sz="1500" spc="-55" dirty="0">
                          <a:solidFill>
                            <a:schemeClr val="tx1"/>
                          </a:solidFill>
                          <a:latin typeface="+mj-lt"/>
                        </a:rPr>
                        <a:t>о</a:t>
                      </a:r>
                      <a:r>
                        <a:rPr sz="1500" dirty="0">
                          <a:solidFill>
                            <a:schemeClr val="tx1"/>
                          </a:solidFill>
                          <a:latin typeface="+mj-lt"/>
                        </a:rPr>
                        <a:t>д</a:t>
                      </a:r>
                      <a:r>
                        <a:rPr sz="1500" spc="-50" dirty="0">
                          <a:solidFill>
                            <a:schemeClr val="tx1"/>
                          </a:solidFill>
                          <a:latin typeface="+mj-lt"/>
                        </a:rPr>
                        <a:t>а</a:t>
                      </a:r>
                      <a:r>
                        <a:rPr sz="1500" dirty="0">
                          <a:solidFill>
                            <a:schemeClr val="tx1"/>
                          </a:solidFill>
                          <a:latin typeface="+mj-lt"/>
                        </a:rPr>
                        <a:t>т</a:t>
                      </a:r>
                      <a:r>
                        <a:rPr sz="1500" spc="5" dirty="0">
                          <a:solidFill>
                            <a:schemeClr val="tx1"/>
                          </a:solidFill>
                          <a:latin typeface="+mj-lt"/>
                        </a:rPr>
                        <a:t>е</a:t>
                      </a:r>
                      <a:r>
                        <a:rPr sz="1500" dirty="0">
                          <a:solidFill>
                            <a:schemeClr val="tx1"/>
                          </a:solidFill>
                          <a:latin typeface="+mj-lt"/>
                        </a:rPr>
                        <a:t>льс</a:t>
                      </a:r>
                      <a:r>
                        <a:rPr sz="1500" spc="5" dirty="0">
                          <a:solidFill>
                            <a:schemeClr val="tx1"/>
                          </a:solidFill>
                          <a:latin typeface="+mj-lt"/>
                        </a:rPr>
                        <a:t>т</a:t>
                      </a:r>
                      <a:r>
                        <a:rPr sz="1500" spc="-10" dirty="0">
                          <a:solidFill>
                            <a:schemeClr val="tx1"/>
                          </a:solidFill>
                          <a:latin typeface="+mj-lt"/>
                        </a:rPr>
                        <a:t>в</a:t>
                      </a:r>
                      <a:r>
                        <a:rPr sz="1500" spc="-40" dirty="0">
                          <a:solidFill>
                            <a:schemeClr val="tx1"/>
                          </a:solidFill>
                          <a:latin typeface="+mj-lt"/>
                        </a:rPr>
                        <a:t>о</a:t>
                      </a:r>
                      <a:r>
                        <a:rPr sz="1500" dirty="0">
                          <a:solidFill>
                            <a:schemeClr val="tx1"/>
                          </a:solidFill>
                          <a:latin typeface="+mj-lt"/>
                        </a:rPr>
                        <a:t>м</a:t>
                      </a:r>
                      <a:r>
                        <a:rPr sz="1500" spc="-20" dirty="0">
                          <a:solidFill>
                            <a:schemeClr val="tx1"/>
                          </a:solidFill>
                          <a:latin typeface="+mj-lt"/>
                        </a:rPr>
                        <a:t> </a:t>
                      </a:r>
                      <a:r>
                        <a:rPr lang="ru-RU" sz="1500" spc="-30" dirty="0">
                          <a:solidFill>
                            <a:schemeClr val="tx1"/>
                          </a:solidFill>
                          <a:latin typeface="+mj-lt"/>
                        </a:rPr>
                        <a:t>РК </a:t>
                      </a:r>
                      <a:r>
                        <a:rPr sz="1500" b="1" dirty="0">
                          <a:solidFill>
                            <a:schemeClr val="tx1"/>
                          </a:solidFill>
                          <a:latin typeface="+mj-lt"/>
                        </a:rPr>
                        <a:t>(МР</a:t>
                      </a:r>
                      <a:r>
                        <a:rPr sz="1500" b="1" spc="5" dirty="0">
                          <a:solidFill>
                            <a:schemeClr val="tx1"/>
                          </a:solidFill>
                          <a:latin typeface="+mj-lt"/>
                        </a:rPr>
                        <a:t>П</a:t>
                      </a:r>
                      <a:r>
                        <a:rPr sz="1500" b="1" dirty="0">
                          <a:solidFill>
                            <a:schemeClr val="tx1"/>
                          </a:solidFill>
                          <a:latin typeface="+mj-lt"/>
                        </a:rPr>
                        <a:t>)</a:t>
                      </a:r>
                      <a:endParaRPr sz="150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kumimoji="0" lang="ru-RU" sz="1700" b="1" i="0" u="none" strike="noStrike" kern="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3 692 </a:t>
                      </a:r>
                      <a:endParaRPr sz="1500" b="1"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905" algn="ctr">
                        <a:lnSpc>
                          <a:spcPct val="100000"/>
                        </a:lnSpc>
                      </a:pPr>
                      <a:r>
                        <a:rPr lang="ru-RU" sz="1500" b="0" dirty="0">
                          <a:solidFill>
                            <a:schemeClr val="tx1"/>
                          </a:solidFill>
                          <a:latin typeface="+mj-lt"/>
                          <a:cs typeface="Calibri"/>
                        </a:rPr>
                        <a:t>3 450</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905" algn="ctr">
                        <a:lnSpc>
                          <a:spcPct val="100000"/>
                        </a:lnSpc>
                      </a:pPr>
                      <a:r>
                        <a:rPr lang="ru-RU" sz="1500" b="0" dirty="0">
                          <a:solidFill>
                            <a:schemeClr val="tx1"/>
                          </a:solidFill>
                          <a:latin typeface="+mj-lt"/>
                          <a:cs typeface="Calibri"/>
                        </a:rPr>
                        <a:t>3 180</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lang="ru-RU" sz="1500" b="0" dirty="0">
                          <a:solidFill>
                            <a:schemeClr val="tx1"/>
                          </a:solidFill>
                          <a:latin typeface="+mj-lt"/>
                        </a:rPr>
                        <a:t>3</a:t>
                      </a:r>
                      <a:r>
                        <a:rPr lang="ru-RU" sz="1500" b="0" spc="-5" dirty="0">
                          <a:solidFill>
                            <a:schemeClr val="tx1"/>
                          </a:solidFill>
                          <a:latin typeface="+mj-lt"/>
                        </a:rPr>
                        <a:t> </a:t>
                      </a:r>
                      <a:r>
                        <a:rPr lang="ru-RU" sz="1500" b="0" dirty="0">
                          <a:solidFill>
                            <a:schemeClr val="tx1"/>
                          </a:solidFill>
                          <a:latin typeface="+mj-lt"/>
                        </a:rPr>
                        <a:t>063</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24134">
                <a:tc>
                  <a:txBody>
                    <a:bodyPr/>
                    <a:lstStyle/>
                    <a:p>
                      <a:pPr algn="ctr">
                        <a:lnSpc>
                          <a:spcPct val="100000"/>
                        </a:lnSpc>
                      </a:pPr>
                      <a:r>
                        <a:rPr sz="1500" spc="-5" dirty="0">
                          <a:solidFill>
                            <a:schemeClr val="tx1"/>
                          </a:solidFill>
                          <a:latin typeface="+mj-lt"/>
                        </a:rPr>
                        <a:t>5)</a:t>
                      </a:r>
                      <a:endParaRPr sz="150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5090">
                        <a:lnSpc>
                          <a:spcPts val="2135"/>
                        </a:lnSpc>
                      </a:pPr>
                      <a:r>
                        <a:rPr sz="1500" spc="-10" dirty="0">
                          <a:solidFill>
                            <a:schemeClr val="tx1"/>
                          </a:solidFill>
                          <a:latin typeface="+mj-lt"/>
                        </a:rPr>
                        <a:t>в</a:t>
                      </a:r>
                      <a:r>
                        <a:rPr sz="1500" dirty="0">
                          <a:solidFill>
                            <a:schemeClr val="tx1"/>
                          </a:solidFill>
                          <a:latin typeface="+mj-lt"/>
                        </a:rPr>
                        <a:t>е</a:t>
                      </a:r>
                      <a:r>
                        <a:rPr sz="1500" spc="5" dirty="0">
                          <a:solidFill>
                            <a:schemeClr val="tx1"/>
                          </a:solidFill>
                          <a:latin typeface="+mj-lt"/>
                        </a:rPr>
                        <a:t>л</a:t>
                      </a:r>
                      <a:r>
                        <a:rPr sz="1500" dirty="0">
                          <a:solidFill>
                            <a:schemeClr val="tx1"/>
                          </a:solidFill>
                          <a:latin typeface="+mj-lt"/>
                        </a:rPr>
                        <a:t>и</a:t>
                      </a:r>
                      <a:r>
                        <a:rPr sz="1500" spc="-10" dirty="0">
                          <a:solidFill>
                            <a:schemeClr val="tx1"/>
                          </a:solidFill>
                          <a:latin typeface="+mj-lt"/>
                        </a:rPr>
                        <a:t>ч</a:t>
                      </a:r>
                      <a:r>
                        <a:rPr sz="1500" dirty="0">
                          <a:solidFill>
                            <a:schemeClr val="tx1"/>
                          </a:solidFill>
                          <a:latin typeface="+mj-lt"/>
                        </a:rPr>
                        <a:t>и</a:t>
                      </a:r>
                      <a:r>
                        <a:rPr sz="1500" spc="-10" dirty="0">
                          <a:solidFill>
                            <a:schemeClr val="tx1"/>
                          </a:solidFill>
                          <a:latin typeface="+mj-lt"/>
                        </a:rPr>
                        <a:t>н</a:t>
                      </a:r>
                      <a:r>
                        <a:rPr sz="1500" dirty="0">
                          <a:solidFill>
                            <a:schemeClr val="tx1"/>
                          </a:solidFill>
                          <a:latin typeface="+mj-lt"/>
                        </a:rPr>
                        <a:t>у пр</a:t>
                      </a:r>
                      <a:r>
                        <a:rPr sz="1500" spc="-55" dirty="0">
                          <a:solidFill>
                            <a:schemeClr val="tx1"/>
                          </a:solidFill>
                          <a:latin typeface="+mj-lt"/>
                        </a:rPr>
                        <a:t>о</a:t>
                      </a:r>
                      <a:r>
                        <a:rPr sz="1500" dirty="0">
                          <a:solidFill>
                            <a:schemeClr val="tx1"/>
                          </a:solidFill>
                          <a:latin typeface="+mj-lt"/>
                        </a:rPr>
                        <a:t>жи</a:t>
                      </a:r>
                      <a:r>
                        <a:rPr sz="1500" spc="-20" dirty="0">
                          <a:solidFill>
                            <a:schemeClr val="tx1"/>
                          </a:solidFill>
                          <a:latin typeface="+mj-lt"/>
                        </a:rPr>
                        <a:t>т</a:t>
                      </a:r>
                      <a:r>
                        <a:rPr sz="1500" spc="-50" dirty="0">
                          <a:solidFill>
                            <a:schemeClr val="tx1"/>
                          </a:solidFill>
                          <a:latin typeface="+mj-lt"/>
                        </a:rPr>
                        <a:t>о</a:t>
                      </a:r>
                      <a:r>
                        <a:rPr sz="1500" spc="-10" dirty="0">
                          <a:solidFill>
                            <a:schemeClr val="tx1"/>
                          </a:solidFill>
                          <a:latin typeface="+mj-lt"/>
                        </a:rPr>
                        <a:t>ч</a:t>
                      </a:r>
                      <a:r>
                        <a:rPr sz="1500" dirty="0">
                          <a:solidFill>
                            <a:schemeClr val="tx1"/>
                          </a:solidFill>
                          <a:latin typeface="+mj-lt"/>
                        </a:rPr>
                        <a:t>но</a:t>
                      </a:r>
                      <a:r>
                        <a:rPr sz="1500" spc="-45" dirty="0">
                          <a:solidFill>
                            <a:schemeClr val="tx1"/>
                          </a:solidFill>
                          <a:latin typeface="+mj-lt"/>
                        </a:rPr>
                        <a:t>г</a:t>
                      </a:r>
                      <a:r>
                        <a:rPr sz="1500" dirty="0">
                          <a:solidFill>
                            <a:schemeClr val="tx1"/>
                          </a:solidFill>
                          <a:latin typeface="+mj-lt"/>
                        </a:rPr>
                        <a:t>о</a:t>
                      </a:r>
                      <a:r>
                        <a:rPr sz="1500" spc="-10" dirty="0">
                          <a:solidFill>
                            <a:schemeClr val="tx1"/>
                          </a:solidFill>
                          <a:latin typeface="+mj-lt"/>
                        </a:rPr>
                        <a:t> </a:t>
                      </a:r>
                      <a:r>
                        <a:rPr sz="1500" dirty="0">
                          <a:solidFill>
                            <a:schemeClr val="tx1"/>
                          </a:solidFill>
                          <a:latin typeface="+mj-lt"/>
                        </a:rPr>
                        <a:t>ми</a:t>
                      </a:r>
                      <a:r>
                        <a:rPr sz="1500" spc="-10" dirty="0">
                          <a:solidFill>
                            <a:schemeClr val="tx1"/>
                          </a:solidFill>
                          <a:latin typeface="+mj-lt"/>
                        </a:rPr>
                        <a:t>н</a:t>
                      </a:r>
                      <a:r>
                        <a:rPr sz="1500" dirty="0">
                          <a:solidFill>
                            <a:schemeClr val="tx1"/>
                          </a:solidFill>
                          <a:latin typeface="+mj-lt"/>
                        </a:rPr>
                        <a:t>иму</a:t>
                      </a:r>
                      <a:r>
                        <a:rPr sz="1500" spc="-15" dirty="0">
                          <a:solidFill>
                            <a:schemeClr val="tx1"/>
                          </a:solidFill>
                          <a:latin typeface="+mj-lt"/>
                        </a:rPr>
                        <a:t>м</a:t>
                      </a:r>
                      <a:r>
                        <a:rPr sz="1500" dirty="0">
                          <a:solidFill>
                            <a:schemeClr val="tx1"/>
                          </a:solidFill>
                          <a:latin typeface="+mj-lt"/>
                        </a:rPr>
                        <a:t>а</a:t>
                      </a:r>
                      <a:r>
                        <a:rPr sz="1500" spc="-30" dirty="0">
                          <a:solidFill>
                            <a:schemeClr val="tx1"/>
                          </a:solidFill>
                          <a:latin typeface="+mj-lt"/>
                        </a:rPr>
                        <a:t> </a:t>
                      </a:r>
                      <a:r>
                        <a:rPr sz="1500" dirty="0">
                          <a:solidFill>
                            <a:schemeClr val="tx1"/>
                          </a:solidFill>
                          <a:latin typeface="+mj-lt"/>
                        </a:rPr>
                        <a:t>для</a:t>
                      </a:r>
                      <a:r>
                        <a:rPr sz="1500" spc="-10" dirty="0">
                          <a:solidFill>
                            <a:schemeClr val="tx1"/>
                          </a:solidFill>
                          <a:latin typeface="+mj-lt"/>
                        </a:rPr>
                        <a:t> </a:t>
                      </a:r>
                      <a:r>
                        <a:rPr sz="1500" dirty="0" err="1">
                          <a:solidFill>
                            <a:schemeClr val="tx1"/>
                          </a:solidFill>
                          <a:latin typeface="+mj-lt"/>
                        </a:rPr>
                        <a:t>и</a:t>
                      </a:r>
                      <a:r>
                        <a:rPr sz="1500" spc="-35" dirty="0" err="1">
                          <a:solidFill>
                            <a:schemeClr val="tx1"/>
                          </a:solidFill>
                          <a:latin typeface="+mj-lt"/>
                        </a:rPr>
                        <a:t>с</a:t>
                      </a:r>
                      <a:r>
                        <a:rPr sz="1500" spc="-10" dirty="0" err="1">
                          <a:solidFill>
                            <a:schemeClr val="tx1"/>
                          </a:solidFill>
                          <a:latin typeface="+mj-lt"/>
                        </a:rPr>
                        <a:t>ч</a:t>
                      </a:r>
                      <a:r>
                        <a:rPr sz="1500" dirty="0" err="1">
                          <a:solidFill>
                            <a:schemeClr val="tx1"/>
                          </a:solidFill>
                          <a:latin typeface="+mj-lt"/>
                        </a:rPr>
                        <a:t>исл</a:t>
                      </a:r>
                      <a:r>
                        <a:rPr sz="1500" spc="5" dirty="0" err="1">
                          <a:solidFill>
                            <a:schemeClr val="tx1"/>
                          </a:solidFill>
                          <a:latin typeface="+mj-lt"/>
                        </a:rPr>
                        <a:t>е</a:t>
                      </a:r>
                      <a:r>
                        <a:rPr sz="1500" dirty="0" err="1">
                          <a:solidFill>
                            <a:schemeClr val="tx1"/>
                          </a:solidFill>
                          <a:latin typeface="+mj-lt"/>
                        </a:rPr>
                        <a:t>н</a:t>
                      </a:r>
                      <a:r>
                        <a:rPr sz="1500" spc="-10" dirty="0" err="1">
                          <a:solidFill>
                            <a:schemeClr val="tx1"/>
                          </a:solidFill>
                          <a:latin typeface="+mj-lt"/>
                        </a:rPr>
                        <a:t>и</a:t>
                      </a:r>
                      <a:r>
                        <a:rPr sz="1500" dirty="0" err="1">
                          <a:solidFill>
                            <a:schemeClr val="tx1"/>
                          </a:solidFill>
                          <a:latin typeface="+mj-lt"/>
                        </a:rPr>
                        <a:t>я</a:t>
                      </a:r>
                      <a:r>
                        <a:rPr lang="ru-RU" sz="1500" dirty="0">
                          <a:solidFill>
                            <a:schemeClr val="tx1"/>
                          </a:solidFill>
                          <a:latin typeface="+mj-lt"/>
                        </a:rPr>
                        <a:t> </a:t>
                      </a:r>
                      <a:r>
                        <a:rPr sz="1500" dirty="0" err="1">
                          <a:solidFill>
                            <a:schemeClr val="tx1"/>
                          </a:solidFill>
                          <a:latin typeface="+mj-lt"/>
                        </a:rPr>
                        <a:t>ра</a:t>
                      </a:r>
                      <a:r>
                        <a:rPr sz="1500" spc="-30" dirty="0" err="1">
                          <a:solidFill>
                            <a:schemeClr val="tx1"/>
                          </a:solidFill>
                          <a:latin typeface="+mj-lt"/>
                        </a:rPr>
                        <a:t>з</a:t>
                      </a:r>
                      <a:r>
                        <a:rPr sz="1500" dirty="0" err="1">
                          <a:solidFill>
                            <a:schemeClr val="tx1"/>
                          </a:solidFill>
                          <a:latin typeface="+mj-lt"/>
                        </a:rPr>
                        <a:t>меров</a:t>
                      </a:r>
                      <a:r>
                        <a:rPr sz="1500" dirty="0">
                          <a:solidFill>
                            <a:schemeClr val="tx1"/>
                          </a:solidFill>
                          <a:latin typeface="+mj-lt"/>
                        </a:rPr>
                        <a:t> </a:t>
                      </a:r>
                      <a:r>
                        <a:rPr sz="1500" spc="-15" dirty="0">
                          <a:solidFill>
                            <a:schemeClr val="tx1"/>
                          </a:solidFill>
                          <a:latin typeface="+mj-lt"/>
                        </a:rPr>
                        <a:t>б</a:t>
                      </a:r>
                      <a:r>
                        <a:rPr sz="1500" dirty="0">
                          <a:solidFill>
                            <a:schemeClr val="tx1"/>
                          </a:solidFill>
                          <a:latin typeface="+mj-lt"/>
                        </a:rPr>
                        <a:t>а</a:t>
                      </a:r>
                      <a:r>
                        <a:rPr sz="1500" spc="-15" dirty="0">
                          <a:solidFill>
                            <a:schemeClr val="tx1"/>
                          </a:solidFill>
                          <a:latin typeface="+mj-lt"/>
                        </a:rPr>
                        <a:t>з</a:t>
                      </a:r>
                      <a:r>
                        <a:rPr sz="1500" dirty="0">
                          <a:solidFill>
                            <a:schemeClr val="tx1"/>
                          </a:solidFill>
                          <a:latin typeface="+mj-lt"/>
                        </a:rPr>
                        <a:t>овых</a:t>
                      </a:r>
                      <a:r>
                        <a:rPr sz="1500" spc="-10" dirty="0">
                          <a:solidFill>
                            <a:schemeClr val="tx1"/>
                          </a:solidFill>
                          <a:latin typeface="+mj-lt"/>
                        </a:rPr>
                        <a:t> </a:t>
                      </a:r>
                      <a:r>
                        <a:rPr sz="1500" dirty="0" err="1">
                          <a:solidFill>
                            <a:schemeClr val="tx1"/>
                          </a:solidFill>
                          <a:latin typeface="+mj-lt"/>
                        </a:rPr>
                        <a:t>соц</a:t>
                      </a:r>
                      <a:r>
                        <a:rPr sz="1500" spc="-10" dirty="0" err="1">
                          <a:solidFill>
                            <a:schemeClr val="tx1"/>
                          </a:solidFill>
                          <a:latin typeface="+mj-lt"/>
                        </a:rPr>
                        <a:t>и</a:t>
                      </a:r>
                      <a:r>
                        <a:rPr sz="1500" spc="10" dirty="0" err="1">
                          <a:solidFill>
                            <a:schemeClr val="tx1"/>
                          </a:solidFill>
                          <a:latin typeface="+mj-lt"/>
                        </a:rPr>
                        <a:t>а</a:t>
                      </a:r>
                      <a:r>
                        <a:rPr sz="1500" dirty="0" err="1">
                          <a:solidFill>
                            <a:schemeClr val="tx1"/>
                          </a:solidFill>
                          <a:latin typeface="+mj-lt"/>
                        </a:rPr>
                        <a:t>ль</a:t>
                      </a:r>
                      <a:r>
                        <a:rPr sz="1500" spc="-10" dirty="0" err="1">
                          <a:solidFill>
                            <a:schemeClr val="tx1"/>
                          </a:solidFill>
                          <a:latin typeface="+mj-lt"/>
                        </a:rPr>
                        <a:t>н</a:t>
                      </a:r>
                      <a:r>
                        <a:rPr sz="1500" dirty="0" err="1">
                          <a:solidFill>
                            <a:schemeClr val="tx1"/>
                          </a:solidFill>
                          <a:latin typeface="+mj-lt"/>
                        </a:rPr>
                        <a:t>ых</a:t>
                      </a:r>
                      <a:r>
                        <a:rPr sz="1500" spc="15" dirty="0">
                          <a:solidFill>
                            <a:schemeClr val="tx1"/>
                          </a:solidFill>
                          <a:latin typeface="+mj-lt"/>
                        </a:rPr>
                        <a:t> </a:t>
                      </a:r>
                      <a:r>
                        <a:rPr sz="1500" dirty="0" err="1">
                          <a:solidFill>
                            <a:schemeClr val="tx1"/>
                          </a:solidFill>
                          <a:latin typeface="+mj-lt"/>
                        </a:rPr>
                        <a:t>выпл</a:t>
                      </a:r>
                      <a:r>
                        <a:rPr sz="1500" spc="-45" dirty="0" err="1">
                          <a:solidFill>
                            <a:schemeClr val="tx1"/>
                          </a:solidFill>
                          <a:latin typeface="+mj-lt"/>
                        </a:rPr>
                        <a:t>а</a:t>
                      </a:r>
                      <a:r>
                        <a:rPr sz="1500" dirty="0" err="1">
                          <a:solidFill>
                            <a:schemeClr val="tx1"/>
                          </a:solidFill>
                          <a:latin typeface="+mj-lt"/>
                        </a:rPr>
                        <a:t>т</a:t>
                      </a:r>
                      <a:endParaRPr sz="1500" dirty="0">
                        <a:solidFill>
                          <a:schemeClr val="tx1"/>
                        </a:solidFill>
                        <a:latin typeface="+mj-lt"/>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kumimoji="0" lang="ru-RU" sz="1700" b="1" i="0" u="none" strike="noStrike" kern="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43 407</a:t>
                      </a:r>
                      <a:endParaRPr sz="1500" b="1"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905" algn="ctr">
                        <a:lnSpc>
                          <a:spcPct val="100000"/>
                        </a:lnSpc>
                      </a:pPr>
                      <a:r>
                        <a:rPr lang="ru-RU" sz="1500" b="0" dirty="0">
                          <a:solidFill>
                            <a:schemeClr val="tx1"/>
                          </a:solidFill>
                          <a:latin typeface="+mj-lt"/>
                          <a:cs typeface="Calibri"/>
                        </a:rPr>
                        <a:t>40 567</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905" algn="ctr">
                        <a:lnSpc>
                          <a:spcPct val="100000"/>
                        </a:lnSpc>
                      </a:pPr>
                      <a:r>
                        <a:rPr lang="ru-RU" sz="1500" b="0" dirty="0">
                          <a:solidFill>
                            <a:schemeClr val="tx1"/>
                          </a:solidFill>
                          <a:latin typeface="+mj-lt"/>
                          <a:cs typeface="Calibri"/>
                        </a:rPr>
                        <a:t>37 389</a:t>
                      </a:r>
                      <a:endParaRPr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905" algn="ctr">
                        <a:lnSpc>
                          <a:spcPct val="100000"/>
                        </a:lnSpc>
                      </a:pPr>
                      <a:r>
                        <a:rPr lang="ru-RU" sz="1500" b="0" dirty="0">
                          <a:solidFill>
                            <a:schemeClr val="tx1"/>
                          </a:solidFill>
                          <a:latin typeface="+mj-lt"/>
                        </a:rPr>
                        <a:t>36</a:t>
                      </a:r>
                      <a:r>
                        <a:rPr lang="ru-RU" sz="1500" b="0" spc="-15" dirty="0">
                          <a:solidFill>
                            <a:schemeClr val="tx1"/>
                          </a:solidFill>
                          <a:latin typeface="+mj-lt"/>
                        </a:rPr>
                        <a:t> </a:t>
                      </a:r>
                      <a:r>
                        <a:rPr lang="ru-RU" sz="1500" b="0" dirty="0">
                          <a:solidFill>
                            <a:schemeClr val="tx1"/>
                          </a:solidFill>
                          <a:latin typeface="+mj-lt"/>
                        </a:rPr>
                        <a:t>0</a:t>
                      </a:r>
                      <a:r>
                        <a:rPr lang="ru-RU" sz="1500" b="0" spc="5" dirty="0">
                          <a:solidFill>
                            <a:schemeClr val="tx1"/>
                          </a:solidFill>
                          <a:latin typeface="+mj-lt"/>
                        </a:rPr>
                        <a:t>1</a:t>
                      </a:r>
                      <a:r>
                        <a:rPr lang="ru-RU" sz="1500" b="0" dirty="0">
                          <a:solidFill>
                            <a:schemeClr val="tx1"/>
                          </a:solidFill>
                          <a:latin typeface="+mj-lt"/>
                        </a:rPr>
                        <a:t>8</a:t>
                      </a:r>
                      <a:endParaRPr lang="ru-RU" sz="1500" b="0" dirty="0">
                        <a:solidFill>
                          <a:schemeClr val="tx1"/>
                        </a:solidFill>
                        <a:latin typeface="+mj-lt"/>
                        <a:cs typeface="Calibri"/>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a:extLst>
              <a:ext uri="{FF2B5EF4-FFF2-40B4-BE49-F238E27FC236}">
                <a16:creationId xmlns:a16="http://schemas.microsoft.com/office/drawing/2014/main" id="{21FD0881-8006-D08C-09FE-93B2630F7B13}"/>
              </a:ext>
            </a:extLst>
          </p:cNvPr>
          <p:cNvSpPr txBox="1"/>
          <p:nvPr/>
        </p:nvSpPr>
        <p:spPr>
          <a:xfrm>
            <a:off x="266056" y="5868130"/>
            <a:ext cx="7685884" cy="362279"/>
          </a:xfrm>
          <a:prstGeom prst="rect">
            <a:avLst/>
          </a:prstGeom>
          <a:noFill/>
        </p:spPr>
        <p:txBody>
          <a:bodyPr wrap="square">
            <a:spAutoFit/>
          </a:bodyPr>
          <a:lstStyle/>
          <a:p>
            <a:pPr defTabSz="844083"/>
            <a:r>
              <a:rPr lang="ru-RU" sz="1754" dirty="0">
                <a:solidFill>
                  <a:prstClr val="black"/>
                </a:solidFill>
                <a:latin typeface="Times New Roman"/>
              </a:rPr>
              <a:t>Базовый должностной оклад (БДО)  </a:t>
            </a:r>
            <a:r>
              <a:rPr lang="ru-RU" sz="1754" b="1" dirty="0">
                <a:solidFill>
                  <a:prstClr val="black"/>
                </a:solidFill>
                <a:latin typeface="Times New Roman"/>
              </a:rPr>
              <a:t>17 697 </a:t>
            </a:r>
            <a:r>
              <a:rPr lang="ru-RU" sz="1754" dirty="0">
                <a:solidFill>
                  <a:prstClr val="black"/>
                </a:solidFill>
                <a:latin typeface="Times New Roman"/>
              </a:rPr>
              <a:t>тенге Без изменения </a:t>
            </a:r>
            <a:r>
              <a:rPr lang="en-US" sz="1754" dirty="0">
                <a:solidFill>
                  <a:prstClr val="black"/>
                </a:solidFill>
                <a:latin typeface="Times New Roman"/>
              </a:rPr>
              <a:t>c 01.07.2011 </a:t>
            </a:r>
            <a:r>
              <a:rPr lang="ru-RU" sz="1754" dirty="0">
                <a:solidFill>
                  <a:prstClr val="black"/>
                </a:solidFill>
                <a:latin typeface="Times New Roman"/>
              </a:rPr>
              <a:t>г.</a:t>
            </a:r>
            <a:endParaRPr lang="ru-RU" sz="1662" dirty="0">
              <a:solidFill>
                <a:prstClr val="black"/>
              </a:solidFill>
              <a:latin typeface="Corbe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ChangeArrowheads="1"/>
          </p:cNvSpPr>
          <p:nvPr/>
        </p:nvSpPr>
        <p:spPr bwMode="auto">
          <a:xfrm>
            <a:off x="1199641" y="1634341"/>
            <a:ext cx="7294027" cy="39216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3077" tIns="43200" rIns="83077" bIns="43200"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kumimoji="0" lang="ru-RU" sz="2031"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Бизнес –ориентация</a:t>
            </a: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endParaRPr kumimoji="0" lang="ru-RU" sz="2031"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endParaRP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endParaRPr kumimoji="0" lang="ru-RU" sz="2031"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endParaRP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b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b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1. Перед тем, как он успеет лизнуть свое мороженое, выхватите его у него и откусите 10%. Это будет подоходный налог.</a:t>
            </a:r>
            <a:b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b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2. Пока ребенок будет с изумлением таращиться на вас, откусите еще 10%. Это - пенсионные взносы.</a:t>
            </a: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3. Лизнуть. Это будет в счет 2% ВОСМС </a:t>
            </a: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4. А потом еще 11% социального налога и т.д. </a:t>
            </a:r>
            <a:r>
              <a:rPr kumimoji="0" lang="ru-RU" sz="1754" b="1"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(Это вклад родителей и его тоже надо компенсировать, </a:t>
            </a: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с 2025г = 11%, а сегодня имеем 9,5%)</a:t>
            </a: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5. Ну и в добавок откусите 12%. Это будет НДС на само мороженое.</a:t>
            </a:r>
            <a:b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b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После этого отдайте ему остаток мороженого и объясните, что так государство поступает со всеми деньгами, которые зарабатывает гражданин. И существуют еще много выплат и налогов, которые надо платить из зарплаты.</a:t>
            </a:r>
          </a:p>
          <a:p>
            <a:pPr marL="0" marR="0" lvl="0" indent="0" algn="l" defTabSz="844083" rtl="0" eaLnBrk="0" fontAlgn="auto" latinLnBrk="0" hangingPunct="0">
              <a:lnSpc>
                <a:spcPct val="100000"/>
              </a:lnSpc>
              <a:spcBef>
                <a:spcPts val="738"/>
              </a:spcBef>
              <a:spcAft>
                <a:spcPts val="0"/>
              </a:spcAft>
              <a:buClr>
                <a:srgbClr val="000000"/>
              </a:buClr>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kumimoji="0" lang="ru-RU" sz="1754"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itchFamily="34" charset="-122"/>
                <a:cs typeface="Times New Roman" panose="02020603050405020304" pitchFamily="18" charset="0"/>
              </a:rPr>
              <a:t>Если так будет делать каждый родитель, есть надежда, что в стране вырастет поколение людей, которые должны следить за тем, как расходуют их деньги.</a:t>
            </a:r>
          </a:p>
          <a:p>
            <a:pPr marL="0" marR="0" lvl="0" indent="0" algn="ctr" defTabSz="844083" rtl="0" eaLnBrk="0" fontAlgn="auto" latinLnBrk="0" hangingPunct="0">
              <a:lnSpc>
                <a:spcPct val="90000"/>
              </a:lnSpc>
              <a:spcBef>
                <a:spcPts val="1246"/>
              </a:spcBef>
              <a:spcAft>
                <a:spcPts val="0"/>
              </a:spcAft>
              <a:buClrTx/>
              <a:buSzPct val="100000"/>
              <a:buFont typeface="Times New Roman" pitchFamily="18" charset="0"/>
              <a:buNone/>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endParaRPr kumimoji="0" lang="ru-RU" altLang="ru-RU" sz="4985" b="0" i="0" u="none" strike="noStrike" kern="1200" cap="none" spc="0" normalizeH="0" baseline="0" noProof="0" dirty="0">
              <a:ln>
                <a:noFill/>
              </a:ln>
              <a:solidFill>
                <a:srgbClr val="4F6228"/>
              </a:solidFill>
              <a:effectLst/>
              <a:uLnTx/>
              <a:uFillTx/>
              <a:latin typeface="Times New Roman" pitchFamily="18" charset="0"/>
              <a:ea typeface="Microsoft YaHei" pitchFamily="34" charset="-122"/>
              <a:cs typeface="Times New Roman" pitchFamily="18" charset="0"/>
            </a:endParaRPr>
          </a:p>
        </p:txBody>
      </p:sp>
      <p:pic>
        <p:nvPicPr>
          <p:cNvPr id="3" name="Рисунок 2" descr="Изображение выглядит как человек, ест, внутренний, еда&#10;&#10;Автоматически созданное описание">
            <a:extLst>
              <a:ext uri="{FF2B5EF4-FFF2-40B4-BE49-F238E27FC236}">
                <a16:creationId xmlns:a16="http://schemas.microsoft.com/office/drawing/2014/main" id="{B8F5F565-85EC-4197-88DC-DED60DA469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59" y="5406916"/>
            <a:ext cx="1662805" cy="1187316"/>
          </a:xfrm>
          <a:prstGeom prst="rect">
            <a:avLst/>
          </a:prstGeom>
        </p:spPr>
      </p:pic>
      <p:pic>
        <p:nvPicPr>
          <p:cNvPr id="4" name="Рисунок 3">
            <a:extLst>
              <a:ext uri="{FF2B5EF4-FFF2-40B4-BE49-F238E27FC236}">
                <a16:creationId xmlns:a16="http://schemas.microsoft.com/office/drawing/2014/main" id="{712B3A46-D533-42C9-AE26-0368E1B7A2D1}"/>
              </a:ext>
            </a:extLst>
          </p:cNvPr>
          <p:cNvPicPr>
            <a:picLocks noChangeAspect="1"/>
          </p:cNvPicPr>
          <p:nvPr/>
        </p:nvPicPr>
        <p:blipFill>
          <a:blip r:embed="rId4"/>
          <a:stretch>
            <a:fillRect/>
          </a:stretch>
        </p:blipFill>
        <p:spPr>
          <a:xfrm>
            <a:off x="7940615" y="421397"/>
            <a:ext cx="619522" cy="880598"/>
          </a:xfrm>
          <a:prstGeom prst="rect">
            <a:avLst/>
          </a:prstGeom>
        </p:spPr>
      </p:pic>
      <p:sp>
        <p:nvSpPr>
          <p:cNvPr id="6" name="TextBox 5">
            <a:extLst>
              <a:ext uri="{FF2B5EF4-FFF2-40B4-BE49-F238E27FC236}">
                <a16:creationId xmlns:a16="http://schemas.microsoft.com/office/drawing/2014/main" id="{6D1E1FCA-9E0B-4C8B-8DE2-21BF641026E3}"/>
              </a:ext>
            </a:extLst>
          </p:cNvPr>
          <p:cNvSpPr txBox="1"/>
          <p:nvPr/>
        </p:nvSpPr>
        <p:spPr>
          <a:xfrm>
            <a:off x="583864" y="969651"/>
            <a:ext cx="6447486" cy="603883"/>
          </a:xfrm>
          <a:prstGeom prst="rect">
            <a:avLst/>
          </a:prstGeom>
          <a:noFill/>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Когда ваш ребенок заработает свои </a:t>
            </a:r>
            <a:r>
              <a:rPr kumimoji="0" lang="ru-RU" sz="166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первые деньги на мороженое</a:t>
            </a:r>
            <a:r>
              <a:rPr kumimoji="0" lang="ru-RU" sz="166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то сделайте следующее: </a:t>
            </a:r>
          </a:p>
        </p:txBody>
      </p:sp>
    </p:spTree>
    <p:extLst>
      <p:ext uri="{BB962C8B-B14F-4D97-AF65-F5344CB8AC3E}">
        <p14:creationId xmlns:p14="http://schemas.microsoft.com/office/powerpoint/2010/main" val="397643471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Группа 33">
            <a:extLst>
              <a:ext uri="{FF2B5EF4-FFF2-40B4-BE49-F238E27FC236}">
                <a16:creationId xmlns:a16="http://schemas.microsoft.com/office/drawing/2014/main" id="{898E0E36-8F96-4463-AF02-9608B4AE3BF6}"/>
              </a:ext>
            </a:extLst>
          </p:cNvPr>
          <p:cNvGrpSpPr/>
          <p:nvPr/>
        </p:nvGrpSpPr>
        <p:grpSpPr>
          <a:xfrm>
            <a:off x="492369" y="908949"/>
            <a:ext cx="8159262" cy="5022166"/>
            <a:chOff x="152400" y="228600"/>
            <a:chExt cx="8839200" cy="5440680"/>
          </a:xfrm>
        </p:grpSpPr>
        <p:grpSp>
          <p:nvGrpSpPr>
            <p:cNvPr id="27" name="Группа 26">
              <a:extLst>
                <a:ext uri="{FF2B5EF4-FFF2-40B4-BE49-F238E27FC236}">
                  <a16:creationId xmlns:a16="http://schemas.microsoft.com/office/drawing/2014/main" id="{5D84CAFE-4918-4B83-A584-285E8713F4EB}"/>
                </a:ext>
              </a:extLst>
            </p:cNvPr>
            <p:cNvGrpSpPr/>
            <p:nvPr/>
          </p:nvGrpSpPr>
          <p:grpSpPr>
            <a:xfrm>
              <a:off x="152400" y="228600"/>
              <a:ext cx="8839200" cy="5440680"/>
              <a:chOff x="152400" y="152400"/>
              <a:chExt cx="8839200" cy="5440680"/>
            </a:xfrm>
          </p:grpSpPr>
          <p:sp>
            <p:nvSpPr>
              <p:cNvPr id="3" name="Прямоугольник 2">
                <a:extLst>
                  <a:ext uri="{FF2B5EF4-FFF2-40B4-BE49-F238E27FC236}">
                    <a16:creationId xmlns:a16="http://schemas.microsoft.com/office/drawing/2014/main" id="{C73FB52B-FDB7-4A95-9CC0-80CD037AC083}"/>
                  </a:ext>
                </a:extLst>
              </p:cNvPr>
              <p:cNvSpPr/>
              <p:nvPr/>
            </p:nvSpPr>
            <p:spPr>
              <a:xfrm>
                <a:off x="2057400" y="152400"/>
                <a:ext cx="5029200" cy="914400"/>
              </a:xfrm>
              <a:prstGeom prst="rect">
                <a:avLst/>
              </a:prstGeom>
              <a:noFill/>
              <a:ln>
                <a:solidFill>
                  <a:schemeClr val="accent3">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b="1" dirty="0">
                    <a:solidFill>
                      <a:prstClr val="black"/>
                    </a:solidFill>
                    <a:latin typeface="Times New Roman"/>
                    <a:ea typeface="Microsoft YaHei"/>
                  </a:rPr>
                  <a:t>Раздел 8. ИПН</a:t>
                </a:r>
              </a:p>
              <a:p>
                <a:pPr algn="ctr" defTabSz="844083">
                  <a:defRPr/>
                </a:pPr>
                <a:r>
                  <a:rPr lang="ru-RU" sz="1532" dirty="0">
                    <a:solidFill>
                      <a:prstClr val="black"/>
                    </a:solidFill>
                    <a:latin typeface="Times New Roman"/>
                    <a:ea typeface="Microsoft YaHei"/>
                  </a:rPr>
                  <a:t>Плательщиками ИПН являются Физические лица, имеющие объекты налогообложения:</a:t>
                </a:r>
              </a:p>
            </p:txBody>
          </p:sp>
          <p:sp>
            <p:nvSpPr>
              <p:cNvPr id="8" name="Прямоугольник 7">
                <a:extLst>
                  <a:ext uri="{FF2B5EF4-FFF2-40B4-BE49-F238E27FC236}">
                    <a16:creationId xmlns:a16="http://schemas.microsoft.com/office/drawing/2014/main" id="{42026A82-49F1-4B88-9345-71365C6693CC}"/>
                  </a:ext>
                </a:extLst>
              </p:cNvPr>
              <p:cNvSpPr/>
              <p:nvPr/>
            </p:nvSpPr>
            <p:spPr>
              <a:xfrm>
                <a:off x="152400" y="1371600"/>
                <a:ext cx="4267200" cy="9144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1. Облагаемый доход физлица </a:t>
                </a:r>
                <a:r>
                  <a:rPr lang="ru-RU" sz="1532" b="1" dirty="0">
                    <a:solidFill>
                      <a:prstClr val="black"/>
                    </a:solidFill>
                    <a:latin typeface="Times New Roman"/>
                    <a:ea typeface="Microsoft YaHei"/>
                  </a:rPr>
                  <a:t>у источника </a:t>
                </a:r>
                <a:r>
                  <a:rPr lang="ru-RU" sz="1532" dirty="0">
                    <a:solidFill>
                      <a:prstClr val="black"/>
                    </a:solidFill>
                    <a:latin typeface="Times New Roman"/>
                    <a:ea typeface="Microsoft YaHei"/>
                  </a:rPr>
                  <a:t>выплаты (Налоговым Агентом)</a:t>
                </a:r>
              </a:p>
            </p:txBody>
          </p:sp>
          <p:sp>
            <p:nvSpPr>
              <p:cNvPr id="9" name="Прямоугольник 8">
                <a:extLst>
                  <a:ext uri="{FF2B5EF4-FFF2-40B4-BE49-F238E27FC236}">
                    <a16:creationId xmlns:a16="http://schemas.microsoft.com/office/drawing/2014/main" id="{E58D9EA9-DD17-492C-A324-955D5C9C14E8}"/>
                  </a:ext>
                </a:extLst>
              </p:cNvPr>
              <p:cNvSpPr/>
              <p:nvPr/>
            </p:nvSpPr>
            <p:spPr>
              <a:xfrm>
                <a:off x="4724400" y="1371600"/>
                <a:ext cx="4267200" cy="9144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2. Облагаемый доход Физ. лица при </a:t>
                </a:r>
                <a:r>
                  <a:rPr lang="ru-RU" sz="1532" b="1" dirty="0">
                    <a:solidFill>
                      <a:prstClr val="black"/>
                    </a:solidFill>
                    <a:latin typeface="Times New Roman"/>
                    <a:ea typeface="Microsoft YaHei"/>
                  </a:rPr>
                  <a:t>самостоятельном</a:t>
                </a:r>
                <a:r>
                  <a:rPr lang="ru-RU" sz="1532" dirty="0">
                    <a:solidFill>
                      <a:prstClr val="black"/>
                    </a:solidFill>
                    <a:latin typeface="Times New Roman"/>
                    <a:ea typeface="Microsoft YaHei"/>
                  </a:rPr>
                  <a:t> налогообложении </a:t>
                </a:r>
              </a:p>
              <a:p>
                <a:pPr algn="ctr" defTabSz="844083">
                  <a:defRPr/>
                </a:pPr>
                <a:r>
                  <a:rPr lang="ru-RU" sz="1532" dirty="0">
                    <a:solidFill>
                      <a:prstClr val="black"/>
                    </a:solidFill>
                    <a:latin typeface="Times New Roman"/>
                    <a:ea typeface="Microsoft YaHei"/>
                  </a:rPr>
                  <a:t>(физ. лицо само)</a:t>
                </a:r>
              </a:p>
            </p:txBody>
          </p:sp>
          <p:sp>
            <p:nvSpPr>
              <p:cNvPr id="10" name="Прямоугольник 9">
                <a:extLst>
                  <a:ext uri="{FF2B5EF4-FFF2-40B4-BE49-F238E27FC236}">
                    <a16:creationId xmlns:a16="http://schemas.microsoft.com/office/drawing/2014/main" id="{DC9364EF-DB4B-4332-A2C3-6F2055F96FB8}"/>
                  </a:ext>
                </a:extLst>
              </p:cNvPr>
              <p:cNvSpPr/>
              <p:nvPr/>
            </p:nvSpPr>
            <p:spPr>
              <a:xfrm>
                <a:off x="533400" y="2438400"/>
                <a:ext cx="2286000" cy="11430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Физлица-резидента</a:t>
                </a:r>
              </a:p>
              <a:p>
                <a:pPr algn="ctr" defTabSz="844083">
                  <a:defRPr/>
                </a:pPr>
                <a:r>
                  <a:rPr lang="ru-RU" sz="1532" dirty="0">
                    <a:solidFill>
                      <a:prstClr val="black"/>
                    </a:solidFill>
                    <a:latin typeface="Times New Roman"/>
                    <a:ea typeface="Microsoft YaHei"/>
                  </a:rPr>
                  <a:t>Параграф 1</a:t>
                </a:r>
              </a:p>
              <a:p>
                <a:pPr algn="ctr" defTabSz="844083">
                  <a:defRPr/>
                </a:pPr>
                <a:r>
                  <a:rPr lang="ru-RU" sz="1532" dirty="0">
                    <a:solidFill>
                      <a:prstClr val="black"/>
                    </a:solidFill>
                    <a:latin typeface="Times New Roman"/>
                    <a:ea typeface="Microsoft YaHei"/>
                  </a:rPr>
                  <a:t>Глава 36 -38,</a:t>
                </a:r>
              </a:p>
              <a:p>
                <a:pPr algn="ctr" defTabSz="844083">
                  <a:defRPr/>
                </a:pPr>
                <a:r>
                  <a:rPr lang="ru-RU" sz="1532" dirty="0">
                    <a:solidFill>
                      <a:prstClr val="black"/>
                    </a:solidFill>
                    <a:latin typeface="Times New Roman"/>
                    <a:ea typeface="Microsoft YaHei"/>
                  </a:rPr>
                  <a:t>Ст. 318 - 366</a:t>
                </a:r>
              </a:p>
            </p:txBody>
          </p:sp>
          <p:sp>
            <p:nvSpPr>
              <p:cNvPr id="11" name="Прямоугольник 10">
                <a:extLst>
                  <a:ext uri="{FF2B5EF4-FFF2-40B4-BE49-F238E27FC236}">
                    <a16:creationId xmlns:a16="http://schemas.microsoft.com/office/drawing/2014/main" id="{45FBE297-859A-44C9-8886-A7A267F53073}"/>
                  </a:ext>
                </a:extLst>
              </p:cNvPr>
              <p:cNvSpPr/>
              <p:nvPr/>
            </p:nvSpPr>
            <p:spPr>
              <a:xfrm>
                <a:off x="533400" y="3733800"/>
                <a:ext cx="2286000" cy="6858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Физлица-нерезидента</a:t>
                </a:r>
              </a:p>
              <a:p>
                <a:pPr algn="ctr" defTabSz="844083">
                  <a:defRPr/>
                </a:pPr>
                <a:r>
                  <a:rPr lang="ru-RU" sz="1532" dirty="0">
                    <a:solidFill>
                      <a:prstClr val="black"/>
                    </a:solidFill>
                    <a:latin typeface="Times New Roman"/>
                    <a:ea typeface="Microsoft YaHei"/>
                  </a:rPr>
                  <a:t>Глава 74</a:t>
                </a:r>
              </a:p>
            </p:txBody>
          </p:sp>
          <p:sp>
            <p:nvSpPr>
              <p:cNvPr id="12" name="Прямоугольник 11">
                <a:extLst>
                  <a:ext uri="{FF2B5EF4-FFF2-40B4-BE49-F238E27FC236}">
                    <a16:creationId xmlns:a16="http://schemas.microsoft.com/office/drawing/2014/main" id="{D07A1037-EC06-4238-9CAA-CBF52E453891}"/>
                  </a:ext>
                </a:extLst>
              </p:cNvPr>
              <p:cNvSpPr/>
              <p:nvPr/>
            </p:nvSpPr>
            <p:spPr>
              <a:xfrm>
                <a:off x="5105400" y="2438400"/>
                <a:ext cx="2286000" cy="68580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ЕСП для граждан РК</a:t>
                </a:r>
              </a:p>
              <a:p>
                <a:pPr algn="ctr" defTabSz="844083">
                  <a:defRPr/>
                </a:pPr>
                <a:r>
                  <a:rPr lang="ru-RU" sz="1532" dirty="0">
                    <a:solidFill>
                      <a:prstClr val="black"/>
                    </a:solidFill>
                    <a:latin typeface="Times New Roman"/>
                    <a:ea typeface="Microsoft YaHei"/>
                  </a:rPr>
                  <a:t>(ст. 773 -776)</a:t>
                </a:r>
              </a:p>
            </p:txBody>
          </p:sp>
          <p:sp>
            <p:nvSpPr>
              <p:cNvPr id="13" name="Прямоугольник 12">
                <a:extLst>
                  <a:ext uri="{FF2B5EF4-FFF2-40B4-BE49-F238E27FC236}">
                    <a16:creationId xmlns:a16="http://schemas.microsoft.com/office/drawing/2014/main" id="{943577E3-324E-46E9-B277-813C17872993}"/>
                  </a:ext>
                </a:extLst>
              </p:cNvPr>
              <p:cNvSpPr/>
              <p:nvPr/>
            </p:nvSpPr>
            <p:spPr>
              <a:xfrm>
                <a:off x="5105400" y="4511040"/>
                <a:ext cx="2286000" cy="108204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Физлица-нерезиденты ст. 658, по доходам полученным не от н\агента</a:t>
                </a:r>
              </a:p>
            </p:txBody>
          </p:sp>
          <p:sp>
            <p:nvSpPr>
              <p:cNvPr id="14" name="Прямоугольник 13">
                <a:extLst>
                  <a:ext uri="{FF2B5EF4-FFF2-40B4-BE49-F238E27FC236}">
                    <a16:creationId xmlns:a16="http://schemas.microsoft.com/office/drawing/2014/main" id="{63223E48-EFBB-442B-ABA4-92FDEE00565E}"/>
                  </a:ext>
                </a:extLst>
              </p:cNvPr>
              <p:cNvSpPr/>
              <p:nvPr/>
            </p:nvSpPr>
            <p:spPr>
              <a:xfrm>
                <a:off x="5105400" y="3276600"/>
                <a:ext cx="2286000" cy="1082040"/>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Физлица-резидента </a:t>
                </a:r>
              </a:p>
              <a:p>
                <a:pPr algn="ctr" defTabSz="844083">
                  <a:defRPr/>
                </a:pPr>
                <a:r>
                  <a:rPr lang="ru-RU" sz="1532" dirty="0">
                    <a:solidFill>
                      <a:prstClr val="black"/>
                    </a:solidFill>
                    <a:latin typeface="Times New Roman"/>
                    <a:ea typeface="Microsoft YaHei"/>
                  </a:rPr>
                  <a:t>Параграф 2</a:t>
                </a:r>
              </a:p>
              <a:p>
                <a:pPr algn="ctr" defTabSz="844083">
                  <a:defRPr/>
                </a:pPr>
                <a:r>
                  <a:rPr lang="ru-RU" sz="1532" dirty="0">
                    <a:solidFill>
                      <a:prstClr val="black"/>
                    </a:solidFill>
                    <a:latin typeface="Times New Roman"/>
                    <a:ea typeface="Microsoft YaHei"/>
                  </a:rPr>
                  <a:t>Глава36, 39, 40</a:t>
                </a:r>
              </a:p>
            </p:txBody>
          </p:sp>
          <p:cxnSp>
            <p:nvCxnSpPr>
              <p:cNvPr id="16" name="Соединитель: уступ 15">
                <a:extLst>
                  <a:ext uri="{FF2B5EF4-FFF2-40B4-BE49-F238E27FC236}">
                    <a16:creationId xmlns:a16="http://schemas.microsoft.com/office/drawing/2014/main" id="{5F83C5C7-93A3-42FF-B299-774A56917E94}"/>
                  </a:ext>
                </a:extLst>
              </p:cNvPr>
              <p:cNvCxnSpPr>
                <a:endCxn id="10" idx="3"/>
              </p:cNvCxnSpPr>
              <p:nvPr/>
            </p:nvCxnSpPr>
            <p:spPr>
              <a:xfrm rot="5400000">
                <a:off x="2762250" y="2343150"/>
                <a:ext cx="723900" cy="609600"/>
              </a:xfrm>
              <a:prstGeom prst="bentConnector2">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Соединитель: уступ 17">
                <a:extLst>
                  <a:ext uri="{FF2B5EF4-FFF2-40B4-BE49-F238E27FC236}">
                    <a16:creationId xmlns:a16="http://schemas.microsoft.com/office/drawing/2014/main" id="{825F84EB-8C85-410D-B67F-5D62B90DB18D}"/>
                  </a:ext>
                </a:extLst>
              </p:cNvPr>
              <p:cNvCxnSpPr>
                <a:cxnSpLocks/>
                <a:endCxn id="11" idx="3"/>
              </p:cNvCxnSpPr>
              <p:nvPr/>
            </p:nvCxnSpPr>
            <p:spPr>
              <a:xfrm rot="5400000">
                <a:off x="2228850" y="2876550"/>
                <a:ext cx="1790700" cy="609600"/>
              </a:xfrm>
              <a:prstGeom prst="bentConnector2">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Соединитель: уступ 20">
                <a:extLst>
                  <a:ext uri="{FF2B5EF4-FFF2-40B4-BE49-F238E27FC236}">
                    <a16:creationId xmlns:a16="http://schemas.microsoft.com/office/drawing/2014/main" id="{146B1B7E-77DA-4C34-9852-972C0C65CF0D}"/>
                  </a:ext>
                </a:extLst>
              </p:cNvPr>
              <p:cNvCxnSpPr>
                <a:cxnSpLocks/>
                <a:endCxn id="12" idx="3"/>
              </p:cNvCxnSpPr>
              <p:nvPr/>
            </p:nvCxnSpPr>
            <p:spPr>
              <a:xfrm rot="5400000">
                <a:off x="7372350" y="2305050"/>
                <a:ext cx="495300" cy="457200"/>
              </a:xfrm>
              <a:prstGeom prst="bentConnector2">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Соединитель: уступ 23">
                <a:extLst>
                  <a:ext uri="{FF2B5EF4-FFF2-40B4-BE49-F238E27FC236}">
                    <a16:creationId xmlns:a16="http://schemas.microsoft.com/office/drawing/2014/main" id="{469920E4-5C6A-4BF3-B8F0-911838783379}"/>
                  </a:ext>
                </a:extLst>
              </p:cNvPr>
              <p:cNvCxnSpPr>
                <a:endCxn id="14" idx="3"/>
              </p:cNvCxnSpPr>
              <p:nvPr/>
            </p:nvCxnSpPr>
            <p:spPr>
              <a:xfrm rot="5400000">
                <a:off x="6854190" y="2823210"/>
                <a:ext cx="1531620" cy="457200"/>
              </a:xfrm>
              <a:prstGeom prst="bentConnector2">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Соединитель: уступ 25">
                <a:extLst>
                  <a:ext uri="{FF2B5EF4-FFF2-40B4-BE49-F238E27FC236}">
                    <a16:creationId xmlns:a16="http://schemas.microsoft.com/office/drawing/2014/main" id="{8FE38F99-A00D-49CE-83C5-E529A5D1AAD4}"/>
                  </a:ext>
                </a:extLst>
              </p:cNvPr>
              <p:cNvCxnSpPr>
                <a:endCxn id="13" idx="3"/>
              </p:cNvCxnSpPr>
              <p:nvPr/>
            </p:nvCxnSpPr>
            <p:spPr>
              <a:xfrm rot="5400000">
                <a:off x="6236970" y="3440430"/>
                <a:ext cx="2766060" cy="457200"/>
              </a:xfrm>
              <a:prstGeom prst="bentConnector2">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9" name="Соединитель: уступ 28">
              <a:extLst>
                <a:ext uri="{FF2B5EF4-FFF2-40B4-BE49-F238E27FC236}">
                  <a16:creationId xmlns:a16="http://schemas.microsoft.com/office/drawing/2014/main" id="{3FB2C2B5-4960-424C-BF1D-BCB2ADD14400}"/>
                </a:ext>
              </a:extLst>
            </p:cNvPr>
            <p:cNvCxnSpPr>
              <a:cxnSpLocks/>
              <a:stCxn id="3" idx="2"/>
              <a:endCxn id="8" idx="0"/>
            </p:cNvCxnSpPr>
            <p:nvPr/>
          </p:nvCxnSpPr>
          <p:spPr>
            <a:xfrm rot="5400000">
              <a:off x="3276600" y="152400"/>
              <a:ext cx="304800" cy="2286000"/>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Соединитель: уступ 30">
              <a:extLst>
                <a:ext uri="{FF2B5EF4-FFF2-40B4-BE49-F238E27FC236}">
                  <a16:creationId xmlns:a16="http://schemas.microsoft.com/office/drawing/2014/main" id="{8DAD518E-A483-48F7-8BDD-452544DF67A4}"/>
                </a:ext>
              </a:extLst>
            </p:cNvPr>
            <p:cNvCxnSpPr>
              <a:cxnSpLocks/>
              <a:stCxn id="3" idx="2"/>
              <a:endCxn id="9" idx="0"/>
            </p:cNvCxnSpPr>
            <p:nvPr/>
          </p:nvCxnSpPr>
          <p:spPr>
            <a:xfrm rot="16200000" flipH="1">
              <a:off x="5562600" y="152400"/>
              <a:ext cx="304800" cy="2286000"/>
            </a:xfrm>
            <a:prstGeom prst="bentConnector3">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5" name="Овал 34">
            <a:extLst>
              <a:ext uri="{FF2B5EF4-FFF2-40B4-BE49-F238E27FC236}">
                <a16:creationId xmlns:a16="http://schemas.microsoft.com/office/drawing/2014/main" id="{F9118CCF-3EA9-4D4B-8FE4-CB96C995AA81}"/>
              </a:ext>
            </a:extLst>
          </p:cNvPr>
          <p:cNvSpPr/>
          <p:nvPr/>
        </p:nvSpPr>
        <p:spPr>
          <a:xfrm>
            <a:off x="596675" y="5677408"/>
            <a:ext cx="5275384" cy="814937"/>
          </a:xfrm>
          <a:prstGeom prst="ellipse">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532" dirty="0">
                <a:solidFill>
                  <a:prstClr val="black"/>
                </a:solidFill>
                <a:latin typeface="Times New Roman"/>
                <a:ea typeface="Microsoft YaHei"/>
              </a:rPr>
              <a:t>Не плательщик ИПН – плательщики ЕЗН</a:t>
            </a:r>
          </a:p>
        </p:txBody>
      </p:sp>
    </p:spTree>
    <p:extLst>
      <p:ext uri="{BB962C8B-B14F-4D97-AF65-F5344CB8AC3E}">
        <p14:creationId xmlns:p14="http://schemas.microsoft.com/office/powerpoint/2010/main" val="21292778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300059" y="1292136"/>
            <a:ext cx="3956498" cy="3300775"/>
          </a:xfrm>
          <a:prstGeom prst="rect">
            <a:avLst/>
          </a:prstGeom>
        </p:spPr>
        <p:txBody>
          <a:bodyPr vert="horz" wrap="square" lIns="0" tIns="0" rIns="0" bIns="0" rtlCol="0">
            <a:spAutoFit/>
          </a:bodyPr>
          <a:lstStyle/>
          <a:p>
            <a:pPr marL="9525" defTabSz="844083">
              <a:tabLst>
                <a:tab pos="116208" algn="l"/>
              </a:tabLst>
            </a:pPr>
            <a:r>
              <a:rPr lang="ru-RU" sz="1532" b="1" spc="11" dirty="0">
                <a:solidFill>
                  <a:prstClr val="black"/>
                </a:solidFill>
                <a:latin typeface="Times New Roman" panose="02020603050405020304" pitchFamily="18" charset="0"/>
                <a:cs typeface="Times New Roman" panose="02020603050405020304" pitchFamily="18" charset="0"/>
              </a:rPr>
              <a:t>Д</a:t>
            </a:r>
            <a:r>
              <a:rPr lang="ru-RU" sz="1532" b="1" spc="-22" dirty="0">
                <a:solidFill>
                  <a:prstClr val="black"/>
                </a:solidFill>
                <a:latin typeface="Times New Roman" panose="02020603050405020304" pitchFamily="18" charset="0"/>
                <a:cs typeface="Times New Roman" panose="02020603050405020304" pitchFamily="18" charset="0"/>
              </a:rPr>
              <a:t>о</a:t>
            </a:r>
            <a:r>
              <a:rPr lang="ru-RU" sz="1532" b="1" spc="-30" dirty="0">
                <a:solidFill>
                  <a:prstClr val="black"/>
                </a:solidFill>
                <a:latin typeface="Times New Roman" panose="02020603050405020304" pitchFamily="18" charset="0"/>
                <a:cs typeface="Times New Roman" panose="02020603050405020304" pitchFamily="18" charset="0"/>
              </a:rPr>
              <a:t>х</a:t>
            </a:r>
            <a:r>
              <a:rPr lang="ru-RU" sz="1532" b="1" spc="-42"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ды, </a:t>
            </a:r>
            <a:r>
              <a:rPr lang="ru-RU" sz="1532" b="1" spc="-7" dirty="0">
                <a:solidFill>
                  <a:prstClr val="black"/>
                </a:solidFill>
                <a:latin typeface="Times New Roman" panose="02020603050405020304" pitchFamily="18" charset="0"/>
                <a:cs typeface="Times New Roman" panose="02020603050405020304" pitchFamily="18" charset="0"/>
              </a:rPr>
              <a:t>п</a:t>
            </a:r>
            <a:r>
              <a:rPr lang="ru-RU" sz="1532" b="1" spc="-42"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д</a:t>
            </a:r>
            <a:r>
              <a:rPr lang="ru-RU" sz="1532" b="1" spc="4" dirty="0">
                <a:solidFill>
                  <a:prstClr val="black"/>
                </a:solidFill>
                <a:latin typeface="Times New Roman" panose="02020603050405020304" pitchFamily="18" charset="0"/>
                <a:cs typeface="Times New Roman" panose="02020603050405020304" pitchFamily="18" charset="0"/>
              </a:rPr>
              <a:t>л</a:t>
            </a:r>
            <a:r>
              <a:rPr lang="ru-RU" sz="1532" b="1" spc="-22" dirty="0">
                <a:solidFill>
                  <a:prstClr val="black"/>
                </a:solidFill>
                <a:latin typeface="Times New Roman" panose="02020603050405020304" pitchFamily="18" charset="0"/>
                <a:cs typeface="Times New Roman" panose="02020603050405020304" pitchFamily="18" charset="0"/>
              </a:rPr>
              <a:t>е</a:t>
            </a:r>
            <a:r>
              <a:rPr lang="ru-RU" sz="1532" b="1" dirty="0">
                <a:solidFill>
                  <a:prstClr val="black"/>
                </a:solidFill>
                <a:latin typeface="Times New Roman" panose="02020603050405020304" pitchFamily="18" charset="0"/>
                <a:cs typeface="Times New Roman" panose="02020603050405020304" pitchFamily="18" charset="0"/>
              </a:rPr>
              <a:t>жащие н</a:t>
            </a:r>
            <a:r>
              <a:rPr lang="ru-RU" sz="1532" b="1" spc="-7" dirty="0">
                <a:solidFill>
                  <a:prstClr val="black"/>
                </a:solidFill>
                <a:latin typeface="Times New Roman" panose="02020603050405020304" pitchFamily="18" charset="0"/>
                <a:cs typeface="Times New Roman" panose="02020603050405020304" pitchFamily="18" charset="0"/>
              </a:rPr>
              <a:t>а</a:t>
            </a:r>
            <a:r>
              <a:rPr lang="ru-RU" sz="1532" b="1" spc="18" dirty="0">
                <a:solidFill>
                  <a:prstClr val="black"/>
                </a:solidFill>
                <a:latin typeface="Times New Roman" panose="02020603050405020304" pitchFamily="18" charset="0"/>
                <a:cs typeface="Times New Roman" panose="02020603050405020304" pitchFamily="18" charset="0"/>
              </a:rPr>
              <a:t>л</a:t>
            </a:r>
            <a:r>
              <a:rPr lang="ru-RU" sz="1532" b="1" dirty="0">
                <a:solidFill>
                  <a:prstClr val="black"/>
                </a:solidFill>
                <a:latin typeface="Times New Roman" panose="02020603050405020304" pitchFamily="18" charset="0"/>
                <a:cs typeface="Times New Roman" panose="02020603050405020304" pitchFamily="18" charset="0"/>
              </a:rPr>
              <a:t>о</a:t>
            </a:r>
            <a:r>
              <a:rPr lang="ru-RU" sz="1532" b="1" spc="-42" dirty="0">
                <a:solidFill>
                  <a:prstClr val="black"/>
                </a:solidFill>
                <a:latin typeface="Times New Roman" panose="02020603050405020304" pitchFamily="18" charset="0"/>
                <a:cs typeface="Times New Roman" panose="02020603050405020304" pitchFamily="18" charset="0"/>
              </a:rPr>
              <a:t>г</a:t>
            </a:r>
            <a:r>
              <a:rPr lang="ru-RU" sz="1532" b="1" dirty="0">
                <a:solidFill>
                  <a:prstClr val="black"/>
                </a:solidFill>
                <a:latin typeface="Times New Roman" panose="02020603050405020304" pitchFamily="18" charset="0"/>
                <a:cs typeface="Times New Roman" panose="02020603050405020304" pitchFamily="18" charset="0"/>
              </a:rPr>
              <a:t>оо</a:t>
            </a:r>
            <a:r>
              <a:rPr lang="ru-RU" sz="1532" b="1" spc="-82" dirty="0">
                <a:solidFill>
                  <a:prstClr val="black"/>
                </a:solidFill>
                <a:latin typeface="Times New Roman" panose="02020603050405020304" pitchFamily="18" charset="0"/>
                <a:cs typeface="Times New Roman" panose="02020603050405020304" pitchFamily="18" charset="0"/>
              </a:rPr>
              <a:t>б</a:t>
            </a:r>
            <a:r>
              <a:rPr lang="ru-RU" sz="1532" b="1" spc="18" dirty="0">
                <a:solidFill>
                  <a:prstClr val="black"/>
                </a:solidFill>
                <a:latin typeface="Times New Roman" panose="02020603050405020304" pitchFamily="18" charset="0"/>
                <a:cs typeface="Times New Roman" panose="02020603050405020304" pitchFamily="18" charset="0"/>
              </a:rPr>
              <a:t>л</a:t>
            </a:r>
            <a:r>
              <a:rPr lang="ru-RU" sz="1532" b="1" spc="-22"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жению</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у ис</a:t>
            </a:r>
            <a:r>
              <a:rPr lang="ru-RU" sz="1532" b="1" spc="-11" dirty="0">
                <a:solidFill>
                  <a:srgbClr val="0000CC"/>
                </a:solidFill>
                <a:latin typeface="Times New Roman" panose="02020603050405020304" pitchFamily="18" charset="0"/>
                <a:cs typeface="Times New Roman" panose="02020603050405020304" pitchFamily="18" charset="0"/>
              </a:rPr>
              <a:t>т</a:t>
            </a:r>
            <a:r>
              <a:rPr lang="ru-RU" sz="1532" b="1" spc="-42" dirty="0">
                <a:solidFill>
                  <a:srgbClr val="0000CC"/>
                </a:solidFill>
                <a:latin typeface="Times New Roman" panose="02020603050405020304" pitchFamily="18" charset="0"/>
                <a:cs typeface="Times New Roman" panose="02020603050405020304" pitchFamily="18" charset="0"/>
              </a:rPr>
              <a:t>о</a:t>
            </a:r>
            <a:r>
              <a:rPr lang="ru-RU" sz="1532" b="1" dirty="0">
                <a:solidFill>
                  <a:srgbClr val="0000CC"/>
                </a:solidFill>
                <a:latin typeface="Times New Roman" panose="02020603050405020304" pitchFamily="18" charset="0"/>
                <a:cs typeface="Times New Roman" panose="02020603050405020304" pitchFamily="18" charset="0"/>
              </a:rPr>
              <a:t>ч</a:t>
            </a:r>
            <a:r>
              <a:rPr lang="ru-RU" sz="1532" b="1" spc="-7" dirty="0">
                <a:solidFill>
                  <a:srgbClr val="0000CC"/>
                </a:solidFill>
                <a:latin typeface="Times New Roman" panose="02020603050405020304" pitchFamily="18" charset="0"/>
                <a:cs typeface="Times New Roman" panose="02020603050405020304" pitchFamily="18" charset="0"/>
              </a:rPr>
              <a:t>н</a:t>
            </a:r>
            <a:r>
              <a:rPr lang="ru-RU" sz="1532" b="1" dirty="0">
                <a:solidFill>
                  <a:srgbClr val="0000CC"/>
                </a:solidFill>
                <a:latin typeface="Times New Roman" panose="02020603050405020304" pitchFamily="18" charset="0"/>
                <a:cs typeface="Times New Roman" panose="02020603050405020304" pitchFamily="18" charset="0"/>
              </a:rPr>
              <a:t>и</a:t>
            </a:r>
            <a:r>
              <a:rPr lang="ru-RU" sz="1532" b="1" spc="38" dirty="0">
                <a:solidFill>
                  <a:srgbClr val="0000CC"/>
                </a:solidFill>
                <a:latin typeface="Times New Roman" panose="02020603050405020304" pitchFamily="18" charset="0"/>
                <a:cs typeface="Times New Roman" panose="02020603050405020304" pitchFamily="18" charset="0"/>
              </a:rPr>
              <a:t>к</a:t>
            </a:r>
            <a:r>
              <a:rPr lang="ru-RU" sz="1532" b="1" dirty="0">
                <a:solidFill>
                  <a:srgbClr val="0000CC"/>
                </a:solidFill>
                <a:latin typeface="Times New Roman" panose="02020603050405020304" pitchFamily="18" charset="0"/>
                <a:cs typeface="Times New Roman" panose="02020603050405020304" pitchFamily="18" charset="0"/>
              </a:rPr>
              <a:t>а вы</a:t>
            </a:r>
            <a:r>
              <a:rPr lang="ru-RU" sz="1532" b="1" spc="-7" dirty="0">
                <a:solidFill>
                  <a:srgbClr val="0000CC"/>
                </a:solidFill>
                <a:latin typeface="Times New Roman" panose="02020603050405020304" pitchFamily="18" charset="0"/>
                <a:cs typeface="Times New Roman" panose="02020603050405020304" pitchFamily="18" charset="0"/>
              </a:rPr>
              <a:t>п</a:t>
            </a:r>
            <a:r>
              <a:rPr lang="ru-RU" sz="1532" b="1" dirty="0">
                <a:solidFill>
                  <a:srgbClr val="0000CC"/>
                </a:solidFill>
                <a:latin typeface="Times New Roman" panose="02020603050405020304" pitchFamily="18" charset="0"/>
                <a:cs typeface="Times New Roman" panose="02020603050405020304" pitchFamily="18" charset="0"/>
              </a:rPr>
              <a:t>л</a:t>
            </a:r>
            <a:r>
              <a:rPr lang="ru-RU" sz="1532" b="1" spc="-38" dirty="0">
                <a:solidFill>
                  <a:srgbClr val="0000CC"/>
                </a:solidFill>
                <a:latin typeface="Times New Roman" panose="02020603050405020304" pitchFamily="18" charset="0"/>
                <a:cs typeface="Times New Roman" panose="02020603050405020304" pitchFamily="18" charset="0"/>
              </a:rPr>
              <a:t>а</a:t>
            </a:r>
            <a:r>
              <a:rPr lang="ru-RU" sz="1532" b="1" dirty="0">
                <a:solidFill>
                  <a:srgbClr val="0000CC"/>
                </a:solidFill>
                <a:latin typeface="Times New Roman" panose="02020603050405020304" pitchFamily="18" charset="0"/>
                <a:cs typeface="Times New Roman" panose="02020603050405020304" pitchFamily="18" charset="0"/>
              </a:rPr>
              <a:t>ты</a:t>
            </a:r>
          </a:p>
          <a:p>
            <a:pPr marL="9525" defTabSz="844083">
              <a:tabLst>
                <a:tab pos="116208" algn="l"/>
              </a:tabLst>
            </a:pP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tabLst>
                <a:tab pos="116208"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6"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ра</a:t>
            </a:r>
            <a:r>
              <a:rPr sz="1532" dirty="0">
                <a:solidFill>
                  <a:prstClr val="black"/>
                </a:solidFill>
                <a:latin typeface="Times New Roman" panose="02020603050405020304" pitchFamily="18" charset="0"/>
                <a:cs typeface="Times New Roman" panose="02020603050405020304" pitchFamily="18" charset="0"/>
              </a:rPr>
              <a:t>б</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тни</a:t>
            </a:r>
            <a:r>
              <a:rPr sz="1532" spc="30"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а</a:t>
            </a:r>
          </a:p>
          <a:p>
            <a:pPr marL="9525"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б</a:t>
            </a:r>
            <a:r>
              <a:rPr sz="1532" spc="-30"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тни</a:t>
            </a:r>
            <a:r>
              <a:rPr sz="1532" spc="26"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а</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a:t>
            </a:r>
            <a:r>
              <a:rPr sz="1532" spc="-30" dirty="0">
                <a:solidFill>
                  <a:prstClr val="black"/>
                </a:solidFill>
                <a:latin typeface="Times New Roman" panose="02020603050405020304" pitchFamily="18" charset="0"/>
                <a:cs typeface="Times New Roman" panose="02020603050405020304" pitchFamily="18" charset="0"/>
              </a:rPr>
              <a:t>а</a:t>
            </a:r>
            <a:r>
              <a:rPr sz="1532" spc="18" dirty="0">
                <a:solidFill>
                  <a:prstClr val="black"/>
                </a:solidFill>
                <a:latin typeface="Times New Roman" panose="02020603050405020304" pitchFamily="18" charset="0"/>
                <a:cs typeface="Times New Roman" panose="02020603050405020304" pitchFamily="18" charset="0"/>
              </a:rPr>
              <a:t>т</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а</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ьной</a:t>
            </a:r>
            <a:r>
              <a:rPr sz="1532" spc="15"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ф</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ме</a:t>
            </a:r>
          </a:p>
          <a:p>
            <a:pPr marL="9525"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б</a:t>
            </a:r>
            <a:r>
              <a:rPr sz="1532" spc="-30"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тни</a:t>
            </a:r>
            <a:r>
              <a:rPr sz="1532" spc="26"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а</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ви</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м</a:t>
            </a:r>
            <a:r>
              <a:rPr sz="1532" spc="-34" dirty="0">
                <a:solidFill>
                  <a:prstClr val="black"/>
                </a:solidFill>
                <a:latin typeface="Times New Roman" panose="02020603050405020304" pitchFamily="18" charset="0"/>
                <a:cs typeface="Times New Roman" panose="02020603050405020304" pitchFamily="18" charset="0"/>
              </a:rPr>
              <a:t>а</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е</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иальной </a:t>
            </a:r>
            <a:r>
              <a:rPr sz="1532" spc="4"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ы</a:t>
            </a:r>
            <a:r>
              <a:rPr sz="1532" spc="-26" dirty="0">
                <a:solidFill>
                  <a:prstClr val="black"/>
                </a:solidFill>
                <a:latin typeface="Times New Roman" panose="02020603050405020304" pitchFamily="18" charset="0"/>
                <a:cs typeface="Times New Roman" panose="02020603050405020304" pitchFamily="18" charset="0"/>
              </a:rPr>
              <a:t>г</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ы</a:t>
            </a:r>
          </a:p>
          <a:p>
            <a:pPr marL="9525" marR="512458"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ви</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spc="-18" dirty="0">
                <a:solidFill>
                  <a:prstClr val="black"/>
                </a:solidFill>
                <a:latin typeface="Times New Roman" panose="02020603050405020304" pitchFamily="18" charset="0"/>
                <a:cs typeface="Times New Roman" panose="02020603050405020304" pitchFamily="18" charset="0"/>
              </a:rPr>
              <a:t>б</a:t>
            </a:r>
            <a:r>
              <a:rPr sz="1532" spc="-34"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з</a:t>
            </a:r>
            <a:r>
              <a:rPr sz="1532" spc="-15" dirty="0">
                <a:solidFill>
                  <a:prstClr val="black"/>
                </a:solidFill>
                <a:latin typeface="Times New Roman" panose="02020603050405020304" pitchFamily="18" charset="0"/>
                <a:cs typeface="Times New Roman" panose="02020603050405020304" pitchFamily="18" charset="0"/>
              </a:rPr>
              <a:t>в</a:t>
            </a:r>
            <a:r>
              <a:rPr sz="1532" spc="-22"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зм</a:t>
            </a:r>
            <a:r>
              <a:rPr sz="1532" spc="-30" dirty="0">
                <a:solidFill>
                  <a:prstClr val="black"/>
                </a:solidFill>
                <a:latin typeface="Times New Roman" panose="02020603050405020304" pitchFamily="18" charset="0"/>
                <a:cs typeface="Times New Roman" panose="02020603050405020304" pitchFamily="18" charset="0"/>
              </a:rPr>
              <a:t>е</a:t>
            </a:r>
            <a:r>
              <a:rPr sz="1532" spc="-26" dirty="0">
                <a:solidFill>
                  <a:prstClr val="black"/>
                </a:solidFill>
                <a:latin typeface="Times New Roman" panose="02020603050405020304" pitchFamily="18" charset="0"/>
                <a:cs typeface="Times New Roman" panose="02020603050405020304" pitchFamily="18" charset="0"/>
              </a:rPr>
              <a:t>з</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но п</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л</a:t>
            </a:r>
            <a:r>
              <a:rPr sz="1532" spc="-1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ч</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нно</a:t>
            </a:r>
            <a:r>
              <a:rPr sz="1532" spc="-26"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 и</a:t>
            </a:r>
            <a:r>
              <a:rPr sz="1532" spc="15" dirty="0">
                <a:solidFill>
                  <a:prstClr val="black"/>
                </a:solidFill>
                <a:latin typeface="Times New Roman" panose="02020603050405020304" pitchFamily="18" charset="0"/>
                <a:cs typeface="Times New Roman" panose="02020603050405020304" pitchFamily="18" charset="0"/>
              </a:rPr>
              <a:t>м</a:t>
            </a:r>
            <a:r>
              <a:rPr sz="1532" spc="-18" dirty="0">
                <a:solidFill>
                  <a:prstClr val="black"/>
                </a:solidFill>
                <a:latin typeface="Times New Roman" panose="02020603050405020304" pitchFamily="18" charset="0"/>
                <a:cs typeface="Times New Roman" panose="02020603050405020304" pitchFamily="18" charset="0"/>
              </a:rPr>
              <a:t>у</a:t>
            </a:r>
            <a:r>
              <a:rPr sz="1532" spc="-22" dirty="0">
                <a:solidFill>
                  <a:prstClr val="black"/>
                </a:solidFill>
                <a:latin typeface="Times New Roman" panose="02020603050405020304" pitchFamily="18" charset="0"/>
                <a:cs typeface="Times New Roman" panose="02020603050405020304" pitchFamily="18" charset="0"/>
              </a:rPr>
              <a:t>щ</a:t>
            </a:r>
            <a:r>
              <a:rPr sz="1532" dirty="0">
                <a:solidFill>
                  <a:prstClr val="black"/>
                </a:solidFill>
                <a:latin typeface="Times New Roman" panose="02020603050405020304" pitchFamily="18" charset="0"/>
                <a:cs typeface="Times New Roman" panose="02020603050405020304" pitchFamily="18" charset="0"/>
              </a:rPr>
              <a:t>ест</a:t>
            </a:r>
            <a:r>
              <a:rPr sz="1532" spc="-18"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ом</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чис</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б</a:t>
            </a:r>
            <a:r>
              <a:rPr sz="1532" spc="-30" dirty="0">
                <a:solidFill>
                  <a:prstClr val="black"/>
                </a:solidFill>
                <a:latin typeface="Times New Roman" panose="02020603050405020304" pitchFamily="18" charset="0"/>
                <a:cs typeface="Times New Roman" panose="02020603050405020304" pitchFamily="18" charset="0"/>
              </a:rPr>
              <a:t>о</a:t>
            </a:r>
            <a:r>
              <a:rPr sz="1532" spc="-150"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 </a:t>
            </a:r>
            <a:r>
              <a:rPr sz="1532" spc="-42"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с</a:t>
            </a:r>
            <a:r>
              <a:rPr sz="1532" spc="4" dirty="0">
                <a:solidFill>
                  <a:prstClr val="black"/>
                </a:solidFill>
                <a:latin typeface="Times New Roman" panose="02020603050405020304" pitchFamily="18" charset="0"/>
                <a:cs typeface="Times New Roman" panose="02020603050405020304" pitchFamily="18" charset="0"/>
              </a:rPr>
              <a:t>л</a:t>
            </a:r>
            <a:r>
              <a:rPr sz="1532" spc="-1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г</a:t>
            </a:r>
          </a:p>
          <a:p>
            <a:pPr marL="9525" defTabSz="844083">
              <a:tabLst>
                <a:tab pos="116208"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6"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 ви</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11"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нси</a:t>
            </a:r>
            <a:r>
              <a:rPr sz="1532" spc="-7"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нных</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выпл</a:t>
            </a:r>
            <a:r>
              <a:rPr sz="1532" spc="-30"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т</a:t>
            </a:r>
          </a:p>
          <a:p>
            <a:pPr marL="9525" marR="252419"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ви</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д</a:t>
            </a:r>
            <a:r>
              <a:rPr sz="1532" b="1" dirty="0">
                <a:solidFill>
                  <a:prstClr val="black"/>
                </a:solidFill>
                <a:latin typeface="Times New Roman" panose="02020603050405020304" pitchFamily="18" charset="0"/>
                <a:cs typeface="Times New Roman" panose="02020603050405020304" pitchFamily="18" charset="0"/>
              </a:rPr>
              <a:t>иви</a:t>
            </a:r>
            <a:r>
              <a:rPr sz="1532" b="1" spc="4" dirty="0">
                <a:solidFill>
                  <a:prstClr val="black"/>
                </a:solidFill>
                <a:latin typeface="Times New Roman" panose="02020603050405020304" pitchFamily="18" charset="0"/>
                <a:cs typeface="Times New Roman" panose="02020603050405020304" pitchFamily="18" charset="0"/>
              </a:rPr>
              <a:t>д</a:t>
            </a:r>
            <a:r>
              <a:rPr sz="1532" b="1" dirty="0">
                <a:solidFill>
                  <a:prstClr val="black"/>
                </a:solidFill>
                <a:latin typeface="Times New Roman" panose="02020603050405020304" pitchFamily="18" charset="0"/>
                <a:cs typeface="Times New Roman" panose="02020603050405020304" pitchFamily="18" charset="0"/>
              </a:rPr>
              <a:t>ендо</a:t>
            </a:r>
            <a:r>
              <a:rPr sz="1532" dirty="0">
                <a:solidFill>
                  <a:prstClr val="black"/>
                </a:solidFill>
                <a:latin typeface="Times New Roman" panose="02020603050405020304" pitchFamily="18" charset="0"/>
                <a:cs typeface="Times New Roman" panose="02020603050405020304" pitchFamily="18" charset="0"/>
              </a:rPr>
              <a:t>в,</a:t>
            </a:r>
            <a:r>
              <a:rPr sz="1532" spc="-11" dirty="0">
                <a:solidFill>
                  <a:prstClr val="black"/>
                </a:solidFill>
                <a:latin typeface="Times New Roman" panose="02020603050405020304" pitchFamily="18" charset="0"/>
                <a:cs typeface="Times New Roman" panose="02020603050405020304" pitchFamily="18" charset="0"/>
              </a:rPr>
              <a:t> </a:t>
            </a:r>
            <a:r>
              <a:rPr sz="1532" spc="-15" dirty="0">
                <a:solidFill>
                  <a:prstClr val="black"/>
                </a:solidFill>
                <a:latin typeface="Times New Roman" panose="02020603050405020304" pitchFamily="18" charset="0"/>
                <a:cs typeface="Times New Roman" panose="02020603050405020304" pitchFamily="18" charset="0"/>
              </a:rPr>
              <a:t>в</a:t>
            </a:r>
            <a:r>
              <a:rPr sz="1532" spc="-22"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знаг</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а</a:t>
            </a:r>
            <a:r>
              <a:rPr sz="1532" spc="-7" dirty="0">
                <a:solidFill>
                  <a:prstClr val="black"/>
                </a:solidFill>
                <a:latin typeface="Times New Roman" panose="02020603050405020304" pitchFamily="18" charset="0"/>
                <a:cs typeface="Times New Roman" panose="02020603050405020304" pitchFamily="18" charset="0"/>
              </a:rPr>
              <a:t>ж</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ений, выигрыш</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й</a:t>
            </a:r>
          </a:p>
          <a:p>
            <a:pPr marL="9525"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ви</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стип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ий</a:t>
            </a:r>
          </a:p>
          <a:p>
            <a:pPr marL="9525" marR="845841"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по</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a:t>
            </a:r>
            <a:r>
              <a:rPr sz="1532" spc="-22"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ам</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на</a:t>
            </a:r>
            <a:r>
              <a:rPr sz="1532" spc="15"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п</a:t>
            </a:r>
            <a:r>
              <a:rPr sz="1532" dirty="0">
                <a:solidFill>
                  <a:prstClr val="black"/>
                </a:solidFill>
                <a:latin typeface="Times New Roman" panose="02020603050405020304" pitchFamily="18" charset="0"/>
                <a:cs typeface="Times New Roman" panose="02020603050405020304" pitchFamily="18" charset="0"/>
              </a:rPr>
              <a:t>и</a:t>
            </a:r>
            <a:r>
              <a:rPr sz="1532" spc="-15" dirty="0">
                <a:solidFill>
                  <a:prstClr val="black"/>
                </a:solidFill>
                <a:latin typeface="Times New Roman" panose="02020603050405020304" pitchFamily="18" charset="0"/>
                <a:cs typeface="Times New Roman" panose="02020603050405020304" pitchFamily="18" charset="0"/>
              </a:rPr>
              <a:t>т</a:t>
            </a:r>
            <a:r>
              <a:rPr sz="1532" spc="-49"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ьно</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 стр</a:t>
            </a:r>
            <a:r>
              <a:rPr sz="1532" spc="-7" dirty="0">
                <a:solidFill>
                  <a:prstClr val="black"/>
                </a:solidFill>
                <a:latin typeface="Times New Roman" panose="02020603050405020304" pitchFamily="18" charset="0"/>
                <a:cs typeface="Times New Roman" panose="02020603050405020304" pitchFamily="18" charset="0"/>
              </a:rPr>
              <a:t>а</a:t>
            </a:r>
            <a:r>
              <a:rPr sz="1532" spc="-30" dirty="0">
                <a:solidFill>
                  <a:prstClr val="black"/>
                </a:solidFill>
                <a:latin typeface="Times New Roman" panose="02020603050405020304" pitchFamily="18" charset="0"/>
                <a:cs typeface="Times New Roman" panose="02020603050405020304" pitchFamily="18" charset="0"/>
              </a:rPr>
              <a:t>х</a:t>
            </a:r>
            <a:r>
              <a:rPr sz="1532" dirty="0">
                <a:solidFill>
                  <a:prstClr val="black"/>
                </a:solidFill>
                <a:latin typeface="Times New Roman" panose="02020603050405020304" pitchFamily="18" charset="0"/>
                <a:cs typeface="Times New Roman" panose="02020603050405020304" pitchFamily="18" charset="0"/>
              </a:rPr>
              <a:t>о</a:t>
            </a:r>
            <a:r>
              <a:rPr sz="1532" spc="-22"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ания</a:t>
            </a:r>
          </a:p>
        </p:txBody>
      </p:sp>
      <p:sp>
        <p:nvSpPr>
          <p:cNvPr id="10" name="object 10"/>
          <p:cNvSpPr txBox="1"/>
          <p:nvPr/>
        </p:nvSpPr>
        <p:spPr>
          <a:xfrm>
            <a:off x="4678870" y="1336244"/>
            <a:ext cx="4225490" cy="2829236"/>
          </a:xfrm>
          <a:prstGeom prst="rect">
            <a:avLst/>
          </a:prstGeom>
        </p:spPr>
        <p:txBody>
          <a:bodyPr vert="horz" wrap="square" lIns="0" tIns="0" rIns="0" bIns="0" rtlCol="0">
            <a:spAutoFit/>
          </a:bodyPr>
          <a:lstStyle/>
          <a:p>
            <a:pPr marL="9525" defTabSz="844083">
              <a:tabLst>
                <a:tab pos="115732" algn="l"/>
                <a:tab pos="2047450" algn="l"/>
              </a:tabLst>
            </a:pPr>
            <a:r>
              <a:rPr lang="ru-RU" sz="1532" b="1" spc="7" dirty="0">
                <a:solidFill>
                  <a:prstClr val="black"/>
                </a:solidFill>
                <a:latin typeface="Times New Roman" panose="02020603050405020304" pitchFamily="18" charset="0"/>
                <a:cs typeface="Times New Roman" panose="02020603050405020304" pitchFamily="18" charset="0"/>
              </a:rPr>
              <a:t>Д</a:t>
            </a:r>
            <a:r>
              <a:rPr lang="ru-RU" sz="1532" b="1" spc="-22" dirty="0">
                <a:solidFill>
                  <a:prstClr val="black"/>
                </a:solidFill>
                <a:latin typeface="Times New Roman" panose="02020603050405020304" pitchFamily="18" charset="0"/>
                <a:cs typeface="Times New Roman" panose="02020603050405020304" pitchFamily="18" charset="0"/>
              </a:rPr>
              <a:t>о</a:t>
            </a:r>
            <a:r>
              <a:rPr lang="ru-RU" sz="1532" b="1" spc="-30" dirty="0">
                <a:solidFill>
                  <a:prstClr val="black"/>
                </a:solidFill>
                <a:latin typeface="Times New Roman" panose="02020603050405020304" pitchFamily="18" charset="0"/>
                <a:cs typeface="Times New Roman" panose="02020603050405020304" pitchFamily="18" charset="0"/>
              </a:rPr>
              <a:t>х</a:t>
            </a:r>
            <a:r>
              <a:rPr lang="ru-RU" sz="1532" b="1" spc="-42"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ды,</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a:t>
            </a:r>
            <a:r>
              <a:rPr lang="ru-RU" sz="1532" b="1" spc="-45"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дл</a:t>
            </a:r>
            <a:r>
              <a:rPr lang="ru-RU" sz="1532" b="1" spc="-18" dirty="0">
                <a:solidFill>
                  <a:prstClr val="black"/>
                </a:solidFill>
                <a:latin typeface="Times New Roman" panose="02020603050405020304" pitchFamily="18" charset="0"/>
                <a:cs typeface="Times New Roman" panose="02020603050405020304" pitchFamily="18" charset="0"/>
              </a:rPr>
              <a:t>е</a:t>
            </a:r>
            <a:r>
              <a:rPr lang="ru-RU" sz="1532" b="1" dirty="0">
                <a:solidFill>
                  <a:prstClr val="black"/>
                </a:solidFill>
                <a:latin typeface="Times New Roman" panose="02020603050405020304" pitchFamily="18" charset="0"/>
                <a:cs typeface="Times New Roman" panose="02020603050405020304" pitchFamily="18" charset="0"/>
              </a:rPr>
              <a:t>жащие н</a:t>
            </a:r>
            <a:r>
              <a:rPr lang="ru-RU" sz="1532" b="1" spc="-7" dirty="0">
                <a:solidFill>
                  <a:prstClr val="black"/>
                </a:solidFill>
                <a:latin typeface="Times New Roman" panose="02020603050405020304" pitchFamily="18" charset="0"/>
                <a:cs typeface="Times New Roman" panose="02020603050405020304" pitchFamily="18" charset="0"/>
              </a:rPr>
              <a:t>а</a:t>
            </a:r>
            <a:r>
              <a:rPr lang="ru-RU" sz="1532" b="1" spc="18" dirty="0">
                <a:solidFill>
                  <a:prstClr val="black"/>
                </a:solidFill>
                <a:latin typeface="Times New Roman" panose="02020603050405020304" pitchFamily="18" charset="0"/>
                <a:cs typeface="Times New Roman" panose="02020603050405020304" pitchFamily="18" charset="0"/>
              </a:rPr>
              <a:t>л</a:t>
            </a:r>
            <a:r>
              <a:rPr lang="ru-RU" sz="1532" b="1" dirty="0">
                <a:solidFill>
                  <a:prstClr val="black"/>
                </a:solidFill>
                <a:latin typeface="Times New Roman" panose="02020603050405020304" pitchFamily="18" charset="0"/>
                <a:cs typeface="Times New Roman" panose="02020603050405020304" pitchFamily="18" charset="0"/>
              </a:rPr>
              <a:t>о</a:t>
            </a:r>
            <a:r>
              <a:rPr lang="ru-RU" sz="1532" b="1" spc="-42" dirty="0">
                <a:solidFill>
                  <a:prstClr val="black"/>
                </a:solidFill>
                <a:latin typeface="Times New Roman" panose="02020603050405020304" pitchFamily="18" charset="0"/>
                <a:cs typeface="Times New Roman" panose="02020603050405020304" pitchFamily="18" charset="0"/>
              </a:rPr>
              <a:t>г</a:t>
            </a:r>
            <a:r>
              <a:rPr lang="ru-RU" sz="1532" b="1" dirty="0">
                <a:solidFill>
                  <a:prstClr val="black"/>
                </a:solidFill>
                <a:latin typeface="Times New Roman" panose="02020603050405020304" pitchFamily="18" charset="0"/>
                <a:cs typeface="Times New Roman" panose="02020603050405020304" pitchFamily="18" charset="0"/>
              </a:rPr>
              <a:t>оо</a:t>
            </a:r>
            <a:r>
              <a:rPr lang="ru-RU" sz="1532" b="1" spc="-82" dirty="0">
                <a:solidFill>
                  <a:prstClr val="black"/>
                </a:solidFill>
                <a:latin typeface="Times New Roman" panose="02020603050405020304" pitchFamily="18" charset="0"/>
                <a:cs typeface="Times New Roman" panose="02020603050405020304" pitchFamily="18" charset="0"/>
              </a:rPr>
              <a:t>б</a:t>
            </a:r>
            <a:r>
              <a:rPr lang="ru-RU" sz="1532" b="1" spc="18" dirty="0">
                <a:solidFill>
                  <a:prstClr val="black"/>
                </a:solidFill>
                <a:latin typeface="Times New Roman" panose="02020603050405020304" pitchFamily="18" charset="0"/>
                <a:cs typeface="Times New Roman" panose="02020603050405020304" pitchFamily="18" charset="0"/>
              </a:rPr>
              <a:t>л</a:t>
            </a:r>
            <a:r>
              <a:rPr lang="ru-RU" sz="1532" b="1" spc="-22"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жению</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физическим</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ли</a:t>
            </a:r>
            <a:r>
              <a:rPr lang="ru-RU" sz="1532" b="1" spc="-15" dirty="0">
                <a:solidFill>
                  <a:srgbClr val="0000CC"/>
                </a:solidFill>
                <a:latin typeface="Times New Roman" panose="02020603050405020304" pitchFamily="18" charset="0"/>
                <a:cs typeface="Times New Roman" panose="02020603050405020304" pitchFamily="18" charset="0"/>
              </a:rPr>
              <a:t>ц</a:t>
            </a:r>
            <a:r>
              <a:rPr lang="ru-RU" sz="1532" b="1" dirty="0">
                <a:solidFill>
                  <a:srgbClr val="0000CC"/>
                </a:solidFill>
                <a:latin typeface="Times New Roman" panose="02020603050405020304" pitchFamily="18" charset="0"/>
                <a:cs typeface="Times New Roman" panose="02020603050405020304" pitchFamily="18" charset="0"/>
              </a:rPr>
              <a:t>ом самос</a:t>
            </a:r>
            <a:r>
              <a:rPr lang="ru-RU" sz="1532" b="1" spc="-15" dirty="0">
                <a:solidFill>
                  <a:srgbClr val="0000CC"/>
                </a:solidFill>
                <a:latin typeface="Times New Roman" panose="02020603050405020304" pitchFamily="18" charset="0"/>
                <a:cs typeface="Times New Roman" panose="02020603050405020304" pitchFamily="18" charset="0"/>
              </a:rPr>
              <a:t>т</a:t>
            </a:r>
            <a:r>
              <a:rPr lang="ru-RU" sz="1532" b="1" dirty="0">
                <a:solidFill>
                  <a:srgbClr val="0000CC"/>
                </a:solidFill>
                <a:latin typeface="Times New Roman" panose="02020603050405020304" pitchFamily="18" charset="0"/>
                <a:cs typeface="Times New Roman" panose="02020603050405020304" pitchFamily="18" charset="0"/>
              </a:rPr>
              <a:t>о</a:t>
            </a:r>
            <a:r>
              <a:rPr lang="ru-RU" sz="1532" b="1" spc="-7" dirty="0">
                <a:solidFill>
                  <a:srgbClr val="0000CC"/>
                </a:solidFill>
                <a:latin typeface="Times New Roman" panose="02020603050405020304" pitchFamily="18" charset="0"/>
                <a:cs typeface="Times New Roman" panose="02020603050405020304" pitchFamily="18" charset="0"/>
              </a:rPr>
              <a:t>я</a:t>
            </a:r>
            <a:r>
              <a:rPr lang="ru-RU" sz="1532" b="1" spc="-15" dirty="0">
                <a:solidFill>
                  <a:srgbClr val="0000CC"/>
                </a:solidFill>
                <a:latin typeface="Times New Roman" panose="02020603050405020304" pitchFamily="18" charset="0"/>
                <a:cs typeface="Times New Roman" panose="02020603050405020304" pitchFamily="18" charset="0"/>
              </a:rPr>
              <a:t>т</a:t>
            </a:r>
            <a:r>
              <a:rPr lang="ru-RU" sz="1532" b="1" spc="-67" dirty="0">
                <a:solidFill>
                  <a:srgbClr val="0000CC"/>
                </a:solidFill>
                <a:latin typeface="Times New Roman" panose="02020603050405020304" pitchFamily="18" charset="0"/>
                <a:cs typeface="Times New Roman" panose="02020603050405020304" pitchFamily="18" charset="0"/>
              </a:rPr>
              <a:t>е</a:t>
            </a:r>
            <a:r>
              <a:rPr lang="ru-RU" sz="1532" b="1" dirty="0">
                <a:solidFill>
                  <a:srgbClr val="0000CC"/>
                </a:solidFill>
                <a:latin typeface="Times New Roman" panose="02020603050405020304" pitchFamily="18" charset="0"/>
                <a:cs typeface="Times New Roman" panose="02020603050405020304" pitchFamily="18" charset="0"/>
              </a:rPr>
              <a:t>льно</a:t>
            </a:r>
          </a:p>
          <a:p>
            <a:pPr marL="9525" defTabSz="844083">
              <a:tabLst>
                <a:tab pos="115732" algn="l"/>
                <a:tab pos="2047450" algn="l"/>
              </a:tabLst>
            </a:pP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tabLst>
                <a:tab pos="115732" algn="l"/>
                <a:tab pos="2047450" algn="l"/>
              </a:tabLst>
            </a:pPr>
            <a:r>
              <a:rPr sz="1532" dirty="0" err="1">
                <a:solidFill>
                  <a:prstClr val="black"/>
                </a:solidFill>
                <a:latin typeface="Times New Roman" panose="02020603050405020304" pitchFamily="18" charset="0"/>
                <a:cs typeface="Times New Roman" panose="02020603050405020304" pitchFamily="18" charset="0"/>
              </a:rPr>
              <a:t>И</a:t>
            </a:r>
            <a:r>
              <a:rPr sz="1532" spc="15" dirty="0" err="1">
                <a:solidFill>
                  <a:prstClr val="black"/>
                </a:solidFill>
                <a:latin typeface="Times New Roman" panose="02020603050405020304" pitchFamily="18" charset="0"/>
                <a:cs typeface="Times New Roman" panose="02020603050405020304" pitchFamily="18" charset="0"/>
              </a:rPr>
              <a:t>м</a:t>
            </a:r>
            <a:r>
              <a:rPr sz="1532" spc="-18" dirty="0" err="1">
                <a:solidFill>
                  <a:prstClr val="black"/>
                </a:solidFill>
                <a:latin typeface="Times New Roman" panose="02020603050405020304" pitchFamily="18" charset="0"/>
                <a:cs typeface="Times New Roman" panose="02020603050405020304" pitchFamily="18" charset="0"/>
              </a:rPr>
              <a:t>у</a:t>
            </a:r>
            <a:r>
              <a:rPr sz="1532" spc="-22" dirty="0" err="1">
                <a:solidFill>
                  <a:prstClr val="black"/>
                </a:solidFill>
                <a:latin typeface="Times New Roman" panose="02020603050405020304" pitchFamily="18" charset="0"/>
                <a:cs typeface="Times New Roman" panose="02020603050405020304" pitchFamily="18" charset="0"/>
              </a:rPr>
              <a:t>щ</a:t>
            </a:r>
            <a:r>
              <a:rPr sz="1532" dirty="0" err="1">
                <a:solidFill>
                  <a:prstClr val="black"/>
                </a:solidFill>
                <a:latin typeface="Times New Roman" panose="02020603050405020304" pitchFamily="18" charset="0"/>
                <a:cs typeface="Times New Roman" panose="02020603050405020304" pitchFamily="18" charset="0"/>
              </a:rPr>
              <a:t>ест</a:t>
            </a:r>
            <a:r>
              <a:rPr sz="1532" spc="-18" dirty="0" err="1">
                <a:solidFill>
                  <a:prstClr val="black"/>
                </a:solidFill>
                <a:latin typeface="Times New Roman" panose="02020603050405020304" pitchFamily="18" charset="0"/>
                <a:cs typeface="Times New Roman" panose="02020603050405020304" pitchFamily="18" charset="0"/>
              </a:rPr>
              <a:t>в</a:t>
            </a:r>
            <a:r>
              <a:rPr sz="1532" dirty="0" err="1">
                <a:solidFill>
                  <a:prstClr val="black"/>
                </a:solidFill>
                <a:latin typeface="Times New Roman" panose="02020603050405020304" pitchFamily="18" charset="0"/>
                <a:cs typeface="Times New Roman" panose="02020603050405020304" pitchFamily="18" charset="0"/>
              </a:rPr>
              <a:t>енный</a:t>
            </a:r>
            <a:r>
              <a:rPr sz="1532" spc="30"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и</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р</a:t>
            </a:r>
            <a:r>
              <a:rPr sz="1532" spc="-1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гие</a:t>
            </a:r>
            <a:r>
              <a:rPr sz="1532" spc="18"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ы</a:t>
            </a:r>
            <a:r>
              <a:rPr sz="1532" spc="11"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ф</a:t>
            </a:r>
            <a:r>
              <a:rPr sz="1532" dirty="0">
                <a:solidFill>
                  <a:prstClr val="black"/>
                </a:solidFill>
                <a:latin typeface="Times New Roman" panose="02020603050405020304" pitchFamily="18" charset="0"/>
                <a:cs typeface="Times New Roman" panose="02020603050405020304" pitchFamily="18" charset="0"/>
              </a:rPr>
              <a:t>из.</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ица</a:t>
            </a:r>
          </a:p>
          <a:p>
            <a:pPr marL="9525"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ица,</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занимаю</a:t>
            </a:r>
            <a:r>
              <a:rPr sz="1532" spc="-22" dirty="0">
                <a:solidFill>
                  <a:prstClr val="black"/>
                </a:solidFill>
                <a:latin typeface="Times New Roman" panose="02020603050405020304" pitchFamily="18" charset="0"/>
                <a:cs typeface="Times New Roman" panose="02020603050405020304" pitchFamily="18" charset="0"/>
              </a:rPr>
              <a:t>щ</a:t>
            </a:r>
            <a:r>
              <a:rPr sz="1532" dirty="0">
                <a:solidFill>
                  <a:prstClr val="black"/>
                </a:solidFill>
                <a:latin typeface="Times New Roman" panose="02020603050405020304" pitchFamily="18" charset="0"/>
                <a:cs typeface="Times New Roman" panose="02020603050405020304" pitchFamily="18" charset="0"/>
              </a:rPr>
              <a:t>е</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ося</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частной пр</a:t>
            </a:r>
            <a:r>
              <a:rPr sz="1532" spc="-7" dirty="0">
                <a:solidFill>
                  <a:prstClr val="black"/>
                </a:solidFill>
                <a:latin typeface="Times New Roman" panose="02020603050405020304" pitchFamily="18" charset="0"/>
                <a:cs typeface="Times New Roman" panose="02020603050405020304" pitchFamily="18" charset="0"/>
              </a:rPr>
              <a:t>а</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ти</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ой</a:t>
            </a:r>
          </a:p>
          <a:p>
            <a:pPr marL="9525" defTabSz="844083">
              <a:tabLst>
                <a:tab pos="115732" algn="l"/>
              </a:tabLst>
            </a:pPr>
            <a:r>
              <a:rPr sz="1532" spc="18"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д</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ин</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иви</a:t>
            </a:r>
            <a:r>
              <a:rPr sz="1532" spc="4" dirty="0">
                <a:solidFill>
                  <a:prstClr val="black"/>
                </a:solidFill>
                <a:latin typeface="Times New Roman" panose="02020603050405020304" pitchFamily="18" charset="0"/>
                <a:cs typeface="Times New Roman" panose="02020603050405020304" pitchFamily="18" charset="0"/>
              </a:rPr>
              <a:t>д</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ально</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 п</a:t>
            </a:r>
            <a:r>
              <a:rPr sz="1532" spc="-7" dirty="0">
                <a:solidFill>
                  <a:prstClr val="black"/>
                </a:solidFill>
                <a:latin typeface="Times New Roman" panose="02020603050405020304" pitchFamily="18" charset="0"/>
                <a:cs typeface="Times New Roman" panose="02020603050405020304" pitchFamily="18" charset="0"/>
              </a:rPr>
              <a:t>р</a:t>
            </a:r>
            <a:r>
              <a:rPr sz="1532" spc="-34"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иним</a:t>
            </a:r>
            <a:r>
              <a:rPr sz="1532" spc="-34" dirty="0">
                <a:solidFill>
                  <a:prstClr val="black"/>
                </a:solidFill>
                <a:latin typeface="Times New Roman" panose="02020603050405020304" pitchFamily="18" charset="0"/>
                <a:cs typeface="Times New Roman" panose="02020603050405020304" pitchFamily="18" charset="0"/>
              </a:rPr>
              <a:t>а</a:t>
            </a:r>
            <a:r>
              <a:rPr sz="1532" spc="-15" dirty="0">
                <a:solidFill>
                  <a:prstClr val="black"/>
                </a:solidFill>
                <a:latin typeface="Times New Roman" panose="02020603050405020304" pitchFamily="18" charset="0"/>
                <a:cs typeface="Times New Roman" panose="02020603050405020304" pitchFamily="18" charset="0"/>
              </a:rPr>
              <a:t>т</a:t>
            </a:r>
            <a:r>
              <a:rPr sz="1532" spc="-49"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я</a:t>
            </a:r>
          </a:p>
          <a:p>
            <a:pPr marL="9525" marR="556750" defTabSz="844083">
              <a:tabLst>
                <a:tab pos="115732" algn="l"/>
              </a:tabLst>
            </a:pPr>
            <a:r>
              <a:rPr sz="1532"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р</a:t>
            </a:r>
            <a:r>
              <a:rPr sz="1532" spc="-1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гие</a:t>
            </a:r>
            <a:r>
              <a:rPr sz="1532" spc="18"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spc="-2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ы</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из</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ис</a:t>
            </a:r>
            <a:r>
              <a:rPr sz="1532" spc="-15" dirty="0">
                <a:solidFill>
                  <a:prstClr val="black"/>
                </a:solidFill>
                <a:latin typeface="Times New Roman" panose="02020603050405020304" pitchFamily="18" charset="0"/>
                <a:cs typeface="Times New Roman" panose="02020603050405020304" pitchFamily="18" charset="0"/>
              </a:rPr>
              <a:t>т</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чни</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ов</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за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р</a:t>
            </a:r>
            <a:r>
              <a:rPr sz="1532" spc="-34"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д</a:t>
            </a:r>
            <a:r>
              <a:rPr sz="1532" spc="-49"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а</a:t>
            </a:r>
            <a:r>
              <a:rPr sz="1532" spc="-7" dirty="0">
                <a:solidFill>
                  <a:prstClr val="black"/>
                </a:solidFill>
                <a:latin typeface="Times New Roman" panose="02020603050405020304" pitchFamily="18" charset="0"/>
                <a:cs typeface="Times New Roman" panose="02020603050405020304" pitchFamily="18" charset="0"/>
              </a:rPr>
              <a:t>м</a:t>
            </a:r>
            <a:r>
              <a:rPr sz="1532" dirty="0">
                <a:solidFill>
                  <a:prstClr val="black"/>
                </a:solidFill>
                <a:latin typeface="Times New Roman" panose="02020603050405020304" pitchFamily="18" charset="0"/>
                <a:cs typeface="Times New Roman" panose="02020603050405020304" pitchFamily="18" charset="0"/>
              </a:rPr>
              <a:t>и </a:t>
            </a:r>
            <a:r>
              <a:rPr sz="1532" spc="-64"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ес</a:t>
            </a:r>
            <a:r>
              <a:rPr sz="1532" spc="-7" dirty="0">
                <a:solidFill>
                  <a:prstClr val="black"/>
                </a:solidFill>
                <a:latin typeface="Times New Roman" panose="02020603050405020304" pitchFamily="18" charset="0"/>
                <a:cs typeface="Times New Roman" panose="02020603050405020304" pitchFamily="18" charset="0"/>
              </a:rPr>
              <a:t>п</a:t>
            </a:r>
            <a:r>
              <a:rPr sz="1532" dirty="0">
                <a:solidFill>
                  <a:prstClr val="black"/>
                </a:solidFill>
                <a:latin typeface="Times New Roman" panose="02020603050405020304" pitchFamily="18" charset="0"/>
                <a:cs typeface="Times New Roman" panose="02020603050405020304" pitchFamily="18" charset="0"/>
              </a:rPr>
              <a:t>у</a:t>
            </a:r>
            <a:r>
              <a:rPr sz="1532" spc="-64" dirty="0">
                <a:solidFill>
                  <a:prstClr val="black"/>
                </a:solidFill>
                <a:latin typeface="Times New Roman" panose="02020603050405020304" pitchFamily="18" charset="0"/>
                <a:cs typeface="Times New Roman" panose="02020603050405020304" pitchFamily="18" charset="0"/>
              </a:rPr>
              <a:t>б</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ики</a:t>
            </a:r>
            <a:r>
              <a:rPr sz="1532" spc="-7" dirty="0">
                <a:solidFill>
                  <a:prstClr val="black"/>
                </a:solidFill>
                <a:latin typeface="Times New Roman" panose="02020603050405020304" pitchFamily="18" charset="0"/>
                <a:cs typeface="Times New Roman" panose="02020603050405020304" pitchFamily="18" charset="0"/>
              </a:rPr>
              <a:t> К</a:t>
            </a:r>
            <a:r>
              <a:rPr sz="1532" spc="-22"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за</a:t>
            </a:r>
            <a:r>
              <a:rPr sz="1532" spc="-30" dirty="0">
                <a:solidFill>
                  <a:prstClr val="black"/>
                </a:solidFill>
                <a:latin typeface="Times New Roman" panose="02020603050405020304" pitchFamily="18" charset="0"/>
                <a:cs typeface="Times New Roman" panose="02020603050405020304" pitchFamily="18" charset="0"/>
              </a:rPr>
              <a:t>х</a:t>
            </a:r>
            <a:r>
              <a:rPr sz="1532" dirty="0">
                <a:solidFill>
                  <a:prstClr val="black"/>
                </a:solidFill>
                <a:latin typeface="Times New Roman" panose="02020603050405020304" pitchFamily="18" charset="0"/>
                <a:cs typeface="Times New Roman" panose="02020603050405020304" pitchFamily="18" charset="0"/>
              </a:rPr>
              <a:t>с</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ан</a:t>
            </a:r>
          </a:p>
          <a:p>
            <a:pPr marL="9525" marR="982052" defTabSz="844083">
              <a:tabLst>
                <a:tab pos="115732" algn="l"/>
              </a:tabLst>
            </a:pPr>
            <a:r>
              <a:rPr sz="1532" dirty="0">
                <a:solidFill>
                  <a:prstClr val="black"/>
                </a:solidFill>
                <a:latin typeface="Times New Roman" panose="02020603050405020304" pitchFamily="18" charset="0"/>
                <a:cs typeface="Times New Roman" panose="02020603050405020304" pitchFamily="18" charset="0"/>
              </a:rPr>
              <a:t>Общие</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34" dirty="0">
                <a:solidFill>
                  <a:prstClr val="black"/>
                </a:solidFill>
                <a:latin typeface="Times New Roman" panose="02020603050405020304" pitchFamily="18" charset="0"/>
                <a:cs typeface="Times New Roman" panose="02020603050405020304" pitchFamily="18" charset="0"/>
              </a:rPr>
              <a:t>о</a:t>
            </a:r>
            <a:r>
              <a:rPr sz="1532" spc="18" dirty="0">
                <a:solidFill>
                  <a:prstClr val="black"/>
                </a:solidFill>
                <a:latin typeface="Times New Roman" panose="02020603050405020304" pitchFamily="18" charset="0"/>
                <a:cs typeface="Times New Roman" panose="02020603050405020304" pitchFamily="18" charset="0"/>
              </a:rPr>
              <a:t>л</a:t>
            </a:r>
            <a:r>
              <a:rPr sz="1532" spc="-22"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ж</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ния по </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онтр</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a:t>
            </a:r>
            <a:r>
              <a:rPr sz="1532" spc="-22" dirty="0">
                <a:solidFill>
                  <a:prstClr val="black"/>
                </a:solidFill>
                <a:latin typeface="Times New Roman" panose="02020603050405020304" pitchFamily="18" charset="0"/>
                <a:cs typeface="Times New Roman" panose="02020603050405020304" pitchFamily="18" charset="0"/>
              </a:rPr>
              <a:t>р</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е</a:t>
            </a:r>
            <a:r>
              <a:rPr sz="1532" spc="-7" dirty="0">
                <a:solidFill>
                  <a:prstClr val="black"/>
                </a:solidFill>
                <a:latin typeface="Times New Roman" panose="02020603050405020304" pitchFamily="18" charset="0"/>
                <a:cs typeface="Times New Roman" panose="02020603050405020304" pitchFamily="18" charset="0"/>
              </a:rPr>
              <a:t>м</a:t>
            </a:r>
            <a:r>
              <a:rPr sz="1532" dirty="0">
                <a:solidFill>
                  <a:prstClr val="black"/>
                </a:solidFill>
                <a:latin typeface="Times New Roman" panose="02020603050405020304" pitchFamily="18" charset="0"/>
                <a:cs typeface="Times New Roman" panose="02020603050405020304" pitchFamily="18" charset="0"/>
              </a:rPr>
              <a:t>ой </a:t>
            </a:r>
            <a:r>
              <a:rPr sz="1532" dirty="0" err="1">
                <a:solidFill>
                  <a:prstClr val="black"/>
                </a:solidFill>
                <a:latin typeface="Times New Roman" panose="02020603050405020304" pitchFamily="18" charset="0"/>
                <a:cs typeface="Times New Roman" panose="02020603050405020304" pitchFamily="18" charset="0"/>
              </a:rPr>
              <a:t>иностр</a:t>
            </a:r>
            <a:r>
              <a:rPr sz="1532" spc="-7" dirty="0" err="1">
                <a:solidFill>
                  <a:prstClr val="black"/>
                </a:solidFill>
                <a:latin typeface="Times New Roman" panose="02020603050405020304" pitchFamily="18" charset="0"/>
                <a:cs typeface="Times New Roman" panose="02020603050405020304" pitchFamily="18" charset="0"/>
              </a:rPr>
              <a:t>а</a:t>
            </a:r>
            <a:r>
              <a:rPr sz="1532" dirty="0" err="1">
                <a:solidFill>
                  <a:prstClr val="black"/>
                </a:solidFill>
                <a:latin typeface="Times New Roman" panose="02020603050405020304" pitchFamily="18" charset="0"/>
                <a:cs typeface="Times New Roman" panose="02020603050405020304" pitchFamily="18" charset="0"/>
              </a:rPr>
              <a:t>нной</a:t>
            </a:r>
            <a:r>
              <a:rPr sz="1532" spc="-7" dirty="0">
                <a:solidFill>
                  <a:prstClr val="black"/>
                </a:solidFill>
                <a:latin typeface="Times New Roman" panose="02020603050405020304" pitchFamily="18" charset="0"/>
                <a:cs typeface="Times New Roman" panose="02020603050405020304" pitchFamily="18" charset="0"/>
              </a:rPr>
              <a:t> </a:t>
            </a:r>
            <a:r>
              <a:rPr sz="1532" spc="18" dirty="0" err="1">
                <a:solidFill>
                  <a:prstClr val="black"/>
                </a:solidFill>
                <a:latin typeface="Times New Roman" panose="02020603050405020304" pitchFamily="18" charset="0"/>
                <a:cs typeface="Times New Roman" panose="02020603050405020304" pitchFamily="18" charset="0"/>
              </a:rPr>
              <a:t>к</a:t>
            </a:r>
            <a:r>
              <a:rPr sz="1532" dirty="0" err="1">
                <a:solidFill>
                  <a:prstClr val="black"/>
                </a:solidFill>
                <a:latin typeface="Times New Roman" panose="02020603050405020304" pitchFamily="18" charset="0"/>
                <a:cs typeface="Times New Roman" panose="02020603050405020304" pitchFamily="18" charset="0"/>
              </a:rPr>
              <a:t>о</a:t>
            </a:r>
            <a:r>
              <a:rPr sz="1532" spc="-7" dirty="0" err="1">
                <a:solidFill>
                  <a:prstClr val="black"/>
                </a:solidFill>
                <a:latin typeface="Times New Roman" panose="02020603050405020304" pitchFamily="18" charset="0"/>
                <a:cs typeface="Times New Roman" panose="02020603050405020304" pitchFamily="18" charset="0"/>
              </a:rPr>
              <a:t>м</a:t>
            </a:r>
            <a:r>
              <a:rPr sz="1532" dirty="0" err="1">
                <a:solidFill>
                  <a:prstClr val="black"/>
                </a:solidFill>
                <a:latin typeface="Times New Roman" panose="02020603050405020304" pitchFamily="18" charset="0"/>
                <a:cs typeface="Times New Roman" panose="02020603050405020304" pitchFamily="18" charset="0"/>
              </a:rPr>
              <a:t>п</a:t>
            </a:r>
            <a:r>
              <a:rPr sz="1532" spc="-7" dirty="0" err="1">
                <a:solidFill>
                  <a:prstClr val="black"/>
                </a:solidFill>
                <a:latin typeface="Times New Roman" panose="02020603050405020304" pitchFamily="18" charset="0"/>
                <a:cs typeface="Times New Roman" panose="02020603050405020304" pitchFamily="18" charset="0"/>
              </a:rPr>
              <a:t>а</a:t>
            </a:r>
            <a:r>
              <a:rPr sz="1532" dirty="0" err="1">
                <a:solidFill>
                  <a:prstClr val="black"/>
                </a:solidFill>
                <a:latin typeface="Times New Roman" panose="02020603050405020304" pitchFamily="18" charset="0"/>
                <a:cs typeface="Times New Roman" panose="02020603050405020304" pitchFamily="18" charset="0"/>
              </a:rPr>
              <a:t>нии</a:t>
            </a:r>
            <a:r>
              <a:rPr lang="en-US" sz="153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КИК)</a:t>
            </a:r>
            <a:endParaRPr sz="1532" dirty="0">
              <a:solidFill>
                <a:prstClr val="black"/>
              </a:solidFill>
              <a:latin typeface="Times New Roman" panose="02020603050405020304" pitchFamily="18" charset="0"/>
              <a:cs typeface="Times New Roman" panose="02020603050405020304" pitchFamily="18" charset="0"/>
            </a:endParaRPr>
          </a:p>
          <a:p>
            <a:pPr marL="9525" marR="505314" defTabSz="844083">
              <a:tabLst>
                <a:tab pos="115732" algn="l"/>
              </a:tabLst>
            </a:pPr>
            <a:r>
              <a:rPr sz="1532" dirty="0">
                <a:solidFill>
                  <a:prstClr val="black"/>
                </a:solidFill>
                <a:latin typeface="Times New Roman" panose="02020603050405020304" pitchFamily="18" charset="0"/>
                <a:cs typeface="Times New Roman" panose="02020603050405020304" pitchFamily="18" charset="0"/>
              </a:rPr>
              <a:t>Н</a:t>
            </a:r>
            <a:r>
              <a:rPr sz="1532" spc="-7" dirty="0">
                <a:solidFill>
                  <a:prstClr val="black"/>
                </a:solidFill>
                <a:latin typeface="Times New Roman" panose="02020603050405020304" pitchFamily="18" charset="0"/>
                <a:cs typeface="Times New Roman" panose="02020603050405020304" pitchFamily="18" charset="0"/>
              </a:rPr>
              <a:t>а</a:t>
            </a:r>
            <a:r>
              <a:rPr sz="1532" spc="18"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о</a:t>
            </a:r>
            <a:r>
              <a:rPr sz="1532" spc="-64" dirty="0">
                <a:solidFill>
                  <a:prstClr val="black"/>
                </a:solidFill>
                <a:latin typeface="Times New Roman" panose="02020603050405020304" pitchFamily="18" charset="0"/>
                <a:cs typeface="Times New Roman" panose="02020603050405020304" pitchFamily="18" charset="0"/>
              </a:rPr>
              <a:t>б</a:t>
            </a:r>
            <a:r>
              <a:rPr sz="1532" spc="18" dirty="0">
                <a:solidFill>
                  <a:prstClr val="black"/>
                </a:solidFill>
                <a:latin typeface="Times New Roman" panose="02020603050405020304" pitchFamily="18" charset="0"/>
                <a:cs typeface="Times New Roman" panose="02020603050405020304" pitchFamily="18" charset="0"/>
              </a:rPr>
              <a:t>л</a:t>
            </a:r>
            <a:r>
              <a:rPr sz="1532" spc="-22"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ж</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ние п</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ибы</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a:t>
            </a:r>
            <a:r>
              <a:rPr sz="1532" spc="-15" dirty="0">
                <a:solidFill>
                  <a:prstClr val="black"/>
                </a:solidFill>
                <a:latin typeface="Times New Roman" panose="02020603050405020304" pitchFamily="18" charset="0"/>
                <a:cs typeface="Times New Roman" panose="02020603050405020304" pitchFamily="18" charset="0"/>
              </a:rPr>
              <a:t> </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онтр</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a:t>
            </a:r>
            <a:r>
              <a:rPr sz="1532" spc="-22" dirty="0">
                <a:solidFill>
                  <a:prstClr val="black"/>
                </a:solidFill>
                <a:latin typeface="Times New Roman" panose="02020603050405020304" pitchFamily="18" charset="0"/>
                <a:cs typeface="Times New Roman" panose="02020603050405020304" pitchFamily="18" charset="0"/>
              </a:rPr>
              <a:t>р</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е</a:t>
            </a:r>
            <a:r>
              <a:rPr sz="1532" spc="-7" dirty="0">
                <a:solidFill>
                  <a:prstClr val="black"/>
                </a:solidFill>
                <a:latin typeface="Times New Roman" panose="02020603050405020304" pitchFamily="18" charset="0"/>
                <a:cs typeface="Times New Roman" panose="02020603050405020304" pitchFamily="18" charset="0"/>
              </a:rPr>
              <a:t>м</a:t>
            </a:r>
            <a:r>
              <a:rPr sz="1532" dirty="0">
                <a:solidFill>
                  <a:prstClr val="black"/>
                </a:solidFill>
                <a:latin typeface="Times New Roman" panose="02020603050405020304" pitchFamily="18" charset="0"/>
                <a:cs typeface="Times New Roman" panose="02020603050405020304" pitchFamily="18" charset="0"/>
              </a:rPr>
              <a:t>ой иностр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нной</a:t>
            </a:r>
            <a:r>
              <a:rPr sz="1532" spc="-7" dirty="0">
                <a:solidFill>
                  <a:prstClr val="black"/>
                </a:solidFill>
                <a:latin typeface="Times New Roman" panose="02020603050405020304" pitchFamily="18" charset="0"/>
                <a:cs typeface="Times New Roman" panose="02020603050405020304" pitchFamily="18" charset="0"/>
              </a:rPr>
              <a:t> </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м</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нии</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7C11B-6937-A59D-24AA-515859951638}"/>
              </a:ext>
            </a:extLst>
          </p:cNvPr>
          <p:cNvSpPr txBox="1"/>
          <p:nvPr/>
        </p:nvSpPr>
        <p:spPr>
          <a:xfrm>
            <a:off x="96716" y="373922"/>
            <a:ext cx="9047285" cy="5986575"/>
          </a:xfrm>
          <a:prstGeom prst="rect">
            <a:avLst/>
          </a:prstGeom>
          <a:noFill/>
        </p:spPr>
        <p:txBody>
          <a:bodyPr wrap="square">
            <a:spAutoFit/>
          </a:bodyPr>
          <a:lstStyle/>
          <a:p>
            <a:pPr indent="234467" defTabSz="844083" fontAlgn="base">
              <a:defRPr/>
            </a:pPr>
            <a:r>
              <a:rPr lang="ru-RU" sz="1532" b="1" dirty="0">
                <a:solidFill>
                  <a:prstClr val="black"/>
                </a:solidFill>
                <a:latin typeface="Times New Roman" panose="02020603050405020304" pitchFamily="18" charset="0"/>
              </a:rPr>
              <a:t>ЗРК от 2.04.2010г № 261-IV «Об исполнительном производстве и статусе судебных исполнителей» </a:t>
            </a:r>
          </a:p>
          <a:p>
            <a:pPr indent="234467" defTabSz="844083" fontAlgn="base">
              <a:defRPr/>
            </a:pPr>
            <a:endParaRPr lang="ru-RU" sz="1532" b="1" dirty="0">
              <a:solidFill>
                <a:prstClr val="black"/>
              </a:solidFill>
              <a:latin typeface="Times New Roman" panose="02020603050405020304" pitchFamily="18" charset="0"/>
            </a:endParaRPr>
          </a:p>
          <a:p>
            <a:pPr indent="234467" defTabSz="844083" fontAlgn="base">
              <a:defRPr/>
            </a:pPr>
            <a:r>
              <a:rPr lang="ru-RU" sz="1532" b="1" dirty="0">
                <a:solidFill>
                  <a:prstClr val="black"/>
                </a:solidFill>
                <a:latin typeface="Times New Roman" panose="02020603050405020304" pitchFamily="18" charset="0"/>
              </a:rPr>
              <a:t>Ст. 95. Размер удержаний из заработной платы и иных видов доходов должника</a:t>
            </a:r>
            <a:endParaRPr lang="ru-RU" sz="1532" dirty="0">
              <a:solidFill>
                <a:prstClr val="black"/>
              </a:solidFill>
              <a:latin typeface="Times New Roman" panose="02020603050405020304" pitchFamily="18" charset="0"/>
            </a:endParaRPr>
          </a:p>
          <a:p>
            <a:pPr indent="234467" defTabSz="844083" fontAlgn="base">
              <a:defRPr/>
            </a:pPr>
            <a:r>
              <a:rPr lang="ru-RU" sz="1532" dirty="0">
                <a:solidFill>
                  <a:prstClr val="black"/>
                </a:solidFill>
                <a:latin typeface="Times New Roman" panose="02020603050405020304" pitchFamily="18" charset="0"/>
              </a:rPr>
              <a:t>1. При обращении взыскания на заработную плату или иные виды дохода должника по одному или нескольким исполнительным документам, в т. ч. находящимся в производстве других судебных исполнителей, за должником должно быть с</a:t>
            </a:r>
            <a:r>
              <a:rPr lang="ru-RU" sz="1532" b="1" dirty="0">
                <a:solidFill>
                  <a:prstClr val="black"/>
                </a:solidFill>
                <a:latin typeface="Times New Roman" panose="02020603050405020304" pitchFamily="18" charset="0"/>
              </a:rPr>
              <a:t>охранено</a:t>
            </a:r>
            <a:r>
              <a:rPr lang="ru-RU" sz="1532" dirty="0">
                <a:solidFill>
                  <a:prstClr val="black"/>
                </a:solidFill>
                <a:latin typeface="Times New Roman" panose="02020603050405020304" pitchFamily="18" charset="0"/>
              </a:rPr>
              <a:t> не менее 50% заработной платы или иного дохода.</a:t>
            </a:r>
          </a:p>
          <a:p>
            <a:pPr indent="234467" defTabSz="844083" fontAlgn="base">
              <a:defRPr/>
            </a:pPr>
            <a:r>
              <a:rPr lang="ru-RU" sz="1532" dirty="0">
                <a:solidFill>
                  <a:prstClr val="black"/>
                </a:solidFill>
                <a:latin typeface="Times New Roman" panose="02020603050405020304" pitchFamily="18" charset="0"/>
              </a:rPr>
              <a:t>При этом сохраняемая сумма за должником должна быть </a:t>
            </a:r>
            <a:r>
              <a:rPr lang="ru-RU" sz="1532" b="1" dirty="0">
                <a:solidFill>
                  <a:srgbClr val="0000CC"/>
                </a:solidFill>
                <a:latin typeface="Times New Roman" panose="02020603050405020304" pitchFamily="18" charset="0"/>
              </a:rPr>
              <a:t>не менее размера прожиточного минимума,</a:t>
            </a:r>
            <a:r>
              <a:rPr lang="ru-RU" sz="1532" dirty="0">
                <a:solidFill>
                  <a:prstClr val="black"/>
                </a:solidFill>
                <a:latin typeface="Times New Roman" panose="02020603050405020304" pitchFamily="18" charset="0"/>
              </a:rPr>
              <a:t> устанавливаемого ежегодно на соответствующий финансовый год законом о республиканском бюджете, </a:t>
            </a:r>
            <a:r>
              <a:rPr lang="ru-RU" sz="1532" b="1" dirty="0">
                <a:solidFill>
                  <a:prstClr val="black"/>
                </a:solidFill>
                <a:latin typeface="Times New Roman" panose="02020603050405020304" pitchFamily="18" charset="0"/>
              </a:rPr>
              <a:t>за исключением случаев взыскания алиментов </a:t>
            </a:r>
            <a:r>
              <a:rPr lang="ru-RU" sz="1532" dirty="0">
                <a:solidFill>
                  <a:prstClr val="black"/>
                </a:solidFill>
                <a:latin typeface="Times New Roman" panose="02020603050405020304" pitchFamily="18" charset="0"/>
              </a:rPr>
              <a:t>и возмещения вреда, причиненного увечьем или иным повреждением здоровья, а также смертью кормильца.</a:t>
            </a:r>
          </a:p>
          <a:p>
            <a:pPr indent="234467" defTabSz="844083" fontAlgn="base">
              <a:defRPr/>
            </a:pPr>
            <a:r>
              <a:rPr lang="ru-RU" sz="1532" dirty="0">
                <a:solidFill>
                  <a:prstClr val="black"/>
                </a:solidFill>
                <a:latin typeface="Times New Roman" panose="02020603050405020304" pitchFamily="18" charset="0"/>
              </a:rPr>
              <a:t>3. При наличии нескольких постановлений об обращении взыскания на заработную плату и иные виды доходов в отношении одного должника производится </a:t>
            </a:r>
            <a:r>
              <a:rPr lang="ru-RU" sz="1532" b="1" dirty="0">
                <a:solidFill>
                  <a:prstClr val="black"/>
                </a:solidFill>
                <a:latin typeface="Times New Roman" panose="02020603050405020304" pitchFamily="18" charset="0"/>
              </a:rPr>
              <a:t>пропорциональное распределение</a:t>
            </a:r>
            <a:r>
              <a:rPr lang="ru-RU" sz="1532" dirty="0">
                <a:solidFill>
                  <a:prstClr val="black"/>
                </a:solidFill>
                <a:latin typeface="Times New Roman" panose="02020603050405020304" pitchFamily="18" charset="0"/>
              </a:rPr>
              <a:t> взысканных сумм по исполнительным документам с соблюдением требований </a:t>
            </a:r>
            <a:r>
              <a:rPr lang="ru-RU" sz="1532" u="sng" dirty="0">
                <a:solidFill>
                  <a:prstClr val="black"/>
                </a:solidFill>
                <a:latin typeface="Times New Roman" panose="02020603050405020304" pitchFamily="18" charset="0"/>
                <a:hlinkClick r:id="rId2" tooltip="Закон Республики Казахстан от 2 апреля 2010 года № 261-IV «Об исполнительном производстве и статусе судебных исполнителей» (с изменениями и дополнениями по состоянию на 18.11.2022 г.)">
                  <a:extLst>
                    <a:ext uri="{A12FA001-AC4F-418D-AE19-62706E023703}">
                      <ahyp:hlinkClr xmlns:ahyp="http://schemas.microsoft.com/office/drawing/2018/hyperlinkcolor" val="tx"/>
                    </a:ext>
                  </a:extLst>
                </a:hlinkClick>
              </a:rPr>
              <a:t>ст. 110 - 112</a:t>
            </a:r>
            <a:r>
              <a:rPr lang="ru-RU" sz="1532" dirty="0">
                <a:solidFill>
                  <a:prstClr val="black"/>
                </a:solidFill>
                <a:latin typeface="Times New Roman" panose="02020603050405020304" pitchFamily="18" charset="0"/>
              </a:rPr>
              <a:t> </a:t>
            </a:r>
          </a:p>
          <a:p>
            <a:pPr indent="234467" defTabSz="844083" fontAlgn="base">
              <a:defRPr/>
            </a:pPr>
            <a:r>
              <a:rPr lang="ru-RU" sz="1532" b="1" dirty="0">
                <a:solidFill>
                  <a:srgbClr val="000000"/>
                </a:solidFill>
                <a:latin typeface="Times New Roman" panose="02020603050405020304" pitchFamily="18" charset="0"/>
              </a:rPr>
              <a:t>Ст. 110. Очередность удовлетворения требований взыскателей</a:t>
            </a:r>
            <a:endParaRPr lang="ru-RU" sz="1532" dirty="0">
              <a:solidFill>
                <a:srgbClr val="000000"/>
              </a:solidFill>
              <a:latin typeface="Times New Roman" panose="02020603050405020304" pitchFamily="18" charset="0"/>
            </a:endParaRPr>
          </a:p>
          <a:p>
            <a:pPr indent="234467" defTabSz="844083" fontAlgn="base">
              <a:defRPr/>
            </a:pPr>
            <a:r>
              <a:rPr lang="ru-RU" sz="1532" dirty="0">
                <a:solidFill>
                  <a:srgbClr val="000000"/>
                </a:solidFill>
                <a:latin typeface="Times New Roman" panose="02020603050405020304" pitchFamily="18" charset="0"/>
              </a:rPr>
              <a:t>1. При недостаточности взысканной с должника суммы для удовлетворения всех требований по исполнительным документам эта сумма распределяется между взыскателями в порядке очередности, установленной настоящим Законом.</a:t>
            </a:r>
          </a:p>
          <a:p>
            <a:pPr indent="234467" defTabSz="844083" fontAlgn="base">
              <a:defRPr/>
            </a:pPr>
            <a:r>
              <a:rPr lang="ru-RU" sz="1532" dirty="0">
                <a:solidFill>
                  <a:srgbClr val="000000"/>
                </a:solidFill>
                <a:latin typeface="Times New Roman" panose="02020603050405020304" pitchFamily="18" charset="0"/>
              </a:rPr>
              <a:t>2. Требования каждой последующей очереди удовлетворяются после полного погашения требований предыдущей очереди. При недостаточности взысканной суммы для полного удовлетворения всех требований одной очереди эти требования удовлетворяются пропорционально причитающейся каждому взыскателю сумме.</a:t>
            </a:r>
          </a:p>
          <a:p>
            <a:pPr indent="234467" defTabSz="844083" fontAlgn="base">
              <a:defRPr/>
            </a:pPr>
            <a:r>
              <a:rPr lang="ru-RU" sz="1532" dirty="0">
                <a:solidFill>
                  <a:srgbClr val="000000"/>
                </a:solidFill>
                <a:latin typeface="Times New Roman" panose="02020603050405020304" pitchFamily="18" charset="0"/>
              </a:rPr>
              <a:t> </a:t>
            </a:r>
            <a:r>
              <a:rPr lang="ru-RU" sz="1532" b="1" dirty="0">
                <a:solidFill>
                  <a:srgbClr val="000000"/>
                </a:solidFill>
                <a:latin typeface="Times New Roman" panose="02020603050405020304" pitchFamily="18" charset="0"/>
              </a:rPr>
              <a:t>Ст. 111. Взыскание первой очереди</a:t>
            </a:r>
            <a:endParaRPr lang="ru-RU" sz="1532" dirty="0">
              <a:solidFill>
                <a:srgbClr val="000000"/>
              </a:solidFill>
              <a:latin typeface="Times New Roman" panose="02020603050405020304" pitchFamily="18" charset="0"/>
            </a:endParaRPr>
          </a:p>
          <a:p>
            <a:pPr indent="234467" defTabSz="844083" fontAlgn="base">
              <a:defRPr/>
            </a:pPr>
            <a:r>
              <a:rPr lang="ru-RU" sz="1532" b="1" dirty="0">
                <a:solidFill>
                  <a:srgbClr val="000000"/>
                </a:solidFill>
                <a:latin typeface="Times New Roman" panose="02020603050405020304" pitchFamily="18" charset="0"/>
              </a:rPr>
              <a:t>В первую очередь </a:t>
            </a:r>
            <a:r>
              <a:rPr lang="ru-RU" sz="1532" dirty="0">
                <a:solidFill>
                  <a:srgbClr val="000000"/>
                </a:solidFill>
                <a:latin typeface="Times New Roman" panose="02020603050405020304" pitchFamily="18" charset="0"/>
              </a:rPr>
              <a:t>удовлетворяются требования </a:t>
            </a:r>
            <a:r>
              <a:rPr lang="ru-RU" sz="1532" b="1" dirty="0">
                <a:solidFill>
                  <a:srgbClr val="000000"/>
                </a:solidFill>
                <a:latin typeface="Times New Roman" panose="02020603050405020304" pitchFamily="18" charset="0"/>
              </a:rPr>
              <a:t>по взысканию алиментов</a:t>
            </a:r>
            <a:r>
              <a:rPr lang="ru-RU" sz="1532" dirty="0">
                <a:solidFill>
                  <a:srgbClr val="000000"/>
                </a:solidFill>
                <a:latin typeface="Times New Roman" panose="02020603050405020304" pitchFamily="18" charset="0"/>
              </a:rPr>
              <a:t>; требования по возмещению вреда, причиненного увечьем или иным повреждением здоровья, а также в связи со смертью кормильца; требования работников, вытекающие из трудовых правоотношений.</a:t>
            </a:r>
            <a:endParaRPr lang="ru-RU" sz="1662" dirty="0">
              <a:solidFill>
                <a:prstClr val="black"/>
              </a:solidFill>
              <a:latin typeface="Times New Roman" panose="02020603050405020304" pitchFamily="18" charset="0"/>
            </a:endParaRPr>
          </a:p>
        </p:txBody>
      </p:sp>
    </p:spTree>
    <p:extLst>
      <p:ext uri="{BB962C8B-B14F-4D97-AF65-F5344CB8AC3E}">
        <p14:creationId xmlns:p14="http://schemas.microsoft.com/office/powerpoint/2010/main" val="264807013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0F32396-91E4-D920-4DC7-B0B0048BBD9D}"/>
              </a:ext>
            </a:extLst>
          </p:cNvPr>
          <p:cNvSpPr txBox="1"/>
          <p:nvPr/>
        </p:nvSpPr>
        <p:spPr>
          <a:xfrm>
            <a:off x="354506" y="490408"/>
            <a:ext cx="8626309" cy="5750805"/>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Алиментные  удержания (обязательства)</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Ст. 140 Кодекса РК « О браке ( супружестве) и семье</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Перечень видов заработной платы и (или) иного дохода, которые получают родители и из которых производится удержание алиментов, утверждается Мин. юстиции РК (</a:t>
            </a:r>
            <a:r>
              <a:rPr lang="ru-RU" sz="1532" b="1" dirty="0">
                <a:solidFill>
                  <a:prstClr val="black"/>
                </a:solidFill>
                <a:latin typeface="Times New Roman" panose="02020603050405020304" pitchFamily="18" charset="0"/>
                <a:cs typeface="Times New Roman" panose="02020603050405020304" pitchFamily="18" charset="0"/>
              </a:rPr>
              <a:t>Приказ Министра юстиции РК от 24.12.2014 г. №372):</a:t>
            </a:r>
          </a:p>
          <a:p>
            <a:pPr algn="just"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Удержание алиментов на содержание несовершеннолетних детей производится </a:t>
            </a:r>
            <a:r>
              <a:rPr lang="ru-RU" sz="1532" b="1" dirty="0">
                <a:solidFill>
                  <a:prstClr val="black"/>
                </a:solidFill>
                <a:latin typeface="Times New Roman" panose="02020603050405020304" pitchFamily="18" charset="0"/>
                <a:cs typeface="Times New Roman" panose="02020603050405020304" pitchFamily="18" charset="0"/>
              </a:rPr>
              <a:t>со всех видов заработной платы </a:t>
            </a:r>
            <a:r>
              <a:rPr lang="ru-RU" sz="1532" dirty="0">
                <a:solidFill>
                  <a:prstClr val="black"/>
                </a:solidFill>
                <a:latin typeface="Times New Roman" panose="02020603050405020304" pitchFamily="18" charset="0"/>
                <a:cs typeface="Times New Roman" panose="02020603050405020304" pitchFamily="18" charset="0"/>
              </a:rPr>
              <a:t>(денежного вознаграждения, содержания) и иного дохода, которые </a:t>
            </a:r>
            <a:r>
              <a:rPr lang="ru-RU" sz="1532" b="1" dirty="0">
                <a:solidFill>
                  <a:prstClr val="black"/>
                </a:solidFill>
                <a:latin typeface="Times New Roman" panose="02020603050405020304" pitchFamily="18" charset="0"/>
                <a:cs typeface="Times New Roman" panose="02020603050405020304" pitchFamily="18" charset="0"/>
              </a:rPr>
              <a:t>получают родители в денежной (национальной и (или) иностранной валюте</a:t>
            </a:r>
            <a:r>
              <a:rPr lang="ru-RU" sz="1532" dirty="0">
                <a:solidFill>
                  <a:prstClr val="black"/>
                </a:solidFill>
                <a:latin typeface="Times New Roman" panose="02020603050405020304" pitchFamily="18" charset="0"/>
                <a:cs typeface="Times New Roman" panose="02020603050405020304" pitchFamily="18" charset="0"/>
              </a:rPr>
              <a:t>), за исключением доходов лиц, указанных в п. 2 перечня (военнослужащие, сотрудники  правоохранительных и спец. Гос. Органов)</a:t>
            </a:r>
          </a:p>
          <a:p>
            <a:pPr algn="just"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b="1" dirty="0">
                <a:solidFill>
                  <a:prstClr val="black"/>
                </a:solidFill>
                <a:latin typeface="Times New Roman" panose="02020603050405020304" pitchFamily="18" charset="0"/>
                <a:cs typeface="Times New Roman" panose="02020603050405020304" pitchFamily="18" charset="0"/>
              </a:rPr>
              <a:t>Закон «Об исполнительном производстве и статусе судебных исполнителей»</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Ст. 94 Размер удержаний исчисляется с суммы заработной платы (дохода) должника, </a:t>
            </a:r>
            <a:r>
              <a:rPr lang="ru-RU" sz="1532" b="1" dirty="0">
                <a:solidFill>
                  <a:prstClr val="black"/>
                </a:solidFill>
                <a:latin typeface="Times New Roman" panose="02020603050405020304" pitchFamily="18" charset="0"/>
                <a:cs typeface="Times New Roman" panose="02020603050405020304" pitchFamily="18" charset="0"/>
              </a:rPr>
              <a:t>причитающейся ему к получению.</a:t>
            </a:r>
          </a:p>
          <a:p>
            <a:pPr algn="just"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Ст. 98  Денежные суммы, на которые </a:t>
            </a:r>
            <a:r>
              <a:rPr lang="ru-RU" sz="1532" b="1" dirty="0">
                <a:solidFill>
                  <a:prstClr val="black"/>
                </a:solidFill>
                <a:latin typeface="Times New Roman" panose="02020603050405020304" pitchFamily="18" charset="0"/>
                <a:cs typeface="Times New Roman" panose="02020603050405020304" pitchFamily="18" charset="0"/>
              </a:rPr>
              <a:t>не может быть обращено взыскание, в т.ч.</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1) суммы, полученные должником в возмещение вреда, причиненного увечьем или иным повреждением здоровья, а также смертью кормильца;</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3) суммы, получаемые должником в виде пособия на детей с инвалидностью;</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 5) пособия по случаю рождения ребенка, пособия на содержание несовершеннолетних детей, а также пособия, выплачиваемые пенсионерам и лицам с инвалидностью I группы; </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8) материальную помощь, носящую единовременный характер, независимо от источника выплаты;</a:t>
            </a:r>
          </a:p>
          <a:p>
            <a:pPr algn="just" defTabSz="844083">
              <a:defRPr/>
            </a:pPr>
            <a:r>
              <a:rPr lang="ru-RU" sz="1532" dirty="0">
                <a:solidFill>
                  <a:prstClr val="black"/>
                </a:solidFill>
                <a:latin typeface="Times New Roman" panose="02020603050405020304" pitchFamily="18" charset="0"/>
                <a:cs typeface="Times New Roman" panose="02020603050405020304" pitchFamily="18" charset="0"/>
              </a:rPr>
              <a:t>9) пособие на погребение;</a:t>
            </a:r>
          </a:p>
        </p:txBody>
      </p:sp>
    </p:spTree>
    <p:extLst>
      <p:ext uri="{BB962C8B-B14F-4D97-AF65-F5344CB8AC3E}">
        <p14:creationId xmlns:p14="http://schemas.microsoft.com/office/powerpoint/2010/main" val="205645057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E8946373-A8A2-43CC-B714-C26E7F4200E9}"/>
              </a:ext>
            </a:extLst>
          </p:cNvPr>
          <p:cNvSpPr/>
          <p:nvPr/>
        </p:nvSpPr>
        <p:spPr>
          <a:xfrm>
            <a:off x="784546" y="716509"/>
            <a:ext cx="7830254" cy="4693977"/>
          </a:xfrm>
          <a:prstGeom prst="rect">
            <a:avLst/>
          </a:prstGeom>
        </p:spPr>
        <p:txBody>
          <a:bodyPr wrap="square">
            <a:spAutoFit/>
          </a:bodyPr>
          <a:lstStyle/>
          <a:p>
            <a:pPr marL="649310" indent="-432874" algn="just" defTabSz="779173" fontAlgn="base">
              <a:defRPr/>
            </a:pPr>
            <a:endParaRPr lang="ru-RU" sz="1619" dirty="0">
              <a:solidFill>
                <a:srgbClr val="000000"/>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При обращении взыскания на заработную плату и иные виды доходов должника </a:t>
            </a:r>
            <a:r>
              <a:rPr lang="ru-RU" sz="1414" b="1" dirty="0">
                <a:solidFill>
                  <a:prstClr val="black"/>
                </a:solidFill>
                <a:latin typeface="Times New Roman" panose="02020603050405020304" pitchFamily="18" charset="0"/>
              </a:rPr>
              <a:t>судебный исполнитель выносит постановление</a:t>
            </a:r>
            <a:r>
              <a:rPr lang="ru-RU" sz="1414" dirty="0">
                <a:solidFill>
                  <a:prstClr val="black"/>
                </a:solidFill>
                <a:latin typeface="Times New Roman" panose="02020603050405020304" pitchFamily="18" charset="0"/>
              </a:rPr>
              <a:t>, где указывает, в каком размере ежемесячно должно производиться удержание до полного взыскания присужденных сумм, и направляет вместе с копией исполнительного документа для исполнения работодателю, с которым должник состоит в трудовых отношениях, или лицу, от которого должник получает доход.</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Судебный исполнитель обязан осуществлять контроль за правильностью и своевременностью производства удержаний из заработной платы и других доходов должника, а также за своевременной пересылкой удержанных сумм взыскателю.</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b="1" dirty="0">
                <a:solidFill>
                  <a:prstClr val="black"/>
                </a:solidFill>
                <a:latin typeface="Times New Roman" panose="02020603050405020304" pitchFamily="18" charset="0"/>
              </a:rPr>
              <a:t>При увольнении должника работодатель обязан в 3-х срок направить извещение об этом судебному исполнителю.</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В связи с наличием административной ответственностью очень ответственно подходить к исполнению решений суда в случаях, когда Вы получили постановление судебного исполнителя;</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Письменно информировать ЧСИ об удержанных суммах, а также изменениях, которые могут произойти, например, по причине поступления нового постановления ЧСИ для исполнения;</a:t>
            </a:r>
          </a:p>
          <a:p>
            <a:pPr defTabSz="779173" fontAlgn="base">
              <a:defRPr/>
            </a:pPr>
            <a:endParaRPr lang="ru-RU" sz="1414" dirty="0">
              <a:solidFill>
                <a:prstClr val="black"/>
              </a:solidFill>
              <a:latin typeface="Times New Roman" panose="02020603050405020304" pitchFamily="18" charset="0"/>
            </a:endParaRPr>
          </a:p>
          <a:p>
            <a:pPr defTabSz="779173" fontAlgn="base">
              <a:defRPr/>
            </a:pPr>
            <a:r>
              <a:rPr lang="ru-RU" sz="1414" dirty="0">
                <a:solidFill>
                  <a:prstClr val="black"/>
                </a:solidFill>
                <a:latin typeface="Times New Roman" panose="02020603050405020304" pitchFamily="18" charset="0"/>
              </a:rPr>
              <a:t>Письменно информировать работников о планируемых удержаниях.</a:t>
            </a:r>
            <a:endParaRPr lang="ru-RU" sz="1414"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429250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CA165A0-922B-4977-B625-94E8461AAA39}"/>
              </a:ext>
            </a:extLst>
          </p:cNvPr>
          <p:cNvSpPr txBox="1"/>
          <p:nvPr/>
        </p:nvSpPr>
        <p:spPr>
          <a:xfrm>
            <a:off x="308034" y="459325"/>
            <a:ext cx="8617674" cy="2685800"/>
          </a:xfrm>
          <a:prstGeom prst="rect">
            <a:avLst/>
          </a:prstGeom>
          <a:noFill/>
        </p:spPr>
        <p:txBody>
          <a:bodyPr wrap="square">
            <a:spAutoFit/>
          </a:bodyPr>
          <a:lstStyle/>
          <a:p>
            <a:pPr defTabSz="844083">
              <a:defRPr/>
            </a:pPr>
            <a:r>
              <a:rPr lang="ru-RU" sz="1532" b="1" dirty="0">
                <a:solidFill>
                  <a:srgbClr val="000000"/>
                </a:solidFill>
                <a:latin typeface="Times New Roman" panose="02020603050405020304" pitchFamily="18" charset="0"/>
                <a:ea typeface="Times New Roman" panose="02020603050405020304" pitchFamily="18" charset="0"/>
              </a:rPr>
              <a:t>Социальный налог </a:t>
            </a:r>
            <a:endParaRPr lang="ru-RU" sz="1532" dirty="0">
              <a:solidFill>
                <a:srgbClr val="000000"/>
              </a:solidFill>
              <a:latin typeface="Times New Roman" panose="02020603050405020304" pitchFamily="18" charset="0"/>
              <a:ea typeface="Times New Roman" panose="02020603050405020304" pitchFamily="18" charset="0"/>
            </a:endParaRPr>
          </a:p>
          <a:p>
            <a:pPr defTabSz="844083">
              <a:defRPr/>
            </a:pPr>
            <a:r>
              <a:rPr lang="ru-RU" sz="1532" dirty="0">
                <a:solidFill>
                  <a:srgbClr val="000000"/>
                </a:solidFill>
                <a:latin typeface="Times New Roman" panose="02020603050405020304" pitchFamily="18" charset="0"/>
                <a:ea typeface="Times New Roman" panose="02020603050405020304" pitchFamily="18" charset="0"/>
              </a:rPr>
              <a:t>Сумма СН, подлежащая уплате в бюджет, определяется как разница между исчисленным СН и суммой СО п.3 ст. 486 НК РК. </a:t>
            </a:r>
          </a:p>
          <a:p>
            <a:pPr defTabSz="844083">
              <a:defRPr/>
            </a:pPr>
            <a:r>
              <a:rPr lang="ru-RU" sz="1532" dirty="0">
                <a:solidFill>
                  <a:srgbClr val="000000"/>
                </a:solidFill>
                <a:latin typeface="Times New Roman" panose="02020603050405020304" pitchFamily="18" charset="0"/>
                <a:ea typeface="Times New Roman" panose="02020603050405020304" pitchFamily="18" charset="0"/>
              </a:rPr>
              <a:t>При превышении суммы исчисленных СО в ГФСС над суммой исчисленного СН или равенстве их сумм сумма СН, подлежащая уплате в бюджет, считается равной </a:t>
            </a:r>
            <a:r>
              <a:rPr lang="ru-RU" sz="1532" b="1" dirty="0">
                <a:solidFill>
                  <a:srgbClr val="000000"/>
                </a:solidFill>
                <a:latin typeface="Times New Roman" panose="02020603050405020304" pitchFamily="18" charset="0"/>
                <a:ea typeface="Times New Roman" panose="02020603050405020304" pitchFamily="18" charset="0"/>
              </a:rPr>
              <a:t>0</a:t>
            </a:r>
            <a:r>
              <a:rPr lang="ru-RU" sz="1532" dirty="0">
                <a:solidFill>
                  <a:srgbClr val="000000"/>
                </a:solidFill>
                <a:latin typeface="Times New Roman" panose="02020603050405020304" pitchFamily="18" charset="0"/>
                <a:ea typeface="Times New Roman" panose="02020603050405020304" pitchFamily="18" charset="0"/>
              </a:rPr>
              <a:t>. </a:t>
            </a:r>
          </a:p>
          <a:p>
            <a:pPr defTabSz="844083">
              <a:defRPr/>
            </a:pPr>
            <a:endParaRPr lang="ru-RU" sz="1532" dirty="0">
              <a:solidFill>
                <a:srgbClr val="000000"/>
              </a:solidFill>
              <a:latin typeface="Times New Roman" panose="02020603050405020304" pitchFamily="18" charset="0"/>
              <a:ea typeface="Times New Roman" panose="02020603050405020304" pitchFamily="18" charset="0"/>
            </a:endParaRPr>
          </a:p>
          <a:p>
            <a:pPr defTabSz="844083">
              <a:defRPr/>
            </a:pPr>
            <a:r>
              <a:rPr lang="ru-RU" sz="1532" b="1" dirty="0">
                <a:solidFill>
                  <a:srgbClr val="000000"/>
                </a:solidFill>
                <a:latin typeface="Times New Roman" panose="02020603050405020304" pitchFamily="18" charset="0"/>
                <a:ea typeface="Times New Roman" panose="02020603050405020304" pitchFamily="18" charset="0"/>
              </a:rPr>
              <a:t>Расчет СН за работников ТОО на ОУР: </a:t>
            </a:r>
          </a:p>
          <a:p>
            <a:pPr defTabSz="844083">
              <a:defRPr/>
            </a:pPr>
            <a:r>
              <a:rPr lang="ru-RU" sz="1532" b="1" dirty="0">
                <a:solidFill>
                  <a:srgbClr val="000000"/>
                </a:solidFill>
                <a:latin typeface="Times New Roman" panose="02020603050405020304" pitchFamily="18" charset="0"/>
                <a:ea typeface="Times New Roman" panose="02020603050405020304" pitchFamily="18" charset="0"/>
              </a:rPr>
              <a:t>СН = (Начисленный доход - ОПВ - ВОСМС - корректировки) * 9,5% - СО </a:t>
            </a:r>
          </a:p>
          <a:p>
            <a:pPr defTabSz="844083">
              <a:defRPr/>
            </a:pPr>
            <a:r>
              <a:rPr lang="ru-RU" sz="1532" b="1" dirty="0">
                <a:solidFill>
                  <a:srgbClr val="000000"/>
                </a:solidFill>
                <a:latin typeface="Times New Roman" panose="02020603050405020304" pitchFamily="18" charset="0"/>
                <a:ea typeface="Times New Roman" panose="02020603050405020304" pitchFamily="18" charset="0"/>
              </a:rPr>
              <a:t>Расчета СН за работников ИП на ОУР: СН = 1 МРП - СО </a:t>
            </a:r>
          </a:p>
          <a:p>
            <a:pPr defTabSz="844083">
              <a:defRPr/>
            </a:pPr>
            <a:endParaRPr lang="ru-RU" sz="1532" b="1" dirty="0">
              <a:solidFill>
                <a:srgbClr val="000000"/>
              </a:solidFill>
              <a:latin typeface="Times New Roman" panose="02020603050405020304" pitchFamily="18" charset="0"/>
              <a:ea typeface="Times New Roman" panose="02020603050405020304" pitchFamily="18" charset="0"/>
            </a:endParaRPr>
          </a:p>
          <a:p>
            <a:pPr algn="ctr" defTabSz="844083">
              <a:defRPr/>
            </a:pPr>
            <a:r>
              <a:rPr lang="ru-RU" sz="1532" b="1" dirty="0">
                <a:solidFill>
                  <a:srgbClr val="000000"/>
                </a:solidFill>
                <a:latin typeface="Times New Roman" panose="02020603050405020304" pitchFamily="18" charset="0"/>
                <a:ea typeface="Times New Roman" panose="02020603050405020304" pitchFamily="18" charset="0"/>
              </a:rPr>
              <a:t>Минимальные и максимальные объекты обложения социальными платежами и СН в 2024 г:</a:t>
            </a:r>
            <a:endParaRPr lang="ru-RU" sz="1532" dirty="0">
              <a:solidFill>
                <a:srgbClr val="000000"/>
              </a:solidFill>
              <a:latin typeface="Times New Roman" panose="02020603050405020304" pitchFamily="18" charset="0"/>
              <a:ea typeface="Times New Roman" panose="02020603050405020304" pitchFamily="18" charset="0"/>
            </a:endParaRPr>
          </a:p>
        </p:txBody>
      </p:sp>
      <p:graphicFrame>
        <p:nvGraphicFramePr>
          <p:cNvPr id="2" name="Таблица 1">
            <a:extLst>
              <a:ext uri="{FF2B5EF4-FFF2-40B4-BE49-F238E27FC236}">
                <a16:creationId xmlns:a16="http://schemas.microsoft.com/office/drawing/2014/main" id="{74EE9D32-3743-4C3A-A752-BA686F9C0B16}"/>
              </a:ext>
            </a:extLst>
          </p:cNvPr>
          <p:cNvGraphicFramePr>
            <a:graphicFrameLocks noGrp="1"/>
          </p:cNvGraphicFramePr>
          <p:nvPr>
            <p:extLst>
              <p:ext uri="{D42A27DB-BD31-4B8C-83A1-F6EECF244321}">
                <p14:modId xmlns:p14="http://schemas.microsoft.com/office/powerpoint/2010/main" val="3823263817"/>
              </p:ext>
            </p:extLst>
          </p:nvPr>
        </p:nvGraphicFramePr>
        <p:xfrm>
          <a:off x="494794" y="3281046"/>
          <a:ext cx="7577152" cy="3158865"/>
        </p:xfrm>
        <a:graphic>
          <a:graphicData uri="http://schemas.openxmlformats.org/drawingml/2006/table">
            <a:tbl>
              <a:tblPr firstRow="1" firstCol="1" bandRow="1">
                <a:tableStyleId>{BDBED569-4797-4DF1-A0F4-6AAB3CD982D8}</a:tableStyleId>
              </a:tblPr>
              <a:tblGrid>
                <a:gridCol w="1590025">
                  <a:extLst>
                    <a:ext uri="{9D8B030D-6E8A-4147-A177-3AD203B41FA5}">
                      <a16:colId xmlns:a16="http://schemas.microsoft.com/office/drawing/2014/main" val="1049458110"/>
                    </a:ext>
                  </a:extLst>
                </a:gridCol>
                <a:gridCol w="2893703">
                  <a:extLst>
                    <a:ext uri="{9D8B030D-6E8A-4147-A177-3AD203B41FA5}">
                      <a16:colId xmlns:a16="http://schemas.microsoft.com/office/drawing/2014/main" val="3546092880"/>
                    </a:ext>
                  </a:extLst>
                </a:gridCol>
                <a:gridCol w="3093424">
                  <a:extLst>
                    <a:ext uri="{9D8B030D-6E8A-4147-A177-3AD203B41FA5}">
                      <a16:colId xmlns:a16="http://schemas.microsoft.com/office/drawing/2014/main" val="681148468"/>
                    </a:ext>
                  </a:extLst>
                </a:gridCol>
              </a:tblGrid>
              <a:tr h="511025">
                <a:tc>
                  <a:txBody>
                    <a:bodyPr/>
                    <a:lstStyle/>
                    <a:p>
                      <a:pPr algn="ctr"/>
                      <a:r>
                        <a:rPr lang="ru-RU" sz="1500" b="0" dirty="0">
                          <a:effectLst/>
                          <a:latin typeface="Times New Roman" panose="02020603050405020304" pitchFamily="18" charset="0"/>
                          <a:cs typeface="Times New Roman" panose="02020603050405020304" pitchFamily="18" charset="0"/>
                        </a:rPr>
                        <a:t>Социальные платежи/ налоги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lgn="ctr"/>
                      <a:r>
                        <a:rPr lang="ru-RU" sz="1500" b="0" dirty="0">
                          <a:effectLst/>
                          <a:latin typeface="Times New Roman" panose="02020603050405020304" pitchFamily="18" charset="0"/>
                          <a:cs typeface="Times New Roman" panose="02020603050405020304" pitchFamily="18" charset="0"/>
                        </a:rPr>
                        <a:t>Предельный размер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lgn="ctr"/>
                      <a:r>
                        <a:rPr lang="ru-RU" sz="1500" b="0" dirty="0">
                          <a:effectLst/>
                          <a:latin typeface="Times New Roman" panose="02020603050405020304" pitchFamily="18" charset="0"/>
                          <a:cs typeface="Times New Roman" panose="02020603050405020304" pitchFamily="18" charset="0"/>
                        </a:rPr>
                        <a:t>Предельный объект обложения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4655542"/>
                  </a:ext>
                </a:extLst>
              </a:tr>
              <a:tr h="264784">
                <a:tc rowSpan="2">
                  <a:txBody>
                    <a:bodyPr/>
                    <a:lstStyle/>
                    <a:p>
                      <a:pPr marL="84138" indent="0"/>
                      <a:r>
                        <a:rPr lang="ru-RU" sz="1500" b="0" dirty="0">
                          <a:effectLst/>
                          <a:latin typeface="Times New Roman" panose="02020603050405020304" pitchFamily="18" charset="0"/>
                          <a:cs typeface="Times New Roman" panose="02020603050405020304" pitchFamily="18" charset="0"/>
                        </a:rPr>
                        <a:t>ОПВ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4138" indent="0"/>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2697431"/>
                  </a:ext>
                </a:extLst>
              </a:tr>
              <a:tr h="264784">
                <a:tc vMerge="1">
                  <a:txBody>
                    <a:bodyPr/>
                    <a:lstStyle/>
                    <a:p>
                      <a:endParaRPr lang="ru-RU"/>
                    </a:p>
                  </a:txBody>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–350 000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50 МЗП (4 250 000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5878980"/>
                  </a:ext>
                </a:extLst>
              </a:tr>
              <a:tr h="264784">
                <a:tc rowSpan="2">
                  <a:txBody>
                    <a:bodyPr/>
                    <a:lstStyle/>
                    <a:p>
                      <a:r>
                        <a:rPr lang="ru-RU" sz="1500" b="0" dirty="0">
                          <a:effectLst/>
                          <a:latin typeface="Times New Roman" panose="02020603050405020304" pitchFamily="18" charset="0"/>
                          <a:cs typeface="Times New Roman" panose="02020603050405020304" pitchFamily="18" charset="0"/>
                        </a:rPr>
                        <a:t> СО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r>
                        <a:rPr lang="ru-RU" sz="1500" dirty="0">
                          <a:effectLst/>
                          <a:latin typeface="Times New Roman" panose="02020603050405020304" pitchFamily="18" charset="0"/>
                          <a:cs typeface="Times New Roman" panose="02020603050405020304" pitchFamily="18" charset="0"/>
                        </a:rPr>
                        <a:t> Min – </a:t>
                      </a:r>
                      <a:r>
                        <a:rPr lang="ru-RU" sz="1500" b="1" dirty="0">
                          <a:effectLst/>
                          <a:latin typeface="Times New Roman" panose="02020603050405020304" pitchFamily="18" charset="0"/>
                          <a:cs typeface="Times New Roman" panose="02020603050405020304" pitchFamily="18" charset="0"/>
                        </a:rPr>
                        <a:t>2 975</a:t>
                      </a:r>
                      <a:r>
                        <a:rPr lang="ru-RU" sz="1500" dirty="0">
                          <a:effectLst/>
                          <a:latin typeface="Times New Roman" panose="02020603050405020304" pitchFamily="18" charset="0"/>
                          <a:cs typeface="Times New Roman" panose="02020603050405020304" pitchFamily="18" charset="0"/>
                        </a:rPr>
                        <a:t>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Min – 1 МЗП (85 000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3633560"/>
                  </a:ext>
                </a:extLst>
              </a:tr>
              <a:tr h="264784">
                <a:tc vMerge="1">
                  <a:txBody>
                    <a:bodyPr/>
                    <a:lstStyle/>
                    <a:p>
                      <a:endParaRPr lang="ru-RU"/>
                    </a:p>
                  </a:txBody>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a:t>
                      </a:r>
                      <a:r>
                        <a:rPr lang="ru-RU" sz="1500" b="1" dirty="0">
                          <a:effectLst/>
                          <a:latin typeface="Times New Roman" panose="02020603050405020304" pitchFamily="18" charset="0"/>
                          <a:cs typeface="Times New Roman" panose="02020603050405020304" pitchFamily="18" charset="0"/>
                        </a:rPr>
                        <a:t>20 825</a:t>
                      </a:r>
                      <a:r>
                        <a:rPr lang="ru-RU" sz="1500" dirty="0">
                          <a:effectLst/>
                          <a:latin typeface="Times New Roman" panose="02020603050405020304" pitchFamily="18" charset="0"/>
                          <a:cs typeface="Times New Roman" panose="02020603050405020304" pitchFamily="18" charset="0"/>
                        </a:rPr>
                        <a:t>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7 МЗП (490 000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768272"/>
                  </a:ext>
                </a:extLst>
              </a:tr>
              <a:tr h="264784">
                <a:tc rowSpan="2">
                  <a:txBody>
                    <a:bodyPr/>
                    <a:lstStyle/>
                    <a:p>
                      <a:r>
                        <a:rPr lang="ru-RU" sz="1500" b="0" dirty="0">
                          <a:effectLst/>
                          <a:latin typeface="Times New Roman" panose="02020603050405020304" pitchFamily="18" charset="0"/>
                          <a:cs typeface="Times New Roman" panose="02020603050405020304" pitchFamily="18" charset="0"/>
                        </a:rPr>
                        <a:t> ВОСМС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6422465"/>
                  </a:ext>
                </a:extLst>
              </a:tr>
              <a:tr h="264784">
                <a:tc vMerge="1">
                  <a:txBody>
                    <a:bodyPr/>
                    <a:lstStyle/>
                    <a:p>
                      <a:endParaRPr lang="ru-RU"/>
                    </a:p>
                  </a:txBody>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a:t>
                      </a:r>
                      <a:r>
                        <a:rPr lang="ru-RU" sz="1500" b="1" dirty="0">
                          <a:effectLst/>
                          <a:latin typeface="Times New Roman" panose="02020603050405020304" pitchFamily="18" charset="0"/>
                          <a:cs typeface="Times New Roman" panose="02020603050405020304" pitchFamily="18" charset="0"/>
                        </a:rPr>
                        <a:t>17 000 </a:t>
                      </a:r>
                      <a:r>
                        <a:rPr lang="ru-RU" sz="1500" dirty="0">
                          <a:effectLst/>
                          <a:latin typeface="Times New Roman" panose="02020603050405020304" pitchFamily="18" charset="0"/>
                          <a:cs typeface="Times New Roman" panose="02020603050405020304" pitchFamily="18" charset="0"/>
                        </a:rPr>
                        <a:t>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10 МЗП (850 000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9291051"/>
                  </a:ext>
                </a:extLst>
              </a:tr>
              <a:tr h="264784">
                <a:tc rowSpan="2">
                  <a:txBody>
                    <a:bodyPr/>
                    <a:lstStyle/>
                    <a:p>
                      <a:r>
                        <a:rPr lang="ru-RU" sz="1500" b="0" dirty="0">
                          <a:effectLst/>
                          <a:latin typeface="Times New Roman" panose="02020603050405020304" pitchFamily="18" charset="0"/>
                          <a:cs typeface="Times New Roman" panose="02020603050405020304" pitchFamily="18" charset="0"/>
                        </a:rPr>
                        <a:t> ООСМС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0361398"/>
                  </a:ext>
                </a:extLst>
              </a:tr>
              <a:tr h="264784">
                <a:tc vMerge="1">
                  <a:txBody>
                    <a:bodyPr/>
                    <a:lstStyle/>
                    <a:p>
                      <a:endParaRPr lang="ru-RU"/>
                    </a:p>
                  </a:txBody>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a:t>
                      </a:r>
                      <a:r>
                        <a:rPr lang="ru-RU" sz="1500" b="1" dirty="0">
                          <a:effectLst/>
                          <a:latin typeface="Times New Roman" panose="02020603050405020304" pitchFamily="18" charset="0"/>
                          <a:cs typeface="Times New Roman" panose="02020603050405020304" pitchFamily="18" charset="0"/>
                        </a:rPr>
                        <a:t>25 500 </a:t>
                      </a:r>
                      <a:r>
                        <a:rPr lang="ru-RU" sz="1500" dirty="0">
                          <a:effectLst/>
                          <a:latin typeface="Times New Roman" panose="02020603050405020304" pitchFamily="18" charset="0"/>
                          <a:cs typeface="Times New Roman" panose="02020603050405020304" pitchFamily="18" charset="0"/>
                        </a:rPr>
                        <a:t>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10 МЗП (850 000 тенге)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0291797"/>
                  </a:ext>
                </a:extLst>
              </a:tr>
              <a:tr h="264784">
                <a:tc rowSpan="2">
                  <a:txBody>
                    <a:bodyPr/>
                    <a:lstStyle/>
                    <a:p>
                      <a:r>
                        <a:rPr lang="ru-RU" sz="1500" b="0" dirty="0">
                          <a:effectLst/>
                          <a:latin typeface="Times New Roman" panose="02020603050405020304" pitchFamily="18" charset="0"/>
                          <a:cs typeface="Times New Roman" panose="02020603050405020304" pitchFamily="18" charset="0"/>
                        </a:rPr>
                        <a:t> СН </a:t>
                      </a:r>
                      <a:endParaRPr lang="ru-RU" sz="15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085"/>
                      <a:r>
                        <a:rPr lang="ru-RU" sz="1500" dirty="0">
                          <a:effectLst/>
                          <a:latin typeface="Times New Roman" panose="02020603050405020304" pitchFamily="18" charset="0"/>
                          <a:cs typeface="Times New Roman" panose="02020603050405020304" pitchFamily="18" charset="0"/>
                        </a:rPr>
                        <a:t> Min – 51 688 * 9,5%</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Min</a:t>
                      </a:r>
                      <a:r>
                        <a:rPr lang="ru-RU" sz="1500" dirty="0">
                          <a:effectLst/>
                          <a:latin typeface="Times New Roman" panose="02020603050405020304" pitchFamily="18" charset="0"/>
                          <a:cs typeface="Times New Roman" panose="02020603050405020304" pitchFamily="18" charset="0"/>
                        </a:rPr>
                        <a:t> – 14 МРП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625746"/>
                  </a:ext>
                </a:extLst>
              </a:tr>
              <a:tr h="264784">
                <a:tc vMerge="1">
                  <a:txBody>
                    <a:bodyPr/>
                    <a:lstStyle/>
                    <a:p>
                      <a:endParaRPr lang="ru-RU"/>
                    </a:p>
                  </a:txBody>
                  <a:tcPr/>
                </a:tc>
                <a:tc>
                  <a:txBody>
                    <a:bodyPr/>
                    <a:lstStyle/>
                    <a:p>
                      <a:pPr marL="4508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335"/>
                      <a:r>
                        <a:rPr lang="ru-RU" sz="1500" dirty="0">
                          <a:effectLst/>
                          <a:latin typeface="Times New Roman" panose="02020603050405020304" pitchFamily="18" charset="0"/>
                          <a:cs typeface="Times New Roman" panose="02020603050405020304" pitchFamily="18" charset="0"/>
                        </a:rPr>
                        <a:t> </a:t>
                      </a:r>
                      <a:r>
                        <a:rPr lang="ru-RU" sz="1500" dirty="0" err="1">
                          <a:effectLst/>
                          <a:latin typeface="Times New Roman" panose="02020603050405020304" pitchFamily="18" charset="0"/>
                          <a:cs typeface="Times New Roman" panose="02020603050405020304" pitchFamily="18" charset="0"/>
                        </a:rPr>
                        <a:t>Мax</a:t>
                      </a:r>
                      <a:r>
                        <a:rPr lang="ru-RU" sz="1500" dirty="0">
                          <a:effectLst/>
                          <a:latin typeface="Times New Roman" panose="02020603050405020304" pitchFamily="18" charset="0"/>
                          <a:cs typeface="Times New Roman" panose="02020603050405020304" pitchFamily="18" charset="0"/>
                        </a:rPr>
                        <a:t> – нет </a:t>
                      </a:r>
                      <a:endParaRPr lang="ru-RU"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8792" marR="8792" marT="8792" marB="87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6590589"/>
                  </a:ext>
                </a:extLst>
              </a:tr>
            </a:tbl>
          </a:graphicData>
        </a:graphic>
      </p:graphicFrame>
    </p:spTree>
    <p:extLst>
      <p:ext uri="{BB962C8B-B14F-4D97-AF65-F5344CB8AC3E}">
        <p14:creationId xmlns:p14="http://schemas.microsoft.com/office/powerpoint/2010/main" val="401383486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811216" y="442192"/>
            <a:ext cx="6258770" cy="3665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292190" indent="-290837" algn="ctr" defTabSz="779173" fontAlgn="base">
              <a:lnSpc>
                <a:spcPct val="80000"/>
              </a:lnSpc>
              <a:spcBef>
                <a:spcPts val="426"/>
              </a:spcBef>
              <a:spcAft>
                <a:spcPct val="0"/>
              </a:spcAft>
              <a:buClrTx/>
              <a:tabLst>
                <a:tab pos="777821" algn="l"/>
                <a:tab pos="1556993" algn="l"/>
                <a:tab pos="2336166" algn="l"/>
                <a:tab pos="3115339" algn="l"/>
                <a:tab pos="3894511" algn="l"/>
                <a:tab pos="4673684" algn="l"/>
                <a:tab pos="5452857" algn="l"/>
                <a:tab pos="6232029" algn="l"/>
                <a:tab pos="7011202" algn="l"/>
                <a:tab pos="7790374" algn="l"/>
                <a:tab pos="8569547" algn="l"/>
              </a:tabLst>
              <a:defRPr/>
            </a:pPr>
            <a:r>
              <a:rPr lang="ru-RU" altLang="ru-RU" sz="1704" b="1" dirty="0">
                <a:latin typeface="Times New Roman" panose="02020603050405020304" pitchFamily="18" charset="0"/>
                <a:cs typeface="Times New Roman" panose="02020603050405020304" pitchFamily="18" charset="0"/>
              </a:rPr>
              <a:t>ОСМС </a:t>
            </a:r>
            <a:r>
              <a:rPr lang="ru-RU" altLang="ru-RU" sz="1704" b="1">
                <a:latin typeface="Times New Roman" panose="02020603050405020304" pitchFamily="18" charset="0"/>
                <a:cs typeface="Times New Roman" panose="02020603050405020304" pitchFamily="18" charset="0"/>
              </a:rPr>
              <a:t>с 01.01.2024 </a:t>
            </a:r>
            <a:r>
              <a:rPr lang="ru-RU" altLang="ru-RU" sz="1704" b="1" dirty="0">
                <a:latin typeface="Times New Roman" panose="02020603050405020304" pitchFamily="18" charset="0"/>
                <a:cs typeface="Times New Roman" panose="02020603050405020304" pitchFamily="18" charset="0"/>
              </a:rPr>
              <a:t>г</a:t>
            </a:r>
          </a:p>
        </p:txBody>
      </p:sp>
      <p:graphicFrame>
        <p:nvGraphicFramePr>
          <p:cNvPr id="3" name="Таблица 2">
            <a:extLst>
              <a:ext uri="{FF2B5EF4-FFF2-40B4-BE49-F238E27FC236}">
                <a16:creationId xmlns:a16="http://schemas.microsoft.com/office/drawing/2014/main" id="{BA014C16-9235-4211-92CB-806E32473F0C}"/>
              </a:ext>
            </a:extLst>
          </p:cNvPr>
          <p:cNvGraphicFramePr>
            <a:graphicFrameLocks noGrp="1"/>
          </p:cNvGraphicFramePr>
          <p:nvPr>
            <p:extLst>
              <p:ext uri="{D42A27DB-BD31-4B8C-83A1-F6EECF244321}">
                <p14:modId xmlns:p14="http://schemas.microsoft.com/office/powerpoint/2010/main" val="3230792855"/>
              </p:ext>
            </p:extLst>
          </p:nvPr>
        </p:nvGraphicFramePr>
        <p:xfrm>
          <a:off x="339694" y="806770"/>
          <a:ext cx="8687647" cy="3314079"/>
        </p:xfrm>
        <a:graphic>
          <a:graphicData uri="http://schemas.openxmlformats.org/drawingml/2006/table">
            <a:tbl>
              <a:tblPr>
                <a:tableStyleId>{8799B23B-EC83-4686-B30A-512413B5E67A}</a:tableStyleId>
              </a:tblPr>
              <a:tblGrid>
                <a:gridCol w="533257">
                  <a:extLst>
                    <a:ext uri="{9D8B030D-6E8A-4147-A177-3AD203B41FA5}">
                      <a16:colId xmlns:a16="http://schemas.microsoft.com/office/drawing/2014/main" val="1842709582"/>
                    </a:ext>
                  </a:extLst>
                </a:gridCol>
                <a:gridCol w="1969931">
                  <a:extLst>
                    <a:ext uri="{9D8B030D-6E8A-4147-A177-3AD203B41FA5}">
                      <a16:colId xmlns:a16="http://schemas.microsoft.com/office/drawing/2014/main" val="1346687768"/>
                    </a:ext>
                  </a:extLst>
                </a:gridCol>
                <a:gridCol w="2563254">
                  <a:extLst>
                    <a:ext uri="{9D8B030D-6E8A-4147-A177-3AD203B41FA5}">
                      <a16:colId xmlns:a16="http://schemas.microsoft.com/office/drawing/2014/main" val="2838752880"/>
                    </a:ext>
                  </a:extLst>
                </a:gridCol>
                <a:gridCol w="652465">
                  <a:extLst>
                    <a:ext uri="{9D8B030D-6E8A-4147-A177-3AD203B41FA5}">
                      <a16:colId xmlns:a16="http://schemas.microsoft.com/office/drawing/2014/main" val="2455906230"/>
                    </a:ext>
                  </a:extLst>
                </a:gridCol>
                <a:gridCol w="1537952">
                  <a:extLst>
                    <a:ext uri="{9D8B030D-6E8A-4147-A177-3AD203B41FA5}">
                      <a16:colId xmlns:a16="http://schemas.microsoft.com/office/drawing/2014/main" val="928656240"/>
                    </a:ext>
                  </a:extLst>
                </a:gridCol>
                <a:gridCol w="1430788">
                  <a:extLst>
                    <a:ext uri="{9D8B030D-6E8A-4147-A177-3AD203B41FA5}">
                      <a16:colId xmlns:a16="http://schemas.microsoft.com/office/drawing/2014/main" val="2117542305"/>
                    </a:ext>
                  </a:extLst>
                </a:gridCol>
              </a:tblGrid>
              <a:tr h="294088">
                <a:tc>
                  <a:txBody>
                    <a:bodyPr/>
                    <a:lstStyle/>
                    <a:p>
                      <a:pPr algn="ctr"/>
                      <a:r>
                        <a:rPr lang="ru-RU" sz="1500" dirty="0">
                          <a:effectLst/>
                          <a:latin typeface="+mj-lt"/>
                        </a:rPr>
                        <a:t>№</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Плательщик платежа</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Формула объекта</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ставка</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сумма</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ответственность</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6209398"/>
                  </a:ext>
                </a:extLst>
              </a:tr>
              <a:tr h="588174">
                <a:tc>
                  <a:txBody>
                    <a:bodyPr/>
                    <a:lstStyle/>
                    <a:p>
                      <a:r>
                        <a:rPr lang="ru-RU" sz="1500" dirty="0">
                          <a:effectLst/>
                          <a:latin typeface="+mj-lt"/>
                        </a:rPr>
                        <a:t>1</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Работодатель –отчисления</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(Доход работника –доходы не объект) </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3%</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От 0 до 25 500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работодатель</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3482759"/>
                  </a:ext>
                </a:extLst>
              </a:tr>
              <a:tr h="490146">
                <a:tc>
                  <a:txBody>
                    <a:bodyPr/>
                    <a:lstStyle/>
                    <a:p>
                      <a:r>
                        <a:rPr lang="ru-RU" sz="1500" dirty="0">
                          <a:effectLst/>
                          <a:latin typeface="+mj-lt"/>
                        </a:rPr>
                        <a:t>2</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Взносы с доходов работника </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(Доход работника–доходы не объект) </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2%</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От 0 до 17 000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агент</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5726080"/>
                  </a:ext>
                </a:extLst>
              </a:tr>
              <a:tr h="490146">
                <a:tc>
                  <a:txBody>
                    <a:bodyPr/>
                    <a:lstStyle/>
                    <a:p>
                      <a:r>
                        <a:rPr lang="ru-RU" sz="1500" dirty="0">
                          <a:effectLst/>
                          <a:latin typeface="+mj-lt"/>
                        </a:rPr>
                        <a:t>3</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Взносы с доходов по </a:t>
                      </a:r>
                      <a:r>
                        <a:rPr lang="ru-RU" sz="1500" b="1" dirty="0">
                          <a:solidFill>
                            <a:srgbClr val="0000CC"/>
                          </a:solidFill>
                          <a:effectLst/>
                          <a:latin typeface="+mj-lt"/>
                        </a:rPr>
                        <a:t>ДГПХ </a:t>
                      </a:r>
                      <a:endParaRPr lang="ru-RU" sz="1500" b="1" dirty="0">
                        <a:solidFill>
                          <a:srgbClr val="0000CC"/>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(Доход физлица –доходы не объект) </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2%</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От 0 до 17 000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агент</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4809124"/>
                  </a:ext>
                </a:extLst>
              </a:tr>
              <a:tr h="490146">
                <a:tc>
                  <a:txBody>
                    <a:bodyPr/>
                    <a:lstStyle/>
                    <a:p>
                      <a:r>
                        <a:rPr lang="ru-RU" sz="1500" dirty="0">
                          <a:effectLst/>
                          <a:latin typeface="+mj-lt"/>
                        </a:rPr>
                        <a:t>4</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Взносы с доходов самого ИП</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1,4 * МЗП = 1,4 * 85 000 = 119 000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5%</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5 950 </a:t>
                      </a:r>
                      <a:r>
                        <a:rPr lang="ru-RU" sz="1500" b="1" dirty="0">
                          <a:effectLst/>
                          <a:latin typeface="+mj-lt"/>
                        </a:rPr>
                        <a:t>фиксированная</a:t>
                      </a:r>
                      <a:endParaRPr lang="ru-RU" sz="1500" b="1"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Сам ИП</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3410324"/>
                  </a:ext>
                </a:extLst>
              </a:tr>
              <a:tr h="490146">
                <a:tc>
                  <a:txBody>
                    <a:bodyPr/>
                    <a:lstStyle/>
                    <a:p>
                      <a:r>
                        <a:rPr lang="ru-RU" sz="1500" dirty="0">
                          <a:effectLst/>
                          <a:latin typeface="+mj-lt"/>
                        </a:rPr>
                        <a:t>5</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Взносы с доходов самого ЛЧП</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1,4 * МЗП = 1,4 * 85 000 = 119 000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dirty="0">
                          <a:effectLst/>
                          <a:latin typeface="+mj-lt"/>
                        </a:rPr>
                        <a:t>5%</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5 95</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Сам ЛЧП</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7131293"/>
                  </a:ext>
                </a:extLst>
              </a:tr>
              <a:tr h="471233">
                <a:tc>
                  <a:txBody>
                    <a:bodyPr/>
                    <a:lstStyle/>
                    <a:p>
                      <a:r>
                        <a:rPr lang="ru-RU" sz="1500" dirty="0">
                          <a:effectLst/>
                          <a:latin typeface="+mj-lt"/>
                        </a:rPr>
                        <a:t>7</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Взносы физлица </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МЗП = 85 000</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500" b="1" dirty="0">
                          <a:effectLst/>
                          <a:highlight>
                            <a:srgbClr val="FFFF00"/>
                          </a:highlight>
                          <a:latin typeface="+mj-lt"/>
                        </a:rPr>
                        <a:t>5%</a:t>
                      </a:r>
                      <a:endParaRPr lang="ru-RU" sz="1500" b="1" dirty="0">
                        <a:solidFill>
                          <a:srgbClr val="000000"/>
                        </a:solidFill>
                        <a:effectLst/>
                        <a:highlight>
                          <a:srgbClr val="FFFF00"/>
                        </a:highligh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b="1" dirty="0">
                          <a:effectLst/>
                          <a:highlight>
                            <a:srgbClr val="FFFF00"/>
                          </a:highlight>
                          <a:latin typeface="+mj-lt"/>
                        </a:rPr>
                        <a:t>3 500</a:t>
                      </a:r>
                      <a:endParaRPr lang="ru-RU" sz="1500" b="1" dirty="0">
                        <a:solidFill>
                          <a:srgbClr val="000000"/>
                        </a:solidFill>
                        <a:effectLst/>
                        <a:highlight>
                          <a:srgbClr val="FFFF00"/>
                        </a:highligh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effectLst/>
                          <a:latin typeface="+mj-lt"/>
                        </a:rPr>
                        <a:t>Само физлицо</a:t>
                      </a:r>
                      <a:endParaRPr lang="ru-RU" sz="1500" dirty="0">
                        <a:solidFill>
                          <a:srgbClr val="000000"/>
                        </a:solidFill>
                        <a:effectLst/>
                        <a:latin typeface="+mj-lt"/>
                        <a:ea typeface="Times New Roman" panose="02020603050405020304" pitchFamily="18" charset="0"/>
                      </a:endParaRPr>
                    </a:p>
                  </a:txBody>
                  <a:tcPr marL="27326" marR="2732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1173040"/>
                  </a:ext>
                </a:extLst>
              </a:tr>
            </a:tbl>
          </a:graphicData>
        </a:graphic>
      </p:graphicFrame>
    </p:spTree>
    <p:extLst>
      <p:ext uri="{BB962C8B-B14F-4D97-AF65-F5344CB8AC3E}">
        <p14:creationId xmlns:p14="http://schemas.microsoft.com/office/powerpoint/2010/main" val="14767314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6"/>
          <p:cNvGraphicFramePr>
            <a:graphicFrameLocks noGrp="1"/>
          </p:cNvGraphicFramePr>
          <p:nvPr/>
        </p:nvGraphicFramePr>
        <p:xfrm>
          <a:off x="394792" y="461259"/>
          <a:ext cx="8354416" cy="5703665"/>
        </p:xfrm>
        <a:graphic>
          <a:graphicData uri="http://schemas.openxmlformats.org/drawingml/2006/table">
            <a:tbl>
              <a:tblPr firstRow="1" bandRow="1">
                <a:tableStyleId>{2D5ABB26-0587-4C30-8999-92F81FD0307C}</a:tableStyleId>
              </a:tblPr>
              <a:tblGrid>
                <a:gridCol w="1427662">
                  <a:extLst>
                    <a:ext uri="{9D8B030D-6E8A-4147-A177-3AD203B41FA5}">
                      <a16:colId xmlns:a16="http://schemas.microsoft.com/office/drawing/2014/main" val="20000"/>
                    </a:ext>
                  </a:extLst>
                </a:gridCol>
                <a:gridCol w="3729054">
                  <a:extLst>
                    <a:ext uri="{9D8B030D-6E8A-4147-A177-3AD203B41FA5}">
                      <a16:colId xmlns:a16="http://schemas.microsoft.com/office/drawing/2014/main" val="20001"/>
                    </a:ext>
                  </a:extLst>
                </a:gridCol>
                <a:gridCol w="2039868">
                  <a:extLst>
                    <a:ext uri="{9D8B030D-6E8A-4147-A177-3AD203B41FA5}">
                      <a16:colId xmlns:a16="http://schemas.microsoft.com/office/drawing/2014/main" val="20002"/>
                    </a:ext>
                  </a:extLst>
                </a:gridCol>
                <a:gridCol w="1157832">
                  <a:extLst>
                    <a:ext uri="{9D8B030D-6E8A-4147-A177-3AD203B41FA5}">
                      <a16:colId xmlns:a16="http://schemas.microsoft.com/office/drawing/2014/main" val="20003"/>
                    </a:ext>
                  </a:extLst>
                </a:gridCol>
              </a:tblGrid>
              <a:tr h="623307">
                <a:tc>
                  <a:txBody>
                    <a:bodyPr/>
                    <a:lstStyle/>
                    <a:p>
                      <a:pPr marL="62230">
                        <a:lnSpc>
                          <a:spcPct val="100000"/>
                        </a:lnSpc>
                      </a:pPr>
                      <a:r>
                        <a:rPr sz="1400" b="1" spc="-10" dirty="0">
                          <a:latin typeface="Times New Roman"/>
                          <a:cs typeface="Times New Roman"/>
                        </a:rPr>
                        <a:t>П</a:t>
                      </a:r>
                      <a:r>
                        <a:rPr sz="1400" b="1" dirty="0">
                          <a:latin typeface="Times New Roman"/>
                          <a:cs typeface="Times New Roman"/>
                        </a:rPr>
                        <a:t>о</a:t>
                      </a:r>
                      <a:r>
                        <a:rPr sz="1400" b="1" spc="-20" dirty="0">
                          <a:latin typeface="Times New Roman"/>
                          <a:cs typeface="Times New Roman"/>
                        </a:rPr>
                        <a:t>к</a:t>
                      </a:r>
                      <a:r>
                        <a:rPr sz="1400" b="1" dirty="0">
                          <a:latin typeface="Times New Roman"/>
                          <a:cs typeface="Times New Roman"/>
                        </a:rPr>
                        <a:t>а</a:t>
                      </a:r>
                      <a:r>
                        <a:rPr sz="1400" b="1" spc="-10" dirty="0">
                          <a:latin typeface="Times New Roman"/>
                          <a:cs typeface="Times New Roman"/>
                        </a:rPr>
                        <a:t>з</a:t>
                      </a:r>
                      <a:r>
                        <a:rPr sz="1400" b="1" spc="-35" dirty="0">
                          <a:latin typeface="Times New Roman"/>
                          <a:cs typeface="Times New Roman"/>
                        </a:rPr>
                        <a:t>а</a:t>
                      </a:r>
                      <a:r>
                        <a:rPr sz="1400" b="1" spc="-20" dirty="0">
                          <a:latin typeface="Times New Roman"/>
                          <a:cs typeface="Times New Roman"/>
                        </a:rPr>
                        <a:t>т</a:t>
                      </a:r>
                      <a:r>
                        <a:rPr sz="1400" b="1" dirty="0">
                          <a:latin typeface="Times New Roman"/>
                          <a:cs typeface="Times New Roman"/>
                        </a:rPr>
                        <a:t>ель</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sz="1400" b="1" dirty="0">
                          <a:latin typeface="Times New Roman"/>
                          <a:cs typeface="Times New Roman"/>
                        </a:rPr>
                        <a:t>Ра</a:t>
                      </a:r>
                      <a:r>
                        <a:rPr sz="1400" b="1" spc="-35" dirty="0">
                          <a:latin typeface="Times New Roman"/>
                          <a:cs typeface="Times New Roman"/>
                        </a:rPr>
                        <a:t>с</a:t>
                      </a:r>
                      <a:r>
                        <a:rPr sz="1400" b="1" dirty="0">
                          <a:latin typeface="Times New Roman"/>
                          <a:cs typeface="Times New Roman"/>
                        </a:rPr>
                        <a:t>чет</a:t>
                      </a:r>
                      <a:r>
                        <a:rPr lang="ru-RU" sz="1400" b="1" dirty="0">
                          <a:latin typeface="Times New Roman"/>
                          <a:cs typeface="Times New Roman"/>
                        </a:rPr>
                        <a:t> с 01.01. 2023г  + 30% </a:t>
                      </a:r>
                      <a:r>
                        <a:rPr lang="ru-RU" sz="1400" b="1" dirty="0">
                          <a:solidFill>
                            <a:srgbClr val="0000CC"/>
                          </a:solidFill>
                          <a:latin typeface="Times New Roman"/>
                          <a:cs typeface="Times New Roman"/>
                        </a:rPr>
                        <a:t>экологических</a:t>
                      </a:r>
                    </a:p>
                    <a:p>
                      <a:pPr marL="62230">
                        <a:lnSpc>
                          <a:spcPct val="100000"/>
                        </a:lnSpc>
                      </a:pPr>
                      <a:r>
                        <a:rPr lang="ru-RU" sz="1400" b="0" i="1" dirty="0">
                          <a:latin typeface="Times New Roman"/>
                          <a:cs typeface="Times New Roman"/>
                        </a:rPr>
                        <a:t>25 * 3 692 = 92 300</a:t>
                      </a:r>
                      <a:endParaRPr sz="1400" b="0" i="1"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865">
                        <a:lnSpc>
                          <a:spcPct val="100000"/>
                        </a:lnSpc>
                      </a:pPr>
                      <a:r>
                        <a:rPr sz="1400" b="1" spc="-10" dirty="0">
                          <a:latin typeface="Times New Roman"/>
                          <a:cs typeface="Times New Roman"/>
                        </a:rPr>
                        <a:t>П</a:t>
                      </a:r>
                      <a:r>
                        <a:rPr sz="1400" b="1" dirty="0">
                          <a:latin typeface="Times New Roman"/>
                          <a:cs typeface="Times New Roman"/>
                        </a:rPr>
                        <a:t>р</a:t>
                      </a:r>
                      <a:r>
                        <a:rPr sz="1400" b="1" spc="-25" dirty="0">
                          <a:latin typeface="Times New Roman"/>
                          <a:cs typeface="Times New Roman"/>
                        </a:rPr>
                        <a:t>е</a:t>
                      </a:r>
                      <a:r>
                        <a:rPr sz="1400" b="1" dirty="0">
                          <a:latin typeface="Times New Roman"/>
                          <a:cs typeface="Times New Roman"/>
                        </a:rPr>
                        <a:t>дел</a:t>
                      </a:r>
                      <a:r>
                        <a:rPr sz="1400" b="1" spc="5" dirty="0">
                          <a:latin typeface="Times New Roman"/>
                          <a:cs typeface="Times New Roman"/>
                        </a:rPr>
                        <a:t>ь</a:t>
                      </a:r>
                      <a:r>
                        <a:rPr sz="1400" b="1" dirty="0">
                          <a:latin typeface="Times New Roman"/>
                          <a:cs typeface="Times New Roman"/>
                        </a:rPr>
                        <a:t>ный</a:t>
                      </a:r>
                      <a:r>
                        <a:rPr sz="1400" b="1" spc="35" dirty="0">
                          <a:latin typeface="Times New Roman"/>
                          <a:cs typeface="Times New Roman"/>
                        </a:rPr>
                        <a:t> </a:t>
                      </a:r>
                      <a:r>
                        <a:rPr sz="1400" b="1" dirty="0">
                          <a:latin typeface="Times New Roman"/>
                          <a:cs typeface="Times New Roman"/>
                        </a:rPr>
                        <a:t>ра</a:t>
                      </a:r>
                      <a:r>
                        <a:rPr sz="1400" b="1" spc="-35" dirty="0">
                          <a:latin typeface="Times New Roman"/>
                          <a:cs typeface="Times New Roman"/>
                        </a:rPr>
                        <a:t>з</a:t>
                      </a:r>
                      <a:r>
                        <a:rPr sz="1400" b="1" dirty="0">
                          <a:latin typeface="Times New Roman"/>
                          <a:cs typeface="Times New Roman"/>
                        </a:rPr>
                        <a:t>мер</a:t>
                      </a:r>
                      <a:r>
                        <a:rPr sz="1400" b="1" spc="5" dirty="0">
                          <a:latin typeface="Times New Roman"/>
                          <a:cs typeface="Times New Roman"/>
                        </a:rPr>
                        <a:t> </a:t>
                      </a:r>
                      <a:r>
                        <a:rPr sz="1400" b="1" dirty="0">
                          <a:latin typeface="Times New Roman"/>
                          <a:cs typeface="Times New Roman"/>
                        </a:rPr>
                        <a:t>д</a:t>
                      </a:r>
                      <a:r>
                        <a:rPr sz="1400" b="1" spc="-35" dirty="0">
                          <a:latin typeface="Times New Roman"/>
                          <a:cs typeface="Times New Roman"/>
                        </a:rPr>
                        <a:t>о</a:t>
                      </a:r>
                      <a:r>
                        <a:rPr sz="1400" b="1" spc="-55" dirty="0">
                          <a:latin typeface="Times New Roman"/>
                          <a:cs typeface="Times New Roman"/>
                        </a:rPr>
                        <a:t>х</a:t>
                      </a:r>
                      <a:r>
                        <a:rPr sz="1400" b="1" spc="-45" dirty="0">
                          <a:latin typeface="Times New Roman"/>
                          <a:cs typeface="Times New Roman"/>
                        </a:rPr>
                        <a:t>о</a:t>
                      </a:r>
                      <a:r>
                        <a:rPr sz="1400" b="1" dirty="0">
                          <a:latin typeface="Times New Roman"/>
                          <a:cs typeface="Times New Roman"/>
                        </a:rPr>
                        <a:t>да</a:t>
                      </a: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sz="1400" b="1" spc="-40" dirty="0">
                          <a:latin typeface="Times New Roman"/>
                          <a:cs typeface="Times New Roman"/>
                        </a:rPr>
                        <a:t>С</a:t>
                      </a:r>
                      <a:r>
                        <a:rPr sz="1400" b="1" spc="-20" dirty="0">
                          <a:latin typeface="Times New Roman"/>
                          <a:cs typeface="Times New Roman"/>
                        </a:rPr>
                        <a:t>у</a:t>
                      </a:r>
                      <a:r>
                        <a:rPr sz="1400" b="1" dirty="0">
                          <a:latin typeface="Times New Roman"/>
                          <a:cs typeface="Times New Roman"/>
                        </a:rPr>
                        <a:t>м</a:t>
                      </a:r>
                      <a:r>
                        <a:rPr sz="1400" b="1" spc="-10" dirty="0">
                          <a:latin typeface="Times New Roman"/>
                          <a:cs typeface="Times New Roman"/>
                        </a:rPr>
                        <a:t>м</a:t>
                      </a:r>
                      <a:r>
                        <a:rPr sz="1400" b="1" dirty="0">
                          <a:latin typeface="Times New Roman"/>
                          <a:cs typeface="Times New Roman"/>
                        </a:rPr>
                        <a:t>а</a:t>
                      </a: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0"/>
                  </a:ext>
                </a:extLst>
              </a:tr>
              <a:tr h="509560">
                <a:tc>
                  <a:txBody>
                    <a:bodyPr/>
                    <a:lstStyle/>
                    <a:p>
                      <a:pPr marL="62230">
                        <a:lnSpc>
                          <a:spcPct val="100000"/>
                        </a:lnSpc>
                      </a:pPr>
                      <a:r>
                        <a:rPr sz="1400" b="1" spc="-10" dirty="0">
                          <a:latin typeface="Times New Roman"/>
                          <a:cs typeface="Times New Roman"/>
                        </a:rPr>
                        <a:t>ОПВ</a:t>
                      </a: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lang="ru-RU" sz="1600" dirty="0">
                          <a:latin typeface="Times New Roman"/>
                          <a:cs typeface="Times New Roman"/>
                        </a:rPr>
                        <a:t>(8</a:t>
                      </a:r>
                      <a:r>
                        <a:rPr sz="1600" dirty="0">
                          <a:latin typeface="Times New Roman"/>
                          <a:cs typeface="Times New Roman"/>
                        </a:rPr>
                        <a:t>0</a:t>
                      </a:r>
                      <a:r>
                        <a:rPr sz="1600" spc="-10" dirty="0">
                          <a:latin typeface="Times New Roman"/>
                          <a:cs typeface="Times New Roman"/>
                        </a:rPr>
                        <a:t> </a:t>
                      </a:r>
                      <a:r>
                        <a:rPr sz="1600" dirty="0">
                          <a:latin typeface="Times New Roman"/>
                          <a:cs typeface="Times New Roman"/>
                        </a:rPr>
                        <a:t>000</a:t>
                      </a:r>
                      <a:r>
                        <a:rPr sz="1600" spc="5" dirty="0">
                          <a:latin typeface="Times New Roman"/>
                          <a:cs typeface="Times New Roman"/>
                        </a:rPr>
                        <a:t> </a:t>
                      </a:r>
                      <a:r>
                        <a:rPr lang="ru-RU" sz="1600" dirty="0">
                          <a:latin typeface="Times New Roman"/>
                          <a:cs typeface="Times New Roman"/>
                        </a:rPr>
                        <a:t>+ </a:t>
                      </a:r>
                      <a:r>
                        <a:rPr lang="ru-RU" sz="1600" dirty="0">
                          <a:solidFill>
                            <a:srgbClr val="0000CC"/>
                          </a:solidFill>
                          <a:highlight>
                            <a:srgbClr val="FFFF00"/>
                          </a:highlight>
                          <a:latin typeface="Times New Roman"/>
                          <a:cs typeface="Times New Roman"/>
                        </a:rPr>
                        <a:t>24 000) – 24 000 </a:t>
                      </a:r>
                      <a:r>
                        <a:rPr sz="1600" dirty="0">
                          <a:latin typeface="Times New Roman"/>
                          <a:cs typeface="Times New Roman"/>
                        </a:rPr>
                        <a:t>* 10%</a:t>
                      </a:r>
                      <a:r>
                        <a:rPr lang="ru-RU" sz="1600" dirty="0">
                          <a:latin typeface="Times New Roman"/>
                          <a:cs typeface="Times New Roman"/>
                        </a:rPr>
                        <a:t> </a:t>
                      </a:r>
                      <a:r>
                        <a:rPr sz="1600" dirty="0">
                          <a:latin typeface="Times New Roman"/>
                          <a:cs typeface="Times New Roman"/>
                        </a:rPr>
                        <a:t>= </a:t>
                      </a:r>
                      <a:r>
                        <a:rPr lang="ru-RU" sz="160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865">
                        <a:lnSpc>
                          <a:spcPct val="100000"/>
                        </a:lnSpc>
                      </a:pPr>
                      <a:r>
                        <a:rPr sz="1600" dirty="0">
                          <a:latin typeface="Times New Roman"/>
                          <a:cs typeface="Times New Roman"/>
                        </a:rPr>
                        <a:t>Max</a:t>
                      </a:r>
                      <a:r>
                        <a:rPr sz="1600" spc="-10" dirty="0">
                          <a:latin typeface="Times New Roman"/>
                          <a:cs typeface="Times New Roman"/>
                        </a:rPr>
                        <a:t> </a:t>
                      </a:r>
                      <a:r>
                        <a:rPr sz="1600" dirty="0">
                          <a:latin typeface="Times New Roman"/>
                          <a:cs typeface="Times New Roman"/>
                        </a:rPr>
                        <a:t>50 М</a:t>
                      </a:r>
                      <a:r>
                        <a:rPr sz="1600" spc="-10" dirty="0">
                          <a:latin typeface="Times New Roman"/>
                          <a:cs typeface="Times New Roman"/>
                        </a:rPr>
                        <a:t>З</a:t>
                      </a:r>
                      <a:r>
                        <a:rPr sz="1600" dirty="0">
                          <a:latin typeface="Times New Roman"/>
                          <a:cs typeface="Times New Roman"/>
                        </a:rPr>
                        <a:t>П</a:t>
                      </a:r>
                      <a:r>
                        <a:rPr lang="ru-RU" sz="1600" dirty="0">
                          <a:latin typeface="Times New Roman"/>
                          <a:cs typeface="Times New Roman"/>
                        </a:rPr>
                        <a:t>    </a:t>
                      </a:r>
                    </a:p>
                    <a:p>
                      <a:pPr marL="62865">
                        <a:lnSpc>
                          <a:spcPct val="100000"/>
                        </a:lnSpc>
                      </a:pPr>
                      <a:r>
                        <a:rPr lang="ru-RU" sz="1600" dirty="0">
                          <a:latin typeface="Times New Roman"/>
                          <a:cs typeface="Times New Roman"/>
                        </a:rPr>
                        <a:t>(3 000</a:t>
                      </a:r>
                      <a:r>
                        <a:rPr sz="1600" spc="-5" dirty="0">
                          <a:latin typeface="Times New Roman"/>
                          <a:cs typeface="Times New Roman"/>
                        </a:rPr>
                        <a:t> </a:t>
                      </a:r>
                      <a:r>
                        <a:rPr sz="1600" dirty="0">
                          <a:latin typeface="Times New Roman"/>
                          <a:cs typeface="Times New Roman"/>
                        </a:rPr>
                        <a:t>000)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spc="-10" dirty="0">
                          <a:latin typeface="Times New Roman"/>
                          <a:cs typeface="Times New Roman"/>
                        </a:rPr>
                        <a:t>8</a:t>
                      </a:r>
                      <a:r>
                        <a:rPr sz="1600" spc="-10" dirty="0">
                          <a:latin typeface="Times New Roman"/>
                          <a:cs typeface="Times New Roman"/>
                        </a:rPr>
                        <a:t> </a:t>
                      </a:r>
                      <a:r>
                        <a:rPr sz="1600" dirty="0">
                          <a:latin typeface="Times New Roman"/>
                          <a:cs typeface="Times New Roman"/>
                        </a:rPr>
                        <a:t>000</a:t>
                      </a:r>
                      <a:r>
                        <a:rPr sz="1600" spc="5" dirty="0">
                          <a:latin typeface="Times New Roman"/>
                          <a:cs typeface="Times New Roman"/>
                        </a:rPr>
                        <a:t> те</a:t>
                      </a:r>
                      <a:r>
                        <a:rPr sz="1600" dirty="0">
                          <a:latin typeface="Times New Roman"/>
                          <a:cs typeface="Times New Roman"/>
                        </a:rPr>
                        <a:t>н</a:t>
                      </a:r>
                      <a:r>
                        <a:rPr sz="1600" spc="-20" dirty="0">
                          <a:latin typeface="Times New Roman"/>
                          <a:cs typeface="Times New Roman"/>
                        </a:rPr>
                        <a:t>г</a:t>
                      </a:r>
                      <a:r>
                        <a:rPr sz="1600" dirty="0">
                          <a:latin typeface="Times New Roman"/>
                          <a:cs typeface="Times New Roman"/>
                        </a:rPr>
                        <a:t>е</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1"/>
                  </a:ext>
                </a:extLst>
              </a:tr>
              <a:tr h="808707">
                <a:tc>
                  <a:txBody>
                    <a:bodyPr/>
                    <a:lstStyle/>
                    <a:p>
                      <a:pPr marL="62230" marR="321310">
                        <a:lnSpc>
                          <a:spcPct val="107500"/>
                        </a:lnSpc>
                      </a:pPr>
                      <a:r>
                        <a:rPr sz="1400" b="1" spc="-90" dirty="0">
                          <a:solidFill>
                            <a:srgbClr val="0000CC"/>
                          </a:solidFill>
                          <a:latin typeface="Times New Roman"/>
                          <a:cs typeface="Times New Roman"/>
                        </a:rPr>
                        <a:t>К</a:t>
                      </a:r>
                      <a:r>
                        <a:rPr sz="1400" b="1" dirty="0">
                          <a:solidFill>
                            <a:srgbClr val="0000CC"/>
                          </a:solidFill>
                          <a:latin typeface="Times New Roman"/>
                          <a:cs typeface="Times New Roman"/>
                        </a:rPr>
                        <a:t>оррек</a:t>
                      </a:r>
                      <a:r>
                        <a:rPr sz="1400" b="1" spc="-20" dirty="0">
                          <a:solidFill>
                            <a:srgbClr val="0000CC"/>
                          </a:solidFill>
                          <a:latin typeface="Times New Roman"/>
                          <a:cs typeface="Times New Roman"/>
                        </a:rPr>
                        <a:t>т</a:t>
                      </a:r>
                      <a:r>
                        <a:rPr sz="1400" b="1" dirty="0">
                          <a:solidFill>
                            <a:srgbClr val="0000CC"/>
                          </a:solidFill>
                          <a:latin typeface="Times New Roman"/>
                          <a:cs typeface="Times New Roman"/>
                        </a:rPr>
                        <a:t>ир</a:t>
                      </a:r>
                      <a:r>
                        <a:rPr sz="1400" b="1" spc="-35" dirty="0">
                          <a:solidFill>
                            <a:srgbClr val="0000CC"/>
                          </a:solidFill>
                          <a:latin typeface="Times New Roman"/>
                          <a:cs typeface="Times New Roman"/>
                        </a:rPr>
                        <a:t>о</a:t>
                      </a:r>
                      <a:r>
                        <a:rPr sz="1400" b="1" dirty="0">
                          <a:solidFill>
                            <a:srgbClr val="0000CC"/>
                          </a:solidFill>
                          <a:latin typeface="Times New Roman"/>
                          <a:cs typeface="Times New Roman"/>
                        </a:rPr>
                        <a:t>в</a:t>
                      </a:r>
                      <a:r>
                        <a:rPr sz="1400" b="1" spc="-20" dirty="0">
                          <a:solidFill>
                            <a:srgbClr val="0000CC"/>
                          </a:solidFill>
                          <a:latin typeface="Times New Roman"/>
                          <a:cs typeface="Times New Roman"/>
                        </a:rPr>
                        <a:t>к</a:t>
                      </a:r>
                      <a:r>
                        <a:rPr sz="1400" b="1" dirty="0">
                          <a:solidFill>
                            <a:srgbClr val="0000CC"/>
                          </a:solidFill>
                          <a:latin typeface="Times New Roman"/>
                          <a:cs typeface="Times New Roman"/>
                        </a:rPr>
                        <a:t>а</a:t>
                      </a:r>
                      <a:r>
                        <a:rPr sz="1400" b="1" spc="20" dirty="0">
                          <a:solidFill>
                            <a:srgbClr val="0070C0"/>
                          </a:solidFill>
                          <a:latin typeface="Times New Roman"/>
                          <a:cs typeface="Times New Roman"/>
                        </a:rPr>
                        <a:t> </a:t>
                      </a:r>
                      <a:r>
                        <a:rPr sz="1400" b="1" dirty="0">
                          <a:latin typeface="Times New Roman"/>
                          <a:cs typeface="Times New Roman"/>
                        </a:rPr>
                        <a:t>с</a:t>
                      </a:r>
                      <a:r>
                        <a:rPr sz="1400" b="1" spc="-140" dirty="0">
                          <a:latin typeface="Times New Roman"/>
                          <a:cs typeface="Times New Roman"/>
                        </a:rPr>
                        <a:t>т</a:t>
                      </a:r>
                      <a:r>
                        <a:rPr sz="1400" b="1" dirty="0">
                          <a:latin typeface="Times New Roman"/>
                          <a:cs typeface="Times New Roman"/>
                        </a:rPr>
                        <a:t>.</a:t>
                      </a:r>
                      <a:r>
                        <a:rPr sz="1400" b="1" spc="25" dirty="0">
                          <a:latin typeface="Times New Roman"/>
                          <a:cs typeface="Times New Roman"/>
                        </a:rPr>
                        <a:t> </a:t>
                      </a:r>
                      <a:r>
                        <a:rPr lang="ru-RU" sz="1400" b="1" spc="25" dirty="0">
                          <a:highlight>
                            <a:srgbClr val="FFFF00"/>
                          </a:highlight>
                          <a:latin typeface="Times New Roman"/>
                          <a:cs typeface="Times New Roman"/>
                        </a:rPr>
                        <a:t>341</a:t>
                      </a:r>
                      <a:r>
                        <a:rPr sz="1400" b="1" dirty="0">
                          <a:highlight>
                            <a:srgbClr val="FFFF00"/>
                          </a:highlight>
                          <a:latin typeface="Times New Roman"/>
                          <a:cs typeface="Times New Roman"/>
                        </a:rPr>
                        <a:t> </a:t>
                      </a:r>
                      <a:endParaRPr sz="1400" dirty="0">
                        <a:highlight>
                          <a:srgbClr val="FFFF00"/>
                        </a:highlight>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lang="ru-RU" sz="1600" dirty="0">
                          <a:latin typeface="Times New Roman"/>
                          <a:cs typeface="Times New Roman"/>
                        </a:rPr>
                        <a:t>(8</a:t>
                      </a:r>
                      <a:r>
                        <a:rPr sz="1600" dirty="0">
                          <a:latin typeface="Times New Roman"/>
                          <a:cs typeface="Times New Roman"/>
                        </a:rPr>
                        <a:t>0</a:t>
                      </a:r>
                      <a:r>
                        <a:rPr sz="1600" spc="-10" dirty="0">
                          <a:latin typeface="Times New Roman"/>
                          <a:cs typeface="Times New Roman"/>
                        </a:rPr>
                        <a:t> </a:t>
                      </a:r>
                      <a:r>
                        <a:rPr sz="1600" dirty="0">
                          <a:latin typeface="Times New Roman"/>
                          <a:cs typeface="Times New Roman"/>
                        </a:rPr>
                        <a:t>000 </a:t>
                      </a:r>
                      <a:r>
                        <a:rPr lang="ru-RU" sz="1600" dirty="0">
                          <a:latin typeface="Times New Roman"/>
                          <a:cs typeface="Times New Roman"/>
                        </a:rPr>
                        <a:t>+ </a:t>
                      </a:r>
                      <a:r>
                        <a:rPr lang="ru-RU" sz="1600" dirty="0">
                          <a:solidFill>
                            <a:srgbClr val="0000CC"/>
                          </a:solidFill>
                          <a:highlight>
                            <a:srgbClr val="FFFF00"/>
                          </a:highlight>
                          <a:latin typeface="Times New Roman"/>
                          <a:cs typeface="Times New Roman"/>
                        </a:rPr>
                        <a:t>24 000) – 24 000 </a:t>
                      </a:r>
                      <a:r>
                        <a:rPr sz="1600" dirty="0">
                          <a:latin typeface="Times New Roman"/>
                          <a:cs typeface="Times New Roman"/>
                        </a:rPr>
                        <a:t>–</a:t>
                      </a:r>
                      <a:r>
                        <a:rPr sz="1600" spc="-10" dirty="0">
                          <a:latin typeface="Times New Roman"/>
                          <a:cs typeface="Times New Roman"/>
                        </a:rPr>
                        <a:t> </a:t>
                      </a:r>
                      <a:r>
                        <a:rPr lang="ru-RU" sz="1600" spc="-1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r>
                        <a:rPr lang="ru-RU" sz="1600" dirty="0">
                          <a:latin typeface="Times New Roman"/>
                          <a:cs typeface="Times New Roman"/>
                        </a:rPr>
                        <a:t> ОПВ</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lang="ru-RU" sz="1600" dirty="0">
                          <a:latin typeface="Times New Roman"/>
                          <a:cs typeface="Times New Roman"/>
                        </a:rPr>
                        <a:t>51 688стандарт – </a:t>
                      </a:r>
                      <a:r>
                        <a:rPr lang="ru-RU" sz="1600" b="1" dirty="0">
                          <a:solidFill>
                            <a:srgbClr val="0000CC"/>
                          </a:solidFill>
                          <a:latin typeface="Times New Roman"/>
                          <a:cs typeface="Times New Roman"/>
                        </a:rPr>
                        <a:t>2 080 ВОСМС </a:t>
                      </a:r>
                      <a:r>
                        <a:rPr sz="1600" dirty="0">
                          <a:latin typeface="Times New Roman"/>
                          <a:cs typeface="Times New Roman"/>
                        </a:rPr>
                        <a:t>=</a:t>
                      </a:r>
                      <a:r>
                        <a:rPr sz="1600" spc="-15" dirty="0">
                          <a:latin typeface="Times New Roman"/>
                          <a:cs typeface="Times New Roman"/>
                        </a:rPr>
                        <a:t> </a:t>
                      </a:r>
                      <a:r>
                        <a:rPr lang="ru-RU" sz="1600" spc="-75" dirty="0">
                          <a:latin typeface="Times New Roman"/>
                          <a:cs typeface="Times New Roman"/>
                        </a:rPr>
                        <a:t>18 232 </a:t>
                      </a:r>
                      <a:endParaRPr lang="ru-RU" sz="1600" spc="-15" dirty="0">
                        <a:latin typeface="Times New Roman"/>
                        <a:cs typeface="Times New Roman"/>
                      </a:endParaRPr>
                    </a:p>
                    <a:p>
                      <a:pPr marL="62230" marR="0" lvl="0" indent="0" algn="l" defTabSz="914400" rtl="0" eaLnBrk="1" fontAlgn="auto" latinLnBrk="0" hangingPunct="1">
                        <a:lnSpc>
                          <a:spcPct val="100000"/>
                        </a:lnSpc>
                        <a:spcBef>
                          <a:spcPts val="0"/>
                        </a:spcBef>
                        <a:spcAft>
                          <a:spcPts val="0"/>
                        </a:spcAft>
                        <a:buClrTx/>
                        <a:buSzTx/>
                        <a:buFontTx/>
                        <a:buNone/>
                        <a:tabLst/>
                        <a:defRPr/>
                      </a:pPr>
                      <a:r>
                        <a:rPr lang="ru-RU" sz="1600" spc="-75" dirty="0">
                          <a:latin typeface="Times New Roman"/>
                          <a:cs typeface="Times New Roman"/>
                        </a:rPr>
                        <a:t>18 232 </a:t>
                      </a:r>
                      <a:r>
                        <a:rPr sz="1600" b="1" dirty="0">
                          <a:solidFill>
                            <a:srgbClr val="0000CC"/>
                          </a:solidFill>
                          <a:latin typeface="Times New Roman"/>
                          <a:cs typeface="Times New Roman"/>
                        </a:rPr>
                        <a:t>*</a:t>
                      </a:r>
                      <a:r>
                        <a:rPr lang="ru-RU" sz="1600" b="1" dirty="0">
                          <a:solidFill>
                            <a:srgbClr val="0000CC"/>
                          </a:solidFill>
                          <a:latin typeface="Times New Roman"/>
                          <a:cs typeface="Times New Roman"/>
                        </a:rPr>
                        <a:t> </a:t>
                      </a:r>
                      <a:r>
                        <a:rPr sz="1600" b="1" dirty="0">
                          <a:solidFill>
                            <a:srgbClr val="0000CC"/>
                          </a:solidFill>
                          <a:latin typeface="Times New Roman"/>
                          <a:cs typeface="Times New Roman"/>
                        </a:rPr>
                        <a:t>90%</a:t>
                      </a:r>
                      <a:r>
                        <a:rPr lang="ru-RU" sz="1600" b="1" dirty="0">
                          <a:solidFill>
                            <a:srgbClr val="0000CC"/>
                          </a:solidFill>
                          <a:latin typeface="Times New Roman"/>
                          <a:cs typeface="Times New Roman"/>
                        </a:rPr>
                        <a:t> </a:t>
                      </a:r>
                      <a:r>
                        <a:rPr sz="1600" b="1" dirty="0">
                          <a:solidFill>
                            <a:srgbClr val="0070C0"/>
                          </a:solidFill>
                          <a:latin typeface="Times New Roman"/>
                          <a:cs typeface="Times New Roman"/>
                        </a:rPr>
                        <a:t>=</a:t>
                      </a:r>
                      <a:r>
                        <a:rPr sz="1600" b="1" spc="-5" dirty="0">
                          <a:solidFill>
                            <a:srgbClr val="0070C0"/>
                          </a:solidFill>
                          <a:latin typeface="Times New Roman"/>
                          <a:cs typeface="Times New Roman"/>
                        </a:rPr>
                        <a:t> </a:t>
                      </a:r>
                      <a:r>
                        <a:rPr lang="ru-RU" sz="1600" spc="-75" dirty="0">
                          <a:latin typeface="Times New Roman"/>
                          <a:cs typeface="Times New Roman"/>
                        </a:rPr>
                        <a:t>16 409 </a:t>
                      </a:r>
                      <a:r>
                        <a:rPr lang="ru-RU" sz="1600" dirty="0">
                          <a:latin typeface="Times New Roman"/>
                          <a:cs typeface="Times New Roman"/>
                        </a:rPr>
                        <a:t>корректировка</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endParaRPr sz="16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2"/>
                  </a:ext>
                </a:extLst>
              </a:tr>
              <a:tr h="740898">
                <a:tc>
                  <a:txBody>
                    <a:bodyPr/>
                    <a:lstStyle/>
                    <a:p>
                      <a:pPr marL="62230">
                        <a:lnSpc>
                          <a:spcPct val="100000"/>
                        </a:lnSpc>
                      </a:pPr>
                      <a:r>
                        <a:rPr sz="1400" b="1" spc="-10" dirty="0">
                          <a:latin typeface="Times New Roman"/>
                          <a:cs typeface="Times New Roman"/>
                        </a:rPr>
                        <a:t>ИПН</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a:lnSpc>
                          <a:spcPct val="100000"/>
                        </a:lnSpc>
                      </a:pPr>
                      <a:r>
                        <a:rPr sz="1800" spc="-270" baseline="9920" dirty="0">
                          <a:solidFill>
                            <a:srgbClr val="404040"/>
                          </a:solidFill>
                          <a:latin typeface="Calibri"/>
                          <a:cs typeface="Calibri"/>
                        </a:rPr>
                        <a:t> </a:t>
                      </a:r>
                      <a:r>
                        <a:rPr lang="ru-RU" sz="1600" spc="-270" baseline="9920" dirty="0">
                          <a:solidFill>
                            <a:srgbClr val="404040"/>
                          </a:solidFill>
                          <a:latin typeface="Times New Roman"/>
                          <a:cs typeface="Times New Roman"/>
                        </a:rPr>
                        <a:t> (</a:t>
                      </a:r>
                      <a:r>
                        <a:rPr lang="ru-RU" sz="1600" dirty="0">
                          <a:latin typeface="Times New Roman"/>
                          <a:cs typeface="Times New Roman"/>
                        </a:rPr>
                        <a:t>80</a:t>
                      </a:r>
                      <a:r>
                        <a:rPr sz="1600" spc="-10" dirty="0">
                          <a:latin typeface="Times New Roman"/>
                          <a:cs typeface="Times New Roman"/>
                        </a:rPr>
                        <a:t> </a:t>
                      </a:r>
                      <a:r>
                        <a:rPr sz="1600" dirty="0">
                          <a:latin typeface="Times New Roman"/>
                          <a:cs typeface="Times New Roman"/>
                        </a:rPr>
                        <a:t>000</a:t>
                      </a:r>
                      <a:r>
                        <a:rPr lang="ru-RU" sz="1600" dirty="0">
                          <a:latin typeface="Times New Roman"/>
                          <a:cs typeface="Times New Roman"/>
                        </a:rPr>
                        <a:t> + 24 000) – 24 000</a:t>
                      </a:r>
                      <a:r>
                        <a:rPr sz="1600" dirty="0">
                          <a:latin typeface="Times New Roman"/>
                          <a:cs typeface="Times New Roman"/>
                        </a:rPr>
                        <a:t> –</a:t>
                      </a:r>
                      <a:r>
                        <a:rPr sz="1600" spc="-10" dirty="0">
                          <a:latin typeface="Times New Roman"/>
                          <a:cs typeface="Times New Roman"/>
                        </a:rPr>
                        <a:t> </a:t>
                      </a:r>
                      <a:r>
                        <a:rPr lang="ru-RU" sz="1600" spc="-75" dirty="0">
                          <a:latin typeface="Times New Roman"/>
                          <a:cs typeface="Times New Roman"/>
                        </a:rPr>
                        <a:t>16 409 </a:t>
                      </a:r>
                      <a:r>
                        <a:rPr lang="ru-RU" sz="1600" dirty="0" err="1">
                          <a:latin typeface="Times New Roman"/>
                          <a:cs typeface="Times New Roman"/>
                        </a:rPr>
                        <a:t>коррект</a:t>
                      </a:r>
                      <a:r>
                        <a:rPr lang="ru-RU" sz="1600" dirty="0">
                          <a:latin typeface="Times New Roman"/>
                          <a:cs typeface="Times New Roman"/>
                        </a:rPr>
                        <a:t>.</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lang="ru-RU" sz="160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lang="ru-RU" sz="1600" dirty="0">
                          <a:latin typeface="Times New Roman"/>
                          <a:cs typeface="Times New Roman"/>
                        </a:rPr>
                        <a:t>51 688 - </a:t>
                      </a:r>
                      <a:r>
                        <a:rPr lang="ru-RU" sz="1600" b="1" dirty="0">
                          <a:solidFill>
                            <a:srgbClr val="0000CC"/>
                          </a:solidFill>
                          <a:latin typeface="Times New Roman"/>
                          <a:cs typeface="Times New Roman"/>
                        </a:rPr>
                        <a:t>2 080 </a:t>
                      </a:r>
                      <a:r>
                        <a:rPr sz="1600" dirty="0">
                          <a:latin typeface="Times New Roman"/>
                          <a:cs typeface="Times New Roman"/>
                        </a:rPr>
                        <a:t>= </a:t>
                      </a:r>
                      <a:r>
                        <a:rPr lang="ru-RU" sz="1600" dirty="0">
                          <a:latin typeface="Times New Roman"/>
                          <a:cs typeface="Times New Roman"/>
                        </a:rPr>
                        <a:t>1 823</a:t>
                      </a:r>
                    </a:p>
                    <a:p>
                      <a:pPr marL="62230">
                        <a:lnSpc>
                          <a:spcPct val="100000"/>
                        </a:lnSpc>
                        <a:spcBef>
                          <a:spcPts val="155"/>
                        </a:spcBef>
                      </a:pPr>
                      <a:r>
                        <a:rPr lang="ru-RU" sz="1600" dirty="0">
                          <a:latin typeface="Times New Roman"/>
                          <a:cs typeface="Times New Roman"/>
                        </a:rPr>
                        <a:t>1 823 * 10% ИПН =</a:t>
                      </a:r>
                      <a:r>
                        <a:rPr lang="ru-RU" sz="1600" spc="-5" dirty="0">
                          <a:latin typeface="Times New Roman"/>
                          <a:cs typeface="Times New Roman"/>
                        </a:rPr>
                        <a:t> </a:t>
                      </a:r>
                      <a:r>
                        <a:rPr lang="ru-RU" sz="1600" spc="-75" dirty="0">
                          <a:latin typeface="Times New Roman"/>
                          <a:cs typeface="Times New Roman"/>
                        </a:rPr>
                        <a:t>182</a:t>
                      </a:r>
                      <a:endParaRPr lang="ru-RU"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endParaRPr sz="16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spc="-75" dirty="0">
                          <a:latin typeface="Times New Roman"/>
                          <a:cs typeface="Times New Roman"/>
                        </a:rPr>
                        <a:t>182 </a:t>
                      </a:r>
                      <a:r>
                        <a:rPr lang="ru-RU" sz="1600" dirty="0">
                          <a:latin typeface="Times New Roman"/>
                          <a:cs typeface="Times New Roman"/>
                        </a:rPr>
                        <a:t>тенге</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3"/>
                  </a:ext>
                </a:extLst>
              </a:tr>
              <a:tr h="537712">
                <a:tc>
                  <a:txBody>
                    <a:bodyPr/>
                    <a:lstStyle/>
                    <a:p>
                      <a:pPr marL="62230">
                        <a:lnSpc>
                          <a:spcPct val="100000"/>
                        </a:lnSpc>
                      </a:pPr>
                      <a:r>
                        <a:rPr sz="1400" b="1" dirty="0">
                          <a:latin typeface="Times New Roman"/>
                          <a:cs typeface="Times New Roman"/>
                        </a:rPr>
                        <a:t>Соц</a:t>
                      </a:r>
                      <a:r>
                        <a:rPr sz="1400" b="1" spc="5" dirty="0">
                          <a:latin typeface="Times New Roman"/>
                          <a:cs typeface="Times New Roman"/>
                        </a:rPr>
                        <a:t>и</a:t>
                      </a:r>
                      <a:r>
                        <a:rPr sz="1400" b="1" spc="15" dirty="0">
                          <a:latin typeface="Times New Roman"/>
                          <a:cs typeface="Times New Roman"/>
                        </a:rPr>
                        <a:t>а</a:t>
                      </a:r>
                      <a:r>
                        <a:rPr sz="1400" b="1" dirty="0">
                          <a:latin typeface="Times New Roman"/>
                          <a:cs typeface="Times New Roman"/>
                        </a:rPr>
                        <a:t>л</a:t>
                      </a:r>
                      <a:r>
                        <a:rPr sz="1400" b="1" spc="10" dirty="0">
                          <a:latin typeface="Times New Roman"/>
                          <a:cs typeface="Times New Roman"/>
                        </a:rPr>
                        <a:t>ь</a:t>
                      </a:r>
                      <a:r>
                        <a:rPr sz="1400" b="1" dirty="0">
                          <a:latin typeface="Times New Roman"/>
                          <a:cs typeface="Times New Roman"/>
                        </a:rPr>
                        <a:t>ные</a:t>
                      </a:r>
                      <a:r>
                        <a:rPr sz="1400" b="1" spc="-5" dirty="0">
                          <a:latin typeface="Times New Roman"/>
                          <a:cs typeface="Times New Roman"/>
                        </a:rPr>
                        <a:t> </a:t>
                      </a:r>
                      <a:r>
                        <a:rPr sz="1400" b="1" spc="-25" dirty="0">
                          <a:latin typeface="Times New Roman"/>
                          <a:cs typeface="Times New Roman"/>
                        </a:rPr>
                        <a:t>о</a:t>
                      </a:r>
                      <a:r>
                        <a:rPr sz="1400" b="1" spc="-20" dirty="0">
                          <a:latin typeface="Times New Roman"/>
                          <a:cs typeface="Times New Roman"/>
                        </a:rPr>
                        <a:t>т</a:t>
                      </a:r>
                      <a:r>
                        <a:rPr sz="1400" b="1" dirty="0">
                          <a:latin typeface="Times New Roman"/>
                          <a:cs typeface="Times New Roman"/>
                        </a:rPr>
                        <a:t>чис</a:t>
                      </a:r>
                      <a:r>
                        <a:rPr sz="1400" b="1" spc="5" dirty="0">
                          <a:latin typeface="Times New Roman"/>
                          <a:cs typeface="Times New Roman"/>
                        </a:rPr>
                        <a:t>л</a:t>
                      </a:r>
                      <a:r>
                        <a:rPr sz="1400" b="1" dirty="0">
                          <a:latin typeface="Times New Roman"/>
                          <a:cs typeface="Times New Roman"/>
                        </a:rPr>
                        <a:t>ен</a:t>
                      </a:r>
                      <a:r>
                        <a:rPr sz="1400" b="1" spc="5" dirty="0">
                          <a:latin typeface="Times New Roman"/>
                          <a:cs typeface="Times New Roman"/>
                        </a:rPr>
                        <a:t>и</a:t>
                      </a:r>
                      <a:r>
                        <a:rPr sz="1400" b="1" dirty="0">
                          <a:latin typeface="Times New Roman"/>
                          <a:cs typeface="Times New Roman"/>
                        </a:rPr>
                        <a:t>я</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sz="1600" dirty="0">
                          <a:latin typeface="Times New Roman"/>
                          <a:cs typeface="Times New Roman"/>
                        </a:rPr>
                        <a:t>(</a:t>
                      </a:r>
                      <a:r>
                        <a:rPr lang="ru-RU" sz="1600" dirty="0">
                          <a:latin typeface="Times New Roman"/>
                          <a:cs typeface="Times New Roman"/>
                        </a:rPr>
                        <a:t>8</a:t>
                      </a:r>
                      <a:r>
                        <a:rPr sz="1600" dirty="0">
                          <a:latin typeface="Times New Roman"/>
                          <a:cs typeface="Times New Roman"/>
                        </a:rPr>
                        <a:t>0</a:t>
                      </a:r>
                      <a:r>
                        <a:rPr sz="1600" spc="-5" dirty="0">
                          <a:latin typeface="Times New Roman"/>
                          <a:cs typeface="Times New Roman"/>
                        </a:rPr>
                        <a:t> </a:t>
                      </a:r>
                      <a:r>
                        <a:rPr sz="1600" dirty="0">
                          <a:latin typeface="Times New Roman"/>
                          <a:cs typeface="Times New Roman"/>
                        </a:rPr>
                        <a:t>000</a:t>
                      </a:r>
                      <a:r>
                        <a:rPr sz="1600" spc="5" dirty="0">
                          <a:latin typeface="Times New Roman"/>
                          <a:cs typeface="Times New Roman"/>
                        </a:rPr>
                        <a:t> </a:t>
                      </a:r>
                      <a:r>
                        <a:rPr sz="1600" dirty="0">
                          <a:latin typeface="Times New Roman"/>
                          <a:cs typeface="Times New Roman"/>
                        </a:rPr>
                        <a:t>–</a:t>
                      </a:r>
                      <a:r>
                        <a:rPr sz="1600" spc="-10" dirty="0">
                          <a:latin typeface="Times New Roman"/>
                          <a:cs typeface="Times New Roman"/>
                        </a:rPr>
                        <a:t> </a:t>
                      </a:r>
                      <a:r>
                        <a:rPr lang="ru-RU" sz="1600" spc="-1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r>
                        <a:rPr lang="ru-RU" sz="1600" dirty="0">
                          <a:latin typeface="Times New Roman"/>
                          <a:cs typeface="Times New Roman"/>
                        </a:rPr>
                        <a:t> </a:t>
                      </a:r>
                      <a:r>
                        <a:rPr sz="1600" dirty="0">
                          <a:latin typeface="Times New Roman"/>
                          <a:cs typeface="Times New Roman"/>
                        </a:rPr>
                        <a:t>*</a:t>
                      </a:r>
                      <a:r>
                        <a:rPr lang="ru-RU" sz="1600" dirty="0">
                          <a:latin typeface="Times New Roman"/>
                          <a:cs typeface="Times New Roman"/>
                        </a:rPr>
                        <a:t> </a:t>
                      </a:r>
                      <a:r>
                        <a:rPr sz="1600" dirty="0">
                          <a:latin typeface="Times New Roman"/>
                          <a:cs typeface="Times New Roman"/>
                        </a:rPr>
                        <a:t>3</a:t>
                      </a:r>
                      <a:r>
                        <a:rPr sz="1600" spc="5" dirty="0">
                          <a:latin typeface="Times New Roman"/>
                          <a:cs typeface="Times New Roman"/>
                        </a:rPr>
                        <a:t>,</a:t>
                      </a:r>
                      <a:r>
                        <a:rPr sz="1600" dirty="0">
                          <a:latin typeface="Times New Roman"/>
                          <a:cs typeface="Times New Roman"/>
                        </a:rPr>
                        <a:t>5%</a:t>
                      </a:r>
                      <a:r>
                        <a:rPr sz="1600" spc="-10" dirty="0">
                          <a:latin typeface="Times New Roman"/>
                          <a:cs typeface="Times New Roman"/>
                        </a:rPr>
                        <a:t> </a:t>
                      </a:r>
                      <a:r>
                        <a:rPr sz="1600" dirty="0">
                          <a:latin typeface="Times New Roman"/>
                          <a:cs typeface="Times New Roman"/>
                        </a:rPr>
                        <a:t>= </a:t>
                      </a:r>
                      <a:r>
                        <a:rPr lang="ru-RU" sz="1600" dirty="0">
                          <a:latin typeface="Times New Roman"/>
                          <a:cs typeface="Times New Roman"/>
                        </a:rPr>
                        <a:t>2 520</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865">
                        <a:lnSpc>
                          <a:spcPct val="100000"/>
                        </a:lnSpc>
                      </a:pPr>
                      <a:r>
                        <a:rPr sz="1600" dirty="0">
                          <a:latin typeface="Times New Roman"/>
                          <a:cs typeface="Times New Roman"/>
                        </a:rPr>
                        <a:t>Min</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sz="1600" dirty="0">
                          <a:latin typeface="Times New Roman"/>
                          <a:cs typeface="Times New Roman"/>
                        </a:rPr>
                        <a:t>М</a:t>
                      </a:r>
                      <a:r>
                        <a:rPr sz="1600" spc="-10" dirty="0">
                          <a:latin typeface="Times New Roman"/>
                          <a:cs typeface="Times New Roman"/>
                        </a:rPr>
                        <a:t>З</a:t>
                      </a:r>
                      <a:r>
                        <a:rPr sz="1600" dirty="0">
                          <a:latin typeface="Times New Roman"/>
                          <a:cs typeface="Times New Roman"/>
                        </a:rPr>
                        <a:t>П (</a:t>
                      </a:r>
                      <a:r>
                        <a:rPr lang="ru-RU" sz="1600" dirty="0">
                          <a:latin typeface="Times New Roman"/>
                          <a:cs typeface="Times New Roman"/>
                        </a:rPr>
                        <a:t>85 0</a:t>
                      </a:r>
                      <a:r>
                        <a:rPr sz="1600" dirty="0">
                          <a:latin typeface="Times New Roman"/>
                          <a:cs typeface="Times New Roman"/>
                        </a:rPr>
                        <a:t>00)</a:t>
                      </a:r>
                    </a:p>
                    <a:p>
                      <a:pPr marL="62865">
                        <a:lnSpc>
                          <a:spcPct val="100000"/>
                        </a:lnSpc>
                        <a:spcBef>
                          <a:spcPts val="155"/>
                        </a:spcBef>
                      </a:pPr>
                      <a:r>
                        <a:rPr sz="1600" dirty="0">
                          <a:latin typeface="Times New Roman"/>
                          <a:cs typeface="Times New Roman"/>
                        </a:rPr>
                        <a:t>Max</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sz="1600" dirty="0">
                          <a:latin typeface="Times New Roman"/>
                          <a:cs typeface="Times New Roman"/>
                        </a:rPr>
                        <a:t>7</a:t>
                      </a:r>
                      <a:r>
                        <a:rPr sz="1600" spc="-10" dirty="0">
                          <a:latin typeface="Times New Roman"/>
                          <a:cs typeface="Times New Roman"/>
                        </a:rPr>
                        <a:t> </a:t>
                      </a:r>
                      <a:r>
                        <a:rPr sz="1600" dirty="0">
                          <a:latin typeface="Times New Roman"/>
                          <a:cs typeface="Times New Roman"/>
                        </a:rPr>
                        <a:t>М</a:t>
                      </a:r>
                      <a:r>
                        <a:rPr sz="1600" spc="-10" dirty="0">
                          <a:latin typeface="Times New Roman"/>
                          <a:cs typeface="Times New Roman"/>
                        </a:rPr>
                        <a:t>З</a:t>
                      </a:r>
                      <a:r>
                        <a:rPr sz="1600" dirty="0">
                          <a:latin typeface="Times New Roman"/>
                          <a:cs typeface="Times New Roman"/>
                        </a:rPr>
                        <a:t>П</a:t>
                      </a:r>
                      <a:r>
                        <a:rPr sz="1600" spc="10" dirty="0">
                          <a:latin typeface="Times New Roman"/>
                          <a:cs typeface="Times New Roman"/>
                        </a:rPr>
                        <a:t> </a:t>
                      </a:r>
                      <a:r>
                        <a:rPr sz="1600" dirty="0">
                          <a:latin typeface="Times New Roman"/>
                          <a:cs typeface="Times New Roman"/>
                        </a:rPr>
                        <a:t>(</a:t>
                      </a:r>
                      <a:r>
                        <a:rPr lang="ru-RU" sz="1600" dirty="0">
                          <a:latin typeface="Times New Roman"/>
                          <a:cs typeface="Times New Roman"/>
                        </a:rPr>
                        <a:t>595 000</a:t>
                      </a:r>
                      <a:r>
                        <a:rPr sz="1600" dirty="0">
                          <a:latin typeface="Times New Roman"/>
                          <a:cs typeface="Times New Roman"/>
                        </a:rPr>
                        <a:t>)</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spc="5" dirty="0">
                          <a:latin typeface="Times New Roman"/>
                          <a:cs typeface="Times New Roman"/>
                        </a:rPr>
                        <a:t>2 520 </a:t>
                      </a:r>
                      <a:r>
                        <a:rPr sz="1600" spc="5" dirty="0" err="1">
                          <a:latin typeface="Times New Roman"/>
                          <a:cs typeface="Times New Roman"/>
                        </a:rPr>
                        <a:t>те</a:t>
                      </a:r>
                      <a:r>
                        <a:rPr sz="1600" dirty="0" err="1">
                          <a:latin typeface="Times New Roman"/>
                          <a:cs typeface="Times New Roman"/>
                        </a:rPr>
                        <a:t>н</a:t>
                      </a:r>
                      <a:r>
                        <a:rPr sz="1600" spc="-20" dirty="0" err="1">
                          <a:latin typeface="Times New Roman"/>
                          <a:cs typeface="Times New Roman"/>
                        </a:rPr>
                        <a:t>г</a:t>
                      </a:r>
                      <a:r>
                        <a:rPr sz="1600" dirty="0" err="1">
                          <a:latin typeface="Times New Roman"/>
                          <a:cs typeface="Times New Roman"/>
                        </a:rPr>
                        <a:t>е</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4"/>
                  </a:ext>
                </a:extLst>
              </a:tr>
              <a:tr h="740898">
                <a:tc>
                  <a:txBody>
                    <a:bodyPr/>
                    <a:lstStyle/>
                    <a:p>
                      <a:pPr marL="62230">
                        <a:lnSpc>
                          <a:spcPct val="100000"/>
                        </a:lnSpc>
                      </a:pPr>
                      <a:r>
                        <a:rPr sz="1400" b="1" dirty="0">
                          <a:latin typeface="Times New Roman"/>
                          <a:cs typeface="Times New Roman"/>
                        </a:rPr>
                        <a:t>Соц</a:t>
                      </a:r>
                      <a:r>
                        <a:rPr sz="1400" b="1" spc="5" dirty="0">
                          <a:latin typeface="Times New Roman"/>
                          <a:cs typeface="Times New Roman"/>
                        </a:rPr>
                        <a:t>и</a:t>
                      </a:r>
                      <a:r>
                        <a:rPr sz="1400" b="1" spc="15" dirty="0">
                          <a:latin typeface="Times New Roman"/>
                          <a:cs typeface="Times New Roman"/>
                        </a:rPr>
                        <a:t>а</a:t>
                      </a:r>
                      <a:r>
                        <a:rPr sz="1400" b="1" dirty="0">
                          <a:latin typeface="Times New Roman"/>
                          <a:cs typeface="Times New Roman"/>
                        </a:rPr>
                        <a:t>л</a:t>
                      </a:r>
                      <a:r>
                        <a:rPr sz="1400" b="1" spc="10" dirty="0">
                          <a:latin typeface="Times New Roman"/>
                          <a:cs typeface="Times New Roman"/>
                        </a:rPr>
                        <a:t>ь</a:t>
                      </a:r>
                      <a:r>
                        <a:rPr sz="1400" b="1" dirty="0">
                          <a:latin typeface="Times New Roman"/>
                          <a:cs typeface="Times New Roman"/>
                        </a:rPr>
                        <a:t>ный</a:t>
                      </a:r>
                      <a:r>
                        <a:rPr sz="1400" b="1" spc="-5" dirty="0">
                          <a:latin typeface="Times New Roman"/>
                          <a:cs typeface="Times New Roman"/>
                        </a:rPr>
                        <a:t> </a:t>
                      </a:r>
                      <a:r>
                        <a:rPr sz="1400" b="1" dirty="0">
                          <a:latin typeface="Times New Roman"/>
                          <a:cs typeface="Times New Roman"/>
                        </a:rPr>
                        <a:t>н</a:t>
                      </a:r>
                      <a:r>
                        <a:rPr sz="1400" b="1" spc="15" dirty="0">
                          <a:latin typeface="Times New Roman"/>
                          <a:cs typeface="Times New Roman"/>
                        </a:rPr>
                        <a:t>а</a:t>
                      </a:r>
                      <a:r>
                        <a:rPr sz="1400" b="1" dirty="0">
                          <a:latin typeface="Times New Roman"/>
                          <a:cs typeface="Times New Roman"/>
                        </a:rPr>
                        <a:t>л</a:t>
                      </a:r>
                      <a:r>
                        <a:rPr sz="1400" b="1" spc="5" dirty="0">
                          <a:latin typeface="Times New Roman"/>
                          <a:cs typeface="Times New Roman"/>
                        </a:rPr>
                        <a:t>о</a:t>
                      </a:r>
                      <a:r>
                        <a:rPr sz="1400" b="1" dirty="0">
                          <a:latin typeface="Times New Roman"/>
                          <a:cs typeface="Times New Roman"/>
                        </a:rPr>
                        <a:t>г</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sz="1600" dirty="0">
                          <a:latin typeface="Times New Roman"/>
                          <a:cs typeface="Times New Roman"/>
                        </a:rPr>
                        <a:t>(</a:t>
                      </a:r>
                      <a:r>
                        <a:rPr lang="ru-RU" sz="1600" dirty="0">
                          <a:latin typeface="Times New Roman"/>
                          <a:cs typeface="Times New Roman"/>
                        </a:rPr>
                        <a:t>8</a:t>
                      </a:r>
                      <a:r>
                        <a:rPr sz="1600" dirty="0">
                          <a:latin typeface="Times New Roman"/>
                          <a:cs typeface="Times New Roman"/>
                        </a:rPr>
                        <a:t>0</a:t>
                      </a:r>
                      <a:r>
                        <a:rPr sz="1600" spc="-5" dirty="0">
                          <a:latin typeface="Times New Roman"/>
                          <a:cs typeface="Times New Roman"/>
                        </a:rPr>
                        <a:t> </a:t>
                      </a:r>
                      <a:r>
                        <a:rPr sz="1600" dirty="0">
                          <a:latin typeface="Times New Roman"/>
                          <a:cs typeface="Times New Roman"/>
                        </a:rPr>
                        <a:t>000</a:t>
                      </a:r>
                      <a:r>
                        <a:rPr sz="1600" spc="5" dirty="0">
                          <a:latin typeface="Times New Roman"/>
                          <a:cs typeface="Times New Roman"/>
                        </a:rPr>
                        <a:t> </a:t>
                      </a:r>
                      <a:r>
                        <a:rPr sz="1600" dirty="0">
                          <a:latin typeface="Times New Roman"/>
                          <a:cs typeface="Times New Roman"/>
                        </a:rPr>
                        <a:t>-</a:t>
                      </a:r>
                      <a:r>
                        <a:rPr sz="1600" spc="-10" dirty="0">
                          <a:latin typeface="Times New Roman"/>
                          <a:cs typeface="Times New Roman"/>
                        </a:rPr>
                        <a:t> </a:t>
                      </a:r>
                      <a:r>
                        <a:rPr lang="ru-RU" sz="1600" spc="-1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r>
                        <a:rPr lang="ru-RU" sz="1600" dirty="0">
                          <a:latin typeface="Times New Roman"/>
                          <a:cs typeface="Times New Roman"/>
                        </a:rPr>
                        <a:t>ОПВ</a:t>
                      </a:r>
                      <a:r>
                        <a:rPr sz="1600" spc="-10" dirty="0">
                          <a:latin typeface="Times New Roman"/>
                          <a:cs typeface="Times New Roman"/>
                        </a:rPr>
                        <a:t> </a:t>
                      </a:r>
                      <a:r>
                        <a:rPr sz="1600" dirty="0">
                          <a:latin typeface="Times New Roman"/>
                          <a:cs typeface="Times New Roman"/>
                        </a:rPr>
                        <a:t>–</a:t>
                      </a:r>
                      <a:r>
                        <a:rPr sz="1600" b="1" spc="5" dirty="0">
                          <a:solidFill>
                            <a:srgbClr val="0070C0"/>
                          </a:solidFill>
                          <a:latin typeface="Times New Roman"/>
                          <a:cs typeface="Times New Roman"/>
                        </a:rPr>
                        <a:t> </a:t>
                      </a:r>
                      <a:r>
                        <a:rPr lang="ru-RU" sz="1600" b="1" spc="5" dirty="0">
                          <a:solidFill>
                            <a:srgbClr val="0000CC"/>
                          </a:solidFill>
                          <a:latin typeface="Times New Roman"/>
                          <a:cs typeface="Times New Roman"/>
                        </a:rPr>
                        <a:t>2 080 </a:t>
                      </a:r>
                      <a:r>
                        <a:rPr lang="ru-RU" sz="1600" b="1" dirty="0">
                          <a:solidFill>
                            <a:srgbClr val="0000CC"/>
                          </a:solidFill>
                          <a:latin typeface="Times New Roman"/>
                          <a:cs typeface="Times New Roman"/>
                        </a:rPr>
                        <a:t>ВОСМС)</a:t>
                      </a:r>
                      <a:r>
                        <a:rPr lang="ru-RU" sz="1600" b="1" spc="5" dirty="0">
                          <a:solidFill>
                            <a:srgbClr val="0000CC"/>
                          </a:solidFill>
                          <a:latin typeface="Times New Roman"/>
                          <a:cs typeface="Times New Roman"/>
                        </a:rPr>
                        <a:t> </a:t>
                      </a:r>
                      <a:r>
                        <a:rPr sz="1600" dirty="0">
                          <a:solidFill>
                            <a:srgbClr val="0000CC"/>
                          </a:solidFill>
                          <a:latin typeface="Times New Roman"/>
                          <a:cs typeface="Times New Roman"/>
                        </a:rPr>
                        <a:t> </a:t>
                      </a:r>
                      <a:r>
                        <a:rPr sz="1600" dirty="0">
                          <a:latin typeface="Times New Roman"/>
                          <a:cs typeface="Times New Roman"/>
                        </a:rPr>
                        <a:t>*</a:t>
                      </a:r>
                      <a:r>
                        <a:rPr lang="ru-RU" sz="1600" dirty="0">
                          <a:latin typeface="Times New Roman"/>
                          <a:cs typeface="Times New Roman"/>
                        </a:rPr>
                        <a:t> </a:t>
                      </a:r>
                      <a:r>
                        <a:rPr sz="1600" dirty="0">
                          <a:latin typeface="Times New Roman"/>
                          <a:cs typeface="Times New Roman"/>
                        </a:rPr>
                        <a:t>9</a:t>
                      </a:r>
                      <a:r>
                        <a:rPr sz="1600" spc="5" dirty="0">
                          <a:latin typeface="Times New Roman"/>
                          <a:cs typeface="Times New Roman"/>
                        </a:rPr>
                        <a:t>,</a:t>
                      </a:r>
                      <a:r>
                        <a:rPr sz="1600" dirty="0">
                          <a:latin typeface="Times New Roman"/>
                          <a:cs typeface="Times New Roman"/>
                        </a:rPr>
                        <a:t>5%</a:t>
                      </a:r>
                      <a:r>
                        <a:rPr sz="1600" spc="-5" dirty="0">
                          <a:latin typeface="Times New Roman"/>
                          <a:cs typeface="Times New Roman"/>
                        </a:rPr>
                        <a:t> </a:t>
                      </a:r>
                      <a:r>
                        <a:rPr sz="1600" dirty="0">
                          <a:latin typeface="Times New Roman"/>
                          <a:cs typeface="Times New Roman"/>
                        </a:rPr>
                        <a:t>=</a:t>
                      </a:r>
                      <a:r>
                        <a:rPr lang="ru-RU" sz="1600" dirty="0">
                          <a:latin typeface="Times New Roman"/>
                          <a:cs typeface="Times New Roman"/>
                        </a:rPr>
                        <a:t> 6 642,4</a:t>
                      </a:r>
                      <a:endParaRPr sz="1600" dirty="0">
                        <a:latin typeface="Times New Roman"/>
                        <a:cs typeface="Times New Roman"/>
                      </a:endParaRPr>
                    </a:p>
                    <a:p>
                      <a:pPr marL="62230">
                        <a:lnSpc>
                          <a:spcPct val="100000"/>
                        </a:lnSpc>
                        <a:spcBef>
                          <a:spcPts val="155"/>
                        </a:spcBef>
                      </a:pPr>
                      <a:r>
                        <a:rPr lang="ru-RU" sz="1600" dirty="0">
                          <a:latin typeface="Times New Roman"/>
                          <a:cs typeface="Times New Roman"/>
                        </a:rPr>
                        <a:t>6 642,4 </a:t>
                      </a:r>
                      <a:r>
                        <a:rPr lang="ru-RU" sz="1600" spc="-10" dirty="0">
                          <a:latin typeface="Times New Roman"/>
                          <a:cs typeface="Times New Roman"/>
                        </a:rPr>
                        <a:t>– 2 520 </a:t>
                      </a:r>
                      <a:r>
                        <a:rPr lang="ru-RU" sz="1600" dirty="0">
                          <a:latin typeface="Times New Roman"/>
                          <a:cs typeface="Times New Roman"/>
                        </a:rPr>
                        <a:t> СО</a:t>
                      </a:r>
                      <a:r>
                        <a:rPr sz="1600" dirty="0">
                          <a:latin typeface="Times New Roman"/>
                          <a:cs typeface="Times New Roman"/>
                        </a:rPr>
                        <a:t> = </a:t>
                      </a:r>
                      <a:r>
                        <a:rPr lang="ru-RU" sz="1600" dirty="0">
                          <a:latin typeface="Times New Roman"/>
                          <a:cs typeface="Times New Roman"/>
                        </a:rPr>
                        <a:t>4 122,4</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865">
                        <a:lnSpc>
                          <a:spcPct val="100000"/>
                        </a:lnSpc>
                      </a:pPr>
                      <a:r>
                        <a:rPr sz="1600" dirty="0">
                          <a:latin typeface="Times New Roman"/>
                          <a:cs typeface="Times New Roman"/>
                        </a:rPr>
                        <a:t>Min</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sz="1600" dirty="0">
                          <a:latin typeface="Times New Roman"/>
                          <a:cs typeface="Times New Roman"/>
                        </a:rPr>
                        <a:t>1М</a:t>
                      </a:r>
                      <a:r>
                        <a:rPr sz="1600" spc="-10" dirty="0">
                          <a:latin typeface="Times New Roman"/>
                          <a:cs typeface="Times New Roman"/>
                        </a:rPr>
                        <a:t>З</a:t>
                      </a:r>
                      <a:r>
                        <a:rPr sz="1600" dirty="0">
                          <a:latin typeface="Times New Roman"/>
                          <a:cs typeface="Times New Roman"/>
                        </a:rPr>
                        <a:t>П (</a:t>
                      </a:r>
                      <a:r>
                        <a:rPr lang="ru-RU" sz="1600" dirty="0">
                          <a:latin typeface="Times New Roman"/>
                          <a:cs typeface="Times New Roman"/>
                        </a:rPr>
                        <a:t>85 0</a:t>
                      </a:r>
                      <a:r>
                        <a:rPr sz="1600" dirty="0">
                          <a:latin typeface="Times New Roman"/>
                          <a:cs typeface="Times New Roman"/>
                        </a:rPr>
                        <a:t>00)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sz="1600" spc="5" dirty="0" err="1">
                          <a:latin typeface="Times New Roman"/>
                          <a:cs typeface="Times New Roman"/>
                        </a:rPr>
                        <a:t>те</a:t>
                      </a:r>
                      <a:r>
                        <a:rPr sz="1600" dirty="0" err="1">
                          <a:latin typeface="Times New Roman"/>
                          <a:cs typeface="Times New Roman"/>
                        </a:rPr>
                        <a:t>н</a:t>
                      </a:r>
                      <a:r>
                        <a:rPr sz="1600" spc="-20" dirty="0" err="1">
                          <a:latin typeface="Times New Roman"/>
                          <a:cs typeface="Times New Roman"/>
                        </a:rPr>
                        <a:t>г</a:t>
                      </a:r>
                      <a:r>
                        <a:rPr sz="1600" dirty="0" err="1">
                          <a:latin typeface="Times New Roman"/>
                          <a:cs typeface="Times New Roman"/>
                        </a:rPr>
                        <a:t>е</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5"/>
                  </a:ext>
                </a:extLst>
              </a:tr>
              <a:tr h="515971">
                <a:tc>
                  <a:txBody>
                    <a:bodyPr/>
                    <a:lstStyle/>
                    <a:p>
                      <a:pPr marL="62230">
                        <a:lnSpc>
                          <a:spcPct val="100000"/>
                        </a:lnSpc>
                      </a:pPr>
                      <a:r>
                        <a:rPr sz="1400" b="1" spc="15" dirty="0">
                          <a:solidFill>
                            <a:srgbClr val="0070C0"/>
                          </a:solidFill>
                          <a:latin typeface="Times New Roman"/>
                          <a:cs typeface="Times New Roman"/>
                        </a:rPr>
                        <a:t>О</a:t>
                      </a:r>
                      <a:r>
                        <a:rPr lang="ru-RU" sz="1400" b="1" spc="15" dirty="0">
                          <a:latin typeface="Times New Roman"/>
                          <a:cs typeface="Times New Roman"/>
                        </a:rPr>
                        <a:t>О</a:t>
                      </a:r>
                      <a:r>
                        <a:rPr sz="1400" b="1" dirty="0">
                          <a:latin typeface="Times New Roman"/>
                          <a:cs typeface="Times New Roman"/>
                        </a:rPr>
                        <a:t>СМС</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lang="ru-RU" sz="1600" dirty="0">
                          <a:latin typeface="Times New Roman"/>
                          <a:cs typeface="Times New Roman"/>
                        </a:rPr>
                        <a:t>(8</a:t>
                      </a:r>
                      <a:r>
                        <a:rPr sz="1600" dirty="0">
                          <a:latin typeface="Times New Roman"/>
                          <a:cs typeface="Times New Roman"/>
                        </a:rPr>
                        <a:t>0</a:t>
                      </a:r>
                      <a:r>
                        <a:rPr sz="1600" spc="-5" dirty="0">
                          <a:latin typeface="Times New Roman"/>
                          <a:cs typeface="Times New Roman"/>
                        </a:rPr>
                        <a:t> </a:t>
                      </a:r>
                      <a:r>
                        <a:rPr sz="1600" dirty="0">
                          <a:latin typeface="Times New Roman"/>
                          <a:cs typeface="Times New Roman"/>
                        </a:rPr>
                        <a:t>000</a:t>
                      </a:r>
                      <a:r>
                        <a:rPr lang="ru-RU" sz="1600" dirty="0">
                          <a:latin typeface="Times New Roman"/>
                          <a:cs typeface="Times New Roman"/>
                        </a:rPr>
                        <a:t> + </a:t>
                      </a:r>
                      <a:r>
                        <a:rPr lang="ru-RU" sz="1600" b="1" dirty="0">
                          <a:latin typeface="Times New Roman"/>
                          <a:cs typeface="Times New Roman"/>
                        </a:rPr>
                        <a:t>24 000</a:t>
                      </a:r>
                      <a:r>
                        <a:rPr lang="ru-RU" sz="1600" dirty="0">
                          <a:latin typeface="Times New Roman"/>
                          <a:cs typeface="Times New Roman"/>
                        </a:rPr>
                        <a:t>)</a:t>
                      </a:r>
                      <a:r>
                        <a:rPr sz="1600" spc="5" dirty="0">
                          <a:latin typeface="Times New Roman"/>
                          <a:cs typeface="Times New Roman"/>
                        </a:rPr>
                        <a:t> </a:t>
                      </a:r>
                      <a:r>
                        <a:rPr lang="ru-RU" sz="1600" dirty="0">
                          <a:latin typeface="Times New Roman"/>
                          <a:cs typeface="Times New Roman"/>
                        </a:rPr>
                        <a:t> </a:t>
                      </a:r>
                      <a:r>
                        <a:rPr sz="1600" dirty="0">
                          <a:latin typeface="Times New Roman"/>
                          <a:cs typeface="Times New Roman"/>
                        </a:rPr>
                        <a:t>*</a:t>
                      </a:r>
                      <a:r>
                        <a:rPr lang="ru-RU" sz="1600" dirty="0">
                          <a:latin typeface="Times New Roman"/>
                          <a:cs typeface="Times New Roman"/>
                        </a:rPr>
                        <a:t> 3</a:t>
                      </a:r>
                      <a:r>
                        <a:rPr sz="1600" dirty="0">
                          <a:latin typeface="Times New Roman"/>
                          <a:cs typeface="Times New Roman"/>
                        </a:rPr>
                        <a:t>%</a:t>
                      </a:r>
                      <a:r>
                        <a:rPr sz="1600" spc="5" dirty="0">
                          <a:latin typeface="Times New Roman"/>
                          <a:cs typeface="Times New Roman"/>
                        </a:rPr>
                        <a:t> </a:t>
                      </a:r>
                      <a:r>
                        <a:rPr sz="1600" dirty="0">
                          <a:latin typeface="Times New Roman"/>
                          <a:cs typeface="Times New Roman"/>
                        </a:rPr>
                        <a:t>=</a:t>
                      </a:r>
                      <a:r>
                        <a:rPr sz="1600" spc="-15" dirty="0">
                          <a:latin typeface="Times New Roman"/>
                          <a:cs typeface="Times New Roman"/>
                        </a:rPr>
                        <a:t> </a:t>
                      </a:r>
                      <a:r>
                        <a:rPr lang="ru-RU" sz="1600" spc="-15" dirty="0">
                          <a:latin typeface="Times New Roman"/>
                          <a:cs typeface="Times New Roman"/>
                        </a:rPr>
                        <a:t>3 1</a:t>
                      </a:r>
                      <a:r>
                        <a:rPr lang="ru-RU" sz="1600" dirty="0">
                          <a:latin typeface="Times New Roman"/>
                          <a:cs typeface="Times New Roman"/>
                        </a:rPr>
                        <a:t>20</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00"/>
                    </a:solidFill>
                  </a:tcPr>
                </a:tc>
                <a:tc>
                  <a:txBody>
                    <a:bodyPr/>
                    <a:lstStyle/>
                    <a:p>
                      <a:pPr marL="62865">
                        <a:lnSpc>
                          <a:spcPct val="100000"/>
                        </a:lnSpc>
                      </a:pPr>
                      <a:r>
                        <a:rPr sz="1600" dirty="0">
                          <a:latin typeface="Times New Roman"/>
                          <a:cs typeface="Times New Roman"/>
                        </a:rPr>
                        <a:t>Max</a:t>
                      </a:r>
                      <a:r>
                        <a:rPr sz="1600" spc="-10" dirty="0">
                          <a:latin typeface="Times New Roman"/>
                          <a:cs typeface="Times New Roman"/>
                        </a:rPr>
                        <a:t> </a:t>
                      </a:r>
                      <a:r>
                        <a:rPr sz="1600" dirty="0">
                          <a:latin typeface="Times New Roman"/>
                          <a:cs typeface="Times New Roman"/>
                        </a:rPr>
                        <a:t>10 М</a:t>
                      </a:r>
                      <a:r>
                        <a:rPr sz="1600" spc="-10" dirty="0">
                          <a:latin typeface="Times New Roman"/>
                          <a:cs typeface="Times New Roman"/>
                        </a:rPr>
                        <a:t>З</a:t>
                      </a:r>
                      <a:r>
                        <a:rPr sz="1600" dirty="0">
                          <a:latin typeface="Times New Roman"/>
                          <a:cs typeface="Times New Roman"/>
                        </a:rPr>
                        <a:t>П (</a:t>
                      </a:r>
                      <a:r>
                        <a:rPr lang="ru-RU" sz="1600" dirty="0">
                          <a:latin typeface="Times New Roman"/>
                          <a:cs typeface="Times New Roman"/>
                        </a:rPr>
                        <a:t>850</a:t>
                      </a:r>
                      <a:r>
                        <a:rPr sz="1600" spc="10" dirty="0">
                          <a:latin typeface="Times New Roman"/>
                          <a:cs typeface="Times New Roman"/>
                        </a:rPr>
                        <a:t> </a:t>
                      </a:r>
                      <a:r>
                        <a:rPr sz="1600" dirty="0">
                          <a:latin typeface="Times New Roman"/>
                          <a:cs typeface="Times New Roman"/>
                        </a:rPr>
                        <a:t>000)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dirty="0">
                          <a:latin typeface="Times New Roman"/>
                          <a:cs typeface="Times New Roman"/>
                        </a:rPr>
                        <a:t>3 120</a:t>
                      </a:r>
                      <a:r>
                        <a:rPr sz="1600" dirty="0">
                          <a:latin typeface="Times New Roman"/>
                          <a:cs typeface="Times New Roman"/>
                        </a:rPr>
                        <a:t>т</a:t>
                      </a:r>
                      <a:r>
                        <a:rPr sz="1600" spc="5" dirty="0">
                          <a:latin typeface="Times New Roman"/>
                          <a:cs typeface="Times New Roman"/>
                        </a:rPr>
                        <a:t>е</a:t>
                      </a:r>
                      <a:r>
                        <a:rPr sz="1600" dirty="0">
                          <a:latin typeface="Times New Roman"/>
                          <a:cs typeface="Times New Roman"/>
                        </a:rPr>
                        <a:t>н</a:t>
                      </a:r>
                      <a:r>
                        <a:rPr sz="1600" spc="-25" dirty="0">
                          <a:latin typeface="Times New Roman"/>
                          <a:cs typeface="Times New Roman"/>
                        </a:rPr>
                        <a:t>г</a:t>
                      </a:r>
                      <a:r>
                        <a:rPr sz="1600" dirty="0">
                          <a:latin typeface="Times New Roman"/>
                          <a:cs typeface="Times New Roman"/>
                        </a:rPr>
                        <a:t>е</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6"/>
                  </a:ext>
                </a:extLst>
              </a:tr>
              <a:tr h="483312">
                <a:tc>
                  <a:txBody>
                    <a:bodyPr/>
                    <a:lstStyle/>
                    <a:p>
                      <a:pPr marL="62230">
                        <a:lnSpc>
                          <a:spcPct val="100000"/>
                        </a:lnSpc>
                      </a:pPr>
                      <a:r>
                        <a:rPr sz="1400" b="1" dirty="0">
                          <a:solidFill>
                            <a:srgbClr val="0070C0"/>
                          </a:solidFill>
                          <a:latin typeface="Times New Roman"/>
                          <a:cs typeface="Times New Roman"/>
                        </a:rPr>
                        <a:t>В</a:t>
                      </a:r>
                      <a:r>
                        <a:rPr sz="1400" b="1" spc="20" dirty="0">
                          <a:latin typeface="Times New Roman"/>
                          <a:cs typeface="Times New Roman"/>
                        </a:rPr>
                        <a:t>О</a:t>
                      </a:r>
                      <a:r>
                        <a:rPr sz="1400" b="1" dirty="0">
                          <a:latin typeface="Times New Roman"/>
                          <a:cs typeface="Times New Roman"/>
                        </a:rPr>
                        <a:t>СМС</a:t>
                      </a:r>
                      <a:endParaRPr sz="14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lang="ru-RU" sz="1600" dirty="0">
                          <a:latin typeface="Times New Roman"/>
                          <a:cs typeface="Times New Roman"/>
                        </a:rPr>
                        <a:t>(8</a:t>
                      </a:r>
                      <a:r>
                        <a:rPr sz="1600" dirty="0">
                          <a:latin typeface="Times New Roman"/>
                          <a:cs typeface="Times New Roman"/>
                        </a:rPr>
                        <a:t>0 </a:t>
                      </a:r>
                      <a:r>
                        <a:rPr sz="1600" spc="-10" dirty="0">
                          <a:latin typeface="Times New Roman"/>
                          <a:cs typeface="Times New Roman"/>
                        </a:rPr>
                        <a:t>0</a:t>
                      </a:r>
                      <a:r>
                        <a:rPr sz="1600" dirty="0">
                          <a:latin typeface="Times New Roman"/>
                          <a:cs typeface="Times New Roman"/>
                        </a:rPr>
                        <a:t>00</a:t>
                      </a:r>
                      <a:r>
                        <a:rPr sz="1600" spc="5" dirty="0">
                          <a:latin typeface="Times New Roman"/>
                          <a:cs typeface="Times New Roman"/>
                        </a:rPr>
                        <a:t> </a:t>
                      </a:r>
                      <a:r>
                        <a:rPr lang="ru-RU" sz="1600" spc="5" dirty="0">
                          <a:latin typeface="Times New Roman"/>
                          <a:cs typeface="Times New Roman"/>
                        </a:rPr>
                        <a:t>+ </a:t>
                      </a:r>
                      <a:r>
                        <a:rPr lang="ru-RU" sz="1600" b="1" spc="5" dirty="0">
                          <a:latin typeface="Times New Roman"/>
                          <a:cs typeface="Times New Roman"/>
                        </a:rPr>
                        <a:t>24 000</a:t>
                      </a:r>
                      <a:r>
                        <a:rPr lang="ru-RU" sz="1600" spc="5" dirty="0">
                          <a:latin typeface="Times New Roman"/>
                          <a:cs typeface="Times New Roman"/>
                        </a:rPr>
                        <a:t>) </a:t>
                      </a:r>
                      <a:r>
                        <a:rPr lang="ru-RU" sz="1600" dirty="0">
                          <a:latin typeface="Times New Roman"/>
                          <a:cs typeface="Times New Roman"/>
                        </a:rPr>
                        <a:t> </a:t>
                      </a:r>
                      <a:r>
                        <a:rPr sz="1600" dirty="0">
                          <a:latin typeface="Times New Roman"/>
                          <a:cs typeface="Times New Roman"/>
                        </a:rPr>
                        <a:t>*</a:t>
                      </a:r>
                      <a:r>
                        <a:rPr lang="ru-RU" sz="1600" dirty="0">
                          <a:latin typeface="Times New Roman"/>
                          <a:cs typeface="Times New Roman"/>
                        </a:rPr>
                        <a:t> </a:t>
                      </a:r>
                      <a:r>
                        <a:rPr lang="ru-RU" sz="1600" b="1" dirty="0">
                          <a:solidFill>
                            <a:srgbClr val="0000CC"/>
                          </a:solidFill>
                          <a:latin typeface="Times New Roman"/>
                          <a:cs typeface="Times New Roman"/>
                        </a:rPr>
                        <a:t>2</a:t>
                      </a:r>
                      <a:r>
                        <a:rPr sz="1600" b="1" dirty="0">
                          <a:solidFill>
                            <a:srgbClr val="0000CC"/>
                          </a:solidFill>
                          <a:latin typeface="Times New Roman"/>
                          <a:cs typeface="Times New Roman"/>
                        </a:rPr>
                        <a:t>%</a:t>
                      </a:r>
                      <a:r>
                        <a:rPr sz="1600" b="1" spc="5" dirty="0">
                          <a:solidFill>
                            <a:srgbClr val="0070C0"/>
                          </a:solidFill>
                          <a:latin typeface="Times New Roman"/>
                          <a:cs typeface="Times New Roman"/>
                        </a:rPr>
                        <a:t> </a:t>
                      </a:r>
                      <a:r>
                        <a:rPr sz="1600" dirty="0">
                          <a:latin typeface="Times New Roman"/>
                          <a:cs typeface="Times New Roman"/>
                        </a:rPr>
                        <a:t>=</a:t>
                      </a:r>
                      <a:r>
                        <a:rPr sz="1600" spc="-15" dirty="0">
                          <a:latin typeface="Times New Roman"/>
                          <a:cs typeface="Times New Roman"/>
                        </a:rPr>
                        <a:t> </a:t>
                      </a:r>
                      <a:r>
                        <a:rPr lang="ru-RU" sz="1600" spc="-15" dirty="0">
                          <a:latin typeface="Times New Roman"/>
                          <a:cs typeface="Times New Roman"/>
                        </a:rPr>
                        <a:t>2 080</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00"/>
                    </a:solidFill>
                  </a:tcPr>
                </a:tc>
                <a:tc>
                  <a:txBody>
                    <a:bodyPr/>
                    <a:lstStyle/>
                    <a:p>
                      <a:pPr marL="119380">
                        <a:lnSpc>
                          <a:spcPct val="100000"/>
                        </a:lnSpc>
                      </a:pPr>
                      <a:r>
                        <a:rPr sz="1600" dirty="0">
                          <a:latin typeface="Times New Roman"/>
                          <a:cs typeface="Times New Roman"/>
                        </a:rPr>
                        <a:t>Max</a:t>
                      </a:r>
                      <a:r>
                        <a:rPr sz="1600" spc="5" dirty="0">
                          <a:latin typeface="Times New Roman"/>
                          <a:cs typeface="Times New Roman"/>
                        </a:rPr>
                        <a:t> </a:t>
                      </a:r>
                      <a:r>
                        <a:rPr sz="1600" dirty="0">
                          <a:latin typeface="Times New Roman"/>
                          <a:cs typeface="Times New Roman"/>
                        </a:rPr>
                        <a:t>10</a:t>
                      </a:r>
                      <a:r>
                        <a:rPr sz="1600" spc="-10" dirty="0">
                          <a:latin typeface="Times New Roman"/>
                          <a:cs typeface="Times New Roman"/>
                        </a:rPr>
                        <a:t> </a:t>
                      </a:r>
                      <a:r>
                        <a:rPr sz="1600" dirty="0">
                          <a:latin typeface="Times New Roman"/>
                          <a:cs typeface="Times New Roman"/>
                        </a:rPr>
                        <a:t>М</a:t>
                      </a:r>
                      <a:r>
                        <a:rPr sz="1600" spc="-10" dirty="0">
                          <a:latin typeface="Times New Roman"/>
                          <a:cs typeface="Times New Roman"/>
                        </a:rPr>
                        <a:t>З</a:t>
                      </a:r>
                      <a:r>
                        <a:rPr sz="1600" dirty="0">
                          <a:latin typeface="Times New Roman"/>
                          <a:cs typeface="Times New Roman"/>
                        </a:rPr>
                        <a:t>П</a:t>
                      </a:r>
                      <a:r>
                        <a:rPr sz="1600" spc="10" dirty="0">
                          <a:latin typeface="Times New Roman"/>
                          <a:cs typeface="Times New Roman"/>
                        </a:rPr>
                        <a:t> </a:t>
                      </a:r>
                      <a:r>
                        <a:rPr sz="1600" dirty="0">
                          <a:latin typeface="Times New Roman"/>
                          <a:cs typeface="Times New Roman"/>
                        </a:rPr>
                        <a:t>(</a:t>
                      </a:r>
                      <a:r>
                        <a:rPr lang="ru-RU" sz="1600" dirty="0">
                          <a:latin typeface="Times New Roman"/>
                          <a:cs typeface="Times New Roman"/>
                        </a:rPr>
                        <a:t>850</a:t>
                      </a:r>
                      <a:r>
                        <a:rPr sz="1600" spc="-5" dirty="0">
                          <a:latin typeface="Times New Roman"/>
                          <a:cs typeface="Times New Roman"/>
                        </a:rPr>
                        <a:t> </a:t>
                      </a:r>
                      <a:r>
                        <a:rPr sz="1600" dirty="0">
                          <a:latin typeface="Times New Roman"/>
                          <a:cs typeface="Times New Roman"/>
                        </a:rPr>
                        <a:t>000)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dirty="0">
                          <a:latin typeface="Times New Roman"/>
                          <a:cs typeface="Times New Roman"/>
                        </a:rPr>
                        <a:t>2 080 тенге</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7"/>
                  </a:ext>
                </a:extLst>
              </a:tr>
              <a:tr h="478302">
                <a:tc>
                  <a:txBody>
                    <a:bodyPr/>
                    <a:lstStyle/>
                    <a:p>
                      <a:pPr marL="62230">
                        <a:lnSpc>
                          <a:spcPct val="100000"/>
                        </a:lnSpc>
                      </a:pPr>
                      <a:r>
                        <a:rPr sz="1400" b="1" dirty="0">
                          <a:latin typeface="Times New Roman"/>
                          <a:cs typeface="Times New Roman"/>
                        </a:rPr>
                        <a:t>К вы</a:t>
                      </a:r>
                      <a:r>
                        <a:rPr sz="1400" b="1" spc="5" dirty="0">
                          <a:latin typeface="Times New Roman"/>
                          <a:cs typeface="Times New Roman"/>
                        </a:rPr>
                        <a:t>п</a:t>
                      </a:r>
                      <a:r>
                        <a:rPr sz="1400" b="1" dirty="0">
                          <a:latin typeface="Times New Roman"/>
                          <a:cs typeface="Times New Roman"/>
                        </a:rPr>
                        <a:t>л</a:t>
                      </a:r>
                      <a:r>
                        <a:rPr sz="1400" b="1" spc="-30" dirty="0">
                          <a:latin typeface="Times New Roman"/>
                          <a:cs typeface="Times New Roman"/>
                        </a:rPr>
                        <a:t>а</a:t>
                      </a:r>
                      <a:r>
                        <a:rPr sz="1400" b="1" spc="-20" dirty="0">
                          <a:latin typeface="Times New Roman"/>
                          <a:cs typeface="Times New Roman"/>
                        </a:rPr>
                        <a:t>т</a:t>
                      </a:r>
                      <a:r>
                        <a:rPr sz="1400" b="1" dirty="0">
                          <a:latin typeface="Times New Roman"/>
                          <a:cs typeface="Times New Roman"/>
                        </a:rPr>
                        <a:t>е</a:t>
                      </a:r>
                      <a:endParaRPr sz="140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2230">
                        <a:lnSpc>
                          <a:spcPct val="100000"/>
                        </a:lnSpc>
                      </a:pPr>
                      <a:r>
                        <a:rPr lang="ru-RU" sz="1600" spc="-10" dirty="0">
                          <a:latin typeface="Times New Roman"/>
                          <a:cs typeface="Times New Roman"/>
                        </a:rPr>
                        <a:t>104</a:t>
                      </a:r>
                      <a:r>
                        <a:rPr sz="1600" spc="-10" dirty="0">
                          <a:latin typeface="Times New Roman"/>
                          <a:cs typeface="Times New Roman"/>
                        </a:rPr>
                        <a:t> </a:t>
                      </a:r>
                      <a:r>
                        <a:rPr sz="1600" dirty="0">
                          <a:latin typeface="Times New Roman"/>
                          <a:cs typeface="Times New Roman"/>
                        </a:rPr>
                        <a:t>000 –</a:t>
                      </a:r>
                      <a:r>
                        <a:rPr sz="1600" spc="-10" dirty="0">
                          <a:latin typeface="Times New Roman"/>
                          <a:cs typeface="Times New Roman"/>
                        </a:rPr>
                        <a:t> </a:t>
                      </a:r>
                      <a:r>
                        <a:rPr lang="ru-RU" sz="1600" spc="-10" dirty="0">
                          <a:latin typeface="Times New Roman"/>
                          <a:cs typeface="Times New Roman"/>
                        </a:rPr>
                        <a:t>8</a:t>
                      </a:r>
                      <a:r>
                        <a:rPr sz="1600" spc="5" dirty="0">
                          <a:latin typeface="Times New Roman"/>
                          <a:cs typeface="Times New Roman"/>
                        </a:rPr>
                        <a:t> </a:t>
                      </a:r>
                      <a:r>
                        <a:rPr sz="1600" dirty="0">
                          <a:latin typeface="Times New Roman"/>
                          <a:cs typeface="Times New Roman"/>
                        </a:rPr>
                        <a:t>000</a:t>
                      </a:r>
                      <a:r>
                        <a:rPr lang="ru-RU" sz="1600" dirty="0">
                          <a:latin typeface="Times New Roman"/>
                          <a:cs typeface="Times New Roman"/>
                        </a:rPr>
                        <a:t>ОПВ</a:t>
                      </a:r>
                      <a:r>
                        <a:rPr sz="1600" spc="-10" dirty="0">
                          <a:latin typeface="Times New Roman"/>
                          <a:cs typeface="Times New Roman"/>
                        </a:rPr>
                        <a:t> </a:t>
                      </a:r>
                      <a:r>
                        <a:rPr sz="1600" dirty="0">
                          <a:latin typeface="Times New Roman"/>
                          <a:cs typeface="Times New Roman"/>
                        </a:rPr>
                        <a:t>–</a:t>
                      </a:r>
                      <a:r>
                        <a:rPr sz="1600" spc="5" dirty="0">
                          <a:latin typeface="Times New Roman"/>
                          <a:cs typeface="Times New Roman"/>
                        </a:rPr>
                        <a:t> </a:t>
                      </a:r>
                      <a:r>
                        <a:rPr lang="ru-RU" sz="1600" spc="-75" dirty="0">
                          <a:latin typeface="Times New Roman"/>
                          <a:cs typeface="Times New Roman"/>
                        </a:rPr>
                        <a:t>182 </a:t>
                      </a:r>
                      <a:r>
                        <a:rPr lang="ru-RU" sz="1600" dirty="0">
                          <a:latin typeface="Times New Roman"/>
                          <a:cs typeface="Times New Roman"/>
                        </a:rPr>
                        <a:t>ИПН</a:t>
                      </a:r>
                      <a:r>
                        <a:rPr sz="1600" spc="5" dirty="0">
                          <a:latin typeface="Times New Roman"/>
                          <a:cs typeface="Times New Roman"/>
                        </a:rPr>
                        <a:t> </a:t>
                      </a:r>
                      <a:r>
                        <a:rPr sz="1600" dirty="0">
                          <a:latin typeface="Times New Roman"/>
                          <a:cs typeface="Times New Roman"/>
                        </a:rPr>
                        <a:t>–</a:t>
                      </a:r>
                      <a:r>
                        <a:rPr sz="1600" spc="-10" dirty="0">
                          <a:latin typeface="Times New Roman"/>
                          <a:cs typeface="Times New Roman"/>
                        </a:rPr>
                        <a:t> </a:t>
                      </a:r>
                      <a:r>
                        <a:rPr lang="ru-RU" sz="1600" spc="-10" dirty="0">
                          <a:latin typeface="Times New Roman"/>
                          <a:cs typeface="Times New Roman"/>
                        </a:rPr>
                        <a:t>2 080 </a:t>
                      </a:r>
                      <a:r>
                        <a:rPr lang="ru-RU" sz="1600" dirty="0">
                          <a:latin typeface="Times New Roman"/>
                          <a:cs typeface="Times New Roman"/>
                        </a:rPr>
                        <a:t>ВОСМС</a:t>
                      </a:r>
                      <a:r>
                        <a:rPr sz="1600" dirty="0">
                          <a:latin typeface="Times New Roman"/>
                          <a:cs typeface="Times New Roman"/>
                        </a:rPr>
                        <a:t> = </a:t>
                      </a:r>
                      <a:r>
                        <a:rPr lang="ru-RU" sz="1600" dirty="0">
                          <a:latin typeface="Times New Roman"/>
                          <a:cs typeface="Times New Roman"/>
                        </a:rPr>
                        <a:t>93 738</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tc>
                  <a:txBody>
                    <a:bodyPr/>
                    <a:lstStyle/>
                    <a:p>
                      <a:pPr marL="63500">
                        <a:lnSpc>
                          <a:spcPct val="100000"/>
                        </a:lnSpc>
                      </a:pPr>
                      <a:r>
                        <a:rPr lang="ru-RU" sz="1600" dirty="0">
                          <a:latin typeface="Times New Roman"/>
                          <a:cs typeface="Times New Roman"/>
                        </a:rPr>
                        <a:t>93 738</a:t>
                      </a:r>
                      <a:r>
                        <a:rPr sz="1600" dirty="0" err="1">
                          <a:latin typeface="Times New Roman"/>
                          <a:cs typeface="Times New Roman"/>
                        </a:rPr>
                        <a:t>т</a:t>
                      </a:r>
                      <a:r>
                        <a:rPr sz="1600" spc="5" dirty="0" err="1">
                          <a:latin typeface="Times New Roman"/>
                          <a:cs typeface="Times New Roman"/>
                        </a:rPr>
                        <a:t>е</a:t>
                      </a:r>
                      <a:r>
                        <a:rPr sz="1600" dirty="0" err="1">
                          <a:latin typeface="Times New Roman"/>
                          <a:cs typeface="Times New Roman"/>
                        </a:rPr>
                        <a:t>н</a:t>
                      </a:r>
                      <a:r>
                        <a:rPr sz="1600" spc="-25" dirty="0" err="1">
                          <a:latin typeface="Times New Roman"/>
                          <a:cs typeface="Times New Roman"/>
                        </a:rPr>
                        <a:t>г</a:t>
                      </a:r>
                      <a:r>
                        <a:rPr sz="1600" dirty="0" err="1">
                          <a:latin typeface="Times New Roman"/>
                          <a:cs typeface="Times New Roman"/>
                        </a:rPr>
                        <a:t>е</a:t>
                      </a:r>
                      <a:endParaRPr sz="16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205290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Изображение выглядит как стол, внутренний, чашка, торт&#10;&#10;Автоматически созданное описание">
            <a:extLst>
              <a:ext uri="{FF2B5EF4-FFF2-40B4-BE49-F238E27FC236}">
                <a16:creationId xmlns:a16="http://schemas.microsoft.com/office/drawing/2014/main" id="{A391E842-E91D-416B-A115-E817698379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1138" y="2414340"/>
            <a:ext cx="3984986" cy="2264207"/>
          </a:xfrm>
          <a:prstGeom prst="rect">
            <a:avLst/>
          </a:prstGeom>
        </p:spPr>
      </p:pic>
      <p:sp>
        <p:nvSpPr>
          <p:cNvPr id="7" name="TextBox 6">
            <a:extLst>
              <a:ext uri="{FF2B5EF4-FFF2-40B4-BE49-F238E27FC236}">
                <a16:creationId xmlns:a16="http://schemas.microsoft.com/office/drawing/2014/main" id="{AAA78A49-73CC-49FA-A539-EA1EDA85AF70}"/>
              </a:ext>
            </a:extLst>
          </p:cNvPr>
          <p:cNvSpPr txBox="1"/>
          <p:nvPr/>
        </p:nvSpPr>
        <p:spPr>
          <a:xfrm>
            <a:off x="684628" y="974319"/>
            <a:ext cx="8102991" cy="450508"/>
          </a:xfrm>
          <a:prstGeom prst="rect">
            <a:avLst/>
          </a:prstGeom>
          <a:noFill/>
        </p:spPr>
        <p:txBody>
          <a:bodyPr wrap="square">
            <a:spAutoFit/>
          </a:bodyPr>
          <a:lstStyle/>
          <a:p>
            <a:pPr marL="0" marR="0" lvl="0" indent="0" algn="ctr" defTabSz="844083" rtl="0" eaLnBrk="1" fontAlgn="auto" latinLnBrk="0" hangingPunct="1">
              <a:lnSpc>
                <a:spcPct val="115000"/>
              </a:lnSpc>
              <a:spcBef>
                <a:spcPts val="0"/>
              </a:spcBef>
              <a:spcAft>
                <a:spcPts val="923"/>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«Актуальное по о</a:t>
            </a:r>
            <a:r>
              <a:rPr lang="ru-RU" sz="22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плате труда</a:t>
            </a:r>
            <a:r>
              <a:rPr lang="ru-RU" sz="1754"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kumimoji="0" lang="ru-RU" sz="1754"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C15F28B3-BCB7-43BE-85D0-C2A54AE5A62B}"/>
              </a:ext>
            </a:extLst>
          </p:cNvPr>
          <p:cNvSpPr txBox="1"/>
          <p:nvPr/>
        </p:nvSpPr>
        <p:spPr>
          <a:xfrm>
            <a:off x="3492400" y="5047028"/>
            <a:ext cx="5318621" cy="404854"/>
          </a:xfrm>
          <a:prstGeom prst="rect">
            <a:avLst/>
          </a:prstGeom>
          <a:noFill/>
        </p:spPr>
        <p:txBody>
          <a:bodyPr wrap="square">
            <a:spAutoFit/>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ru-RU" altLang="ru-RU" sz="2031" b="1"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Галямова</a:t>
            </a:r>
            <a:r>
              <a:rPr kumimoji="0" lang="ru-RU" altLang="ru-RU" sz="2031"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Гульнар Каиркеновна</a:t>
            </a:r>
            <a:endParaRPr kumimoji="0" lang="ru-RU" sz="2031"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C1A458-3241-09D7-79E1-61F3F79B27CD}"/>
              </a:ext>
            </a:extLst>
          </p:cNvPr>
          <p:cNvSpPr txBox="1"/>
          <p:nvPr/>
        </p:nvSpPr>
        <p:spPr>
          <a:xfrm>
            <a:off x="204725" y="438832"/>
            <a:ext cx="8651631" cy="6222344"/>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«Получение безвозвратной субсидии» . В компанию устроился </a:t>
            </a:r>
            <a:r>
              <a:rPr lang="ru-RU" sz="1532"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специалист по социальной программе центра занятости </a:t>
            </a:r>
            <a:r>
              <a:rPr lang="ru-RU" sz="1532"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«Предоставление социальных рабочих мест для безработных в целях их временного трудоустройства». Данная программа предусматривает субсидирование 35% от начисленной заработной платы данному сотруднику.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Согласно </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МСФО (</a:t>
            </a:r>
            <a:r>
              <a:rPr lang="en-US"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IAS</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 20 Субсидии</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algn="just"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1) Расходы оплате сотрудников (1С начисление как всем сотрудникам)</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Дт </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Расходы по оплате труда   100%</a:t>
            </a:r>
          </a:p>
          <a:p>
            <a:pPr defTabSz="844083"/>
            <a:r>
              <a:rPr lang="ru-RU" sz="1532" dirty="0">
                <a:solidFill>
                  <a:prstClr val="black"/>
                </a:solidFill>
                <a:latin typeface="Times New Roman" panose="02020603050405020304" pitchFamily="18" charset="0"/>
                <a:cs typeface="Arial" panose="020B0604020202020204" pitchFamily="34" charset="0"/>
              </a:rPr>
              <a:t>Кт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Расчеты с сотрудником (3350)  100% И все налоги как обычно с дохода у источника</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endPar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endParaRPr>
          </a:p>
          <a:p>
            <a:pPr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Получение субсидии в 2024году: (Банк платежное поручение)</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Дт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Денежные средства 35%</a:t>
            </a:r>
          </a:p>
          <a:p>
            <a:pPr defTabSz="844083"/>
            <a:r>
              <a:rPr lang="ru-RU" sz="1532" dirty="0">
                <a:solidFill>
                  <a:prstClr val="black"/>
                </a:solidFill>
                <a:latin typeface="Times New Roman" panose="02020603050405020304" pitchFamily="18" charset="0"/>
                <a:cs typeface="Arial" panose="020B0604020202020204" pitchFamily="34" charset="0"/>
              </a:rPr>
              <a:t>Кт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Прочие контрагенты (1274 или 3387) 35%</a:t>
            </a:r>
          </a:p>
          <a:p>
            <a:pPr defTabSz="844083"/>
            <a:r>
              <a:rPr lang="ru-RU" sz="1532" dirty="0">
                <a:solidFill>
                  <a:prstClr val="black"/>
                </a:solidFill>
                <a:latin typeface="Times New Roman" panose="02020603050405020304" pitchFamily="18" charset="0"/>
                <a:cs typeface="Times New Roman" panose="02020603050405020304" pitchFamily="18" charset="0"/>
              </a:rPr>
              <a:t>Дт</a:t>
            </a:r>
            <a:r>
              <a:rPr lang="ru-RU" sz="1532" dirty="0">
                <a:solidFill>
                  <a:prstClr val="black"/>
                </a:solidFill>
                <a:latin typeface="Times New Roman" panose="02020603050405020304" pitchFamily="18" charset="0"/>
                <a:cs typeface="Arial" panose="020B0604020202020204" pitchFamily="34" charset="0"/>
              </a:rPr>
              <a:t>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Прочие контрагенты (1274 или 3387) 35%</a:t>
            </a:r>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Кт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Доходы будущих периодов (3520) 35%</a:t>
            </a:r>
          </a:p>
          <a:p>
            <a:pPr defTabSz="844083"/>
            <a:endPar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endParaRPr>
          </a:p>
          <a:p>
            <a:pPr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35% расходов оплату компенсированы за счет бюджетных средств, соответственно часть субсидии должна быть признана текущими </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доходами</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Дт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Доходы будущих периодов (3520) 35%</a:t>
            </a:r>
          </a:p>
          <a:p>
            <a:pPr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Кт </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Прочие доходы отчетного периода </a:t>
            </a:r>
            <a:r>
              <a:rPr lang="ru-RU" sz="1532" b="1" dirty="0">
                <a:solidFill>
                  <a:srgbClr val="0000CC"/>
                </a:solidFill>
                <a:latin typeface="Times New Roman" panose="02020603050405020304" pitchFamily="18" charset="0"/>
                <a:ea typeface="Calibri" panose="020F0502020204030204" pitchFamily="34" charset="0"/>
                <a:cs typeface="Arial" panose="020B0604020202020204" pitchFamily="34" charset="0"/>
              </a:rPr>
              <a:t>(6230)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35% </a:t>
            </a:r>
            <a:r>
              <a:rPr lang="ru-RU" sz="1532" i="1" dirty="0">
                <a:solidFill>
                  <a:prstClr val="black"/>
                </a:solidFill>
                <a:latin typeface="Times New Roman" panose="02020603050405020304" pitchFamily="18" charset="0"/>
                <a:ea typeface="Calibri" panose="020F0502020204030204" pitchFamily="34" charset="0"/>
                <a:cs typeface="Arial" panose="020B0604020202020204" pitchFamily="34" charset="0"/>
              </a:rPr>
              <a:t>чтобы не было сокрытия доходов строка 100,00,010</a:t>
            </a:r>
          </a:p>
          <a:p>
            <a:pPr defTabSz="844083"/>
            <a:endParaRPr lang="ru-RU" sz="1532" dirty="0">
              <a:solidFill>
                <a:prstClr val="black"/>
              </a:solidFill>
              <a:latin typeface="Times New Roman" panose="02020603050405020304" pitchFamily="18" charset="0"/>
              <a:cs typeface="Arial" panose="020B0604020202020204" pitchFamily="34" charset="0"/>
            </a:endParaRPr>
          </a:p>
          <a:p>
            <a:pPr defTabSz="844083"/>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В отчете о прибыли и убытках в соответствии с основным методом будут </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Расходы по оплате труда   100%</a:t>
            </a:r>
          </a:p>
          <a:p>
            <a:pPr defTabSz="844083"/>
            <a:r>
              <a:rPr lang="ru-RU" sz="1532" b="1" dirty="0">
                <a:solidFill>
                  <a:srgbClr val="0000CC"/>
                </a:solidFill>
                <a:latin typeface="Times New Roman" panose="02020603050405020304" pitchFamily="18" charset="0"/>
                <a:ea typeface="Calibri" panose="020F0502020204030204" pitchFamily="34" charset="0"/>
                <a:cs typeface="Arial" panose="020B0604020202020204" pitchFamily="34" charset="0"/>
              </a:rPr>
              <a:t>Доходы</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 будущих периодов  35%</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916809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38CC86-A12B-7C38-5963-778F4425D6F7}"/>
              </a:ext>
            </a:extLst>
          </p:cNvPr>
          <p:cNvSpPr txBox="1"/>
          <p:nvPr/>
        </p:nvSpPr>
        <p:spPr>
          <a:xfrm>
            <a:off x="271622" y="4171149"/>
            <a:ext cx="8600756" cy="2214261"/>
          </a:xfrm>
          <a:prstGeom prst="rect">
            <a:avLst/>
          </a:prstGeom>
          <a:noFill/>
        </p:spPr>
        <p:txBody>
          <a:bodyPr wrap="square">
            <a:spAutoFit/>
          </a:bodyPr>
          <a:lstStyle/>
          <a:p>
            <a:pPr defTabSz="844083"/>
            <a:r>
              <a:rPr lang="ru-RU" sz="1532" dirty="0">
                <a:solidFill>
                  <a:srgbClr val="000000"/>
                </a:solidFill>
                <a:latin typeface="Times New Roman" panose="02020603050405020304" pitchFamily="18" charset="0"/>
                <a:cs typeface="Times New Roman" panose="02020603050405020304" pitchFamily="18" charset="0"/>
              </a:rPr>
              <a:t>Иностранцы временно пребывающие в РК с визой на постоянное проживание либо прибывшие из государств, заключивших с РК соглашения о безвизовом порядке въезда и пребывания, а также этнические казахи независимо от категории выданной им визы, для оформления разрешения на постоянное проживания в РК обращаются в </a:t>
            </a:r>
            <a:r>
              <a:rPr lang="ru-RU" sz="1532" b="1" dirty="0">
                <a:solidFill>
                  <a:srgbClr val="000000"/>
                </a:solidFill>
                <a:latin typeface="Times New Roman" panose="02020603050405020304" pitchFamily="18" charset="0"/>
                <a:cs typeface="Times New Roman" panose="02020603050405020304" pitchFamily="18" charset="0"/>
              </a:rPr>
              <a:t>органы внутренних дел </a:t>
            </a:r>
            <a:r>
              <a:rPr lang="ru-RU" sz="1532" dirty="0">
                <a:solidFill>
                  <a:srgbClr val="000000"/>
                </a:solidFill>
                <a:latin typeface="Times New Roman" panose="02020603050405020304" pitchFamily="18" charset="0"/>
                <a:cs typeface="Times New Roman" panose="02020603050405020304" pitchFamily="18" charset="0"/>
              </a:rPr>
              <a:t>и предоставляют перечень документов, утвержденный приказом МВД РК от 31 марта 2020 года № 275</a:t>
            </a:r>
          </a:p>
          <a:p>
            <a:pPr defTabSz="844083"/>
            <a:endParaRPr lang="ru-RU" sz="1532" dirty="0">
              <a:solidFill>
                <a:srgbClr val="000000"/>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ВНЖ действует в течение 10 лет (но не дольше срока действия паспорта иностранного гражданина) и может быть продлён. Прошение о продлении ВНЖ следует подавать в отделение миграционной полиции в Казахстане </a:t>
            </a:r>
            <a:r>
              <a:rPr lang="ru-RU" sz="1532" b="1" dirty="0">
                <a:solidFill>
                  <a:prstClr val="black"/>
                </a:solidFill>
                <a:latin typeface="Times New Roman" panose="02020603050405020304" pitchFamily="18" charset="0"/>
                <a:cs typeface="Times New Roman" panose="02020603050405020304" pitchFamily="18" charset="0"/>
              </a:rPr>
              <a:t>не позднее чем за 60 дней до истечения срока его действия.</a:t>
            </a:r>
            <a:endParaRPr lang="ru-RU" sz="1532" dirty="0">
              <a:solidFill>
                <a:prstClr val="black"/>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C3A6E06-A474-2B35-78D8-316E7ECB4BC6}"/>
              </a:ext>
            </a:extLst>
          </p:cNvPr>
          <p:cNvSpPr txBox="1"/>
          <p:nvPr/>
        </p:nvSpPr>
        <p:spPr>
          <a:xfrm>
            <a:off x="4255593" y="469213"/>
            <a:ext cx="4531088" cy="3393108"/>
          </a:xfrm>
          <a:prstGeom prst="rect">
            <a:avLst/>
          </a:prstGeom>
          <a:noFill/>
        </p:spPr>
        <p:txBody>
          <a:bodyPr wrap="square">
            <a:spAutoFit/>
          </a:bodyPr>
          <a:lstStyle/>
          <a:p>
            <a:pPr algn="just" defTabSz="844083"/>
            <a:r>
              <a:rPr lang="ru-RU" sz="1532" dirty="0">
                <a:solidFill>
                  <a:prstClr val="black"/>
                </a:solidFill>
                <a:latin typeface="Times New Roman" panose="02020603050405020304" pitchFamily="18" charset="0"/>
                <a:cs typeface="Times New Roman" panose="02020603050405020304" pitchFamily="18" charset="0"/>
              </a:rPr>
              <a:t>Документ, подтверждающий право иностранца на постоянное проживание в РК - </a:t>
            </a:r>
            <a:r>
              <a:rPr lang="ru-RU" sz="1532" b="1" dirty="0">
                <a:solidFill>
                  <a:prstClr val="black"/>
                </a:solidFill>
                <a:latin typeface="Times New Roman" panose="02020603050405020304" pitchFamily="18" charset="0"/>
                <a:cs typeface="Times New Roman" panose="02020603050405020304" pitchFamily="18" charset="0"/>
              </a:rPr>
              <a:t>это вид на жительство. </a:t>
            </a:r>
          </a:p>
          <a:p>
            <a:pPr algn="just" defTabSz="844083"/>
            <a:endParaRPr lang="ru-RU" sz="1532" b="1" dirty="0">
              <a:solidFill>
                <a:prstClr val="black"/>
              </a:solidFill>
              <a:latin typeface="Times New Roman" panose="02020603050405020304" pitchFamily="18" charset="0"/>
              <a:cs typeface="Times New Roman" panose="02020603050405020304" pitchFamily="18" charset="0"/>
            </a:endParaRPr>
          </a:p>
          <a:p>
            <a:pPr algn="just" defTabSz="844083"/>
            <a:r>
              <a:rPr lang="ru-RU" sz="1532" dirty="0">
                <a:solidFill>
                  <a:prstClr val="black"/>
                </a:solidFill>
                <a:latin typeface="Times New Roman" panose="02020603050405020304" pitchFamily="18" charset="0"/>
                <a:cs typeface="Times New Roman" panose="02020603050405020304" pitchFamily="18" charset="0"/>
              </a:rPr>
              <a:t>Если принято решение о предоставлении ВНЖ, заявителю вручается </a:t>
            </a:r>
            <a:r>
              <a:rPr lang="ru-RU" sz="1532" b="1" dirty="0">
                <a:solidFill>
                  <a:prstClr val="black"/>
                </a:solidFill>
                <a:latin typeface="Times New Roman" panose="02020603050405020304" pitchFamily="18" charset="0"/>
                <a:cs typeface="Times New Roman" panose="02020603050405020304" pitchFamily="18" charset="0"/>
              </a:rPr>
              <a:t>идентификационная карта,</a:t>
            </a:r>
            <a:r>
              <a:rPr lang="ru-RU" sz="1532" dirty="0">
                <a:solidFill>
                  <a:prstClr val="black"/>
                </a:solidFill>
                <a:latin typeface="Times New Roman" panose="02020603050405020304" pitchFamily="18" charset="0"/>
                <a:cs typeface="Times New Roman" panose="02020603050405020304" pitchFamily="18" charset="0"/>
              </a:rPr>
              <a:t> дающая разрешение на постоянное жительство и </a:t>
            </a:r>
            <a:r>
              <a:rPr lang="ru-RU" sz="1532" b="1" dirty="0">
                <a:solidFill>
                  <a:prstClr val="black"/>
                </a:solidFill>
                <a:latin typeface="Times New Roman" panose="02020603050405020304" pitchFamily="18" charset="0"/>
                <a:cs typeface="Times New Roman" panose="02020603050405020304" pitchFamily="18" charset="0"/>
              </a:rPr>
              <a:t>одновременно удостоверяет его личность.</a:t>
            </a:r>
          </a:p>
          <a:p>
            <a:pPr algn="just" defTabSz="844083"/>
            <a:endParaRPr lang="ru-RU" sz="1532" b="1" dirty="0">
              <a:solidFill>
                <a:prstClr val="black"/>
              </a:solidFill>
              <a:latin typeface="Times New Roman" panose="02020603050405020304" pitchFamily="18" charset="0"/>
              <a:cs typeface="Times New Roman" panose="02020603050405020304" pitchFamily="18" charset="0"/>
            </a:endParaRPr>
          </a:p>
          <a:p>
            <a:pPr algn="just" defTabSz="844083"/>
            <a:r>
              <a:rPr lang="ru-RU" sz="1532" dirty="0">
                <a:solidFill>
                  <a:prstClr val="black"/>
                </a:solidFill>
                <a:latin typeface="Times New Roman" panose="02020603050405020304" pitchFamily="18" charset="0"/>
                <a:cs typeface="Times New Roman" panose="02020603050405020304" pitchFamily="18" charset="0"/>
              </a:rPr>
              <a:t>Этот документ используют только на территории Казахстана. Если иммигрант выезжает за пределы Республики, его удостоверением личности становится паспорт того государства, гражданином которого он является.</a:t>
            </a:r>
          </a:p>
        </p:txBody>
      </p:sp>
      <p:pic>
        <p:nvPicPr>
          <p:cNvPr id="4" name="Рисунок 3">
            <a:extLst>
              <a:ext uri="{FF2B5EF4-FFF2-40B4-BE49-F238E27FC236}">
                <a16:creationId xmlns:a16="http://schemas.microsoft.com/office/drawing/2014/main" id="{812A2FDF-B1EF-7FCD-AB51-1D39317534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2817"/>
            <a:ext cx="4345529" cy="3622598"/>
          </a:xfrm>
          <a:prstGeom prst="rect">
            <a:avLst/>
          </a:prstGeom>
        </p:spPr>
      </p:pic>
    </p:spTree>
    <p:extLst>
      <p:ext uri="{BB962C8B-B14F-4D97-AF65-F5344CB8AC3E}">
        <p14:creationId xmlns:p14="http://schemas.microsoft.com/office/powerpoint/2010/main" val="35081357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38FA9EA4-30A0-F413-F202-E7B243ACDD6C}"/>
              </a:ext>
            </a:extLst>
          </p:cNvPr>
          <p:cNvPicPr>
            <a:picLocks noChangeAspect="1"/>
          </p:cNvPicPr>
          <p:nvPr/>
        </p:nvPicPr>
        <p:blipFill rotWithShape="1">
          <a:blip r:embed="rId3"/>
          <a:srcRect l="3516" t="-549" r="1758" b="7275"/>
          <a:stretch/>
        </p:blipFill>
        <p:spPr>
          <a:xfrm>
            <a:off x="321547" y="540099"/>
            <a:ext cx="8661680" cy="5330651"/>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0879121-BC43-8B03-AB65-A29315ABC80C}"/>
              </a:ext>
            </a:extLst>
          </p:cNvPr>
          <p:cNvSpPr txBox="1"/>
          <p:nvPr/>
        </p:nvSpPr>
        <p:spPr>
          <a:xfrm>
            <a:off x="191596" y="324107"/>
            <a:ext cx="8606321" cy="5986575"/>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Работодатели могут организовать на своем предприятии следующие виды субсидируемых рабочих мест: </a:t>
            </a:r>
            <a:endParaRPr lang="ru-RU" sz="1532" dirty="0">
              <a:solidFill>
                <a:prstClr val="black"/>
              </a:solidFill>
              <a:latin typeface="Times New Roman" panose="02020603050405020304" pitchFamily="18" charset="0"/>
              <a:cs typeface="Times New Roman" panose="02020603050405020304" pitchFamily="18" charset="0"/>
            </a:endParaRP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общественные работы;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молодежная практика;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социальные рабочие места;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рабочие места в рамках проектов «Первое рабочее место», «Контракт поколений» и «Серебряный возраст». </a:t>
            </a:r>
          </a:p>
          <a:p>
            <a:pPr defTabSz="844083">
              <a:defRPr/>
            </a:pP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Это рабочие места, которые работодатель создает дополнительно, а государство </a:t>
            </a:r>
            <a:r>
              <a:rPr lang="ru-RU" sz="1532" b="1" dirty="0">
                <a:solidFill>
                  <a:prstClr val="black"/>
                </a:solidFill>
                <a:latin typeface="Times New Roman" panose="02020603050405020304" pitchFamily="18" charset="0"/>
                <a:cs typeface="Times New Roman" panose="02020603050405020304" pitchFamily="18" charset="0"/>
              </a:rPr>
              <a:t>полностью или частично </a:t>
            </a:r>
            <a:r>
              <a:rPr lang="ru-RU" sz="1532" dirty="0">
                <a:solidFill>
                  <a:prstClr val="black"/>
                </a:solidFill>
                <a:latin typeface="Times New Roman" panose="02020603050405020304" pitchFamily="18" charset="0"/>
                <a:cs typeface="Times New Roman" panose="02020603050405020304" pitchFamily="18" charset="0"/>
              </a:rPr>
              <a:t>оплачивает заработную плату работникам.</a:t>
            </a:r>
          </a:p>
          <a:p>
            <a:pPr defTabSz="844083">
              <a:defRPr/>
            </a:pPr>
            <a:endParaRPr lang="en-US"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Подать онлайн-заявку в карьерный центр того региона, где планируется создать рабочее место, работодатель может в личном кабинете на </a:t>
            </a:r>
            <a:r>
              <a:rPr lang="ru-RU" sz="1532" dirty="0">
                <a:solidFill>
                  <a:srgbClr val="0000CC"/>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Еnbek.kz</a:t>
            </a:r>
            <a:r>
              <a:rPr lang="ru-RU" sz="1532" dirty="0">
                <a:solidFill>
                  <a:srgbClr val="0000CC"/>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После заключения договора с карьерным центром на Еnbek.kz можно выбрать подходящего кандидата из числа зарегистрированных безработных и принять его на работу, а также ежемесячно направлять онлайн табель учета рабочего времени принятого сотрудника.</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В различных программах, обеспечивающих казахстанцев субсидируемыми рабочими местами, в 2023 году принимают участие 47 тыс.  работодателей, к которым было трудоустроено более 176 тыс. безработных.</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Работодатели, которые действуют более одного года и не имеют задолженности по налоговым платежам, социальным отчислениям и заработной плате, имеют все шансы получить поддержку государства в организации субсидируемых рабочих мест.</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Желающим принять участие в организации субсидируемых рабочих мест можно получить подробную информацию на портале Еnbek.kz или в местном карьерном центре.</a:t>
            </a:r>
          </a:p>
        </p:txBody>
      </p:sp>
    </p:spTree>
    <p:extLst>
      <p:ext uri="{BB962C8B-B14F-4D97-AF65-F5344CB8AC3E}">
        <p14:creationId xmlns:p14="http://schemas.microsoft.com/office/powerpoint/2010/main" val="388326681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0879121-BC43-8B03-AB65-A29315ABC80C}"/>
              </a:ext>
            </a:extLst>
          </p:cNvPr>
          <p:cNvSpPr txBox="1"/>
          <p:nvPr/>
        </p:nvSpPr>
        <p:spPr>
          <a:xfrm>
            <a:off x="191596" y="324107"/>
            <a:ext cx="8606321" cy="5986575"/>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Работодатели могут организовать на своем предприятии следующие виды субсидируемых рабочих мест: </a:t>
            </a:r>
            <a:endParaRPr lang="ru-RU" sz="1532" dirty="0">
              <a:solidFill>
                <a:prstClr val="black"/>
              </a:solidFill>
              <a:latin typeface="Times New Roman" panose="02020603050405020304" pitchFamily="18" charset="0"/>
              <a:cs typeface="Times New Roman" panose="02020603050405020304" pitchFamily="18" charset="0"/>
            </a:endParaRP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общественные работы;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молодежная практика;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социальные рабочие места; </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рабочие места в рамках проектов «Первое рабочее место», «Контракт поколений» и «Серебряный возраст». </a:t>
            </a:r>
          </a:p>
          <a:p>
            <a:pPr defTabSz="844083">
              <a:defRPr/>
            </a:pP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Это рабочие места, которые работодатель создает дополнительно, а государство </a:t>
            </a:r>
            <a:r>
              <a:rPr lang="ru-RU" sz="1532" b="1" dirty="0">
                <a:solidFill>
                  <a:prstClr val="black"/>
                </a:solidFill>
                <a:latin typeface="Times New Roman" panose="02020603050405020304" pitchFamily="18" charset="0"/>
                <a:cs typeface="Times New Roman" panose="02020603050405020304" pitchFamily="18" charset="0"/>
              </a:rPr>
              <a:t>полностью или частично </a:t>
            </a:r>
            <a:r>
              <a:rPr lang="ru-RU" sz="1532" dirty="0">
                <a:solidFill>
                  <a:prstClr val="black"/>
                </a:solidFill>
                <a:latin typeface="Times New Roman" panose="02020603050405020304" pitchFamily="18" charset="0"/>
                <a:cs typeface="Times New Roman" panose="02020603050405020304" pitchFamily="18" charset="0"/>
              </a:rPr>
              <a:t>оплачивает заработную плату работникам.</a:t>
            </a:r>
          </a:p>
          <a:p>
            <a:pPr defTabSz="844083">
              <a:defRPr/>
            </a:pPr>
            <a:endParaRPr lang="en-US"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Подать онлайн-заявку в карьерный центр того региона, где планируется создать рабочее место, работодатель может в личном кабинете на </a:t>
            </a:r>
            <a:r>
              <a:rPr lang="ru-RU" sz="1532" dirty="0">
                <a:solidFill>
                  <a:srgbClr val="0000CC"/>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Еnbek.kz</a:t>
            </a:r>
            <a:r>
              <a:rPr lang="ru-RU" sz="1532" dirty="0">
                <a:solidFill>
                  <a:srgbClr val="0000CC"/>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После заключения договора с карьерным центром на Еnbek.kz можно выбрать подходящего кандидата из числа зарегистрированных безработных и принять его на работу, а также ежемесячно направлять онлайн табель учета рабочего времени принятого сотрудника.</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В различных программах, обеспечивающих казахстанцев субсидируемыми рабочими местами, в 2023 году принимают участие 47 тыс.  работодателей, к которым было трудоустроено более 176 тыс. безработных.</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Работодатели, которые действуют более одного года и не имеют задолженности по налоговым платежам, социальным отчислениям и заработной плате, имеют все шансы получить поддержку государства в организации субсидируемых рабочих мест.</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Желающим принять участие в организации субсидируемых рабочих мест можно получить подробную информацию на портале Еnbek.kz или в местном карьерном центре.</a:t>
            </a:r>
          </a:p>
        </p:txBody>
      </p:sp>
    </p:spTree>
    <p:extLst>
      <p:ext uri="{BB962C8B-B14F-4D97-AF65-F5344CB8AC3E}">
        <p14:creationId xmlns:p14="http://schemas.microsoft.com/office/powerpoint/2010/main" val="356984059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91FE0D-0556-30E1-79B7-7EB4E6A2DC1D}"/>
              </a:ext>
            </a:extLst>
          </p:cNvPr>
          <p:cNvSpPr txBox="1"/>
          <p:nvPr/>
        </p:nvSpPr>
        <p:spPr>
          <a:xfrm>
            <a:off x="372837" y="385224"/>
            <a:ext cx="8813452" cy="5279266"/>
          </a:xfrm>
          <a:prstGeom prst="rect">
            <a:avLst/>
          </a:prstGeom>
          <a:noFill/>
        </p:spPr>
        <p:txBody>
          <a:bodyPr wrap="square">
            <a:spAutoFit/>
          </a:bodyPr>
          <a:lstStyle/>
          <a:p>
            <a:pPr defTabSz="844083">
              <a:defRPr/>
            </a:pPr>
            <a:r>
              <a:rPr lang="ru-RU" sz="1532" dirty="0">
                <a:solidFill>
                  <a:prstClr val="black"/>
                </a:solidFill>
                <a:latin typeface="Times New Roman" panose="02020603050405020304" pitchFamily="18" charset="0"/>
                <a:cs typeface="Times New Roman" panose="02020603050405020304" pitchFamily="18" charset="0"/>
              </a:rPr>
              <a:t>Об утверждении Правил ведения бухгалтерского учета Приказ МФ РК от 31 марта 2015 года № 241.</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Глава 2. Порядок организации работы бухгалтерской служб</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            7. Руководителем бухгалтерской службы (далее - главный бухгалтер) является главный бухгалтер или другое должностное лицо, обеспечивающее ведение бухгалтерского учета и составление финансовой отчетности, формирование учетной политики.</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Главный бухгалтер назначается, освобождается от должности и подчиняется непосредственно руководству субъекта.</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На должность главного бухгалтера назначается лицо, соответствующее квалификационным требованиям, предъявляемым согласно Квалификационному справочнику должностей руководителей, специалистов и других служащих, утвержденному </a:t>
            </a:r>
            <a:r>
              <a:rPr lang="ru-RU" sz="1532" dirty="0">
                <a:solidFill>
                  <a:prstClr val="black"/>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приказом</a:t>
            </a:r>
            <a:r>
              <a:rPr lang="ru-RU" sz="1532" dirty="0">
                <a:solidFill>
                  <a:prstClr val="black"/>
                </a:solidFill>
                <a:latin typeface="Times New Roman" panose="02020603050405020304" pitchFamily="18" charset="0"/>
                <a:cs typeface="Times New Roman" panose="02020603050405020304" pitchFamily="18" charset="0"/>
              </a:rPr>
              <a:t> Министра труда и социальной защиты населения Республики Казахстан от 30 декабря 2020 года № 553 На должность главного бухгалтера организации публичного интереса назначается профессиональный бухгалтер.</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Назначение на должность оформляется в письменной форме.</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Требования главного бухгалтера в части надлежащего оформления и своевременного представления в бухгалтерскую службу документов и сведений являются обязательными для всех подразделений субъекта.</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8. Для целей настоящих Правил под руководством субъекта следует понимать ИП или руководителя субъекта или уполномоченное ими лицо.</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9266174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491FE0D-0556-30E1-79B7-7EB4E6A2DC1D}"/>
              </a:ext>
            </a:extLst>
          </p:cNvPr>
          <p:cNvSpPr txBox="1"/>
          <p:nvPr/>
        </p:nvSpPr>
        <p:spPr>
          <a:xfrm>
            <a:off x="237770" y="530219"/>
            <a:ext cx="8668460" cy="5750805"/>
          </a:xfrm>
          <a:prstGeom prst="rect">
            <a:avLst/>
          </a:prstGeom>
          <a:noFill/>
        </p:spPr>
        <p:txBody>
          <a:bodyPr wrap="square">
            <a:spAutoFit/>
          </a:bodyPr>
          <a:lstStyle/>
          <a:p>
            <a:pPr defTabSz="844083">
              <a:defRPr/>
            </a:pPr>
            <a:r>
              <a:rPr lang="ru-RU" sz="1532" dirty="0">
                <a:solidFill>
                  <a:srgbClr val="444444"/>
                </a:solidFill>
                <a:latin typeface="Times New Roman" panose="02020603050405020304" pitchFamily="18" charset="0"/>
                <a:cs typeface="Times New Roman" panose="02020603050405020304" pitchFamily="18" charset="0"/>
              </a:rPr>
              <a:t>Об утверждении Правил ведения бухгалтерского учета Приказ МФ РК от 31 марта 2015 года № 241.</a:t>
            </a:r>
          </a:p>
          <a:p>
            <a:pPr defTabSz="844083">
              <a:defRPr/>
            </a:pPr>
            <a:endParaRPr lang="ru-RU" sz="1532" b="1" dirty="0">
              <a:solidFill>
                <a:srgbClr val="444444"/>
              </a:solidFill>
              <a:latin typeface="Times New Roman" panose="02020603050405020304" pitchFamily="18" charset="0"/>
              <a:cs typeface="Times New Roman" panose="02020603050405020304" pitchFamily="18" charset="0"/>
            </a:endParaRP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9. При освобождении главного бухгалтера от должности производится передача дел вновь назначенному главному бухгалтеру (а при его отсутствии - работнику, назначенному руководством субъекта, или самому индивидуальному предпринимателю или руководителю организации).</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Прием и передача дел производятся на основании приказа руководства субъекта, где указываются:</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1) сроки приема-передачи дел бухгалтерской службы, </a:t>
            </a:r>
            <a:r>
              <a:rPr lang="ru-RU" sz="1532" b="1" dirty="0">
                <a:solidFill>
                  <a:srgbClr val="000000"/>
                </a:solidFill>
                <a:latin typeface="Times New Roman" panose="02020603050405020304" pitchFamily="18" charset="0"/>
                <a:cs typeface="Times New Roman" panose="02020603050405020304" pitchFamily="18" charset="0"/>
              </a:rPr>
              <a:t>но не более двух недель с момента подписания приказа;</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2) порядок оплаты труда сдающего и принимающего;</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3) кому предоставлено на период приема-передачи дел право подписи на документах, при этом, до оформления права подписи лица, принимающего дела, документы подписывает сдающий дела под контролем принимающего.</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В процессе передачи дел проверяется состояние бухгалтерского учета, достоверность отчетных данных, составляется акт приема-передачи, подписываемый принимающей и сдающей сторонами, утверждаемый руководством субъекта. Акт составляется в двух экземплярах. Один остается в бухгалтерской службе, второй - у передающей дела стороны.</a:t>
            </a: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В случае несогласия с отдельными положениями акта, принимающий при его подписании указывает соответствующие мотивированные оговорки.</a:t>
            </a:r>
          </a:p>
          <a:p>
            <a:pPr defTabSz="844083">
              <a:defRPr/>
            </a:pPr>
            <a:endParaRPr lang="ru-RU" sz="1532" dirty="0">
              <a:solidFill>
                <a:srgbClr val="000000"/>
              </a:solidFill>
              <a:latin typeface="Times New Roman" panose="02020603050405020304" pitchFamily="18" charset="0"/>
              <a:cs typeface="Times New Roman" panose="02020603050405020304" pitchFamily="18" charset="0"/>
            </a:endParaRP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10. В случае неудовлетворительного состояния бухгалтерского учета, организация процесса восстановления бухгалтерского учета возлагается на руководство субъекта.</a:t>
            </a:r>
          </a:p>
          <a:p>
            <a:pPr defTabSz="844083">
              <a:defRPr/>
            </a:pPr>
            <a:endParaRPr lang="ru-RU" sz="1532" dirty="0">
              <a:solidFill>
                <a:srgbClr val="000000"/>
              </a:solidFill>
              <a:latin typeface="Times New Roman" panose="02020603050405020304" pitchFamily="18" charset="0"/>
              <a:cs typeface="Times New Roman" panose="02020603050405020304" pitchFamily="18" charset="0"/>
            </a:endParaRPr>
          </a:p>
          <a:p>
            <a:pPr defTabSz="844083">
              <a:defRPr/>
            </a:pPr>
            <a:r>
              <a:rPr lang="ru-RU" sz="1532" dirty="0">
                <a:solidFill>
                  <a:srgbClr val="000000"/>
                </a:solidFill>
                <a:latin typeface="Times New Roman" panose="02020603050405020304" pitchFamily="18" charset="0"/>
                <a:cs typeface="Times New Roman" panose="02020603050405020304" pitchFamily="18" charset="0"/>
              </a:rPr>
              <a:t>      11. Внесение изменений и удаление операций после закрытия отчетного периода возможно только с письменного разрешения главного бухгалтера.</a:t>
            </a:r>
          </a:p>
        </p:txBody>
      </p:sp>
    </p:spTree>
    <p:extLst>
      <p:ext uri="{BB962C8B-B14F-4D97-AF65-F5344CB8AC3E}">
        <p14:creationId xmlns:p14="http://schemas.microsoft.com/office/powerpoint/2010/main" val="21863517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7423C4-BBB3-9E61-A1BA-BE0C4BD5A4F2}"/>
              </a:ext>
            </a:extLst>
          </p:cNvPr>
          <p:cNvSpPr txBox="1"/>
          <p:nvPr/>
        </p:nvSpPr>
        <p:spPr>
          <a:xfrm>
            <a:off x="248558" y="461626"/>
            <a:ext cx="8735778" cy="5750805"/>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Отпуск – это освобождение работника от работы на определенный период </a:t>
            </a:r>
            <a:r>
              <a:rPr lang="ru-RU" sz="1532" b="1" dirty="0">
                <a:solidFill>
                  <a:prstClr val="black"/>
                </a:solidFill>
                <a:latin typeface="Times New Roman" panose="02020603050405020304" pitchFamily="18" charset="0"/>
                <a:cs typeface="Times New Roman" panose="02020603050405020304" pitchFamily="18" charset="0"/>
              </a:rPr>
              <a:t>для обеспечения ежегодного отдыха</a:t>
            </a:r>
            <a:r>
              <a:rPr lang="ru-RU" sz="1532" dirty="0">
                <a:solidFill>
                  <a:prstClr val="black"/>
                </a:solidFill>
                <a:latin typeface="Times New Roman" panose="02020603050405020304" pitchFamily="18" charset="0"/>
                <a:cs typeface="Times New Roman" panose="02020603050405020304" pitchFamily="18" charset="0"/>
              </a:rPr>
              <a:t> работника </a:t>
            </a:r>
            <a:r>
              <a:rPr lang="ru-RU" sz="1532" b="1" dirty="0">
                <a:solidFill>
                  <a:prstClr val="black"/>
                </a:solidFill>
                <a:latin typeface="Times New Roman" panose="02020603050405020304" pitchFamily="18" charset="0"/>
                <a:cs typeface="Times New Roman" panose="02020603050405020304" pitchFamily="18" charset="0"/>
              </a:rPr>
              <a:t>или социальных целей </a:t>
            </a:r>
            <a:r>
              <a:rPr lang="ru-RU" sz="1532" dirty="0">
                <a:solidFill>
                  <a:prstClr val="black"/>
                </a:solidFill>
                <a:latin typeface="Times New Roman" panose="02020603050405020304" pitchFamily="18" charset="0"/>
                <a:cs typeface="Times New Roman" panose="02020603050405020304" pitchFamily="18" charset="0"/>
              </a:rPr>
              <a:t>с сохранением за ним места работы (должности) и в случаях, установленных настоящим Кодексом, средней заработной платы (п.2 ст. 87 ТК РК).</a:t>
            </a:r>
            <a:br>
              <a:rPr lang="ru-RU" sz="1532" dirty="0">
                <a:solidFill>
                  <a:prstClr val="black"/>
                </a:solidFill>
                <a:latin typeface="Times New Roman" panose="02020603050405020304" pitchFamily="18" charset="0"/>
                <a:cs typeface="Times New Roman" panose="02020603050405020304" pitchFamily="18" charset="0"/>
              </a:rPr>
            </a:br>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Ежегодный трудовой отпуск руководителю исполнительного органа юридического лица предоставляется на общих основаниях согласно ст. 88 - 96 ТК РК.</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Руководитель, который направлен в отпуск, временно не выполняет свои трудовые обязанности, при этом в период отпуска руководитель не утрачивает статус единоличного исполнительного органа и возможность совершения действий в рамках своих должностных полномочий.</a:t>
            </a:r>
          </a:p>
          <a:p>
            <a:pPr defTabSz="844083"/>
            <a:r>
              <a:rPr lang="ru-RU" sz="1532" dirty="0">
                <a:solidFill>
                  <a:prstClr val="black"/>
                </a:solidFill>
                <a:latin typeface="Times New Roman" panose="02020603050405020304" pitchFamily="18" charset="0"/>
                <a:cs typeface="Times New Roman" panose="02020603050405020304" pitchFamily="18" charset="0"/>
              </a:rPr>
              <a:t>При этом, следует иметь ввиду, что на руководителя распространяются все нормы, предусмотренные трудовым законодательством РК, в том числе порядок отзыва работника из отпуска, предусмотренный ст. 95 ТК РК.</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П 1 ст. 10 ЗРК от 7 января 2003 года № 370-II «Об электронном документе и электронной цифровой подписи» (далее – Закон о ЭЦП) в соответствии с которым электронная цифровая подпись </a:t>
            </a:r>
            <a:r>
              <a:rPr lang="ru-RU" sz="1532" b="1" dirty="0">
                <a:solidFill>
                  <a:prstClr val="black"/>
                </a:solidFill>
                <a:latin typeface="Times New Roman" panose="02020603050405020304" pitchFamily="18" charset="0"/>
                <a:cs typeface="Times New Roman" panose="02020603050405020304" pitchFamily="18" charset="0"/>
              </a:rPr>
              <a:t>равнозначна собственноручной подписи подписывающего лица и влечет одинаковые юридические последствия.</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Согласно п. 3 ст. 10 ЗРК о ЭЦП, владелец регистрационного свидетельства электронной цифровой подписи юридического лица – руководитель юридического лица или лицо, его замещающее, вправе передавать работнику данного юридического лица или назначенному им лицу полномочия на использование электронной цифровой подписи от имени юридического лица.</a:t>
            </a:r>
          </a:p>
        </p:txBody>
      </p:sp>
    </p:spTree>
    <p:extLst>
      <p:ext uri="{BB962C8B-B14F-4D97-AF65-F5344CB8AC3E}">
        <p14:creationId xmlns:p14="http://schemas.microsoft.com/office/powerpoint/2010/main" val="27759937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609601" y="202744"/>
            <a:ext cx="8458200" cy="6350456"/>
          </a:xfrm>
          <a:prstGeom prst="rect">
            <a:avLst/>
          </a:prstGeom>
        </p:spPr>
        <p:txBody>
          <a:bodyPr wrap="square">
            <a:spAutoFit/>
          </a:bodyPr>
          <a:lstStyle/>
          <a:p>
            <a:pPr marL="277213" marR="0" lvl="0" indent="0" algn="l" defTabSz="779173" rtl="0" eaLnBrk="1" fontAlgn="auto" latinLnBrk="0" hangingPunct="1">
              <a:lnSpc>
                <a:spcPct val="100000"/>
              </a:lnSpc>
              <a:spcBef>
                <a:spcPts val="0"/>
              </a:spcBef>
              <a:spcAft>
                <a:spcPts val="0"/>
              </a:spcAft>
              <a:buClrTx/>
              <a:buSzTx/>
              <a:buFontTx/>
              <a:buNone/>
              <a:tabLst/>
              <a:defRPr/>
            </a:pP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Иера</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1"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1"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(Закон о правовых актах)</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493" marR="0" lvl="0" indent="41207" algn="l" defTabSz="779173" rtl="0" eaLnBrk="1" fontAlgn="auto" latinLnBrk="0" hangingPunct="1">
              <a:lnSpc>
                <a:spcPct val="100000"/>
              </a:lnSpc>
              <a:spcBef>
                <a:spcPts val="649"/>
              </a:spcBef>
              <a:spcAft>
                <a:spcPts val="0"/>
              </a:spcAft>
              <a:buClr>
                <a:srgbClr val="333333"/>
              </a:buClr>
              <a:buSzTx/>
              <a:buFont typeface="Arial"/>
              <a:buAutoNum type="arabicPeriod"/>
              <a:tabLst>
                <a:tab pos="165204"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Высшей</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юри</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обладает</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Конституция</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пу</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7493" marR="656319" lvl="0" indent="0" algn="l" defTabSz="779173" rtl="0" eaLnBrk="1" fontAlgn="auto" latinLnBrk="0" hangingPunct="1">
              <a:lnSpc>
                <a:spcPct val="100000"/>
              </a:lnSpc>
              <a:spcBef>
                <a:spcPts val="294"/>
              </a:spcBef>
              <a:spcAft>
                <a:spcPts val="0"/>
              </a:spcAft>
              <a:buClr>
                <a:srgbClr val="333333"/>
              </a:buClr>
              <a:buSzTx/>
              <a:buFont typeface="Arial"/>
              <a:buAutoNum type="arabicPeriod"/>
              <a:tabLst>
                <a:tab pos="182436" algn="l"/>
              </a:tabLst>
              <a:defRPr/>
            </a:pP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юри</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лы</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вных</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овых</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ящи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вно</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ти</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онные</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дексы</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6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декса</a:t>
            </a:r>
            <a:r>
              <a:rPr kumimoji="0" lang="ru-RU" sz="1480"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ух</a:t>
            </a:r>
            <a:r>
              <a:rPr kumimoji="0" lang="ru-RU" sz="1480" b="1"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нс</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кий</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оны</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и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Пал</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277213" marR="656319" lvl="0" indent="-269721" algn="l" defTabSz="779173" rtl="0" eaLnBrk="1" fontAlgn="auto" latinLnBrk="0" hangingPunct="1">
              <a:lnSpc>
                <a:spcPct val="100000"/>
              </a:lnSpc>
              <a:spcBef>
                <a:spcPts val="294"/>
              </a:spcBef>
              <a:spcAft>
                <a:spcPts val="0"/>
              </a:spcAft>
              <a:buClr>
                <a:srgbClr val="333333"/>
              </a:buClr>
              <a:buSzTx/>
              <a:buFont typeface="+mj-lt"/>
              <a:buAutoNum type="arabicParenR"/>
              <a:tabLst>
                <a:tab pos="182436" algn="l"/>
              </a:tabLst>
              <a:defRPr/>
            </a:pP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1"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Прав</a:t>
            </a:r>
            <a:r>
              <a:rPr kumimoji="0" lang="ru-RU" sz="1480" b="1"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ит</a:t>
            </a:r>
            <a:r>
              <a:rPr kumimoji="0" lang="ru-RU" sz="1480" b="1"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480" b="1"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480"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1"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277213" marR="350262" lvl="1" indent="-269721" algn="l" defTabSz="779173" rtl="0" eaLnBrk="1" fontAlgn="auto" latinLnBrk="0" hangingPunct="1">
              <a:lnSpc>
                <a:spcPct val="100000"/>
              </a:lnSpc>
              <a:spcBef>
                <a:spcPts val="177"/>
              </a:spcBef>
              <a:spcAft>
                <a:spcPts val="0"/>
              </a:spcAft>
              <a:buClr>
                <a:srgbClr val="333333"/>
              </a:buClr>
              <a:buSzTx/>
              <a:buFont typeface="+mj-lt"/>
              <a:buAutoNum type="arabicParenR" startAt="8"/>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нист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дит</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4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ано</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Цен</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из</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4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онт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лю</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лн</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пу</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б</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ю</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Нацбанка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иных</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4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277213" marR="350262" lvl="1" indent="-269721" algn="l" defTabSz="779173" rtl="0" eaLnBrk="1" fontAlgn="auto" latinLnBrk="0" hangingPunct="1">
              <a:lnSpc>
                <a:spcPct val="100000"/>
              </a:lnSpc>
              <a:spcBef>
                <a:spcPts val="177"/>
              </a:spcBef>
              <a:spcAft>
                <a:spcPts val="0"/>
              </a:spcAft>
              <a:buClr>
                <a:srgbClr val="333333"/>
              </a:buClr>
              <a:buSzTx/>
              <a:buFont typeface="+mj-lt"/>
              <a:buAutoNum type="arabicParenR" startAt="8"/>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ит</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раль</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ных</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277213" marR="3747" lvl="1" indent="-269721" algn="l" defTabSz="779173" rtl="0" eaLnBrk="1" fontAlgn="auto" latinLnBrk="0" hangingPunct="1">
              <a:lnSpc>
                <a:spcPct val="100000"/>
              </a:lnSpc>
              <a:spcBef>
                <a:spcPts val="177"/>
              </a:spcBef>
              <a:spcAft>
                <a:spcPts val="0"/>
              </a:spcAft>
              <a:buClr>
                <a:srgbClr val="333333"/>
              </a:buClr>
              <a:buSzTx/>
              <a:buFont typeface="+mj-lt"/>
              <a:buAutoNum type="arabicParenR" startAt="8"/>
              <a:tabLst>
                <a:tab pos="182436"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3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ким</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реше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нор</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480" b="0" i="0" u="none" strike="noStrike" kern="1200" cap="none" spc="-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овые</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r>
              <a:rPr kumimoji="0" lang="ru-RU" sz="1480" b="0" i="0" u="none" strike="noStrike" kern="1200" cap="none" spc="-6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сс</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7493" marR="138606" lvl="2" indent="174569" algn="l" defTabSz="779173" rtl="0" eaLnBrk="1" fontAlgn="auto" latinLnBrk="0" hangingPunct="1">
              <a:lnSpc>
                <a:spcPct val="100000"/>
              </a:lnSpc>
              <a:spcBef>
                <a:spcPts val="177"/>
              </a:spcBef>
              <a:spcAft>
                <a:spcPts val="0"/>
              </a:spcAft>
              <a:buClr>
                <a:srgbClr val="333333"/>
              </a:buClr>
              <a:buSzTx/>
              <a:buFont typeface="Arial"/>
              <a:buAutoNum type="arabicPeriod" startAt="3"/>
              <a:tabLst>
                <a:tab pos="298190" algn="l"/>
              </a:tabLst>
              <a:defRPr/>
            </a:pP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дый</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НПА </a:t>
            </a:r>
            <a:r>
              <a:rPr kumimoji="0" lang="ru-RU" sz="1480" b="1" i="0" u="none" strike="noStrike" kern="1200" cap="none" spc="-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иж</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с</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1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щ</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27"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г</a:t>
            </a:r>
            <a:r>
              <a:rPr kumimoji="0" lang="ru-RU" sz="148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27"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у</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ров</a:t>
            </a:r>
            <a:r>
              <a:rPr kumimoji="0" lang="ru-RU" sz="1480" b="1" i="0" u="none" strike="noStrike" kern="1200" cap="none" spc="-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я</a:t>
            </a:r>
            <a:r>
              <a:rPr kumimoji="0" lang="ru-RU" sz="1480" b="1" i="0" u="none" strike="noStrike" kern="1200" cap="none" spc="4"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не</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д</a:t>
            </a:r>
            <a:r>
              <a:rPr kumimoji="0" lang="ru-RU" sz="1480" b="1" i="0" u="none" strike="noStrike" kern="1200" cap="none" spc="-3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л</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ж</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н</a:t>
            </a:r>
            <a:r>
              <a:rPr kumimoji="0" lang="ru-RU" sz="1480" b="1" i="0" u="none" strike="noStrike" kern="1200" cap="none" spc="-1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п</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р</a:t>
            </a:r>
            <a:r>
              <a:rPr kumimoji="0" lang="ru-RU" sz="1480" b="1" i="0" u="none" strike="noStrike" kern="1200" cap="none" spc="-3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о</a:t>
            </a:r>
            <a:r>
              <a:rPr kumimoji="0" lang="ru-RU" sz="1480" b="1" i="0" u="none" strike="noStrike" kern="1200" cap="none" spc="-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1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в</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ор</a:t>
            </a:r>
            <a:r>
              <a:rPr kumimoji="0" lang="ru-RU" sz="1480" b="1" i="0" u="none" strike="noStrike" kern="1200" cap="none" spc="-39"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е</a:t>
            </a:r>
            <a:r>
              <a:rPr kumimoji="0" lang="ru-RU" sz="1480" b="1" i="0" u="none" strike="noStrike" kern="1200" cap="none" spc="-8"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ч</a:t>
            </a:r>
            <a:r>
              <a:rPr kumimoji="0" lang="ru-RU" sz="1480" b="1"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и</a:t>
            </a:r>
            <a:r>
              <a:rPr kumimoji="0" lang="ru-RU" sz="1480" b="1" i="0" u="none" strike="noStrike" kern="1200" cap="none" spc="-6"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т</a:t>
            </a:r>
            <a:r>
              <a:rPr kumimoji="0" lang="ru-RU" sz="1480" b="1" i="0" u="none" strike="noStrike" kern="1200" cap="none" spc="0"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ь</a:t>
            </a:r>
            <a:r>
              <a:rPr kumimoji="0" lang="ru-RU" sz="1480" b="0" i="0" u="none" strike="noStrike" kern="1200" cap="none" spc="-12" normalizeH="0" baseline="0" noProof="0" dirty="0">
                <a:ln>
                  <a:noFill/>
                </a:ln>
                <a:solidFill>
                  <a:srgbClr val="1E09B7"/>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 вышес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7493" marR="206411" lvl="2" indent="0" algn="l" defTabSz="779173" rtl="0" eaLnBrk="1" fontAlgn="auto" latinLnBrk="0" hangingPunct="1">
              <a:lnSpc>
                <a:spcPct val="100000"/>
              </a:lnSpc>
              <a:spcBef>
                <a:spcPts val="177"/>
              </a:spcBef>
              <a:spcAft>
                <a:spcPts val="0"/>
              </a:spcAft>
              <a:buClr>
                <a:srgbClr val="333333"/>
              </a:buClr>
              <a:buSzTx/>
              <a:buFont typeface="Arial"/>
              <a:buAutoNum type="arabicPeriod" startAt="3"/>
              <a:tabLst>
                <a:tab pos="182436" algn="l"/>
              </a:tabLst>
              <a:defRPr/>
            </a:pP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М</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ес</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 </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ров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 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p>
          <a:p>
            <a:pPr marL="7493" marR="271219" lvl="2" indent="0" algn="l" defTabSz="779173" rtl="0" eaLnBrk="1" fontAlgn="auto" latinLnBrk="0" hangingPunct="1">
              <a:lnSpc>
                <a:spcPct val="100000"/>
              </a:lnSpc>
              <a:spcBef>
                <a:spcPts val="177"/>
              </a:spcBef>
              <a:spcAft>
                <a:spcPts val="0"/>
              </a:spcAft>
              <a:buClr>
                <a:srgbClr val="333333"/>
              </a:buClr>
              <a:buSzTx/>
              <a:buFont typeface="Arial"/>
              <a:buAutoNum type="arabicPeriod" startAt="3"/>
              <a:tabLst>
                <a:tab pos="182436" algn="l"/>
              </a:tabLst>
              <a:defRPr/>
            </a:pP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Конс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3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и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2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5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ят</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480" b="0"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вне </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ера</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рх</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 НПА,</a:t>
            </a:r>
            <a:r>
              <a:rPr kumimoji="0" lang="ru-RU" sz="1480" b="0" i="0" u="none" strike="noStrike" kern="1200" cap="none" spc="-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ле</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нн</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оя</a:t>
            </a:r>
            <a:r>
              <a:rPr kumimoji="0" lang="ru-RU" sz="1480"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щ</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7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480" b="0" i="0" u="none" strike="noStrike" kern="1200" cap="none" spc="-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480" b="0" i="0" u="none" strike="noStrike" kern="1200" cap="none" spc="-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ье</a:t>
            </a:r>
            <a:r>
              <a:rPr kumimoji="0" lang="ru-RU" sz="1480" b="0" i="0" u="none" strike="noStrike" kern="1200" cap="none" spc="-1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marL="7493" marR="271219" lvl="2" indent="0" algn="l" defTabSz="779173" rtl="0" eaLnBrk="1" fontAlgn="auto" latinLnBrk="0" hangingPunct="1">
              <a:lnSpc>
                <a:spcPct val="100000"/>
              </a:lnSpc>
              <a:spcBef>
                <a:spcPts val="177"/>
              </a:spcBef>
              <a:spcAft>
                <a:spcPts val="0"/>
              </a:spcAft>
              <a:buClr>
                <a:srgbClr val="333333"/>
              </a:buClr>
              <a:buSzTx/>
              <a:buFont typeface="Arial"/>
              <a:buAutoNum type="arabicPeriod" startAt="3"/>
              <a:tabLst>
                <a:tab pos="182436" algn="l"/>
              </a:tabLst>
              <a:defRPr/>
            </a:pP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7493" marR="271219" lvl="2" indent="0" algn="r" defTabSz="779173" rtl="0" eaLnBrk="1" fontAlgn="auto" latinLnBrk="0" hangingPunct="1">
              <a:lnSpc>
                <a:spcPct val="100000"/>
              </a:lnSpc>
              <a:spcBef>
                <a:spcPts val="177"/>
              </a:spcBef>
              <a:spcAft>
                <a:spcPts val="0"/>
              </a:spcAft>
              <a:buClr>
                <a:srgbClr val="333333"/>
              </a:buClr>
              <a:buSzTx/>
              <a:buFontTx/>
              <a:buNone/>
              <a:tabLst>
                <a:tab pos="182436" algn="l"/>
              </a:tabLst>
              <a:defRPr/>
            </a:pPr>
            <a:r>
              <a:rPr kumimoji="0" lang="ru-RU" sz="1480" b="1" i="0" u="none" strike="noStrike" kern="1200" cap="none" spc="-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Статья  4. ЗРК от 24 марта 1998 г. N 213-1 "О нормативных правовых актах</a:t>
            </a:r>
            <a:endParaRPr kumimoji="0" lang="ru-RU" sz="148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94303613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444500" y="429440"/>
            <a:ext cx="7412355" cy="351378"/>
          </a:xfrm>
          <a:prstGeom prst="rect">
            <a:avLst/>
          </a:prstGeom>
        </p:spPr>
        <p:txBody>
          <a:bodyPr vert="horz" wrap="square" lIns="0" tIns="12700" rIns="0" bIns="0" rtlCol="0">
            <a:spAutoFit/>
          </a:bodyPr>
          <a:lstStyle/>
          <a:p>
            <a:pPr marL="12700">
              <a:lnSpc>
                <a:spcPct val="100000"/>
              </a:lnSpc>
              <a:spcBef>
                <a:spcPts val="100"/>
              </a:spcBef>
            </a:pPr>
            <a:r>
              <a:rPr sz="2200" b="1" spc="-5" dirty="0"/>
              <a:t>Какая</a:t>
            </a:r>
            <a:r>
              <a:rPr sz="2200" b="1" spc="-20" dirty="0"/>
              <a:t> </a:t>
            </a:r>
            <a:r>
              <a:rPr sz="2200" b="1" spc="-5" dirty="0"/>
              <a:t>линия</a:t>
            </a:r>
            <a:r>
              <a:rPr sz="2200" b="1" spc="-15" dirty="0"/>
              <a:t> </a:t>
            </a:r>
            <a:r>
              <a:rPr sz="2200" b="1" spc="-5" dirty="0"/>
              <a:t>вам</a:t>
            </a:r>
            <a:r>
              <a:rPr sz="2200" b="1" spc="-15" dirty="0"/>
              <a:t> </a:t>
            </a:r>
            <a:r>
              <a:rPr sz="2200" b="1" spc="-5" dirty="0"/>
              <a:t>кажется</a:t>
            </a:r>
            <a:r>
              <a:rPr sz="2200" b="1" spc="-15" dirty="0"/>
              <a:t> </a:t>
            </a:r>
            <a:r>
              <a:rPr sz="2200" b="1" spc="-5" dirty="0"/>
              <a:t>длиннее,</a:t>
            </a:r>
            <a:r>
              <a:rPr sz="2200" b="1" spc="-15" dirty="0"/>
              <a:t> </a:t>
            </a:r>
            <a:r>
              <a:rPr sz="2200" b="1" dirty="0"/>
              <a:t>А</a:t>
            </a:r>
            <a:r>
              <a:rPr sz="2200" b="1" spc="-20" dirty="0"/>
              <a:t> </a:t>
            </a:r>
            <a:r>
              <a:rPr sz="2200" b="1" spc="-5" dirty="0" err="1"/>
              <a:t>или</a:t>
            </a:r>
            <a:r>
              <a:rPr sz="2200" b="1" spc="-15" dirty="0"/>
              <a:t> </a:t>
            </a:r>
            <a:r>
              <a:rPr lang="ru-RU" sz="2200" b="1" spc="-5" dirty="0"/>
              <a:t>В</a:t>
            </a:r>
            <a:r>
              <a:rPr sz="2200" b="1" spc="-5" dirty="0"/>
              <a:t>?</a:t>
            </a:r>
          </a:p>
        </p:txBody>
      </p:sp>
      <p:sp>
        <p:nvSpPr>
          <p:cNvPr id="5" name="object 5"/>
          <p:cNvSpPr/>
          <p:nvPr/>
        </p:nvSpPr>
        <p:spPr>
          <a:xfrm>
            <a:off x="2186531" y="2468125"/>
            <a:ext cx="4392295" cy="925194"/>
          </a:xfrm>
          <a:custGeom>
            <a:avLst/>
            <a:gdLst/>
            <a:ahLst/>
            <a:cxnLst/>
            <a:rect l="l" t="t" r="r" b="b"/>
            <a:pathLst>
              <a:path w="4392295" h="925195">
                <a:moveTo>
                  <a:pt x="4391863" y="924818"/>
                </a:moveTo>
                <a:lnTo>
                  <a:pt x="3714689" y="467619"/>
                </a:lnTo>
              </a:path>
              <a:path w="4392295" h="925195">
                <a:moveTo>
                  <a:pt x="3722807" y="453502"/>
                </a:moveTo>
                <a:lnTo>
                  <a:pt x="4383746" y="3026"/>
                </a:lnTo>
              </a:path>
              <a:path w="4392295" h="925195">
                <a:moveTo>
                  <a:pt x="0" y="921791"/>
                </a:moveTo>
                <a:lnTo>
                  <a:pt x="677173" y="464592"/>
                </a:lnTo>
              </a:path>
              <a:path w="4392295" h="925195">
                <a:moveTo>
                  <a:pt x="669055" y="450475"/>
                </a:moveTo>
                <a:lnTo>
                  <a:pt x="8116" y="0"/>
                </a:lnTo>
              </a:path>
              <a:path w="4392295" h="925195">
                <a:moveTo>
                  <a:pt x="669210" y="460560"/>
                </a:moveTo>
                <a:lnTo>
                  <a:pt x="3748311" y="460560"/>
                </a:lnTo>
              </a:path>
            </a:pathLst>
          </a:custGeom>
          <a:ln w="76199">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object 6"/>
          <p:cNvSpPr/>
          <p:nvPr/>
        </p:nvSpPr>
        <p:spPr>
          <a:xfrm>
            <a:off x="2867718" y="4771721"/>
            <a:ext cx="3090545" cy="925830"/>
          </a:xfrm>
          <a:custGeom>
            <a:avLst/>
            <a:gdLst/>
            <a:ahLst/>
            <a:cxnLst/>
            <a:rect l="l" t="t" r="r" b="b"/>
            <a:pathLst>
              <a:path w="3090545" h="925829">
                <a:moveTo>
                  <a:pt x="677173" y="921790"/>
                </a:moveTo>
                <a:lnTo>
                  <a:pt x="0" y="464592"/>
                </a:lnTo>
              </a:path>
              <a:path w="3090545" h="925829">
                <a:moveTo>
                  <a:pt x="8117" y="450475"/>
                </a:moveTo>
                <a:lnTo>
                  <a:pt x="669057" y="0"/>
                </a:lnTo>
              </a:path>
              <a:path w="3090545" h="925829">
                <a:moveTo>
                  <a:pt x="2413308" y="925487"/>
                </a:moveTo>
                <a:lnTo>
                  <a:pt x="3090482" y="468289"/>
                </a:lnTo>
              </a:path>
              <a:path w="3090545" h="925829">
                <a:moveTo>
                  <a:pt x="3082364" y="454173"/>
                </a:moveTo>
                <a:lnTo>
                  <a:pt x="2421425" y="3696"/>
                </a:lnTo>
              </a:path>
              <a:path w="3090545" h="925829">
                <a:moveTo>
                  <a:pt x="9433" y="454171"/>
                </a:moveTo>
                <a:lnTo>
                  <a:pt x="3088533" y="454171"/>
                </a:lnTo>
              </a:path>
            </a:pathLst>
          </a:custGeom>
          <a:ln w="76199">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 name="object 7"/>
          <p:cNvSpPr txBox="1"/>
          <p:nvPr/>
        </p:nvSpPr>
        <p:spPr>
          <a:xfrm>
            <a:off x="4237681" y="2024738"/>
            <a:ext cx="296545" cy="51308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3200" b="0" i="0" u="none" strike="noStrike" kern="1200" cap="none" spc="-10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endParaRPr kumimoji="0"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object 8"/>
          <p:cNvSpPr txBox="1"/>
          <p:nvPr/>
        </p:nvSpPr>
        <p:spPr>
          <a:xfrm>
            <a:off x="4237680" y="4425024"/>
            <a:ext cx="478335" cy="516144"/>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ru-RU" sz="3200" b="0" i="0" u="none" strike="noStrike" kern="1200" cap="none" spc="-1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endParaRPr kumimoji="0"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13583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зарисовка, мультфильм, похороны, оригами&#10;&#10;Автоматически созданное описание">
            <a:extLst>
              <a:ext uri="{FF2B5EF4-FFF2-40B4-BE49-F238E27FC236}">
                <a16:creationId xmlns:a16="http://schemas.microsoft.com/office/drawing/2014/main" id="{7FE5ACEE-6640-2C7A-8ADF-9C385DED4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4923" y="5081624"/>
            <a:ext cx="1676400" cy="1543050"/>
          </a:xfrm>
          <a:prstGeom prst="rect">
            <a:avLst/>
          </a:prstGeom>
        </p:spPr>
      </p:pic>
      <p:sp>
        <p:nvSpPr>
          <p:cNvPr id="9218" name="Text Box 1"/>
          <p:cNvSpPr txBox="1">
            <a:spLocks noChangeArrowheads="1"/>
          </p:cNvSpPr>
          <p:nvPr/>
        </p:nvSpPr>
        <p:spPr bwMode="auto">
          <a:xfrm>
            <a:off x="6515778" y="2627127"/>
            <a:ext cx="1368894" cy="495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Быть  вовремя</a:t>
            </a:r>
          </a:p>
        </p:txBody>
      </p:sp>
      <p:sp>
        <p:nvSpPr>
          <p:cNvPr id="9219" name="Text Box 2"/>
          <p:cNvSpPr txBox="1">
            <a:spLocks noChangeArrowheads="1"/>
          </p:cNvSpPr>
          <p:nvPr/>
        </p:nvSpPr>
        <p:spPr bwMode="auto">
          <a:xfrm>
            <a:off x="3842917" y="2566258"/>
            <a:ext cx="1368894" cy="495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Время вебинара</a:t>
            </a:r>
          </a:p>
        </p:txBody>
      </p:sp>
      <p:sp>
        <p:nvSpPr>
          <p:cNvPr id="9222" name="Text Box 5"/>
          <p:cNvSpPr txBox="1">
            <a:spLocks noChangeArrowheads="1"/>
          </p:cNvSpPr>
          <p:nvPr/>
        </p:nvSpPr>
        <p:spPr bwMode="auto">
          <a:xfrm>
            <a:off x="6821374" y="4608502"/>
            <a:ext cx="1490556" cy="290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spAutoFit/>
          </a:bodyP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a:latin typeface="Times New Roman" pitchFamily="18" charset="0"/>
                <a:cs typeface="Times New Roman" pitchFamily="18" charset="0"/>
              </a:rPr>
              <a:t>Будьте активны!</a:t>
            </a:r>
          </a:p>
        </p:txBody>
      </p:sp>
      <p:sp>
        <p:nvSpPr>
          <p:cNvPr id="9223" name="Text Box 6"/>
          <p:cNvSpPr txBox="1">
            <a:spLocks noChangeArrowheads="1"/>
          </p:cNvSpPr>
          <p:nvPr/>
        </p:nvSpPr>
        <p:spPr bwMode="auto">
          <a:xfrm>
            <a:off x="941453" y="4406956"/>
            <a:ext cx="1494147" cy="5000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spAutoFit/>
          </a:bodyP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Вопросы </a:t>
            </a:r>
          </a:p>
          <a:p>
            <a:pPr algn="ctr" defTabSz="844083" eaLnBrk="1" hangingPunct="1">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dirty="0">
                <a:latin typeface="Times New Roman" pitchFamily="18" charset="0"/>
                <a:cs typeface="Times New Roman" pitchFamily="18" charset="0"/>
              </a:rPr>
              <a:t>приветствуются</a:t>
            </a:r>
            <a:r>
              <a:rPr lang="en-US" altLang="ru-RU" sz="1363" dirty="0">
                <a:latin typeface="Arial" charset="0"/>
              </a:rPr>
              <a:t>!</a:t>
            </a:r>
          </a:p>
        </p:txBody>
      </p:sp>
      <p:sp>
        <p:nvSpPr>
          <p:cNvPr id="9224" name="Freeform 7"/>
          <p:cNvSpPr>
            <a:spLocks noChangeArrowheads="1"/>
          </p:cNvSpPr>
          <p:nvPr/>
        </p:nvSpPr>
        <p:spPr bwMode="auto">
          <a:xfrm>
            <a:off x="6779548" y="1608784"/>
            <a:ext cx="996306" cy="754891"/>
          </a:xfrm>
          <a:custGeom>
            <a:avLst/>
            <a:gdLst>
              <a:gd name="T0" fmla="*/ 2147483647 w 960"/>
              <a:gd name="T1" fmla="*/ 2147483647 h 980"/>
              <a:gd name="T2" fmla="*/ 2147483647 w 960"/>
              <a:gd name="T3" fmla="*/ 2147483647 h 980"/>
              <a:gd name="T4" fmla="*/ 2147483647 w 960"/>
              <a:gd name="T5" fmla="*/ 2147483647 h 980"/>
              <a:gd name="T6" fmla="*/ 2147483647 w 960"/>
              <a:gd name="T7" fmla="*/ 2147483647 h 980"/>
              <a:gd name="T8" fmla="*/ 2147483647 w 960"/>
              <a:gd name="T9" fmla="*/ 2147483647 h 980"/>
              <a:gd name="T10" fmla="*/ 2147483647 w 960"/>
              <a:gd name="T11" fmla="*/ 2147483647 h 980"/>
              <a:gd name="T12" fmla="*/ 2147483647 w 960"/>
              <a:gd name="T13" fmla="*/ 2147483647 h 980"/>
              <a:gd name="T14" fmla="*/ 2147483647 w 960"/>
              <a:gd name="T15" fmla="*/ 2147483647 h 980"/>
              <a:gd name="T16" fmla="*/ 2147483647 w 960"/>
              <a:gd name="T17" fmla="*/ 2147483647 h 980"/>
              <a:gd name="T18" fmla="*/ 2147483647 w 960"/>
              <a:gd name="T19" fmla="*/ 2147483647 h 980"/>
              <a:gd name="T20" fmla="*/ 2147483647 w 960"/>
              <a:gd name="T21" fmla="*/ 2147483647 h 980"/>
              <a:gd name="T22" fmla="*/ 2147483647 w 960"/>
              <a:gd name="T23" fmla="*/ 2147483647 h 980"/>
              <a:gd name="T24" fmla="*/ 2147483647 w 960"/>
              <a:gd name="T25" fmla="*/ 2147483647 h 980"/>
              <a:gd name="T26" fmla="*/ 2147483647 w 960"/>
              <a:gd name="T27" fmla="*/ 2147483647 h 980"/>
              <a:gd name="T28" fmla="*/ 2147483647 w 960"/>
              <a:gd name="T29" fmla="*/ 2147483647 h 980"/>
              <a:gd name="T30" fmla="*/ 2147483647 w 960"/>
              <a:gd name="T31" fmla="*/ 2147483647 h 980"/>
              <a:gd name="T32" fmla="*/ 2147483647 w 960"/>
              <a:gd name="T33" fmla="*/ 2147483647 h 980"/>
              <a:gd name="T34" fmla="*/ 2147483647 w 960"/>
              <a:gd name="T35" fmla="*/ 2147483647 h 980"/>
              <a:gd name="T36" fmla="*/ 2147483647 w 960"/>
              <a:gd name="T37" fmla="*/ 2147483647 h 980"/>
              <a:gd name="T38" fmla="*/ 2147483647 w 960"/>
              <a:gd name="T39" fmla="*/ 2147483647 h 980"/>
              <a:gd name="T40" fmla="*/ 2147483647 w 960"/>
              <a:gd name="T41" fmla="*/ 2147483647 h 980"/>
              <a:gd name="T42" fmla="*/ 2147483647 w 960"/>
              <a:gd name="T43" fmla="*/ 2147483647 h 980"/>
              <a:gd name="T44" fmla="*/ 2147483647 w 960"/>
              <a:gd name="T45" fmla="*/ 2147483647 h 980"/>
              <a:gd name="T46" fmla="*/ 2147483647 w 960"/>
              <a:gd name="T47" fmla="*/ 2147483647 h 980"/>
              <a:gd name="T48" fmla="*/ 2147483647 w 960"/>
              <a:gd name="T49" fmla="*/ 2147483647 h 980"/>
              <a:gd name="T50" fmla="*/ 2147483647 w 960"/>
              <a:gd name="T51" fmla="*/ 2147483647 h 980"/>
              <a:gd name="T52" fmla="*/ 2147483647 w 960"/>
              <a:gd name="T53" fmla="*/ 2147483647 h 980"/>
              <a:gd name="T54" fmla="*/ 2147483647 w 960"/>
              <a:gd name="T55" fmla="*/ 2147483647 h 980"/>
              <a:gd name="T56" fmla="*/ 2147483647 w 960"/>
              <a:gd name="T57" fmla="*/ 2147483647 h 980"/>
              <a:gd name="T58" fmla="*/ 2147483647 w 960"/>
              <a:gd name="T59" fmla="*/ 2147483647 h 980"/>
              <a:gd name="T60" fmla="*/ 2147483647 w 960"/>
              <a:gd name="T61" fmla="*/ 2147483647 h 980"/>
              <a:gd name="T62" fmla="*/ 2147483647 w 960"/>
              <a:gd name="T63" fmla="*/ 2147483647 h 980"/>
              <a:gd name="T64" fmla="*/ 2147483647 w 960"/>
              <a:gd name="T65" fmla="*/ 2147483647 h 980"/>
              <a:gd name="T66" fmla="*/ 2147483647 w 960"/>
              <a:gd name="T67" fmla="*/ 2147483647 h 980"/>
              <a:gd name="T68" fmla="*/ 2147483647 w 960"/>
              <a:gd name="T69" fmla="*/ 2147483647 h 980"/>
              <a:gd name="T70" fmla="*/ 2147483647 w 960"/>
              <a:gd name="T71" fmla="*/ 2147483647 h 980"/>
              <a:gd name="T72" fmla="*/ 2147483647 w 960"/>
              <a:gd name="T73" fmla="*/ 2147483647 h 980"/>
              <a:gd name="T74" fmla="*/ 2147483647 w 960"/>
              <a:gd name="T75" fmla="*/ 2147483647 h 980"/>
              <a:gd name="T76" fmla="*/ 2147483647 w 960"/>
              <a:gd name="T77" fmla="*/ 2147483647 h 980"/>
              <a:gd name="T78" fmla="*/ 2147483647 w 960"/>
              <a:gd name="T79" fmla="*/ 2147483647 h 980"/>
              <a:gd name="T80" fmla="*/ 2147483647 w 960"/>
              <a:gd name="T81" fmla="*/ 2147483647 h 980"/>
              <a:gd name="T82" fmla="*/ 2147483647 w 960"/>
              <a:gd name="T83" fmla="*/ 2147483647 h 980"/>
              <a:gd name="T84" fmla="*/ 2147483647 w 960"/>
              <a:gd name="T85" fmla="*/ 2147483647 h 980"/>
              <a:gd name="T86" fmla="*/ 2147483647 w 960"/>
              <a:gd name="T87" fmla="*/ 2147483647 h 980"/>
              <a:gd name="T88" fmla="*/ 2147483647 w 960"/>
              <a:gd name="T89" fmla="*/ 2147483647 h 980"/>
              <a:gd name="T90" fmla="*/ 2147483647 w 960"/>
              <a:gd name="T91" fmla="*/ 2147483647 h 980"/>
              <a:gd name="T92" fmla="*/ 2147483647 w 960"/>
              <a:gd name="T93" fmla="*/ 2147483647 h 980"/>
              <a:gd name="T94" fmla="*/ 2147483647 w 960"/>
              <a:gd name="T95" fmla="*/ 2147483647 h 980"/>
              <a:gd name="T96" fmla="*/ 2147483647 w 960"/>
              <a:gd name="T97" fmla="*/ 2147483647 h 9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60" h="980">
                <a:moveTo>
                  <a:pt x="563" y="156"/>
                </a:moveTo>
                <a:lnTo>
                  <a:pt x="563" y="156"/>
                </a:lnTo>
                <a:cubicBezTo>
                  <a:pt x="563" y="146"/>
                  <a:pt x="563" y="146"/>
                  <a:pt x="563" y="146"/>
                </a:cubicBezTo>
                <a:cubicBezTo>
                  <a:pt x="563" y="104"/>
                  <a:pt x="521" y="62"/>
                  <a:pt x="480" y="62"/>
                </a:cubicBezTo>
                <a:cubicBezTo>
                  <a:pt x="438" y="62"/>
                  <a:pt x="396" y="104"/>
                  <a:pt x="396" y="146"/>
                </a:cubicBezTo>
                <a:cubicBezTo>
                  <a:pt x="396" y="156"/>
                  <a:pt x="396" y="156"/>
                  <a:pt x="396" y="156"/>
                </a:cubicBezTo>
                <a:cubicBezTo>
                  <a:pt x="209" y="198"/>
                  <a:pt x="63" y="364"/>
                  <a:pt x="63" y="562"/>
                </a:cubicBezTo>
                <a:cubicBezTo>
                  <a:pt x="63" y="667"/>
                  <a:pt x="105" y="760"/>
                  <a:pt x="167" y="833"/>
                </a:cubicBezTo>
                <a:cubicBezTo>
                  <a:pt x="126" y="875"/>
                  <a:pt x="126" y="875"/>
                  <a:pt x="126" y="875"/>
                </a:cubicBezTo>
                <a:cubicBezTo>
                  <a:pt x="94" y="896"/>
                  <a:pt x="94" y="937"/>
                  <a:pt x="126" y="958"/>
                </a:cubicBezTo>
                <a:cubicBezTo>
                  <a:pt x="136" y="969"/>
                  <a:pt x="146" y="979"/>
                  <a:pt x="167" y="979"/>
                </a:cubicBezTo>
                <a:cubicBezTo>
                  <a:pt x="188" y="979"/>
                  <a:pt x="198" y="969"/>
                  <a:pt x="209" y="958"/>
                </a:cubicBezTo>
                <a:cubicBezTo>
                  <a:pt x="261" y="917"/>
                  <a:pt x="261" y="917"/>
                  <a:pt x="261" y="917"/>
                </a:cubicBezTo>
                <a:cubicBezTo>
                  <a:pt x="323" y="958"/>
                  <a:pt x="396" y="979"/>
                  <a:pt x="480" y="979"/>
                </a:cubicBezTo>
                <a:cubicBezTo>
                  <a:pt x="563" y="979"/>
                  <a:pt x="636" y="958"/>
                  <a:pt x="698" y="917"/>
                </a:cubicBezTo>
                <a:cubicBezTo>
                  <a:pt x="751" y="958"/>
                  <a:pt x="751" y="958"/>
                  <a:pt x="751" y="958"/>
                </a:cubicBezTo>
                <a:cubicBezTo>
                  <a:pt x="761" y="969"/>
                  <a:pt x="771" y="979"/>
                  <a:pt x="792" y="979"/>
                </a:cubicBezTo>
                <a:cubicBezTo>
                  <a:pt x="813" y="979"/>
                  <a:pt x="823" y="969"/>
                  <a:pt x="834" y="958"/>
                </a:cubicBezTo>
                <a:cubicBezTo>
                  <a:pt x="865" y="937"/>
                  <a:pt x="865" y="896"/>
                  <a:pt x="834" y="875"/>
                </a:cubicBezTo>
                <a:cubicBezTo>
                  <a:pt x="792" y="833"/>
                  <a:pt x="792" y="833"/>
                  <a:pt x="792" y="833"/>
                </a:cubicBezTo>
                <a:cubicBezTo>
                  <a:pt x="855" y="760"/>
                  <a:pt x="896" y="667"/>
                  <a:pt x="896" y="562"/>
                </a:cubicBezTo>
                <a:cubicBezTo>
                  <a:pt x="896" y="364"/>
                  <a:pt x="751" y="198"/>
                  <a:pt x="563" y="156"/>
                </a:cubicBezTo>
                <a:close/>
                <a:moveTo>
                  <a:pt x="480" y="906"/>
                </a:moveTo>
                <a:lnTo>
                  <a:pt x="480" y="906"/>
                </a:lnTo>
                <a:cubicBezTo>
                  <a:pt x="292" y="906"/>
                  <a:pt x="136" y="750"/>
                  <a:pt x="136" y="562"/>
                </a:cubicBezTo>
                <a:cubicBezTo>
                  <a:pt x="136" y="375"/>
                  <a:pt x="292" y="219"/>
                  <a:pt x="480" y="219"/>
                </a:cubicBezTo>
                <a:cubicBezTo>
                  <a:pt x="667" y="219"/>
                  <a:pt x="823" y="375"/>
                  <a:pt x="823" y="562"/>
                </a:cubicBezTo>
                <a:cubicBezTo>
                  <a:pt x="823" y="750"/>
                  <a:pt x="667" y="906"/>
                  <a:pt x="480" y="906"/>
                </a:cubicBezTo>
                <a:close/>
                <a:moveTo>
                  <a:pt x="105" y="62"/>
                </a:moveTo>
                <a:lnTo>
                  <a:pt x="105" y="62"/>
                </a:lnTo>
                <a:cubicBezTo>
                  <a:pt x="11" y="135"/>
                  <a:pt x="0" y="198"/>
                  <a:pt x="53" y="281"/>
                </a:cubicBezTo>
                <a:cubicBezTo>
                  <a:pt x="313" y="94"/>
                  <a:pt x="313" y="94"/>
                  <a:pt x="313" y="94"/>
                </a:cubicBezTo>
                <a:cubicBezTo>
                  <a:pt x="261" y="10"/>
                  <a:pt x="198" y="0"/>
                  <a:pt x="105" y="62"/>
                </a:cubicBezTo>
                <a:close/>
                <a:moveTo>
                  <a:pt x="855" y="62"/>
                </a:moveTo>
                <a:lnTo>
                  <a:pt x="855" y="62"/>
                </a:lnTo>
                <a:cubicBezTo>
                  <a:pt x="761" y="0"/>
                  <a:pt x="698" y="10"/>
                  <a:pt x="646" y="94"/>
                </a:cubicBezTo>
                <a:cubicBezTo>
                  <a:pt x="907" y="281"/>
                  <a:pt x="907" y="281"/>
                  <a:pt x="907" y="281"/>
                </a:cubicBezTo>
                <a:cubicBezTo>
                  <a:pt x="959" y="198"/>
                  <a:pt x="948" y="135"/>
                  <a:pt x="855" y="62"/>
                </a:cubicBezTo>
                <a:close/>
                <a:moveTo>
                  <a:pt x="438" y="542"/>
                </a:moveTo>
                <a:lnTo>
                  <a:pt x="438" y="542"/>
                </a:lnTo>
                <a:cubicBezTo>
                  <a:pt x="323" y="656"/>
                  <a:pt x="323" y="656"/>
                  <a:pt x="323" y="656"/>
                </a:cubicBezTo>
                <a:cubicBezTo>
                  <a:pt x="313" y="667"/>
                  <a:pt x="313" y="677"/>
                  <a:pt x="313" y="687"/>
                </a:cubicBezTo>
                <a:cubicBezTo>
                  <a:pt x="313" y="698"/>
                  <a:pt x="313" y="708"/>
                  <a:pt x="323" y="719"/>
                </a:cubicBezTo>
                <a:cubicBezTo>
                  <a:pt x="334" y="729"/>
                  <a:pt x="344" y="729"/>
                  <a:pt x="355" y="729"/>
                </a:cubicBezTo>
                <a:cubicBezTo>
                  <a:pt x="365" y="729"/>
                  <a:pt x="376" y="729"/>
                  <a:pt x="386" y="719"/>
                </a:cubicBezTo>
                <a:cubicBezTo>
                  <a:pt x="521" y="583"/>
                  <a:pt x="521" y="583"/>
                  <a:pt x="521" y="583"/>
                </a:cubicBezTo>
                <a:cubicBezTo>
                  <a:pt x="521" y="271"/>
                  <a:pt x="521" y="271"/>
                  <a:pt x="521" y="271"/>
                </a:cubicBezTo>
                <a:cubicBezTo>
                  <a:pt x="438" y="271"/>
                  <a:pt x="438" y="271"/>
                  <a:pt x="438" y="271"/>
                </a:cubicBezTo>
                <a:lnTo>
                  <a:pt x="438" y="542"/>
                </a:lnTo>
                <a:close/>
              </a:path>
            </a:pathLst>
          </a:custGeom>
          <a:solidFill>
            <a:srgbClr val="C0504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5" name="Freeform 8"/>
          <p:cNvSpPr>
            <a:spLocks noChangeArrowheads="1"/>
          </p:cNvSpPr>
          <p:nvPr/>
        </p:nvSpPr>
        <p:spPr bwMode="auto">
          <a:xfrm>
            <a:off x="1119023" y="3581068"/>
            <a:ext cx="807954" cy="632751"/>
          </a:xfrm>
          <a:custGeom>
            <a:avLst/>
            <a:gdLst>
              <a:gd name="T0" fmla="*/ 0 w 694"/>
              <a:gd name="T1" fmla="*/ 2147483647 h 1021"/>
              <a:gd name="T2" fmla="*/ 0 w 694"/>
              <a:gd name="T3" fmla="*/ 2147483647 h 1021"/>
              <a:gd name="T4" fmla="*/ 2147483647 w 694"/>
              <a:gd name="T5" fmla="*/ 0 h 1021"/>
              <a:gd name="T6" fmla="*/ 2147483647 w 694"/>
              <a:gd name="T7" fmla="*/ 2147483647 h 1021"/>
              <a:gd name="T8" fmla="*/ 2147483647 w 694"/>
              <a:gd name="T9" fmla="*/ 2147483647 h 1021"/>
              <a:gd name="T10" fmla="*/ 2147483647 w 694"/>
              <a:gd name="T11" fmla="*/ 2147483647 h 1021"/>
              <a:gd name="T12" fmla="*/ 2147483647 w 694"/>
              <a:gd name="T13" fmla="*/ 2147483647 h 1021"/>
              <a:gd name="T14" fmla="*/ 2147483647 w 694"/>
              <a:gd name="T15" fmla="*/ 2147483647 h 1021"/>
              <a:gd name="T16" fmla="*/ 2147483647 w 694"/>
              <a:gd name="T17" fmla="*/ 2147483647 h 1021"/>
              <a:gd name="T18" fmla="*/ 2147483647 w 694"/>
              <a:gd name="T19" fmla="*/ 2147483647 h 1021"/>
              <a:gd name="T20" fmla="*/ 2147483647 w 694"/>
              <a:gd name="T21" fmla="*/ 2147483647 h 1021"/>
              <a:gd name="T22" fmla="*/ 0 w 694"/>
              <a:gd name="T23" fmla="*/ 2147483647 h 1021"/>
              <a:gd name="T24" fmla="*/ 2147483647 w 694"/>
              <a:gd name="T25" fmla="*/ 2147483647 h 1021"/>
              <a:gd name="T26" fmla="*/ 2147483647 w 694"/>
              <a:gd name="T27" fmla="*/ 2147483647 h 1021"/>
              <a:gd name="T28" fmla="*/ 2147483647 w 694"/>
              <a:gd name="T29" fmla="*/ 2147483647 h 1021"/>
              <a:gd name="T30" fmla="*/ 2147483647 w 694"/>
              <a:gd name="T31" fmla="*/ 2147483647 h 1021"/>
              <a:gd name="T32" fmla="*/ 2147483647 w 694"/>
              <a:gd name="T33" fmla="*/ 2147483647 h 1021"/>
              <a:gd name="T34" fmla="*/ 2147483647 w 694"/>
              <a:gd name="T35" fmla="*/ 2147483647 h 10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4"/>
              <a:gd name="T55" fmla="*/ 0 h 1021"/>
              <a:gd name="T56" fmla="*/ 694 w 694"/>
              <a:gd name="T57" fmla="*/ 1021 h 102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4" h="1021">
                <a:moveTo>
                  <a:pt x="0" y="346"/>
                </a:moveTo>
                <a:lnTo>
                  <a:pt x="0" y="346"/>
                </a:lnTo>
                <a:cubicBezTo>
                  <a:pt x="7" y="150"/>
                  <a:pt x="138" y="0"/>
                  <a:pt x="340" y="0"/>
                </a:cubicBezTo>
                <a:cubicBezTo>
                  <a:pt x="608" y="0"/>
                  <a:pt x="693" y="163"/>
                  <a:pt x="693" y="274"/>
                </a:cubicBezTo>
                <a:cubicBezTo>
                  <a:pt x="693" y="535"/>
                  <a:pt x="457" y="503"/>
                  <a:pt x="439" y="673"/>
                </a:cubicBezTo>
                <a:cubicBezTo>
                  <a:pt x="439" y="725"/>
                  <a:pt x="439" y="725"/>
                  <a:pt x="439" y="725"/>
                </a:cubicBezTo>
                <a:cubicBezTo>
                  <a:pt x="249" y="725"/>
                  <a:pt x="249" y="725"/>
                  <a:pt x="249" y="725"/>
                </a:cubicBezTo>
                <a:cubicBezTo>
                  <a:pt x="249" y="660"/>
                  <a:pt x="249" y="660"/>
                  <a:pt x="249" y="660"/>
                </a:cubicBezTo>
                <a:cubicBezTo>
                  <a:pt x="269" y="418"/>
                  <a:pt x="478" y="444"/>
                  <a:pt x="471" y="294"/>
                </a:cubicBezTo>
                <a:cubicBezTo>
                  <a:pt x="471" y="209"/>
                  <a:pt x="425" y="163"/>
                  <a:pt x="354" y="163"/>
                </a:cubicBezTo>
                <a:cubicBezTo>
                  <a:pt x="255" y="163"/>
                  <a:pt x="209" y="248"/>
                  <a:pt x="209" y="346"/>
                </a:cubicBezTo>
                <a:lnTo>
                  <a:pt x="0" y="346"/>
                </a:lnTo>
                <a:close/>
                <a:moveTo>
                  <a:pt x="229" y="809"/>
                </a:moveTo>
                <a:lnTo>
                  <a:pt x="229" y="809"/>
                </a:lnTo>
                <a:cubicBezTo>
                  <a:pt x="445" y="809"/>
                  <a:pt x="445" y="809"/>
                  <a:pt x="445" y="809"/>
                </a:cubicBezTo>
                <a:cubicBezTo>
                  <a:pt x="445" y="1020"/>
                  <a:pt x="445" y="1020"/>
                  <a:pt x="445" y="1020"/>
                </a:cubicBezTo>
                <a:cubicBezTo>
                  <a:pt x="229" y="1020"/>
                  <a:pt x="229" y="1020"/>
                  <a:pt x="229" y="1020"/>
                </a:cubicBezTo>
                <a:lnTo>
                  <a:pt x="229" y="809"/>
                </a:lnTo>
                <a:close/>
              </a:path>
            </a:pathLst>
          </a:custGeom>
          <a:solidFill>
            <a:srgbClr val="C0504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6" name="Freeform 9"/>
          <p:cNvSpPr>
            <a:spLocks noChangeArrowheads="1"/>
          </p:cNvSpPr>
          <p:nvPr/>
        </p:nvSpPr>
        <p:spPr bwMode="auto">
          <a:xfrm>
            <a:off x="3286972" y="1281544"/>
            <a:ext cx="2634859" cy="1284713"/>
          </a:xfrm>
          <a:custGeom>
            <a:avLst/>
            <a:gdLst>
              <a:gd name="T0" fmla="*/ 2147483647 w 2001"/>
              <a:gd name="T1" fmla="*/ 2147483647 h 2001"/>
              <a:gd name="T2" fmla="*/ 2147483647 w 2001"/>
              <a:gd name="T3" fmla="*/ 2147483647 h 2001"/>
              <a:gd name="T4" fmla="*/ 2147483647 w 2001"/>
              <a:gd name="T5" fmla="*/ 2147483647 h 2001"/>
              <a:gd name="T6" fmla="*/ 2147483647 w 2001"/>
              <a:gd name="T7" fmla="*/ 2147483647 h 2001"/>
              <a:gd name="T8" fmla="*/ 2147483647 w 2001"/>
              <a:gd name="T9" fmla="*/ 0 h 2001"/>
              <a:gd name="T10" fmla="*/ 2147483647 w 2001"/>
              <a:gd name="T11" fmla="*/ 2147483647 h 2001"/>
              <a:gd name="T12" fmla="*/ 0 w 2001"/>
              <a:gd name="T13" fmla="*/ 2147483647 h 2001"/>
              <a:gd name="T14" fmla="*/ 2147483647 w 2001"/>
              <a:gd name="T15" fmla="*/ 2147483647 h 2001"/>
              <a:gd name="T16" fmla="*/ 2147483647 w 2001"/>
              <a:gd name="T17" fmla="*/ 2147483647 h 2001"/>
              <a:gd name="T18" fmla="*/ 2147483647 w 2001"/>
              <a:gd name="T19" fmla="*/ 2147483647 h 2001"/>
              <a:gd name="T20" fmla="*/ 2147483647 w 2001"/>
              <a:gd name="T21" fmla="*/ 2147483647 h 2001"/>
              <a:gd name="T22" fmla="*/ 2147483647 w 2001"/>
              <a:gd name="T23" fmla="*/ 2147483647 h 2001"/>
              <a:gd name="T24" fmla="*/ 2147483647 w 2001"/>
              <a:gd name="T25" fmla="*/ 2147483647 h 2001"/>
              <a:gd name="T26" fmla="*/ 2147483647 w 2001"/>
              <a:gd name="T27" fmla="*/ 2147483647 h 2001"/>
              <a:gd name="T28" fmla="*/ 2147483647 w 2001"/>
              <a:gd name="T29" fmla="*/ 2147483647 h 2001"/>
              <a:gd name="T30" fmla="*/ 2147483647 w 2001"/>
              <a:gd name="T31" fmla="*/ 2147483647 h 2001"/>
              <a:gd name="T32" fmla="*/ 2147483647 w 2001"/>
              <a:gd name="T33" fmla="*/ 2147483647 h 2001"/>
              <a:gd name="T34" fmla="*/ 2147483647 w 2001"/>
              <a:gd name="T35" fmla="*/ 2147483647 h 2001"/>
              <a:gd name="T36" fmla="*/ 2147483647 w 2001"/>
              <a:gd name="T37" fmla="*/ 2147483647 h 2001"/>
              <a:gd name="T38" fmla="*/ 2147483647 w 2001"/>
              <a:gd name="T39" fmla="*/ 2147483647 h 2001"/>
              <a:gd name="T40" fmla="*/ 2147483647 w 2001"/>
              <a:gd name="T41" fmla="*/ 2147483647 h 2001"/>
              <a:gd name="T42" fmla="*/ 2147483647 w 2001"/>
              <a:gd name="T43" fmla="*/ 2147483647 h 2001"/>
              <a:gd name="T44" fmla="*/ 2147483647 w 2001"/>
              <a:gd name="T45" fmla="*/ 2147483647 h 2001"/>
              <a:gd name="T46" fmla="*/ 2147483647 w 2001"/>
              <a:gd name="T47" fmla="*/ 2147483647 h 2001"/>
              <a:gd name="T48" fmla="*/ 2147483647 w 2001"/>
              <a:gd name="T49" fmla="*/ 2147483647 h 2001"/>
              <a:gd name="T50" fmla="*/ 2147483647 w 2001"/>
              <a:gd name="T51" fmla="*/ 2147483647 h 2001"/>
              <a:gd name="T52" fmla="*/ 2147483647 w 2001"/>
              <a:gd name="T53" fmla="*/ 2147483647 h 2001"/>
              <a:gd name="T54" fmla="*/ 2147483647 w 2001"/>
              <a:gd name="T55" fmla="*/ 2147483647 h 2001"/>
              <a:gd name="T56" fmla="*/ 2147483647 w 2001"/>
              <a:gd name="T57" fmla="*/ 2147483647 h 2001"/>
              <a:gd name="T58" fmla="*/ 2147483647 w 2001"/>
              <a:gd name="T59" fmla="*/ 2147483647 h 2001"/>
              <a:gd name="T60" fmla="*/ 2147483647 w 2001"/>
              <a:gd name="T61" fmla="*/ 2147483647 h 2001"/>
              <a:gd name="T62" fmla="*/ 2147483647 w 2001"/>
              <a:gd name="T63" fmla="*/ 2147483647 h 2001"/>
              <a:gd name="T64" fmla="*/ 2147483647 w 2001"/>
              <a:gd name="T65" fmla="*/ 2147483647 h 2001"/>
              <a:gd name="T66" fmla="*/ 2147483647 w 2001"/>
              <a:gd name="T67" fmla="*/ 2147483647 h 2001"/>
              <a:gd name="T68" fmla="*/ 2147483647 w 2001"/>
              <a:gd name="T69" fmla="*/ 2147483647 h 2001"/>
              <a:gd name="T70" fmla="*/ 2147483647 w 2001"/>
              <a:gd name="T71" fmla="*/ 2147483647 h 2001"/>
              <a:gd name="T72" fmla="*/ 2147483647 w 2001"/>
              <a:gd name="T73" fmla="*/ 2147483647 h 2001"/>
              <a:gd name="T74" fmla="*/ 2147483647 w 2001"/>
              <a:gd name="T75" fmla="*/ 2147483647 h 2001"/>
              <a:gd name="T76" fmla="*/ 2147483647 w 2001"/>
              <a:gd name="T77" fmla="*/ 2147483647 h 2001"/>
              <a:gd name="T78" fmla="*/ 2147483647 w 2001"/>
              <a:gd name="T79" fmla="*/ 2147483647 h 200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1"/>
              <a:gd name="T121" fmla="*/ 0 h 2001"/>
              <a:gd name="T122" fmla="*/ 2001 w 2001"/>
              <a:gd name="T123" fmla="*/ 2001 h 200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1" h="2001">
                <a:moveTo>
                  <a:pt x="1833" y="250"/>
                </a:moveTo>
                <a:lnTo>
                  <a:pt x="1833" y="250"/>
                </a:lnTo>
                <a:cubicBezTo>
                  <a:pt x="1583" y="250"/>
                  <a:pt x="1583" y="250"/>
                  <a:pt x="1583" y="250"/>
                </a:cubicBezTo>
                <a:cubicBezTo>
                  <a:pt x="1583" y="83"/>
                  <a:pt x="1583" y="83"/>
                  <a:pt x="1583" y="83"/>
                </a:cubicBezTo>
                <a:cubicBezTo>
                  <a:pt x="1583" y="41"/>
                  <a:pt x="1541" y="0"/>
                  <a:pt x="1500" y="0"/>
                </a:cubicBezTo>
                <a:cubicBezTo>
                  <a:pt x="1458" y="0"/>
                  <a:pt x="1416" y="41"/>
                  <a:pt x="1416" y="83"/>
                </a:cubicBezTo>
                <a:cubicBezTo>
                  <a:pt x="1416" y="250"/>
                  <a:pt x="1416" y="250"/>
                  <a:pt x="1416" y="250"/>
                </a:cubicBezTo>
                <a:cubicBezTo>
                  <a:pt x="583" y="250"/>
                  <a:pt x="583" y="250"/>
                  <a:pt x="583" y="250"/>
                </a:cubicBezTo>
                <a:cubicBezTo>
                  <a:pt x="583" y="83"/>
                  <a:pt x="583" y="83"/>
                  <a:pt x="583" y="83"/>
                </a:cubicBezTo>
                <a:cubicBezTo>
                  <a:pt x="583" y="41"/>
                  <a:pt x="541" y="0"/>
                  <a:pt x="500" y="0"/>
                </a:cubicBezTo>
                <a:cubicBezTo>
                  <a:pt x="458" y="0"/>
                  <a:pt x="416" y="41"/>
                  <a:pt x="416" y="83"/>
                </a:cubicBezTo>
                <a:cubicBezTo>
                  <a:pt x="416" y="250"/>
                  <a:pt x="416" y="250"/>
                  <a:pt x="416" y="250"/>
                </a:cubicBezTo>
                <a:cubicBezTo>
                  <a:pt x="166" y="250"/>
                  <a:pt x="166" y="250"/>
                  <a:pt x="166" y="250"/>
                </a:cubicBezTo>
                <a:cubicBezTo>
                  <a:pt x="73" y="250"/>
                  <a:pt x="0" y="323"/>
                  <a:pt x="0" y="416"/>
                </a:cubicBezTo>
                <a:cubicBezTo>
                  <a:pt x="0" y="1833"/>
                  <a:pt x="0" y="1833"/>
                  <a:pt x="0" y="1833"/>
                </a:cubicBezTo>
                <a:cubicBezTo>
                  <a:pt x="0" y="1927"/>
                  <a:pt x="73" y="2000"/>
                  <a:pt x="166" y="2000"/>
                </a:cubicBezTo>
                <a:cubicBezTo>
                  <a:pt x="1833" y="2000"/>
                  <a:pt x="1833" y="2000"/>
                  <a:pt x="1833" y="2000"/>
                </a:cubicBezTo>
                <a:cubicBezTo>
                  <a:pt x="1927" y="2000"/>
                  <a:pt x="2000" y="1927"/>
                  <a:pt x="2000" y="1833"/>
                </a:cubicBezTo>
                <a:cubicBezTo>
                  <a:pt x="2000" y="416"/>
                  <a:pt x="2000" y="416"/>
                  <a:pt x="2000" y="416"/>
                </a:cubicBezTo>
                <a:cubicBezTo>
                  <a:pt x="2000" y="323"/>
                  <a:pt x="1927" y="250"/>
                  <a:pt x="1833" y="250"/>
                </a:cubicBezTo>
                <a:close/>
                <a:moveTo>
                  <a:pt x="1416" y="396"/>
                </a:moveTo>
                <a:lnTo>
                  <a:pt x="1416" y="396"/>
                </a:lnTo>
                <a:cubicBezTo>
                  <a:pt x="1416" y="458"/>
                  <a:pt x="1416" y="458"/>
                  <a:pt x="1416" y="458"/>
                </a:cubicBezTo>
                <a:cubicBezTo>
                  <a:pt x="1416" y="500"/>
                  <a:pt x="1458" y="541"/>
                  <a:pt x="1500" y="541"/>
                </a:cubicBezTo>
                <a:cubicBezTo>
                  <a:pt x="1541" y="541"/>
                  <a:pt x="1583" y="500"/>
                  <a:pt x="1583" y="458"/>
                </a:cubicBezTo>
                <a:cubicBezTo>
                  <a:pt x="1583" y="396"/>
                  <a:pt x="1583" y="396"/>
                  <a:pt x="1583" y="396"/>
                </a:cubicBezTo>
                <a:cubicBezTo>
                  <a:pt x="1614" y="416"/>
                  <a:pt x="1635" y="458"/>
                  <a:pt x="1635" y="500"/>
                </a:cubicBezTo>
                <a:cubicBezTo>
                  <a:pt x="1635" y="573"/>
                  <a:pt x="1573" y="635"/>
                  <a:pt x="1500" y="635"/>
                </a:cubicBezTo>
                <a:cubicBezTo>
                  <a:pt x="1427" y="635"/>
                  <a:pt x="1364" y="573"/>
                  <a:pt x="1364" y="500"/>
                </a:cubicBezTo>
                <a:cubicBezTo>
                  <a:pt x="1364" y="458"/>
                  <a:pt x="1385" y="416"/>
                  <a:pt x="1416" y="396"/>
                </a:cubicBezTo>
                <a:close/>
                <a:moveTo>
                  <a:pt x="416" y="396"/>
                </a:moveTo>
                <a:lnTo>
                  <a:pt x="416" y="396"/>
                </a:lnTo>
                <a:cubicBezTo>
                  <a:pt x="416" y="458"/>
                  <a:pt x="416" y="458"/>
                  <a:pt x="416" y="458"/>
                </a:cubicBezTo>
                <a:cubicBezTo>
                  <a:pt x="416" y="500"/>
                  <a:pt x="458" y="541"/>
                  <a:pt x="500" y="541"/>
                </a:cubicBezTo>
                <a:cubicBezTo>
                  <a:pt x="541" y="541"/>
                  <a:pt x="583" y="500"/>
                  <a:pt x="583" y="458"/>
                </a:cubicBezTo>
                <a:cubicBezTo>
                  <a:pt x="583" y="396"/>
                  <a:pt x="583" y="396"/>
                  <a:pt x="583" y="396"/>
                </a:cubicBezTo>
                <a:cubicBezTo>
                  <a:pt x="614" y="416"/>
                  <a:pt x="635" y="458"/>
                  <a:pt x="635" y="500"/>
                </a:cubicBezTo>
                <a:cubicBezTo>
                  <a:pt x="635" y="573"/>
                  <a:pt x="573" y="635"/>
                  <a:pt x="500" y="635"/>
                </a:cubicBezTo>
                <a:cubicBezTo>
                  <a:pt x="427" y="635"/>
                  <a:pt x="364" y="573"/>
                  <a:pt x="364" y="500"/>
                </a:cubicBezTo>
                <a:cubicBezTo>
                  <a:pt x="364" y="458"/>
                  <a:pt x="385" y="416"/>
                  <a:pt x="416" y="396"/>
                </a:cubicBezTo>
                <a:close/>
                <a:moveTo>
                  <a:pt x="1833" y="1833"/>
                </a:moveTo>
                <a:lnTo>
                  <a:pt x="1833" y="1833"/>
                </a:lnTo>
                <a:cubicBezTo>
                  <a:pt x="166" y="1833"/>
                  <a:pt x="166" y="1833"/>
                  <a:pt x="166" y="1833"/>
                </a:cubicBezTo>
                <a:cubicBezTo>
                  <a:pt x="166" y="750"/>
                  <a:pt x="166" y="750"/>
                  <a:pt x="166" y="750"/>
                </a:cubicBezTo>
                <a:cubicBezTo>
                  <a:pt x="1833" y="750"/>
                  <a:pt x="1833" y="750"/>
                  <a:pt x="1833" y="750"/>
                </a:cubicBezTo>
                <a:lnTo>
                  <a:pt x="1833" y="1833"/>
                </a:lnTo>
                <a:close/>
                <a:moveTo>
                  <a:pt x="958" y="1583"/>
                </a:moveTo>
                <a:lnTo>
                  <a:pt x="958" y="1583"/>
                </a:lnTo>
                <a:cubicBezTo>
                  <a:pt x="562" y="1583"/>
                  <a:pt x="562" y="1583"/>
                  <a:pt x="562" y="1583"/>
                </a:cubicBezTo>
                <a:cubicBezTo>
                  <a:pt x="604" y="1500"/>
                  <a:pt x="677" y="1468"/>
                  <a:pt x="739" y="1416"/>
                </a:cubicBezTo>
                <a:cubicBezTo>
                  <a:pt x="802" y="1364"/>
                  <a:pt x="958" y="1260"/>
                  <a:pt x="958" y="1125"/>
                </a:cubicBezTo>
                <a:cubicBezTo>
                  <a:pt x="958" y="989"/>
                  <a:pt x="875" y="875"/>
                  <a:pt x="687" y="875"/>
                </a:cubicBezTo>
                <a:cubicBezTo>
                  <a:pt x="427" y="875"/>
                  <a:pt x="375" y="1052"/>
                  <a:pt x="375" y="1125"/>
                </a:cubicBezTo>
                <a:cubicBezTo>
                  <a:pt x="500" y="1166"/>
                  <a:pt x="500" y="1166"/>
                  <a:pt x="500" y="1166"/>
                </a:cubicBezTo>
                <a:cubicBezTo>
                  <a:pt x="500" y="1125"/>
                  <a:pt x="500" y="1125"/>
                  <a:pt x="500" y="1125"/>
                </a:cubicBezTo>
                <a:cubicBezTo>
                  <a:pt x="500" y="1083"/>
                  <a:pt x="541" y="1000"/>
                  <a:pt x="687" y="1000"/>
                </a:cubicBezTo>
                <a:cubicBezTo>
                  <a:pt x="781" y="1000"/>
                  <a:pt x="833" y="1041"/>
                  <a:pt x="833" y="1125"/>
                </a:cubicBezTo>
                <a:cubicBezTo>
                  <a:pt x="833" y="1218"/>
                  <a:pt x="698" y="1302"/>
                  <a:pt x="604" y="1364"/>
                </a:cubicBezTo>
                <a:cubicBezTo>
                  <a:pt x="541" y="1406"/>
                  <a:pt x="375" y="1541"/>
                  <a:pt x="375" y="1687"/>
                </a:cubicBezTo>
                <a:cubicBezTo>
                  <a:pt x="375" y="1708"/>
                  <a:pt x="375" y="1708"/>
                  <a:pt x="375" y="1708"/>
                </a:cubicBezTo>
                <a:cubicBezTo>
                  <a:pt x="958" y="1708"/>
                  <a:pt x="958" y="1708"/>
                  <a:pt x="958" y="1708"/>
                </a:cubicBezTo>
                <a:lnTo>
                  <a:pt x="958" y="1583"/>
                </a:lnTo>
                <a:close/>
                <a:moveTo>
                  <a:pt x="1416" y="1708"/>
                </a:moveTo>
                <a:lnTo>
                  <a:pt x="1416" y="1708"/>
                </a:lnTo>
                <a:cubicBezTo>
                  <a:pt x="1541" y="1708"/>
                  <a:pt x="1541" y="1708"/>
                  <a:pt x="1541" y="1708"/>
                </a:cubicBezTo>
                <a:cubicBezTo>
                  <a:pt x="1541" y="1541"/>
                  <a:pt x="1541" y="1541"/>
                  <a:pt x="1541" y="1541"/>
                </a:cubicBezTo>
                <a:cubicBezTo>
                  <a:pt x="1666" y="1541"/>
                  <a:pt x="1666" y="1541"/>
                  <a:pt x="1666" y="1541"/>
                </a:cubicBezTo>
                <a:cubicBezTo>
                  <a:pt x="1666" y="1416"/>
                  <a:pt x="1666" y="1416"/>
                  <a:pt x="1666" y="1416"/>
                </a:cubicBezTo>
                <a:cubicBezTo>
                  <a:pt x="1541" y="1416"/>
                  <a:pt x="1541" y="1416"/>
                  <a:pt x="1541" y="1416"/>
                </a:cubicBezTo>
                <a:cubicBezTo>
                  <a:pt x="1541" y="875"/>
                  <a:pt x="1541" y="875"/>
                  <a:pt x="1541" y="875"/>
                </a:cubicBezTo>
                <a:cubicBezTo>
                  <a:pt x="1416" y="875"/>
                  <a:pt x="1416" y="875"/>
                  <a:pt x="1416" y="875"/>
                </a:cubicBezTo>
                <a:cubicBezTo>
                  <a:pt x="1041" y="1416"/>
                  <a:pt x="1041" y="1416"/>
                  <a:pt x="1041" y="1416"/>
                </a:cubicBezTo>
                <a:cubicBezTo>
                  <a:pt x="1041" y="1541"/>
                  <a:pt x="1041" y="1541"/>
                  <a:pt x="1041" y="1541"/>
                </a:cubicBezTo>
                <a:cubicBezTo>
                  <a:pt x="1416" y="1541"/>
                  <a:pt x="1416" y="1541"/>
                  <a:pt x="1416" y="1541"/>
                </a:cubicBezTo>
                <a:lnTo>
                  <a:pt x="1416" y="1708"/>
                </a:lnTo>
                <a:close/>
                <a:moveTo>
                  <a:pt x="1177" y="1416"/>
                </a:moveTo>
                <a:lnTo>
                  <a:pt x="1177" y="1416"/>
                </a:lnTo>
                <a:cubicBezTo>
                  <a:pt x="1416" y="1073"/>
                  <a:pt x="1416" y="1073"/>
                  <a:pt x="1416" y="1073"/>
                </a:cubicBezTo>
                <a:cubicBezTo>
                  <a:pt x="1416" y="1416"/>
                  <a:pt x="1416" y="1416"/>
                  <a:pt x="1416" y="1416"/>
                </a:cubicBezTo>
                <a:lnTo>
                  <a:pt x="1177" y="1416"/>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27" name="Rectangle 10"/>
          <p:cNvSpPr>
            <a:spLocks noChangeArrowheads="1"/>
          </p:cNvSpPr>
          <p:nvPr/>
        </p:nvSpPr>
        <p:spPr bwMode="auto">
          <a:xfrm>
            <a:off x="3518785" y="1772390"/>
            <a:ext cx="2218979" cy="778817"/>
          </a:xfrm>
          <a:prstGeom prst="rect">
            <a:avLst/>
          </a:prstGeom>
          <a:solidFill>
            <a:schemeClr val="accent3">
              <a:lumMod val="20000"/>
              <a:lumOff val="80000"/>
            </a:schemeClr>
          </a:solidFill>
          <a:ln w="9360" cap="sq">
            <a:solidFill>
              <a:srgbClr val="4F81BD"/>
            </a:solidFill>
            <a:miter lim="800000"/>
            <a:headEnd/>
            <a:tailEnd/>
          </a:ln>
          <a:effectLst/>
        </p:spPr>
        <p:txBody>
          <a:bodyPr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754" b="1" dirty="0">
                <a:solidFill>
                  <a:prstClr val="black"/>
                </a:solidFill>
                <a:latin typeface="Times New Roman" panose="02020603050405020304" pitchFamily="18" charset="0"/>
                <a:cs typeface="Times New Roman" panose="02020603050405020304" pitchFamily="18" charset="0"/>
              </a:rPr>
              <a:t>09.</a:t>
            </a:r>
            <a:r>
              <a:rPr lang="en-US" altLang="ru-RU" sz="1754" b="1" dirty="0">
                <a:solidFill>
                  <a:prstClr val="black"/>
                </a:solidFill>
                <a:latin typeface="Times New Roman" panose="02020603050405020304" pitchFamily="18" charset="0"/>
                <a:cs typeface="Times New Roman" panose="02020603050405020304" pitchFamily="18" charset="0"/>
              </a:rPr>
              <a:t>0</a:t>
            </a:r>
            <a:r>
              <a:rPr lang="ru-RU" altLang="ru-RU" sz="1754" b="1" dirty="0">
                <a:solidFill>
                  <a:prstClr val="black"/>
                </a:solidFill>
                <a:latin typeface="Times New Roman" panose="02020603050405020304" pitchFamily="18" charset="0"/>
                <a:cs typeface="Times New Roman" panose="02020603050405020304" pitchFamily="18" charset="0"/>
              </a:rPr>
              <a:t>0 – 13:00</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660" b="1" dirty="0">
                <a:solidFill>
                  <a:prstClr val="black"/>
                </a:solidFill>
                <a:latin typeface="Times New Roman" panose="02020603050405020304" pitchFamily="18" charset="0"/>
                <a:cs typeface="Times New Roman" panose="02020603050405020304" pitchFamily="18" charset="0"/>
              </a:rPr>
              <a:t>Перерыв</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660" b="1" dirty="0">
                <a:solidFill>
                  <a:prstClr val="black"/>
                </a:solidFill>
                <a:latin typeface="Times New Roman" panose="02020603050405020304" pitchFamily="18" charset="0"/>
                <a:cs typeface="Times New Roman" panose="02020603050405020304" pitchFamily="18" charset="0"/>
              </a:rPr>
              <a:t> с 11.00-11.15</a:t>
            </a:r>
          </a:p>
        </p:txBody>
      </p:sp>
      <p:sp>
        <p:nvSpPr>
          <p:cNvPr id="9229" name="Freeform 12"/>
          <p:cNvSpPr>
            <a:spLocks noChangeArrowheads="1"/>
          </p:cNvSpPr>
          <p:nvPr/>
        </p:nvSpPr>
        <p:spPr bwMode="auto">
          <a:xfrm>
            <a:off x="6963402" y="3301830"/>
            <a:ext cx="1069957" cy="1278267"/>
          </a:xfrm>
          <a:custGeom>
            <a:avLst/>
            <a:gdLst>
              <a:gd name="T0" fmla="*/ 2147483647 w 4228"/>
              <a:gd name="T1" fmla="*/ 2147483647 h 4763"/>
              <a:gd name="T2" fmla="*/ 2147483647 w 4228"/>
              <a:gd name="T3" fmla="*/ 2147483647 h 4763"/>
              <a:gd name="T4" fmla="*/ 2147483647 w 4228"/>
              <a:gd name="T5" fmla="*/ 2147483647 h 4763"/>
              <a:gd name="T6" fmla="*/ 2147483647 w 4228"/>
              <a:gd name="T7" fmla="*/ 2147483647 h 4763"/>
              <a:gd name="T8" fmla="*/ 2147483647 w 4228"/>
              <a:gd name="T9" fmla="*/ 2147483647 h 4763"/>
              <a:gd name="T10" fmla="*/ 2147483647 w 4228"/>
              <a:gd name="T11" fmla="*/ 2147483647 h 4763"/>
              <a:gd name="T12" fmla="*/ 2147483647 w 4228"/>
              <a:gd name="T13" fmla="*/ 2147483647 h 4763"/>
              <a:gd name="T14" fmla="*/ 2147483647 w 4228"/>
              <a:gd name="T15" fmla="*/ 2147483647 h 4763"/>
              <a:gd name="T16" fmla="*/ 2147483647 w 4228"/>
              <a:gd name="T17" fmla="*/ 2147483647 h 4763"/>
              <a:gd name="T18" fmla="*/ 2147483647 w 4228"/>
              <a:gd name="T19" fmla="*/ 2147483647 h 4763"/>
              <a:gd name="T20" fmla="*/ 2147483647 w 4228"/>
              <a:gd name="T21" fmla="*/ 2147483647 h 4763"/>
              <a:gd name="T22" fmla="*/ 2147483647 w 4228"/>
              <a:gd name="T23" fmla="*/ 2147483647 h 4763"/>
              <a:gd name="T24" fmla="*/ 2147483647 w 4228"/>
              <a:gd name="T25" fmla="*/ 2147483647 h 4763"/>
              <a:gd name="T26" fmla="*/ 2147483647 w 4228"/>
              <a:gd name="T27" fmla="*/ 2147483647 h 4763"/>
              <a:gd name="T28" fmla="*/ 2147483647 w 4228"/>
              <a:gd name="T29" fmla="*/ 2147483647 h 4763"/>
              <a:gd name="T30" fmla="*/ 2147483647 w 4228"/>
              <a:gd name="T31" fmla="*/ 2147483647 h 4763"/>
              <a:gd name="T32" fmla="*/ 2147483647 w 4228"/>
              <a:gd name="T33" fmla="*/ 2147483647 h 4763"/>
              <a:gd name="T34" fmla="*/ 2147483647 w 4228"/>
              <a:gd name="T35" fmla="*/ 2147483647 h 4763"/>
              <a:gd name="T36" fmla="*/ 2147483647 w 4228"/>
              <a:gd name="T37" fmla="*/ 2147483647 h 4763"/>
              <a:gd name="T38" fmla="*/ 2147483647 w 4228"/>
              <a:gd name="T39" fmla="*/ 2147483647 h 4763"/>
              <a:gd name="T40" fmla="*/ 2147483647 w 4228"/>
              <a:gd name="T41" fmla="*/ 2147483647 h 4763"/>
              <a:gd name="T42" fmla="*/ 2147483647 w 4228"/>
              <a:gd name="T43" fmla="*/ 2147483647 h 4763"/>
              <a:gd name="T44" fmla="*/ 2147483647 w 4228"/>
              <a:gd name="T45" fmla="*/ 2147483647 h 4763"/>
              <a:gd name="T46" fmla="*/ 2147483647 w 4228"/>
              <a:gd name="T47" fmla="*/ 2147483647 h 4763"/>
              <a:gd name="T48" fmla="*/ 2147483647 w 4228"/>
              <a:gd name="T49" fmla="*/ 2147483647 h 4763"/>
              <a:gd name="T50" fmla="*/ 2147483647 w 4228"/>
              <a:gd name="T51" fmla="*/ 2147483647 h 4763"/>
              <a:gd name="T52" fmla="*/ 2147483647 w 4228"/>
              <a:gd name="T53" fmla="*/ 2147483647 h 4763"/>
              <a:gd name="T54" fmla="*/ 2147483647 w 4228"/>
              <a:gd name="T55" fmla="*/ 2147483647 h 4763"/>
              <a:gd name="T56" fmla="*/ 2147483647 w 4228"/>
              <a:gd name="T57" fmla="*/ 2147483647 h 4763"/>
              <a:gd name="T58" fmla="*/ 2147483647 w 4228"/>
              <a:gd name="T59" fmla="*/ 2147483647 h 4763"/>
              <a:gd name="T60" fmla="*/ 2147483647 w 4228"/>
              <a:gd name="T61" fmla="*/ 2147483647 h 4763"/>
              <a:gd name="T62" fmla="*/ 2147483647 w 4228"/>
              <a:gd name="T63" fmla="*/ 2147483647 h 4763"/>
              <a:gd name="T64" fmla="*/ 2147483647 w 4228"/>
              <a:gd name="T65" fmla="*/ 2147483647 h 4763"/>
              <a:gd name="T66" fmla="*/ 2147483647 w 4228"/>
              <a:gd name="T67" fmla="*/ 2147483647 h 4763"/>
              <a:gd name="T68" fmla="*/ 2147483647 w 4228"/>
              <a:gd name="T69" fmla="*/ 2147483647 h 4763"/>
              <a:gd name="T70" fmla="*/ 2147483647 w 4228"/>
              <a:gd name="T71" fmla="*/ 2147483647 h 4763"/>
              <a:gd name="T72" fmla="*/ 2147483647 w 4228"/>
              <a:gd name="T73" fmla="*/ 2147483647 h 4763"/>
              <a:gd name="T74" fmla="*/ 2147483647 w 4228"/>
              <a:gd name="T75" fmla="*/ 2147483647 h 4763"/>
              <a:gd name="T76" fmla="*/ 2147483647 w 4228"/>
              <a:gd name="T77" fmla="*/ 2147483647 h 4763"/>
              <a:gd name="T78" fmla="*/ 2147483647 w 4228"/>
              <a:gd name="T79" fmla="*/ 2147483647 h 4763"/>
              <a:gd name="T80" fmla="*/ 2147483647 w 4228"/>
              <a:gd name="T81" fmla="*/ 2147483647 h 4763"/>
              <a:gd name="T82" fmla="*/ 2147483647 w 4228"/>
              <a:gd name="T83" fmla="*/ 2147483647 h 4763"/>
              <a:gd name="T84" fmla="*/ 2147483647 w 4228"/>
              <a:gd name="T85" fmla="*/ 2147483647 h 4763"/>
              <a:gd name="T86" fmla="*/ 2147483647 w 4228"/>
              <a:gd name="T87" fmla="*/ 2147483647 h 4763"/>
              <a:gd name="T88" fmla="*/ 2147483647 w 4228"/>
              <a:gd name="T89" fmla="*/ 2147483647 h 4763"/>
              <a:gd name="T90" fmla="*/ 2147483647 w 4228"/>
              <a:gd name="T91" fmla="*/ 2147483647 h 4763"/>
              <a:gd name="T92" fmla="*/ 2147483647 w 4228"/>
              <a:gd name="T93" fmla="*/ 2147483647 h 4763"/>
              <a:gd name="T94" fmla="*/ 2147483647 w 4228"/>
              <a:gd name="T95" fmla="*/ 2147483647 h 4763"/>
              <a:gd name="T96" fmla="*/ 2147483647 w 4228"/>
              <a:gd name="T97" fmla="*/ 2147483647 h 4763"/>
              <a:gd name="T98" fmla="*/ 2147483647 w 4228"/>
              <a:gd name="T99" fmla="*/ 2147483647 h 4763"/>
              <a:gd name="T100" fmla="*/ 2147483647 w 4228"/>
              <a:gd name="T101" fmla="*/ 2147483647 h 4763"/>
              <a:gd name="T102" fmla="*/ 2147483647 w 4228"/>
              <a:gd name="T103" fmla="*/ 2147483647 h 4763"/>
              <a:gd name="T104" fmla="*/ 2147483647 w 4228"/>
              <a:gd name="T105" fmla="*/ 2147483647 h 4763"/>
              <a:gd name="T106" fmla="*/ 2147483647 w 4228"/>
              <a:gd name="T107" fmla="*/ 2147483647 h 4763"/>
              <a:gd name="T108" fmla="*/ 2147483647 w 4228"/>
              <a:gd name="T109" fmla="*/ 2147483647 h 4763"/>
              <a:gd name="T110" fmla="*/ 2147483647 w 4228"/>
              <a:gd name="T111" fmla="*/ 2147483647 h 4763"/>
              <a:gd name="T112" fmla="*/ 2147483647 w 4228"/>
              <a:gd name="T113" fmla="*/ 2147483647 h 4763"/>
              <a:gd name="T114" fmla="*/ 2147483647 w 4228"/>
              <a:gd name="T115" fmla="*/ 2147483647 h 4763"/>
              <a:gd name="T116" fmla="*/ 2147483647 w 4228"/>
              <a:gd name="T117" fmla="*/ 2147483647 h 4763"/>
              <a:gd name="T118" fmla="*/ 2147483647 w 4228"/>
              <a:gd name="T119" fmla="*/ 2147483647 h 47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28"/>
              <a:gd name="T181" fmla="*/ 0 h 4763"/>
              <a:gd name="T182" fmla="*/ 4228 w 4228"/>
              <a:gd name="T183" fmla="*/ 4763 h 47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28" h="4763">
                <a:moveTo>
                  <a:pt x="1171" y="2514"/>
                </a:moveTo>
                <a:lnTo>
                  <a:pt x="1197" y="2312"/>
                </a:lnTo>
                <a:lnTo>
                  <a:pt x="737" y="1236"/>
                </a:lnTo>
                <a:lnTo>
                  <a:pt x="724" y="1206"/>
                </a:lnTo>
                <a:lnTo>
                  <a:pt x="714" y="1176"/>
                </a:lnTo>
                <a:lnTo>
                  <a:pt x="705" y="1145"/>
                </a:lnTo>
                <a:lnTo>
                  <a:pt x="697" y="1115"/>
                </a:lnTo>
                <a:lnTo>
                  <a:pt x="690" y="1083"/>
                </a:lnTo>
                <a:lnTo>
                  <a:pt x="685" y="1052"/>
                </a:lnTo>
                <a:lnTo>
                  <a:pt x="683" y="1021"/>
                </a:lnTo>
                <a:lnTo>
                  <a:pt x="681" y="989"/>
                </a:lnTo>
                <a:lnTo>
                  <a:pt x="683" y="967"/>
                </a:lnTo>
                <a:lnTo>
                  <a:pt x="684" y="945"/>
                </a:lnTo>
                <a:lnTo>
                  <a:pt x="685" y="923"/>
                </a:lnTo>
                <a:lnTo>
                  <a:pt x="689" y="902"/>
                </a:lnTo>
                <a:lnTo>
                  <a:pt x="692" y="880"/>
                </a:lnTo>
                <a:lnTo>
                  <a:pt x="697" y="859"/>
                </a:lnTo>
                <a:lnTo>
                  <a:pt x="702" y="837"/>
                </a:lnTo>
                <a:lnTo>
                  <a:pt x="709" y="817"/>
                </a:lnTo>
                <a:lnTo>
                  <a:pt x="716" y="795"/>
                </a:lnTo>
                <a:lnTo>
                  <a:pt x="724" y="774"/>
                </a:lnTo>
                <a:lnTo>
                  <a:pt x="741" y="733"/>
                </a:lnTo>
                <a:lnTo>
                  <a:pt x="763" y="692"/>
                </a:lnTo>
                <a:lnTo>
                  <a:pt x="786" y="652"/>
                </a:lnTo>
                <a:lnTo>
                  <a:pt x="813" y="613"/>
                </a:lnTo>
                <a:lnTo>
                  <a:pt x="843" y="574"/>
                </a:lnTo>
                <a:lnTo>
                  <a:pt x="875" y="538"/>
                </a:lnTo>
                <a:lnTo>
                  <a:pt x="909" y="502"/>
                </a:lnTo>
                <a:lnTo>
                  <a:pt x="947" y="466"/>
                </a:lnTo>
                <a:lnTo>
                  <a:pt x="987" y="433"/>
                </a:lnTo>
                <a:lnTo>
                  <a:pt x="1029" y="401"/>
                </a:lnTo>
                <a:lnTo>
                  <a:pt x="1073" y="370"/>
                </a:lnTo>
                <a:lnTo>
                  <a:pt x="1121" y="340"/>
                </a:lnTo>
                <a:lnTo>
                  <a:pt x="1170" y="312"/>
                </a:lnTo>
                <a:lnTo>
                  <a:pt x="1221" y="285"/>
                </a:lnTo>
                <a:lnTo>
                  <a:pt x="1274" y="259"/>
                </a:lnTo>
                <a:lnTo>
                  <a:pt x="1329" y="236"/>
                </a:lnTo>
                <a:lnTo>
                  <a:pt x="1387" y="214"/>
                </a:lnTo>
                <a:lnTo>
                  <a:pt x="1445" y="193"/>
                </a:lnTo>
                <a:lnTo>
                  <a:pt x="1507" y="175"/>
                </a:lnTo>
                <a:lnTo>
                  <a:pt x="1569" y="160"/>
                </a:lnTo>
                <a:lnTo>
                  <a:pt x="1633" y="144"/>
                </a:lnTo>
                <a:lnTo>
                  <a:pt x="1699" y="133"/>
                </a:lnTo>
                <a:lnTo>
                  <a:pt x="1766" y="122"/>
                </a:lnTo>
                <a:lnTo>
                  <a:pt x="1834" y="115"/>
                </a:lnTo>
                <a:lnTo>
                  <a:pt x="1904" y="108"/>
                </a:lnTo>
                <a:lnTo>
                  <a:pt x="1975" y="104"/>
                </a:lnTo>
                <a:lnTo>
                  <a:pt x="2047" y="103"/>
                </a:lnTo>
                <a:lnTo>
                  <a:pt x="2119" y="104"/>
                </a:lnTo>
                <a:lnTo>
                  <a:pt x="2190" y="108"/>
                </a:lnTo>
                <a:lnTo>
                  <a:pt x="2260" y="115"/>
                </a:lnTo>
                <a:lnTo>
                  <a:pt x="2329" y="122"/>
                </a:lnTo>
                <a:lnTo>
                  <a:pt x="2396" y="133"/>
                </a:lnTo>
                <a:lnTo>
                  <a:pt x="2461" y="144"/>
                </a:lnTo>
                <a:lnTo>
                  <a:pt x="2525" y="160"/>
                </a:lnTo>
                <a:lnTo>
                  <a:pt x="2587" y="175"/>
                </a:lnTo>
                <a:lnTo>
                  <a:pt x="2649" y="193"/>
                </a:lnTo>
                <a:lnTo>
                  <a:pt x="2707" y="214"/>
                </a:lnTo>
                <a:lnTo>
                  <a:pt x="2765" y="236"/>
                </a:lnTo>
                <a:lnTo>
                  <a:pt x="2819" y="259"/>
                </a:lnTo>
                <a:lnTo>
                  <a:pt x="2873" y="285"/>
                </a:lnTo>
                <a:lnTo>
                  <a:pt x="2923" y="312"/>
                </a:lnTo>
                <a:lnTo>
                  <a:pt x="2972" y="340"/>
                </a:lnTo>
                <a:lnTo>
                  <a:pt x="3020" y="370"/>
                </a:lnTo>
                <a:lnTo>
                  <a:pt x="3063" y="401"/>
                </a:lnTo>
                <a:lnTo>
                  <a:pt x="3106" y="433"/>
                </a:lnTo>
                <a:lnTo>
                  <a:pt x="3146" y="466"/>
                </a:lnTo>
                <a:lnTo>
                  <a:pt x="3183" y="502"/>
                </a:lnTo>
                <a:lnTo>
                  <a:pt x="3218" y="538"/>
                </a:lnTo>
                <a:lnTo>
                  <a:pt x="3250" y="574"/>
                </a:lnTo>
                <a:lnTo>
                  <a:pt x="3280" y="613"/>
                </a:lnTo>
                <a:lnTo>
                  <a:pt x="3307" y="652"/>
                </a:lnTo>
                <a:lnTo>
                  <a:pt x="3331" y="692"/>
                </a:lnTo>
                <a:lnTo>
                  <a:pt x="3352" y="733"/>
                </a:lnTo>
                <a:lnTo>
                  <a:pt x="3370" y="774"/>
                </a:lnTo>
                <a:lnTo>
                  <a:pt x="3378" y="795"/>
                </a:lnTo>
                <a:lnTo>
                  <a:pt x="3385" y="817"/>
                </a:lnTo>
                <a:lnTo>
                  <a:pt x="3391" y="837"/>
                </a:lnTo>
                <a:lnTo>
                  <a:pt x="3397" y="859"/>
                </a:lnTo>
                <a:lnTo>
                  <a:pt x="3401" y="880"/>
                </a:lnTo>
                <a:lnTo>
                  <a:pt x="3405" y="902"/>
                </a:lnTo>
                <a:lnTo>
                  <a:pt x="3409" y="923"/>
                </a:lnTo>
                <a:lnTo>
                  <a:pt x="3411" y="945"/>
                </a:lnTo>
                <a:lnTo>
                  <a:pt x="3413" y="967"/>
                </a:lnTo>
                <a:lnTo>
                  <a:pt x="3413" y="989"/>
                </a:lnTo>
                <a:lnTo>
                  <a:pt x="3413" y="1014"/>
                </a:lnTo>
                <a:lnTo>
                  <a:pt x="3410" y="1038"/>
                </a:lnTo>
                <a:lnTo>
                  <a:pt x="3405" y="1064"/>
                </a:lnTo>
                <a:lnTo>
                  <a:pt x="3400" y="1092"/>
                </a:lnTo>
                <a:lnTo>
                  <a:pt x="3392" y="1122"/>
                </a:lnTo>
                <a:lnTo>
                  <a:pt x="3382" y="1154"/>
                </a:lnTo>
                <a:lnTo>
                  <a:pt x="3371" y="1188"/>
                </a:lnTo>
                <a:lnTo>
                  <a:pt x="3358" y="1224"/>
                </a:lnTo>
                <a:lnTo>
                  <a:pt x="3328" y="1302"/>
                </a:lnTo>
                <a:lnTo>
                  <a:pt x="3291" y="1391"/>
                </a:lnTo>
                <a:lnTo>
                  <a:pt x="3201" y="1604"/>
                </a:lnTo>
                <a:lnTo>
                  <a:pt x="2900" y="2308"/>
                </a:lnTo>
                <a:lnTo>
                  <a:pt x="2924" y="2512"/>
                </a:lnTo>
                <a:lnTo>
                  <a:pt x="3438" y="1311"/>
                </a:lnTo>
                <a:lnTo>
                  <a:pt x="3454" y="1271"/>
                </a:lnTo>
                <a:lnTo>
                  <a:pt x="3469" y="1230"/>
                </a:lnTo>
                <a:lnTo>
                  <a:pt x="3482" y="1189"/>
                </a:lnTo>
                <a:lnTo>
                  <a:pt x="3494" y="1146"/>
                </a:lnTo>
                <a:lnTo>
                  <a:pt x="3504" y="1105"/>
                </a:lnTo>
                <a:lnTo>
                  <a:pt x="3510" y="1064"/>
                </a:lnTo>
                <a:lnTo>
                  <a:pt x="3516" y="1025"/>
                </a:lnTo>
                <a:lnTo>
                  <a:pt x="3516" y="1007"/>
                </a:lnTo>
                <a:lnTo>
                  <a:pt x="3516" y="989"/>
                </a:lnTo>
                <a:lnTo>
                  <a:pt x="3514" y="963"/>
                </a:lnTo>
                <a:lnTo>
                  <a:pt x="3513" y="938"/>
                </a:lnTo>
                <a:lnTo>
                  <a:pt x="3510" y="912"/>
                </a:lnTo>
                <a:lnTo>
                  <a:pt x="3507" y="886"/>
                </a:lnTo>
                <a:lnTo>
                  <a:pt x="3501" y="860"/>
                </a:lnTo>
                <a:lnTo>
                  <a:pt x="3495" y="835"/>
                </a:lnTo>
                <a:lnTo>
                  <a:pt x="3489" y="810"/>
                </a:lnTo>
                <a:lnTo>
                  <a:pt x="3481" y="786"/>
                </a:lnTo>
                <a:lnTo>
                  <a:pt x="3473" y="761"/>
                </a:lnTo>
                <a:lnTo>
                  <a:pt x="3464" y="737"/>
                </a:lnTo>
                <a:lnTo>
                  <a:pt x="3454" y="712"/>
                </a:lnTo>
                <a:lnTo>
                  <a:pt x="3443" y="689"/>
                </a:lnTo>
                <a:lnTo>
                  <a:pt x="3432" y="666"/>
                </a:lnTo>
                <a:lnTo>
                  <a:pt x="3419" y="643"/>
                </a:lnTo>
                <a:lnTo>
                  <a:pt x="3406" y="620"/>
                </a:lnTo>
                <a:lnTo>
                  <a:pt x="3392" y="598"/>
                </a:lnTo>
                <a:lnTo>
                  <a:pt x="3378" y="574"/>
                </a:lnTo>
                <a:lnTo>
                  <a:pt x="3362" y="553"/>
                </a:lnTo>
                <a:lnTo>
                  <a:pt x="3346" y="532"/>
                </a:lnTo>
                <a:lnTo>
                  <a:pt x="3329" y="510"/>
                </a:lnTo>
                <a:lnTo>
                  <a:pt x="3293" y="469"/>
                </a:lnTo>
                <a:lnTo>
                  <a:pt x="3254" y="429"/>
                </a:lnTo>
                <a:lnTo>
                  <a:pt x="3212" y="390"/>
                </a:lnTo>
                <a:lnTo>
                  <a:pt x="3168" y="353"/>
                </a:lnTo>
                <a:lnTo>
                  <a:pt x="3121" y="318"/>
                </a:lnTo>
                <a:lnTo>
                  <a:pt x="3072" y="283"/>
                </a:lnTo>
                <a:lnTo>
                  <a:pt x="3022" y="251"/>
                </a:lnTo>
                <a:lnTo>
                  <a:pt x="2968" y="220"/>
                </a:lnTo>
                <a:lnTo>
                  <a:pt x="2913" y="192"/>
                </a:lnTo>
                <a:lnTo>
                  <a:pt x="2856" y="165"/>
                </a:lnTo>
                <a:lnTo>
                  <a:pt x="2797" y="139"/>
                </a:lnTo>
                <a:lnTo>
                  <a:pt x="2735" y="116"/>
                </a:lnTo>
                <a:lnTo>
                  <a:pt x="2673" y="95"/>
                </a:lnTo>
                <a:lnTo>
                  <a:pt x="2609" y="76"/>
                </a:lnTo>
                <a:lnTo>
                  <a:pt x="2542" y="58"/>
                </a:lnTo>
                <a:lnTo>
                  <a:pt x="2475" y="44"/>
                </a:lnTo>
                <a:lnTo>
                  <a:pt x="2406" y="31"/>
                </a:lnTo>
                <a:lnTo>
                  <a:pt x="2337" y="19"/>
                </a:lnTo>
                <a:lnTo>
                  <a:pt x="2266" y="12"/>
                </a:lnTo>
                <a:lnTo>
                  <a:pt x="2194" y="5"/>
                </a:lnTo>
                <a:lnTo>
                  <a:pt x="2120" y="1"/>
                </a:lnTo>
                <a:lnTo>
                  <a:pt x="2047" y="0"/>
                </a:lnTo>
                <a:lnTo>
                  <a:pt x="1974" y="1"/>
                </a:lnTo>
                <a:lnTo>
                  <a:pt x="1900" y="5"/>
                </a:lnTo>
                <a:lnTo>
                  <a:pt x="1828" y="12"/>
                </a:lnTo>
                <a:lnTo>
                  <a:pt x="1757" y="19"/>
                </a:lnTo>
                <a:lnTo>
                  <a:pt x="1688" y="31"/>
                </a:lnTo>
                <a:lnTo>
                  <a:pt x="1618" y="44"/>
                </a:lnTo>
                <a:lnTo>
                  <a:pt x="1551" y="58"/>
                </a:lnTo>
                <a:lnTo>
                  <a:pt x="1484" y="76"/>
                </a:lnTo>
                <a:lnTo>
                  <a:pt x="1420" y="95"/>
                </a:lnTo>
                <a:lnTo>
                  <a:pt x="1357" y="116"/>
                </a:lnTo>
                <a:lnTo>
                  <a:pt x="1295" y="139"/>
                </a:lnTo>
                <a:lnTo>
                  <a:pt x="1235" y="165"/>
                </a:lnTo>
                <a:lnTo>
                  <a:pt x="1177" y="192"/>
                </a:lnTo>
                <a:lnTo>
                  <a:pt x="1122" y="220"/>
                </a:lnTo>
                <a:lnTo>
                  <a:pt x="1068" y="251"/>
                </a:lnTo>
                <a:lnTo>
                  <a:pt x="1016" y="283"/>
                </a:lnTo>
                <a:lnTo>
                  <a:pt x="967" y="318"/>
                </a:lnTo>
                <a:lnTo>
                  <a:pt x="921" y="353"/>
                </a:lnTo>
                <a:lnTo>
                  <a:pt x="877" y="390"/>
                </a:lnTo>
                <a:lnTo>
                  <a:pt x="835" y="429"/>
                </a:lnTo>
                <a:lnTo>
                  <a:pt x="796" y="469"/>
                </a:lnTo>
                <a:lnTo>
                  <a:pt x="760" y="510"/>
                </a:lnTo>
                <a:lnTo>
                  <a:pt x="743" y="532"/>
                </a:lnTo>
                <a:lnTo>
                  <a:pt x="727" y="553"/>
                </a:lnTo>
                <a:lnTo>
                  <a:pt x="712" y="574"/>
                </a:lnTo>
                <a:lnTo>
                  <a:pt x="697" y="598"/>
                </a:lnTo>
                <a:lnTo>
                  <a:pt x="683" y="620"/>
                </a:lnTo>
                <a:lnTo>
                  <a:pt x="670" y="643"/>
                </a:lnTo>
                <a:lnTo>
                  <a:pt x="658" y="666"/>
                </a:lnTo>
                <a:lnTo>
                  <a:pt x="647" y="689"/>
                </a:lnTo>
                <a:lnTo>
                  <a:pt x="636" y="712"/>
                </a:lnTo>
                <a:lnTo>
                  <a:pt x="626" y="737"/>
                </a:lnTo>
                <a:lnTo>
                  <a:pt x="617" y="761"/>
                </a:lnTo>
                <a:lnTo>
                  <a:pt x="609" y="786"/>
                </a:lnTo>
                <a:lnTo>
                  <a:pt x="603" y="810"/>
                </a:lnTo>
                <a:lnTo>
                  <a:pt x="596" y="835"/>
                </a:lnTo>
                <a:lnTo>
                  <a:pt x="591" y="860"/>
                </a:lnTo>
                <a:lnTo>
                  <a:pt x="586" y="886"/>
                </a:lnTo>
                <a:lnTo>
                  <a:pt x="584" y="912"/>
                </a:lnTo>
                <a:lnTo>
                  <a:pt x="581" y="938"/>
                </a:lnTo>
                <a:lnTo>
                  <a:pt x="580" y="963"/>
                </a:lnTo>
                <a:lnTo>
                  <a:pt x="578" y="989"/>
                </a:lnTo>
                <a:lnTo>
                  <a:pt x="580" y="1033"/>
                </a:lnTo>
                <a:lnTo>
                  <a:pt x="585" y="1075"/>
                </a:lnTo>
                <a:lnTo>
                  <a:pt x="591" y="1117"/>
                </a:lnTo>
                <a:lnTo>
                  <a:pt x="600" y="1158"/>
                </a:lnTo>
                <a:lnTo>
                  <a:pt x="611" y="1199"/>
                </a:lnTo>
                <a:lnTo>
                  <a:pt x="625" y="1239"/>
                </a:lnTo>
                <a:lnTo>
                  <a:pt x="639" y="1279"/>
                </a:lnTo>
                <a:lnTo>
                  <a:pt x="656" y="1319"/>
                </a:lnTo>
                <a:lnTo>
                  <a:pt x="1171" y="2514"/>
                </a:lnTo>
                <a:close/>
                <a:moveTo>
                  <a:pt x="2229" y="2193"/>
                </a:moveTo>
                <a:lnTo>
                  <a:pt x="1327" y="1743"/>
                </a:lnTo>
                <a:lnTo>
                  <a:pt x="1232" y="1695"/>
                </a:lnTo>
                <a:lnTo>
                  <a:pt x="1186" y="1671"/>
                </a:lnTo>
                <a:lnTo>
                  <a:pt x="1141" y="1647"/>
                </a:lnTo>
                <a:lnTo>
                  <a:pt x="1098" y="1622"/>
                </a:lnTo>
                <a:lnTo>
                  <a:pt x="1056" y="1596"/>
                </a:lnTo>
                <a:lnTo>
                  <a:pt x="1018" y="1569"/>
                </a:lnTo>
                <a:lnTo>
                  <a:pt x="980" y="1540"/>
                </a:lnTo>
                <a:lnTo>
                  <a:pt x="1224" y="2088"/>
                </a:lnTo>
                <a:lnTo>
                  <a:pt x="1256" y="1824"/>
                </a:lnTo>
                <a:lnTo>
                  <a:pt x="2254" y="2321"/>
                </a:lnTo>
                <a:lnTo>
                  <a:pt x="2229" y="2193"/>
                </a:lnTo>
                <a:close/>
                <a:moveTo>
                  <a:pt x="2873" y="2087"/>
                </a:moveTo>
                <a:lnTo>
                  <a:pt x="3116" y="1539"/>
                </a:lnTo>
                <a:lnTo>
                  <a:pt x="3071" y="1573"/>
                </a:lnTo>
                <a:lnTo>
                  <a:pt x="3026" y="1604"/>
                </a:lnTo>
                <a:lnTo>
                  <a:pt x="2981" y="1632"/>
                </a:lnTo>
                <a:lnTo>
                  <a:pt x="2935" y="1659"/>
                </a:lnTo>
                <a:lnTo>
                  <a:pt x="2888" y="1683"/>
                </a:lnTo>
                <a:lnTo>
                  <a:pt x="2842" y="1707"/>
                </a:lnTo>
                <a:lnTo>
                  <a:pt x="2794" y="1728"/>
                </a:lnTo>
                <a:lnTo>
                  <a:pt x="2748" y="1748"/>
                </a:lnTo>
                <a:lnTo>
                  <a:pt x="2700" y="1766"/>
                </a:lnTo>
                <a:lnTo>
                  <a:pt x="2654" y="1781"/>
                </a:lnTo>
                <a:lnTo>
                  <a:pt x="2607" y="1795"/>
                </a:lnTo>
                <a:lnTo>
                  <a:pt x="2560" y="1810"/>
                </a:lnTo>
                <a:lnTo>
                  <a:pt x="2513" y="1821"/>
                </a:lnTo>
                <a:lnTo>
                  <a:pt x="2468" y="1832"/>
                </a:lnTo>
                <a:lnTo>
                  <a:pt x="2422" y="1841"/>
                </a:lnTo>
                <a:lnTo>
                  <a:pt x="2378" y="1848"/>
                </a:lnTo>
                <a:lnTo>
                  <a:pt x="2333" y="1855"/>
                </a:lnTo>
                <a:lnTo>
                  <a:pt x="2289" y="1861"/>
                </a:lnTo>
                <a:lnTo>
                  <a:pt x="2247" y="1865"/>
                </a:lnTo>
                <a:lnTo>
                  <a:pt x="2204" y="1869"/>
                </a:lnTo>
                <a:lnTo>
                  <a:pt x="2163" y="1871"/>
                </a:lnTo>
                <a:lnTo>
                  <a:pt x="2123" y="1874"/>
                </a:lnTo>
                <a:lnTo>
                  <a:pt x="2046" y="1875"/>
                </a:lnTo>
                <a:lnTo>
                  <a:pt x="1974" y="1874"/>
                </a:lnTo>
                <a:lnTo>
                  <a:pt x="1908" y="1871"/>
                </a:lnTo>
                <a:lnTo>
                  <a:pt x="1847" y="1866"/>
                </a:lnTo>
                <a:lnTo>
                  <a:pt x="1795" y="1861"/>
                </a:lnTo>
                <a:lnTo>
                  <a:pt x="2204" y="2066"/>
                </a:lnTo>
                <a:lnTo>
                  <a:pt x="2186" y="1977"/>
                </a:lnTo>
                <a:lnTo>
                  <a:pt x="2229" y="1974"/>
                </a:lnTo>
                <a:lnTo>
                  <a:pt x="2274" y="1971"/>
                </a:lnTo>
                <a:lnTo>
                  <a:pt x="2321" y="1964"/>
                </a:lnTo>
                <a:lnTo>
                  <a:pt x="2369" y="1956"/>
                </a:lnTo>
                <a:lnTo>
                  <a:pt x="2418" y="1949"/>
                </a:lnTo>
                <a:lnTo>
                  <a:pt x="2467" y="1938"/>
                </a:lnTo>
                <a:lnTo>
                  <a:pt x="2516" y="1928"/>
                </a:lnTo>
                <a:lnTo>
                  <a:pt x="2562" y="1917"/>
                </a:lnTo>
                <a:lnTo>
                  <a:pt x="2609" y="1905"/>
                </a:lnTo>
                <a:lnTo>
                  <a:pt x="2654" y="1893"/>
                </a:lnTo>
                <a:lnTo>
                  <a:pt x="2695" y="1880"/>
                </a:lnTo>
                <a:lnTo>
                  <a:pt x="2734" y="1868"/>
                </a:lnTo>
                <a:lnTo>
                  <a:pt x="2768" y="1856"/>
                </a:lnTo>
                <a:lnTo>
                  <a:pt x="2798" y="1843"/>
                </a:lnTo>
                <a:lnTo>
                  <a:pt x="2824" y="1832"/>
                </a:lnTo>
                <a:lnTo>
                  <a:pt x="2844" y="1821"/>
                </a:lnTo>
                <a:lnTo>
                  <a:pt x="2873" y="2087"/>
                </a:lnTo>
                <a:close/>
                <a:moveTo>
                  <a:pt x="3491" y="3274"/>
                </a:moveTo>
                <a:lnTo>
                  <a:pt x="3490" y="3349"/>
                </a:lnTo>
                <a:lnTo>
                  <a:pt x="3491" y="3380"/>
                </a:lnTo>
                <a:lnTo>
                  <a:pt x="3495" y="3409"/>
                </a:lnTo>
                <a:lnTo>
                  <a:pt x="3500" y="3439"/>
                </a:lnTo>
                <a:lnTo>
                  <a:pt x="3509" y="3467"/>
                </a:lnTo>
                <a:lnTo>
                  <a:pt x="3521" y="3494"/>
                </a:lnTo>
                <a:lnTo>
                  <a:pt x="3534" y="3520"/>
                </a:lnTo>
                <a:lnTo>
                  <a:pt x="3549" y="3543"/>
                </a:lnTo>
                <a:lnTo>
                  <a:pt x="3566" y="3566"/>
                </a:lnTo>
                <a:lnTo>
                  <a:pt x="3585" y="3587"/>
                </a:lnTo>
                <a:lnTo>
                  <a:pt x="3606" y="3605"/>
                </a:lnTo>
                <a:lnTo>
                  <a:pt x="3629" y="3621"/>
                </a:lnTo>
                <a:lnTo>
                  <a:pt x="3652" y="3635"/>
                </a:lnTo>
                <a:lnTo>
                  <a:pt x="3678" y="3645"/>
                </a:lnTo>
                <a:lnTo>
                  <a:pt x="3691" y="3650"/>
                </a:lnTo>
                <a:lnTo>
                  <a:pt x="3705" y="3653"/>
                </a:lnTo>
                <a:lnTo>
                  <a:pt x="3718" y="3657"/>
                </a:lnTo>
                <a:lnTo>
                  <a:pt x="3732" y="3659"/>
                </a:lnTo>
                <a:lnTo>
                  <a:pt x="3746" y="3660"/>
                </a:lnTo>
                <a:lnTo>
                  <a:pt x="3760" y="3660"/>
                </a:lnTo>
                <a:lnTo>
                  <a:pt x="3775" y="3660"/>
                </a:lnTo>
                <a:lnTo>
                  <a:pt x="3789" y="3659"/>
                </a:lnTo>
                <a:lnTo>
                  <a:pt x="3803" y="3658"/>
                </a:lnTo>
                <a:lnTo>
                  <a:pt x="3817" y="3655"/>
                </a:lnTo>
                <a:lnTo>
                  <a:pt x="3843" y="3649"/>
                </a:lnTo>
                <a:lnTo>
                  <a:pt x="3869" y="3639"/>
                </a:lnTo>
                <a:lnTo>
                  <a:pt x="3893" y="3626"/>
                </a:lnTo>
                <a:lnTo>
                  <a:pt x="3916" y="3612"/>
                </a:lnTo>
                <a:lnTo>
                  <a:pt x="3937" y="3594"/>
                </a:lnTo>
                <a:lnTo>
                  <a:pt x="3956" y="3574"/>
                </a:lnTo>
                <a:lnTo>
                  <a:pt x="3996" y="3552"/>
                </a:lnTo>
                <a:lnTo>
                  <a:pt x="4026" y="3534"/>
                </a:lnTo>
                <a:lnTo>
                  <a:pt x="4053" y="3516"/>
                </a:lnTo>
                <a:lnTo>
                  <a:pt x="4072" y="3510"/>
                </a:lnTo>
                <a:lnTo>
                  <a:pt x="4090" y="3501"/>
                </a:lnTo>
                <a:lnTo>
                  <a:pt x="4108" y="3490"/>
                </a:lnTo>
                <a:lnTo>
                  <a:pt x="4125" y="3478"/>
                </a:lnTo>
                <a:lnTo>
                  <a:pt x="4140" y="3462"/>
                </a:lnTo>
                <a:lnTo>
                  <a:pt x="4156" y="3445"/>
                </a:lnTo>
                <a:lnTo>
                  <a:pt x="4169" y="3427"/>
                </a:lnTo>
                <a:lnTo>
                  <a:pt x="4182" y="3407"/>
                </a:lnTo>
                <a:lnTo>
                  <a:pt x="4192" y="3386"/>
                </a:lnTo>
                <a:lnTo>
                  <a:pt x="4202" y="3364"/>
                </a:lnTo>
                <a:lnTo>
                  <a:pt x="4210" y="3341"/>
                </a:lnTo>
                <a:lnTo>
                  <a:pt x="4218" y="3317"/>
                </a:lnTo>
                <a:lnTo>
                  <a:pt x="4223" y="3293"/>
                </a:lnTo>
                <a:lnTo>
                  <a:pt x="4227" y="3268"/>
                </a:lnTo>
                <a:lnTo>
                  <a:pt x="4228" y="3243"/>
                </a:lnTo>
                <a:lnTo>
                  <a:pt x="4228" y="3219"/>
                </a:lnTo>
                <a:lnTo>
                  <a:pt x="4227" y="3193"/>
                </a:lnTo>
                <a:lnTo>
                  <a:pt x="4223" y="3168"/>
                </a:lnTo>
                <a:lnTo>
                  <a:pt x="4218" y="3145"/>
                </a:lnTo>
                <a:lnTo>
                  <a:pt x="4210" y="3122"/>
                </a:lnTo>
                <a:lnTo>
                  <a:pt x="4201" y="3099"/>
                </a:lnTo>
                <a:lnTo>
                  <a:pt x="4188" y="3078"/>
                </a:lnTo>
                <a:lnTo>
                  <a:pt x="4175" y="3058"/>
                </a:lnTo>
                <a:lnTo>
                  <a:pt x="4158" y="3038"/>
                </a:lnTo>
                <a:lnTo>
                  <a:pt x="4139" y="3022"/>
                </a:lnTo>
                <a:lnTo>
                  <a:pt x="4118" y="3006"/>
                </a:lnTo>
                <a:lnTo>
                  <a:pt x="4094" y="2992"/>
                </a:lnTo>
                <a:lnTo>
                  <a:pt x="4068" y="2980"/>
                </a:lnTo>
                <a:lnTo>
                  <a:pt x="4040" y="2971"/>
                </a:lnTo>
                <a:lnTo>
                  <a:pt x="4008" y="2965"/>
                </a:lnTo>
                <a:lnTo>
                  <a:pt x="3974" y="2960"/>
                </a:lnTo>
                <a:lnTo>
                  <a:pt x="3937" y="2959"/>
                </a:lnTo>
                <a:lnTo>
                  <a:pt x="3666" y="2957"/>
                </a:lnTo>
                <a:lnTo>
                  <a:pt x="3650" y="2959"/>
                </a:lnTo>
                <a:lnTo>
                  <a:pt x="3634" y="2962"/>
                </a:lnTo>
                <a:lnTo>
                  <a:pt x="3620" y="2968"/>
                </a:lnTo>
                <a:lnTo>
                  <a:pt x="3606" y="2974"/>
                </a:lnTo>
                <a:lnTo>
                  <a:pt x="3593" y="2983"/>
                </a:lnTo>
                <a:lnTo>
                  <a:pt x="3581" y="2993"/>
                </a:lnTo>
                <a:lnTo>
                  <a:pt x="3571" y="3005"/>
                </a:lnTo>
                <a:lnTo>
                  <a:pt x="3561" y="3019"/>
                </a:lnTo>
                <a:lnTo>
                  <a:pt x="3552" y="3033"/>
                </a:lnTo>
                <a:lnTo>
                  <a:pt x="3543" y="3050"/>
                </a:lnTo>
                <a:lnTo>
                  <a:pt x="3535" y="3067"/>
                </a:lnTo>
                <a:lnTo>
                  <a:pt x="3528" y="3085"/>
                </a:lnTo>
                <a:lnTo>
                  <a:pt x="3523" y="3104"/>
                </a:lnTo>
                <a:lnTo>
                  <a:pt x="3518" y="3125"/>
                </a:lnTo>
                <a:lnTo>
                  <a:pt x="3514" y="3145"/>
                </a:lnTo>
                <a:lnTo>
                  <a:pt x="3510" y="3167"/>
                </a:lnTo>
                <a:lnTo>
                  <a:pt x="3503" y="3193"/>
                </a:lnTo>
                <a:lnTo>
                  <a:pt x="3496" y="3219"/>
                </a:lnTo>
                <a:lnTo>
                  <a:pt x="3494" y="3246"/>
                </a:lnTo>
                <a:lnTo>
                  <a:pt x="3491" y="3274"/>
                </a:lnTo>
                <a:close/>
                <a:moveTo>
                  <a:pt x="3543" y="3275"/>
                </a:moveTo>
                <a:lnTo>
                  <a:pt x="3543" y="3275"/>
                </a:lnTo>
                <a:lnTo>
                  <a:pt x="3544" y="3259"/>
                </a:lnTo>
                <a:lnTo>
                  <a:pt x="3545" y="3242"/>
                </a:lnTo>
                <a:lnTo>
                  <a:pt x="3548" y="3226"/>
                </a:lnTo>
                <a:lnTo>
                  <a:pt x="3552" y="3211"/>
                </a:lnTo>
                <a:lnTo>
                  <a:pt x="3556" y="3196"/>
                </a:lnTo>
                <a:lnTo>
                  <a:pt x="3561" y="3181"/>
                </a:lnTo>
                <a:lnTo>
                  <a:pt x="3566" y="3167"/>
                </a:lnTo>
                <a:lnTo>
                  <a:pt x="3572" y="3153"/>
                </a:lnTo>
                <a:lnTo>
                  <a:pt x="3579" y="3140"/>
                </a:lnTo>
                <a:lnTo>
                  <a:pt x="3586" y="3127"/>
                </a:lnTo>
                <a:lnTo>
                  <a:pt x="3595" y="3116"/>
                </a:lnTo>
                <a:lnTo>
                  <a:pt x="3604" y="3104"/>
                </a:lnTo>
                <a:lnTo>
                  <a:pt x="3614" y="3094"/>
                </a:lnTo>
                <a:lnTo>
                  <a:pt x="3624" y="3083"/>
                </a:lnTo>
                <a:lnTo>
                  <a:pt x="3634" y="3074"/>
                </a:lnTo>
                <a:lnTo>
                  <a:pt x="3644" y="3065"/>
                </a:lnTo>
                <a:lnTo>
                  <a:pt x="3653" y="3091"/>
                </a:lnTo>
                <a:lnTo>
                  <a:pt x="3662" y="3117"/>
                </a:lnTo>
                <a:lnTo>
                  <a:pt x="3673" y="3143"/>
                </a:lnTo>
                <a:lnTo>
                  <a:pt x="3684" y="3167"/>
                </a:lnTo>
                <a:lnTo>
                  <a:pt x="3697" y="3192"/>
                </a:lnTo>
                <a:lnTo>
                  <a:pt x="3711" y="3215"/>
                </a:lnTo>
                <a:lnTo>
                  <a:pt x="3727" y="3238"/>
                </a:lnTo>
                <a:lnTo>
                  <a:pt x="3742" y="3260"/>
                </a:lnTo>
                <a:lnTo>
                  <a:pt x="3760" y="3282"/>
                </a:lnTo>
                <a:lnTo>
                  <a:pt x="3778" y="3302"/>
                </a:lnTo>
                <a:lnTo>
                  <a:pt x="3798" y="3323"/>
                </a:lnTo>
                <a:lnTo>
                  <a:pt x="3818" y="3341"/>
                </a:lnTo>
                <a:lnTo>
                  <a:pt x="3840" y="3359"/>
                </a:lnTo>
                <a:lnTo>
                  <a:pt x="3863" y="3377"/>
                </a:lnTo>
                <a:lnTo>
                  <a:pt x="3887" y="3393"/>
                </a:lnTo>
                <a:lnTo>
                  <a:pt x="3911" y="3408"/>
                </a:lnTo>
                <a:lnTo>
                  <a:pt x="3943" y="3425"/>
                </a:lnTo>
                <a:lnTo>
                  <a:pt x="3977" y="3439"/>
                </a:lnTo>
                <a:lnTo>
                  <a:pt x="3970" y="3458"/>
                </a:lnTo>
                <a:lnTo>
                  <a:pt x="3963" y="3476"/>
                </a:lnTo>
                <a:lnTo>
                  <a:pt x="3954" y="3493"/>
                </a:lnTo>
                <a:lnTo>
                  <a:pt x="3943" y="3508"/>
                </a:lnTo>
                <a:lnTo>
                  <a:pt x="3932" y="3524"/>
                </a:lnTo>
                <a:lnTo>
                  <a:pt x="3920" y="3538"/>
                </a:lnTo>
                <a:lnTo>
                  <a:pt x="3907" y="3551"/>
                </a:lnTo>
                <a:lnTo>
                  <a:pt x="3893" y="3563"/>
                </a:lnTo>
                <a:lnTo>
                  <a:pt x="3879" y="3574"/>
                </a:lnTo>
                <a:lnTo>
                  <a:pt x="3863" y="3583"/>
                </a:lnTo>
                <a:lnTo>
                  <a:pt x="3848" y="3591"/>
                </a:lnTo>
                <a:lnTo>
                  <a:pt x="3831" y="3597"/>
                </a:lnTo>
                <a:lnTo>
                  <a:pt x="3814" y="3603"/>
                </a:lnTo>
                <a:lnTo>
                  <a:pt x="3798" y="3606"/>
                </a:lnTo>
                <a:lnTo>
                  <a:pt x="3780" y="3609"/>
                </a:lnTo>
                <a:lnTo>
                  <a:pt x="3762" y="3609"/>
                </a:lnTo>
                <a:lnTo>
                  <a:pt x="3738" y="3608"/>
                </a:lnTo>
                <a:lnTo>
                  <a:pt x="3717" y="3604"/>
                </a:lnTo>
                <a:lnTo>
                  <a:pt x="3696" y="3597"/>
                </a:lnTo>
                <a:lnTo>
                  <a:pt x="3675" y="3588"/>
                </a:lnTo>
                <a:lnTo>
                  <a:pt x="3656" y="3577"/>
                </a:lnTo>
                <a:lnTo>
                  <a:pt x="3638" y="3564"/>
                </a:lnTo>
                <a:lnTo>
                  <a:pt x="3621" y="3550"/>
                </a:lnTo>
                <a:lnTo>
                  <a:pt x="3606" y="3533"/>
                </a:lnTo>
                <a:lnTo>
                  <a:pt x="3590" y="3514"/>
                </a:lnTo>
                <a:lnTo>
                  <a:pt x="3579" y="3494"/>
                </a:lnTo>
                <a:lnTo>
                  <a:pt x="3567" y="3474"/>
                </a:lnTo>
                <a:lnTo>
                  <a:pt x="3558" y="3451"/>
                </a:lnTo>
                <a:lnTo>
                  <a:pt x="3550" y="3426"/>
                </a:lnTo>
                <a:lnTo>
                  <a:pt x="3545" y="3402"/>
                </a:lnTo>
                <a:lnTo>
                  <a:pt x="3543" y="3376"/>
                </a:lnTo>
                <a:lnTo>
                  <a:pt x="3541" y="3349"/>
                </a:lnTo>
                <a:lnTo>
                  <a:pt x="3543" y="3275"/>
                </a:lnTo>
                <a:close/>
                <a:moveTo>
                  <a:pt x="2068" y="3140"/>
                </a:moveTo>
                <a:lnTo>
                  <a:pt x="2068" y="3140"/>
                </a:lnTo>
                <a:lnTo>
                  <a:pt x="2095" y="3139"/>
                </a:lnTo>
                <a:lnTo>
                  <a:pt x="2119" y="3134"/>
                </a:lnTo>
                <a:lnTo>
                  <a:pt x="2144" y="3127"/>
                </a:lnTo>
                <a:lnTo>
                  <a:pt x="2168" y="3118"/>
                </a:lnTo>
                <a:lnTo>
                  <a:pt x="2190" y="3107"/>
                </a:lnTo>
                <a:lnTo>
                  <a:pt x="2211" y="3094"/>
                </a:lnTo>
                <a:lnTo>
                  <a:pt x="2231" y="3078"/>
                </a:lnTo>
                <a:lnTo>
                  <a:pt x="2249" y="3060"/>
                </a:lnTo>
                <a:lnTo>
                  <a:pt x="2266" y="3041"/>
                </a:lnTo>
                <a:lnTo>
                  <a:pt x="2281" y="3020"/>
                </a:lnTo>
                <a:lnTo>
                  <a:pt x="2294" y="2997"/>
                </a:lnTo>
                <a:lnTo>
                  <a:pt x="2306" y="2974"/>
                </a:lnTo>
                <a:lnTo>
                  <a:pt x="2316" y="2950"/>
                </a:lnTo>
                <a:lnTo>
                  <a:pt x="2324" y="2924"/>
                </a:lnTo>
                <a:lnTo>
                  <a:pt x="2329" y="2897"/>
                </a:lnTo>
                <a:lnTo>
                  <a:pt x="2333" y="2868"/>
                </a:lnTo>
                <a:lnTo>
                  <a:pt x="2338" y="2857"/>
                </a:lnTo>
                <a:lnTo>
                  <a:pt x="2343" y="2845"/>
                </a:lnTo>
                <a:lnTo>
                  <a:pt x="2348" y="2834"/>
                </a:lnTo>
                <a:lnTo>
                  <a:pt x="2351" y="2821"/>
                </a:lnTo>
                <a:lnTo>
                  <a:pt x="2355" y="2808"/>
                </a:lnTo>
                <a:lnTo>
                  <a:pt x="2356" y="2795"/>
                </a:lnTo>
                <a:lnTo>
                  <a:pt x="2357" y="2781"/>
                </a:lnTo>
                <a:lnTo>
                  <a:pt x="2359" y="2765"/>
                </a:lnTo>
                <a:lnTo>
                  <a:pt x="2359" y="2629"/>
                </a:lnTo>
                <a:lnTo>
                  <a:pt x="2357" y="2603"/>
                </a:lnTo>
                <a:lnTo>
                  <a:pt x="2356" y="2577"/>
                </a:lnTo>
                <a:lnTo>
                  <a:pt x="2352" y="2554"/>
                </a:lnTo>
                <a:lnTo>
                  <a:pt x="2348" y="2531"/>
                </a:lnTo>
                <a:lnTo>
                  <a:pt x="2342" y="2510"/>
                </a:lnTo>
                <a:lnTo>
                  <a:pt x="2334" y="2491"/>
                </a:lnTo>
                <a:lnTo>
                  <a:pt x="2327" y="2473"/>
                </a:lnTo>
                <a:lnTo>
                  <a:pt x="2316" y="2457"/>
                </a:lnTo>
                <a:lnTo>
                  <a:pt x="2305" y="2443"/>
                </a:lnTo>
                <a:lnTo>
                  <a:pt x="2292" y="2432"/>
                </a:lnTo>
                <a:lnTo>
                  <a:pt x="2284" y="2428"/>
                </a:lnTo>
                <a:lnTo>
                  <a:pt x="2278" y="2424"/>
                </a:lnTo>
                <a:lnTo>
                  <a:pt x="2270" y="2420"/>
                </a:lnTo>
                <a:lnTo>
                  <a:pt x="2261" y="2418"/>
                </a:lnTo>
                <a:lnTo>
                  <a:pt x="2253" y="2416"/>
                </a:lnTo>
                <a:lnTo>
                  <a:pt x="2244" y="2415"/>
                </a:lnTo>
                <a:lnTo>
                  <a:pt x="2234" y="2415"/>
                </a:lnTo>
                <a:lnTo>
                  <a:pt x="2225" y="2415"/>
                </a:lnTo>
                <a:lnTo>
                  <a:pt x="2214" y="2416"/>
                </a:lnTo>
                <a:lnTo>
                  <a:pt x="2204" y="2419"/>
                </a:lnTo>
                <a:lnTo>
                  <a:pt x="2182" y="2427"/>
                </a:lnTo>
                <a:lnTo>
                  <a:pt x="2172" y="2416"/>
                </a:lnTo>
                <a:lnTo>
                  <a:pt x="2160" y="2407"/>
                </a:lnTo>
                <a:lnTo>
                  <a:pt x="2147" y="2400"/>
                </a:lnTo>
                <a:lnTo>
                  <a:pt x="2133" y="2393"/>
                </a:lnTo>
                <a:lnTo>
                  <a:pt x="2119" y="2388"/>
                </a:lnTo>
                <a:lnTo>
                  <a:pt x="2105" y="2384"/>
                </a:lnTo>
                <a:lnTo>
                  <a:pt x="2088" y="2382"/>
                </a:lnTo>
                <a:lnTo>
                  <a:pt x="2073" y="2379"/>
                </a:lnTo>
                <a:lnTo>
                  <a:pt x="2056" y="2379"/>
                </a:lnTo>
                <a:lnTo>
                  <a:pt x="2039" y="2379"/>
                </a:lnTo>
                <a:lnTo>
                  <a:pt x="2023" y="2380"/>
                </a:lnTo>
                <a:lnTo>
                  <a:pt x="2004" y="2382"/>
                </a:lnTo>
                <a:lnTo>
                  <a:pt x="1988" y="2385"/>
                </a:lnTo>
                <a:lnTo>
                  <a:pt x="1970" y="2388"/>
                </a:lnTo>
                <a:lnTo>
                  <a:pt x="1953" y="2393"/>
                </a:lnTo>
                <a:lnTo>
                  <a:pt x="1936" y="2398"/>
                </a:lnTo>
                <a:lnTo>
                  <a:pt x="1919" y="2405"/>
                </a:lnTo>
                <a:lnTo>
                  <a:pt x="1903" y="2411"/>
                </a:lnTo>
                <a:lnTo>
                  <a:pt x="1887" y="2419"/>
                </a:lnTo>
                <a:lnTo>
                  <a:pt x="1872" y="2427"/>
                </a:lnTo>
                <a:lnTo>
                  <a:pt x="1858" y="2436"/>
                </a:lnTo>
                <a:lnTo>
                  <a:pt x="1843" y="2445"/>
                </a:lnTo>
                <a:lnTo>
                  <a:pt x="1831" y="2454"/>
                </a:lnTo>
                <a:lnTo>
                  <a:pt x="1819" y="2464"/>
                </a:lnTo>
                <a:lnTo>
                  <a:pt x="1807" y="2474"/>
                </a:lnTo>
                <a:lnTo>
                  <a:pt x="1798" y="2485"/>
                </a:lnTo>
                <a:lnTo>
                  <a:pt x="1789" y="2495"/>
                </a:lnTo>
                <a:lnTo>
                  <a:pt x="1783" y="2506"/>
                </a:lnTo>
                <a:lnTo>
                  <a:pt x="1776" y="2518"/>
                </a:lnTo>
                <a:lnTo>
                  <a:pt x="1773" y="2530"/>
                </a:lnTo>
                <a:lnTo>
                  <a:pt x="1770" y="2541"/>
                </a:lnTo>
                <a:lnTo>
                  <a:pt x="1769" y="2553"/>
                </a:lnTo>
                <a:lnTo>
                  <a:pt x="1769" y="2765"/>
                </a:lnTo>
                <a:lnTo>
                  <a:pt x="1770" y="2783"/>
                </a:lnTo>
                <a:lnTo>
                  <a:pt x="1771" y="2799"/>
                </a:lnTo>
                <a:lnTo>
                  <a:pt x="1775" y="2816"/>
                </a:lnTo>
                <a:lnTo>
                  <a:pt x="1779" y="2830"/>
                </a:lnTo>
                <a:lnTo>
                  <a:pt x="1784" y="2844"/>
                </a:lnTo>
                <a:lnTo>
                  <a:pt x="1789" y="2858"/>
                </a:lnTo>
                <a:lnTo>
                  <a:pt x="1797" y="2871"/>
                </a:lnTo>
                <a:lnTo>
                  <a:pt x="1805" y="2884"/>
                </a:lnTo>
                <a:lnTo>
                  <a:pt x="1810" y="2910"/>
                </a:lnTo>
                <a:lnTo>
                  <a:pt x="1816" y="2935"/>
                </a:lnTo>
                <a:lnTo>
                  <a:pt x="1824" y="2960"/>
                </a:lnTo>
                <a:lnTo>
                  <a:pt x="1834" y="2984"/>
                </a:lnTo>
                <a:lnTo>
                  <a:pt x="1846" y="3006"/>
                </a:lnTo>
                <a:lnTo>
                  <a:pt x="1860" y="3027"/>
                </a:lnTo>
                <a:lnTo>
                  <a:pt x="1876" y="3047"/>
                </a:lnTo>
                <a:lnTo>
                  <a:pt x="1891" y="3065"/>
                </a:lnTo>
                <a:lnTo>
                  <a:pt x="1910" y="3082"/>
                </a:lnTo>
                <a:lnTo>
                  <a:pt x="1930" y="3096"/>
                </a:lnTo>
                <a:lnTo>
                  <a:pt x="1950" y="3109"/>
                </a:lnTo>
                <a:lnTo>
                  <a:pt x="1972" y="3120"/>
                </a:lnTo>
                <a:lnTo>
                  <a:pt x="1994" y="3129"/>
                </a:lnTo>
                <a:lnTo>
                  <a:pt x="2019" y="3135"/>
                </a:lnTo>
                <a:lnTo>
                  <a:pt x="2043" y="3139"/>
                </a:lnTo>
                <a:lnTo>
                  <a:pt x="2068" y="3140"/>
                </a:lnTo>
                <a:close/>
                <a:moveTo>
                  <a:pt x="1854" y="2773"/>
                </a:moveTo>
                <a:lnTo>
                  <a:pt x="1854" y="2770"/>
                </a:lnTo>
                <a:lnTo>
                  <a:pt x="1898" y="2765"/>
                </a:lnTo>
                <a:lnTo>
                  <a:pt x="1936" y="2759"/>
                </a:lnTo>
                <a:lnTo>
                  <a:pt x="1974" y="2752"/>
                </a:lnTo>
                <a:lnTo>
                  <a:pt x="2006" y="2743"/>
                </a:lnTo>
                <a:lnTo>
                  <a:pt x="2021" y="2738"/>
                </a:lnTo>
                <a:lnTo>
                  <a:pt x="2035" y="2732"/>
                </a:lnTo>
                <a:lnTo>
                  <a:pt x="2050" y="2725"/>
                </a:lnTo>
                <a:lnTo>
                  <a:pt x="2062" y="2718"/>
                </a:lnTo>
                <a:lnTo>
                  <a:pt x="2074" y="2709"/>
                </a:lnTo>
                <a:lnTo>
                  <a:pt x="2084" y="2700"/>
                </a:lnTo>
                <a:lnTo>
                  <a:pt x="2095" y="2689"/>
                </a:lnTo>
                <a:lnTo>
                  <a:pt x="2104" y="2678"/>
                </a:lnTo>
                <a:lnTo>
                  <a:pt x="2154" y="2550"/>
                </a:lnTo>
                <a:lnTo>
                  <a:pt x="2168" y="2558"/>
                </a:lnTo>
                <a:lnTo>
                  <a:pt x="2182" y="2567"/>
                </a:lnTo>
                <a:lnTo>
                  <a:pt x="2140" y="2678"/>
                </a:lnTo>
                <a:lnTo>
                  <a:pt x="2261" y="2667"/>
                </a:lnTo>
                <a:lnTo>
                  <a:pt x="2270" y="2692"/>
                </a:lnTo>
                <a:lnTo>
                  <a:pt x="2276" y="2718"/>
                </a:lnTo>
                <a:lnTo>
                  <a:pt x="2280" y="2745"/>
                </a:lnTo>
                <a:lnTo>
                  <a:pt x="2281" y="2773"/>
                </a:lnTo>
                <a:lnTo>
                  <a:pt x="2281" y="2844"/>
                </a:lnTo>
                <a:lnTo>
                  <a:pt x="2280" y="2870"/>
                </a:lnTo>
                <a:lnTo>
                  <a:pt x="2278" y="2894"/>
                </a:lnTo>
                <a:lnTo>
                  <a:pt x="2272" y="2917"/>
                </a:lnTo>
                <a:lnTo>
                  <a:pt x="2265" y="2940"/>
                </a:lnTo>
                <a:lnTo>
                  <a:pt x="2256" y="2962"/>
                </a:lnTo>
                <a:lnTo>
                  <a:pt x="2244" y="2982"/>
                </a:lnTo>
                <a:lnTo>
                  <a:pt x="2233" y="3001"/>
                </a:lnTo>
                <a:lnTo>
                  <a:pt x="2218" y="3018"/>
                </a:lnTo>
                <a:lnTo>
                  <a:pt x="2203" y="3033"/>
                </a:lnTo>
                <a:lnTo>
                  <a:pt x="2186" y="3047"/>
                </a:lnTo>
                <a:lnTo>
                  <a:pt x="2169" y="3059"/>
                </a:lnTo>
                <a:lnTo>
                  <a:pt x="2150" y="3069"/>
                </a:lnTo>
                <a:lnTo>
                  <a:pt x="2131" y="3077"/>
                </a:lnTo>
                <a:lnTo>
                  <a:pt x="2110" y="3083"/>
                </a:lnTo>
                <a:lnTo>
                  <a:pt x="2090" y="3087"/>
                </a:lnTo>
                <a:lnTo>
                  <a:pt x="2068" y="3089"/>
                </a:lnTo>
                <a:lnTo>
                  <a:pt x="2047" y="3087"/>
                </a:lnTo>
                <a:lnTo>
                  <a:pt x="2026" y="3083"/>
                </a:lnTo>
                <a:lnTo>
                  <a:pt x="2006" y="3077"/>
                </a:lnTo>
                <a:lnTo>
                  <a:pt x="1986" y="3069"/>
                </a:lnTo>
                <a:lnTo>
                  <a:pt x="1967" y="3059"/>
                </a:lnTo>
                <a:lnTo>
                  <a:pt x="1950" y="3047"/>
                </a:lnTo>
                <a:lnTo>
                  <a:pt x="1934" y="3033"/>
                </a:lnTo>
                <a:lnTo>
                  <a:pt x="1918" y="3018"/>
                </a:lnTo>
                <a:lnTo>
                  <a:pt x="1904" y="3001"/>
                </a:lnTo>
                <a:lnTo>
                  <a:pt x="1891" y="2982"/>
                </a:lnTo>
                <a:lnTo>
                  <a:pt x="1881" y="2962"/>
                </a:lnTo>
                <a:lnTo>
                  <a:pt x="1872" y="2940"/>
                </a:lnTo>
                <a:lnTo>
                  <a:pt x="1864" y="2917"/>
                </a:lnTo>
                <a:lnTo>
                  <a:pt x="1859" y="2894"/>
                </a:lnTo>
                <a:lnTo>
                  <a:pt x="1855" y="2870"/>
                </a:lnTo>
                <a:lnTo>
                  <a:pt x="1854" y="2844"/>
                </a:lnTo>
                <a:lnTo>
                  <a:pt x="1854" y="2773"/>
                </a:lnTo>
                <a:close/>
                <a:moveTo>
                  <a:pt x="103" y="3508"/>
                </a:moveTo>
                <a:lnTo>
                  <a:pt x="103" y="3508"/>
                </a:lnTo>
                <a:lnTo>
                  <a:pt x="108" y="3521"/>
                </a:lnTo>
                <a:lnTo>
                  <a:pt x="117" y="3532"/>
                </a:lnTo>
                <a:lnTo>
                  <a:pt x="128" y="3541"/>
                </a:lnTo>
                <a:lnTo>
                  <a:pt x="139" y="3548"/>
                </a:lnTo>
                <a:lnTo>
                  <a:pt x="152" y="3555"/>
                </a:lnTo>
                <a:lnTo>
                  <a:pt x="166" y="3559"/>
                </a:lnTo>
                <a:lnTo>
                  <a:pt x="182" y="3561"/>
                </a:lnTo>
                <a:lnTo>
                  <a:pt x="196" y="3560"/>
                </a:lnTo>
                <a:lnTo>
                  <a:pt x="201" y="3559"/>
                </a:lnTo>
                <a:lnTo>
                  <a:pt x="222" y="3581"/>
                </a:lnTo>
                <a:lnTo>
                  <a:pt x="233" y="3591"/>
                </a:lnTo>
                <a:lnTo>
                  <a:pt x="245" y="3601"/>
                </a:lnTo>
                <a:lnTo>
                  <a:pt x="256" y="3610"/>
                </a:lnTo>
                <a:lnTo>
                  <a:pt x="268" y="3619"/>
                </a:lnTo>
                <a:lnTo>
                  <a:pt x="281" y="3627"/>
                </a:lnTo>
                <a:lnTo>
                  <a:pt x="295" y="3633"/>
                </a:lnTo>
                <a:lnTo>
                  <a:pt x="308" y="3640"/>
                </a:lnTo>
                <a:lnTo>
                  <a:pt x="322" y="3645"/>
                </a:lnTo>
                <a:lnTo>
                  <a:pt x="336" y="3650"/>
                </a:lnTo>
                <a:lnTo>
                  <a:pt x="352" y="3654"/>
                </a:lnTo>
                <a:lnTo>
                  <a:pt x="366" y="3658"/>
                </a:lnTo>
                <a:lnTo>
                  <a:pt x="381" y="3659"/>
                </a:lnTo>
                <a:lnTo>
                  <a:pt x="397" y="3660"/>
                </a:lnTo>
                <a:lnTo>
                  <a:pt x="412" y="3662"/>
                </a:lnTo>
                <a:lnTo>
                  <a:pt x="428" y="3660"/>
                </a:lnTo>
                <a:lnTo>
                  <a:pt x="442" y="3659"/>
                </a:lnTo>
                <a:lnTo>
                  <a:pt x="457" y="3658"/>
                </a:lnTo>
                <a:lnTo>
                  <a:pt x="471" y="3655"/>
                </a:lnTo>
                <a:lnTo>
                  <a:pt x="486" y="3651"/>
                </a:lnTo>
                <a:lnTo>
                  <a:pt x="499" y="3646"/>
                </a:lnTo>
                <a:lnTo>
                  <a:pt x="513" y="3641"/>
                </a:lnTo>
                <a:lnTo>
                  <a:pt x="526" y="3636"/>
                </a:lnTo>
                <a:lnTo>
                  <a:pt x="551" y="3622"/>
                </a:lnTo>
                <a:lnTo>
                  <a:pt x="575" y="3606"/>
                </a:lnTo>
                <a:lnTo>
                  <a:pt x="596" y="3587"/>
                </a:lnTo>
                <a:lnTo>
                  <a:pt x="617" y="3566"/>
                </a:lnTo>
                <a:lnTo>
                  <a:pt x="635" y="3543"/>
                </a:lnTo>
                <a:lnTo>
                  <a:pt x="652" y="3519"/>
                </a:lnTo>
                <a:lnTo>
                  <a:pt x="666" y="3492"/>
                </a:lnTo>
                <a:lnTo>
                  <a:pt x="678" y="3463"/>
                </a:lnTo>
                <a:lnTo>
                  <a:pt x="688" y="3435"/>
                </a:lnTo>
                <a:lnTo>
                  <a:pt x="694" y="3404"/>
                </a:lnTo>
                <a:lnTo>
                  <a:pt x="700" y="3373"/>
                </a:lnTo>
                <a:lnTo>
                  <a:pt x="701" y="3340"/>
                </a:lnTo>
                <a:lnTo>
                  <a:pt x="701" y="3262"/>
                </a:lnTo>
                <a:lnTo>
                  <a:pt x="700" y="3246"/>
                </a:lnTo>
                <a:lnTo>
                  <a:pt x="698" y="3229"/>
                </a:lnTo>
                <a:lnTo>
                  <a:pt x="697" y="3212"/>
                </a:lnTo>
                <a:lnTo>
                  <a:pt x="694" y="3196"/>
                </a:lnTo>
                <a:lnTo>
                  <a:pt x="690" y="3179"/>
                </a:lnTo>
                <a:lnTo>
                  <a:pt x="687" y="3163"/>
                </a:lnTo>
                <a:lnTo>
                  <a:pt x="681" y="3148"/>
                </a:lnTo>
                <a:lnTo>
                  <a:pt x="675" y="3132"/>
                </a:lnTo>
                <a:lnTo>
                  <a:pt x="662" y="3103"/>
                </a:lnTo>
                <a:lnTo>
                  <a:pt x="647" y="3076"/>
                </a:lnTo>
                <a:lnTo>
                  <a:pt x="629" y="3050"/>
                </a:lnTo>
                <a:lnTo>
                  <a:pt x="618" y="3038"/>
                </a:lnTo>
                <a:lnTo>
                  <a:pt x="608" y="3027"/>
                </a:lnTo>
                <a:lnTo>
                  <a:pt x="618" y="3014"/>
                </a:lnTo>
                <a:lnTo>
                  <a:pt x="627" y="3000"/>
                </a:lnTo>
                <a:lnTo>
                  <a:pt x="635" y="2986"/>
                </a:lnTo>
                <a:lnTo>
                  <a:pt x="642" y="2971"/>
                </a:lnTo>
                <a:lnTo>
                  <a:pt x="647" y="2957"/>
                </a:lnTo>
                <a:lnTo>
                  <a:pt x="652" y="2943"/>
                </a:lnTo>
                <a:lnTo>
                  <a:pt x="654" y="2929"/>
                </a:lnTo>
                <a:lnTo>
                  <a:pt x="658" y="2915"/>
                </a:lnTo>
                <a:lnTo>
                  <a:pt x="660" y="2899"/>
                </a:lnTo>
                <a:lnTo>
                  <a:pt x="660" y="2885"/>
                </a:lnTo>
                <a:lnTo>
                  <a:pt x="644" y="2893"/>
                </a:lnTo>
                <a:lnTo>
                  <a:pt x="629" y="2899"/>
                </a:lnTo>
                <a:lnTo>
                  <a:pt x="612" y="2904"/>
                </a:lnTo>
                <a:lnTo>
                  <a:pt x="595" y="2908"/>
                </a:lnTo>
                <a:lnTo>
                  <a:pt x="578" y="2912"/>
                </a:lnTo>
                <a:lnTo>
                  <a:pt x="562" y="2913"/>
                </a:lnTo>
                <a:lnTo>
                  <a:pt x="544" y="2913"/>
                </a:lnTo>
                <a:lnTo>
                  <a:pt x="527" y="2913"/>
                </a:lnTo>
                <a:lnTo>
                  <a:pt x="527" y="2915"/>
                </a:lnTo>
                <a:lnTo>
                  <a:pt x="499" y="2907"/>
                </a:lnTo>
                <a:lnTo>
                  <a:pt x="471" y="2901"/>
                </a:lnTo>
                <a:lnTo>
                  <a:pt x="444" y="2897"/>
                </a:lnTo>
                <a:lnTo>
                  <a:pt x="417" y="2893"/>
                </a:lnTo>
                <a:lnTo>
                  <a:pt x="392" y="2892"/>
                </a:lnTo>
                <a:lnTo>
                  <a:pt x="366" y="2893"/>
                </a:lnTo>
                <a:lnTo>
                  <a:pt x="341" y="2894"/>
                </a:lnTo>
                <a:lnTo>
                  <a:pt x="318" y="2898"/>
                </a:lnTo>
                <a:lnTo>
                  <a:pt x="294" y="2903"/>
                </a:lnTo>
                <a:lnTo>
                  <a:pt x="272" y="2908"/>
                </a:lnTo>
                <a:lnTo>
                  <a:pt x="250" y="2916"/>
                </a:lnTo>
                <a:lnTo>
                  <a:pt x="229" y="2924"/>
                </a:lnTo>
                <a:lnTo>
                  <a:pt x="209" y="2934"/>
                </a:lnTo>
                <a:lnTo>
                  <a:pt x="189" y="2944"/>
                </a:lnTo>
                <a:lnTo>
                  <a:pt x="171" y="2956"/>
                </a:lnTo>
                <a:lnTo>
                  <a:pt x="153" y="2969"/>
                </a:lnTo>
                <a:lnTo>
                  <a:pt x="137" y="2982"/>
                </a:lnTo>
                <a:lnTo>
                  <a:pt x="122" y="2996"/>
                </a:lnTo>
                <a:lnTo>
                  <a:pt x="107" y="3010"/>
                </a:lnTo>
                <a:lnTo>
                  <a:pt x="94" y="3025"/>
                </a:lnTo>
                <a:lnTo>
                  <a:pt x="82" y="3041"/>
                </a:lnTo>
                <a:lnTo>
                  <a:pt x="72" y="3058"/>
                </a:lnTo>
                <a:lnTo>
                  <a:pt x="62" y="3074"/>
                </a:lnTo>
                <a:lnTo>
                  <a:pt x="54" y="3091"/>
                </a:lnTo>
                <a:lnTo>
                  <a:pt x="46" y="3108"/>
                </a:lnTo>
                <a:lnTo>
                  <a:pt x="41" y="3126"/>
                </a:lnTo>
                <a:lnTo>
                  <a:pt x="36" y="3143"/>
                </a:lnTo>
                <a:lnTo>
                  <a:pt x="33" y="3161"/>
                </a:lnTo>
                <a:lnTo>
                  <a:pt x="32" y="3179"/>
                </a:lnTo>
                <a:lnTo>
                  <a:pt x="32" y="3196"/>
                </a:lnTo>
                <a:lnTo>
                  <a:pt x="33" y="3214"/>
                </a:lnTo>
                <a:lnTo>
                  <a:pt x="37" y="3230"/>
                </a:lnTo>
                <a:lnTo>
                  <a:pt x="103" y="3508"/>
                </a:lnTo>
                <a:close/>
                <a:moveTo>
                  <a:pt x="223" y="3344"/>
                </a:moveTo>
                <a:lnTo>
                  <a:pt x="223" y="3344"/>
                </a:lnTo>
                <a:lnTo>
                  <a:pt x="225" y="3333"/>
                </a:lnTo>
                <a:lnTo>
                  <a:pt x="229" y="3323"/>
                </a:lnTo>
                <a:lnTo>
                  <a:pt x="234" y="3314"/>
                </a:lnTo>
                <a:lnTo>
                  <a:pt x="241" y="3306"/>
                </a:lnTo>
                <a:lnTo>
                  <a:pt x="249" y="3300"/>
                </a:lnTo>
                <a:lnTo>
                  <a:pt x="258" y="3293"/>
                </a:lnTo>
                <a:lnTo>
                  <a:pt x="268" y="3290"/>
                </a:lnTo>
                <a:lnTo>
                  <a:pt x="278" y="3286"/>
                </a:lnTo>
                <a:lnTo>
                  <a:pt x="290" y="3286"/>
                </a:lnTo>
                <a:lnTo>
                  <a:pt x="300" y="3286"/>
                </a:lnTo>
                <a:lnTo>
                  <a:pt x="310" y="3288"/>
                </a:lnTo>
                <a:lnTo>
                  <a:pt x="321" y="3292"/>
                </a:lnTo>
                <a:lnTo>
                  <a:pt x="330" y="3299"/>
                </a:lnTo>
                <a:lnTo>
                  <a:pt x="338" y="3305"/>
                </a:lnTo>
                <a:lnTo>
                  <a:pt x="345" y="3313"/>
                </a:lnTo>
                <a:lnTo>
                  <a:pt x="350" y="3322"/>
                </a:lnTo>
                <a:lnTo>
                  <a:pt x="362" y="3315"/>
                </a:lnTo>
                <a:lnTo>
                  <a:pt x="374" y="3309"/>
                </a:lnTo>
                <a:lnTo>
                  <a:pt x="386" y="3300"/>
                </a:lnTo>
                <a:lnTo>
                  <a:pt x="398" y="3291"/>
                </a:lnTo>
                <a:lnTo>
                  <a:pt x="410" y="3281"/>
                </a:lnTo>
                <a:lnTo>
                  <a:pt x="423" y="3269"/>
                </a:lnTo>
                <a:lnTo>
                  <a:pt x="434" y="3256"/>
                </a:lnTo>
                <a:lnTo>
                  <a:pt x="447" y="3242"/>
                </a:lnTo>
                <a:lnTo>
                  <a:pt x="459" y="3226"/>
                </a:lnTo>
                <a:lnTo>
                  <a:pt x="471" y="3210"/>
                </a:lnTo>
                <a:lnTo>
                  <a:pt x="483" y="3192"/>
                </a:lnTo>
                <a:lnTo>
                  <a:pt x="496" y="3172"/>
                </a:lnTo>
                <a:lnTo>
                  <a:pt x="519" y="3130"/>
                </a:lnTo>
                <a:lnTo>
                  <a:pt x="544" y="3081"/>
                </a:lnTo>
                <a:lnTo>
                  <a:pt x="558" y="3073"/>
                </a:lnTo>
                <a:lnTo>
                  <a:pt x="571" y="3063"/>
                </a:lnTo>
                <a:lnTo>
                  <a:pt x="589" y="3082"/>
                </a:lnTo>
                <a:lnTo>
                  <a:pt x="603" y="3104"/>
                </a:lnTo>
                <a:lnTo>
                  <a:pt x="617" y="3126"/>
                </a:lnTo>
                <a:lnTo>
                  <a:pt x="627" y="3150"/>
                </a:lnTo>
                <a:lnTo>
                  <a:pt x="636" y="3177"/>
                </a:lnTo>
                <a:lnTo>
                  <a:pt x="643" y="3205"/>
                </a:lnTo>
                <a:lnTo>
                  <a:pt x="648" y="3233"/>
                </a:lnTo>
                <a:lnTo>
                  <a:pt x="649" y="3262"/>
                </a:lnTo>
                <a:lnTo>
                  <a:pt x="649" y="3340"/>
                </a:lnTo>
                <a:lnTo>
                  <a:pt x="648" y="3368"/>
                </a:lnTo>
                <a:lnTo>
                  <a:pt x="644" y="3395"/>
                </a:lnTo>
                <a:lnTo>
                  <a:pt x="638" y="3422"/>
                </a:lnTo>
                <a:lnTo>
                  <a:pt x="630" y="3447"/>
                </a:lnTo>
                <a:lnTo>
                  <a:pt x="620" y="3470"/>
                </a:lnTo>
                <a:lnTo>
                  <a:pt x="608" y="3492"/>
                </a:lnTo>
                <a:lnTo>
                  <a:pt x="594" y="3514"/>
                </a:lnTo>
                <a:lnTo>
                  <a:pt x="578" y="3532"/>
                </a:lnTo>
                <a:lnTo>
                  <a:pt x="562" y="3550"/>
                </a:lnTo>
                <a:lnTo>
                  <a:pt x="544" y="3565"/>
                </a:lnTo>
                <a:lnTo>
                  <a:pt x="524" y="3578"/>
                </a:lnTo>
                <a:lnTo>
                  <a:pt x="504" y="3590"/>
                </a:lnTo>
                <a:lnTo>
                  <a:pt x="482" y="3599"/>
                </a:lnTo>
                <a:lnTo>
                  <a:pt x="460" y="3605"/>
                </a:lnTo>
                <a:lnTo>
                  <a:pt x="437" y="3609"/>
                </a:lnTo>
                <a:lnTo>
                  <a:pt x="412" y="3610"/>
                </a:lnTo>
                <a:lnTo>
                  <a:pt x="398" y="3609"/>
                </a:lnTo>
                <a:lnTo>
                  <a:pt x="384" y="3608"/>
                </a:lnTo>
                <a:lnTo>
                  <a:pt x="371" y="3605"/>
                </a:lnTo>
                <a:lnTo>
                  <a:pt x="357" y="3603"/>
                </a:lnTo>
                <a:lnTo>
                  <a:pt x="344" y="3599"/>
                </a:lnTo>
                <a:lnTo>
                  <a:pt x="331" y="3594"/>
                </a:lnTo>
                <a:lnTo>
                  <a:pt x="318" y="3587"/>
                </a:lnTo>
                <a:lnTo>
                  <a:pt x="305" y="3581"/>
                </a:lnTo>
                <a:lnTo>
                  <a:pt x="294" y="3573"/>
                </a:lnTo>
                <a:lnTo>
                  <a:pt x="282" y="3565"/>
                </a:lnTo>
                <a:lnTo>
                  <a:pt x="271" y="3556"/>
                </a:lnTo>
                <a:lnTo>
                  <a:pt x="260" y="3546"/>
                </a:lnTo>
                <a:lnTo>
                  <a:pt x="250" y="3536"/>
                </a:lnTo>
                <a:lnTo>
                  <a:pt x="241" y="3525"/>
                </a:lnTo>
                <a:lnTo>
                  <a:pt x="232" y="3514"/>
                </a:lnTo>
                <a:lnTo>
                  <a:pt x="223" y="3502"/>
                </a:lnTo>
                <a:lnTo>
                  <a:pt x="220" y="3485"/>
                </a:lnTo>
                <a:lnTo>
                  <a:pt x="218" y="3469"/>
                </a:lnTo>
                <a:lnTo>
                  <a:pt x="216" y="3452"/>
                </a:lnTo>
                <a:lnTo>
                  <a:pt x="216" y="3433"/>
                </a:lnTo>
                <a:lnTo>
                  <a:pt x="216" y="3412"/>
                </a:lnTo>
                <a:lnTo>
                  <a:pt x="218" y="3391"/>
                </a:lnTo>
                <a:lnTo>
                  <a:pt x="223" y="3344"/>
                </a:lnTo>
                <a:close/>
                <a:moveTo>
                  <a:pt x="2869" y="3547"/>
                </a:moveTo>
                <a:lnTo>
                  <a:pt x="2869" y="3547"/>
                </a:lnTo>
                <a:lnTo>
                  <a:pt x="2865" y="3528"/>
                </a:lnTo>
                <a:lnTo>
                  <a:pt x="2861" y="3511"/>
                </a:lnTo>
                <a:lnTo>
                  <a:pt x="2855" y="3496"/>
                </a:lnTo>
                <a:lnTo>
                  <a:pt x="2848" y="3480"/>
                </a:lnTo>
                <a:lnTo>
                  <a:pt x="2839" y="3467"/>
                </a:lnTo>
                <a:lnTo>
                  <a:pt x="2830" y="3454"/>
                </a:lnTo>
                <a:lnTo>
                  <a:pt x="2820" y="3444"/>
                </a:lnTo>
                <a:lnTo>
                  <a:pt x="2808" y="3434"/>
                </a:lnTo>
                <a:lnTo>
                  <a:pt x="2797" y="3423"/>
                </a:lnTo>
                <a:lnTo>
                  <a:pt x="2783" y="3414"/>
                </a:lnTo>
                <a:lnTo>
                  <a:pt x="2768" y="3407"/>
                </a:lnTo>
                <a:lnTo>
                  <a:pt x="2753" y="3398"/>
                </a:lnTo>
                <a:lnTo>
                  <a:pt x="2721" y="3384"/>
                </a:lnTo>
                <a:lnTo>
                  <a:pt x="2685" y="3368"/>
                </a:lnTo>
                <a:lnTo>
                  <a:pt x="2300" y="3212"/>
                </a:lnTo>
                <a:lnTo>
                  <a:pt x="2186" y="3881"/>
                </a:lnTo>
                <a:lnTo>
                  <a:pt x="2131" y="3332"/>
                </a:lnTo>
                <a:lnTo>
                  <a:pt x="2144" y="3324"/>
                </a:lnTo>
                <a:lnTo>
                  <a:pt x="2154" y="3315"/>
                </a:lnTo>
                <a:lnTo>
                  <a:pt x="2164" y="3305"/>
                </a:lnTo>
                <a:lnTo>
                  <a:pt x="2172" y="3295"/>
                </a:lnTo>
                <a:lnTo>
                  <a:pt x="2123" y="3247"/>
                </a:lnTo>
                <a:lnTo>
                  <a:pt x="2081" y="3207"/>
                </a:lnTo>
                <a:lnTo>
                  <a:pt x="2038" y="3247"/>
                </a:lnTo>
                <a:lnTo>
                  <a:pt x="1988" y="3295"/>
                </a:lnTo>
                <a:lnTo>
                  <a:pt x="1997" y="3305"/>
                </a:lnTo>
                <a:lnTo>
                  <a:pt x="2006" y="3315"/>
                </a:lnTo>
                <a:lnTo>
                  <a:pt x="2017" y="3324"/>
                </a:lnTo>
                <a:lnTo>
                  <a:pt x="2029" y="3332"/>
                </a:lnTo>
                <a:lnTo>
                  <a:pt x="1975" y="3881"/>
                </a:lnTo>
                <a:lnTo>
                  <a:pt x="1862" y="3212"/>
                </a:lnTo>
                <a:lnTo>
                  <a:pt x="1475" y="3368"/>
                </a:lnTo>
                <a:lnTo>
                  <a:pt x="1439" y="3384"/>
                </a:lnTo>
                <a:lnTo>
                  <a:pt x="1407" y="3398"/>
                </a:lnTo>
                <a:lnTo>
                  <a:pt x="1391" y="3407"/>
                </a:lnTo>
                <a:lnTo>
                  <a:pt x="1377" y="3414"/>
                </a:lnTo>
                <a:lnTo>
                  <a:pt x="1364" y="3423"/>
                </a:lnTo>
                <a:lnTo>
                  <a:pt x="1351" y="3434"/>
                </a:lnTo>
                <a:lnTo>
                  <a:pt x="1340" y="3444"/>
                </a:lnTo>
                <a:lnTo>
                  <a:pt x="1329" y="3454"/>
                </a:lnTo>
                <a:lnTo>
                  <a:pt x="1320" y="3467"/>
                </a:lnTo>
                <a:lnTo>
                  <a:pt x="1313" y="3480"/>
                </a:lnTo>
                <a:lnTo>
                  <a:pt x="1305" y="3496"/>
                </a:lnTo>
                <a:lnTo>
                  <a:pt x="1300" y="3511"/>
                </a:lnTo>
                <a:lnTo>
                  <a:pt x="1295" y="3528"/>
                </a:lnTo>
                <a:lnTo>
                  <a:pt x="1292" y="3547"/>
                </a:lnTo>
                <a:lnTo>
                  <a:pt x="1214" y="4142"/>
                </a:lnTo>
                <a:lnTo>
                  <a:pt x="1273" y="4124"/>
                </a:lnTo>
                <a:lnTo>
                  <a:pt x="1332" y="4109"/>
                </a:lnTo>
                <a:lnTo>
                  <a:pt x="1391" y="4093"/>
                </a:lnTo>
                <a:lnTo>
                  <a:pt x="1451" y="4080"/>
                </a:lnTo>
                <a:lnTo>
                  <a:pt x="1510" y="4067"/>
                </a:lnTo>
                <a:lnTo>
                  <a:pt x="1568" y="4057"/>
                </a:lnTo>
                <a:lnTo>
                  <a:pt x="1626" y="4047"/>
                </a:lnTo>
                <a:lnTo>
                  <a:pt x="1684" y="4039"/>
                </a:lnTo>
                <a:lnTo>
                  <a:pt x="1740" y="4031"/>
                </a:lnTo>
                <a:lnTo>
                  <a:pt x="1796" y="4025"/>
                </a:lnTo>
                <a:lnTo>
                  <a:pt x="1850" y="4020"/>
                </a:lnTo>
                <a:lnTo>
                  <a:pt x="1904" y="4016"/>
                </a:lnTo>
                <a:lnTo>
                  <a:pt x="1956" y="4013"/>
                </a:lnTo>
                <a:lnTo>
                  <a:pt x="2006" y="4011"/>
                </a:lnTo>
                <a:lnTo>
                  <a:pt x="2055" y="4010"/>
                </a:lnTo>
                <a:lnTo>
                  <a:pt x="2102" y="4008"/>
                </a:lnTo>
                <a:lnTo>
                  <a:pt x="2147" y="4010"/>
                </a:lnTo>
                <a:lnTo>
                  <a:pt x="2194" y="4011"/>
                </a:lnTo>
                <a:lnTo>
                  <a:pt x="2242" y="4012"/>
                </a:lnTo>
                <a:lnTo>
                  <a:pt x="2292" y="4015"/>
                </a:lnTo>
                <a:lnTo>
                  <a:pt x="2342" y="4019"/>
                </a:lnTo>
                <a:lnTo>
                  <a:pt x="2394" y="4024"/>
                </a:lnTo>
                <a:lnTo>
                  <a:pt x="2446" y="4029"/>
                </a:lnTo>
                <a:lnTo>
                  <a:pt x="2500" y="4035"/>
                </a:lnTo>
                <a:lnTo>
                  <a:pt x="2555" y="4043"/>
                </a:lnTo>
                <a:lnTo>
                  <a:pt x="2610" y="4052"/>
                </a:lnTo>
                <a:lnTo>
                  <a:pt x="2665" y="4062"/>
                </a:lnTo>
                <a:lnTo>
                  <a:pt x="2721" y="4073"/>
                </a:lnTo>
                <a:lnTo>
                  <a:pt x="2777" y="4084"/>
                </a:lnTo>
                <a:lnTo>
                  <a:pt x="2833" y="4098"/>
                </a:lnTo>
                <a:lnTo>
                  <a:pt x="2890" y="4113"/>
                </a:lnTo>
                <a:lnTo>
                  <a:pt x="2945" y="4128"/>
                </a:lnTo>
                <a:lnTo>
                  <a:pt x="2869" y="3547"/>
                </a:lnTo>
                <a:close/>
                <a:moveTo>
                  <a:pt x="3890" y="3788"/>
                </a:moveTo>
                <a:lnTo>
                  <a:pt x="3644" y="3788"/>
                </a:lnTo>
                <a:lnTo>
                  <a:pt x="3614" y="3789"/>
                </a:lnTo>
                <a:lnTo>
                  <a:pt x="3598" y="3791"/>
                </a:lnTo>
                <a:lnTo>
                  <a:pt x="3581" y="3793"/>
                </a:lnTo>
                <a:lnTo>
                  <a:pt x="3565" y="3797"/>
                </a:lnTo>
                <a:lnTo>
                  <a:pt x="3548" y="3801"/>
                </a:lnTo>
                <a:lnTo>
                  <a:pt x="3531" y="3807"/>
                </a:lnTo>
                <a:lnTo>
                  <a:pt x="3514" y="3815"/>
                </a:lnTo>
                <a:lnTo>
                  <a:pt x="3498" y="3824"/>
                </a:lnTo>
                <a:lnTo>
                  <a:pt x="3482" y="3836"/>
                </a:lnTo>
                <a:lnTo>
                  <a:pt x="3467" y="3849"/>
                </a:lnTo>
                <a:lnTo>
                  <a:pt x="3452" y="3864"/>
                </a:lnTo>
                <a:lnTo>
                  <a:pt x="3440" y="3881"/>
                </a:lnTo>
                <a:lnTo>
                  <a:pt x="3427" y="3901"/>
                </a:lnTo>
                <a:lnTo>
                  <a:pt x="3415" y="3925"/>
                </a:lnTo>
                <a:lnTo>
                  <a:pt x="3406" y="3949"/>
                </a:lnTo>
                <a:lnTo>
                  <a:pt x="3276" y="4337"/>
                </a:lnTo>
                <a:lnTo>
                  <a:pt x="2801" y="4402"/>
                </a:lnTo>
                <a:lnTo>
                  <a:pt x="2801" y="4507"/>
                </a:lnTo>
                <a:lnTo>
                  <a:pt x="3353" y="4429"/>
                </a:lnTo>
                <a:lnTo>
                  <a:pt x="3504" y="3982"/>
                </a:lnTo>
                <a:lnTo>
                  <a:pt x="3509" y="3968"/>
                </a:lnTo>
                <a:lnTo>
                  <a:pt x="3514" y="3955"/>
                </a:lnTo>
                <a:lnTo>
                  <a:pt x="3521" y="3944"/>
                </a:lnTo>
                <a:lnTo>
                  <a:pt x="3528" y="3934"/>
                </a:lnTo>
                <a:lnTo>
                  <a:pt x="3536" y="3926"/>
                </a:lnTo>
                <a:lnTo>
                  <a:pt x="3544" y="3918"/>
                </a:lnTo>
                <a:lnTo>
                  <a:pt x="3553" y="3912"/>
                </a:lnTo>
                <a:lnTo>
                  <a:pt x="3562" y="3906"/>
                </a:lnTo>
                <a:lnTo>
                  <a:pt x="3571" y="3903"/>
                </a:lnTo>
                <a:lnTo>
                  <a:pt x="3580" y="3899"/>
                </a:lnTo>
                <a:lnTo>
                  <a:pt x="3601" y="3894"/>
                </a:lnTo>
                <a:lnTo>
                  <a:pt x="3623" y="3891"/>
                </a:lnTo>
                <a:lnTo>
                  <a:pt x="3644" y="3891"/>
                </a:lnTo>
                <a:lnTo>
                  <a:pt x="3890" y="3891"/>
                </a:lnTo>
                <a:lnTo>
                  <a:pt x="3905" y="3891"/>
                </a:lnTo>
                <a:lnTo>
                  <a:pt x="3918" y="3892"/>
                </a:lnTo>
                <a:lnTo>
                  <a:pt x="3929" y="3894"/>
                </a:lnTo>
                <a:lnTo>
                  <a:pt x="3939" y="3896"/>
                </a:lnTo>
                <a:lnTo>
                  <a:pt x="3948" y="3900"/>
                </a:lnTo>
                <a:lnTo>
                  <a:pt x="3957" y="3905"/>
                </a:lnTo>
                <a:lnTo>
                  <a:pt x="3966" y="3912"/>
                </a:lnTo>
                <a:lnTo>
                  <a:pt x="3973" y="3918"/>
                </a:lnTo>
                <a:lnTo>
                  <a:pt x="3981" y="3926"/>
                </a:lnTo>
                <a:lnTo>
                  <a:pt x="3986" y="3936"/>
                </a:lnTo>
                <a:lnTo>
                  <a:pt x="3991" y="3946"/>
                </a:lnTo>
                <a:lnTo>
                  <a:pt x="3996" y="3959"/>
                </a:lnTo>
                <a:lnTo>
                  <a:pt x="4000" y="3973"/>
                </a:lnTo>
                <a:lnTo>
                  <a:pt x="4003" y="3989"/>
                </a:lnTo>
                <a:lnTo>
                  <a:pt x="4005" y="4007"/>
                </a:lnTo>
                <a:lnTo>
                  <a:pt x="4008" y="4025"/>
                </a:lnTo>
                <a:lnTo>
                  <a:pt x="4063" y="4628"/>
                </a:lnTo>
                <a:lnTo>
                  <a:pt x="4166" y="4619"/>
                </a:lnTo>
                <a:lnTo>
                  <a:pt x="4109" y="4016"/>
                </a:lnTo>
                <a:lnTo>
                  <a:pt x="4107" y="3990"/>
                </a:lnTo>
                <a:lnTo>
                  <a:pt x="4103" y="3966"/>
                </a:lnTo>
                <a:lnTo>
                  <a:pt x="4098" y="3943"/>
                </a:lnTo>
                <a:lnTo>
                  <a:pt x="4091" y="3921"/>
                </a:lnTo>
                <a:lnTo>
                  <a:pt x="4082" y="3901"/>
                </a:lnTo>
                <a:lnTo>
                  <a:pt x="4073" y="3882"/>
                </a:lnTo>
                <a:lnTo>
                  <a:pt x="4063" y="3865"/>
                </a:lnTo>
                <a:lnTo>
                  <a:pt x="4050" y="3850"/>
                </a:lnTo>
                <a:lnTo>
                  <a:pt x="4036" y="3836"/>
                </a:lnTo>
                <a:lnTo>
                  <a:pt x="4021" y="3823"/>
                </a:lnTo>
                <a:lnTo>
                  <a:pt x="4004" y="3812"/>
                </a:lnTo>
                <a:lnTo>
                  <a:pt x="3985" y="3803"/>
                </a:lnTo>
                <a:lnTo>
                  <a:pt x="3964" y="3797"/>
                </a:lnTo>
                <a:lnTo>
                  <a:pt x="3942" y="3792"/>
                </a:lnTo>
                <a:lnTo>
                  <a:pt x="3918" y="3789"/>
                </a:lnTo>
                <a:lnTo>
                  <a:pt x="3890" y="3788"/>
                </a:lnTo>
                <a:close/>
                <a:moveTo>
                  <a:pt x="3561" y="4711"/>
                </a:moveTo>
                <a:lnTo>
                  <a:pt x="2801" y="4711"/>
                </a:lnTo>
                <a:lnTo>
                  <a:pt x="2801" y="4763"/>
                </a:lnTo>
                <a:lnTo>
                  <a:pt x="3594" y="4763"/>
                </a:lnTo>
                <a:lnTo>
                  <a:pt x="3807" y="4279"/>
                </a:lnTo>
                <a:lnTo>
                  <a:pt x="3760" y="4258"/>
                </a:lnTo>
                <a:lnTo>
                  <a:pt x="3561" y="4711"/>
                </a:lnTo>
                <a:close/>
                <a:moveTo>
                  <a:pt x="406" y="4258"/>
                </a:moveTo>
                <a:lnTo>
                  <a:pt x="358" y="4279"/>
                </a:lnTo>
                <a:lnTo>
                  <a:pt x="571" y="4763"/>
                </a:lnTo>
                <a:lnTo>
                  <a:pt x="1364" y="4763"/>
                </a:lnTo>
                <a:lnTo>
                  <a:pt x="1364" y="4711"/>
                </a:lnTo>
                <a:lnTo>
                  <a:pt x="604" y="4711"/>
                </a:lnTo>
                <a:lnTo>
                  <a:pt x="406" y="4258"/>
                </a:lnTo>
                <a:close/>
                <a:moveTo>
                  <a:pt x="760" y="3949"/>
                </a:moveTo>
                <a:lnTo>
                  <a:pt x="760" y="3949"/>
                </a:lnTo>
                <a:lnTo>
                  <a:pt x="750" y="3925"/>
                </a:lnTo>
                <a:lnTo>
                  <a:pt x="738" y="3901"/>
                </a:lnTo>
                <a:lnTo>
                  <a:pt x="727" y="3881"/>
                </a:lnTo>
                <a:lnTo>
                  <a:pt x="712" y="3864"/>
                </a:lnTo>
                <a:lnTo>
                  <a:pt x="698" y="3849"/>
                </a:lnTo>
                <a:lnTo>
                  <a:pt x="683" y="3836"/>
                </a:lnTo>
                <a:lnTo>
                  <a:pt x="667" y="3824"/>
                </a:lnTo>
                <a:lnTo>
                  <a:pt x="651" y="3815"/>
                </a:lnTo>
                <a:lnTo>
                  <a:pt x="635" y="3807"/>
                </a:lnTo>
                <a:lnTo>
                  <a:pt x="618" y="3801"/>
                </a:lnTo>
                <a:lnTo>
                  <a:pt x="600" y="3797"/>
                </a:lnTo>
                <a:lnTo>
                  <a:pt x="584" y="3793"/>
                </a:lnTo>
                <a:lnTo>
                  <a:pt x="568" y="3791"/>
                </a:lnTo>
                <a:lnTo>
                  <a:pt x="551" y="3789"/>
                </a:lnTo>
                <a:lnTo>
                  <a:pt x="522" y="3788"/>
                </a:lnTo>
                <a:lnTo>
                  <a:pt x="274" y="3788"/>
                </a:lnTo>
                <a:lnTo>
                  <a:pt x="249" y="3789"/>
                </a:lnTo>
                <a:lnTo>
                  <a:pt x="224" y="3792"/>
                </a:lnTo>
                <a:lnTo>
                  <a:pt x="201" y="3797"/>
                </a:lnTo>
                <a:lnTo>
                  <a:pt x="180" y="3803"/>
                </a:lnTo>
                <a:lnTo>
                  <a:pt x="161" y="3812"/>
                </a:lnTo>
                <a:lnTo>
                  <a:pt x="144" y="3823"/>
                </a:lnTo>
                <a:lnTo>
                  <a:pt x="129" y="3836"/>
                </a:lnTo>
                <a:lnTo>
                  <a:pt x="115" y="3850"/>
                </a:lnTo>
                <a:lnTo>
                  <a:pt x="103" y="3865"/>
                </a:lnTo>
                <a:lnTo>
                  <a:pt x="91" y="3882"/>
                </a:lnTo>
                <a:lnTo>
                  <a:pt x="82" y="3901"/>
                </a:lnTo>
                <a:lnTo>
                  <a:pt x="75" y="3921"/>
                </a:lnTo>
                <a:lnTo>
                  <a:pt x="68" y="3943"/>
                </a:lnTo>
                <a:lnTo>
                  <a:pt x="62" y="3966"/>
                </a:lnTo>
                <a:lnTo>
                  <a:pt x="58" y="3990"/>
                </a:lnTo>
                <a:lnTo>
                  <a:pt x="55" y="4016"/>
                </a:lnTo>
                <a:lnTo>
                  <a:pt x="0" y="4619"/>
                </a:lnTo>
                <a:lnTo>
                  <a:pt x="102" y="4628"/>
                </a:lnTo>
                <a:lnTo>
                  <a:pt x="158" y="4025"/>
                </a:lnTo>
                <a:lnTo>
                  <a:pt x="160" y="4007"/>
                </a:lnTo>
                <a:lnTo>
                  <a:pt x="162" y="3989"/>
                </a:lnTo>
                <a:lnTo>
                  <a:pt x="166" y="3973"/>
                </a:lnTo>
                <a:lnTo>
                  <a:pt x="170" y="3959"/>
                </a:lnTo>
                <a:lnTo>
                  <a:pt x="174" y="3946"/>
                </a:lnTo>
                <a:lnTo>
                  <a:pt x="179" y="3936"/>
                </a:lnTo>
                <a:lnTo>
                  <a:pt x="186" y="3926"/>
                </a:lnTo>
                <a:lnTo>
                  <a:pt x="192" y="3918"/>
                </a:lnTo>
                <a:lnTo>
                  <a:pt x="200" y="3912"/>
                </a:lnTo>
                <a:lnTo>
                  <a:pt x="207" y="3905"/>
                </a:lnTo>
                <a:lnTo>
                  <a:pt x="216" y="3900"/>
                </a:lnTo>
                <a:lnTo>
                  <a:pt x="227" y="3896"/>
                </a:lnTo>
                <a:lnTo>
                  <a:pt x="237" y="3894"/>
                </a:lnTo>
                <a:lnTo>
                  <a:pt x="249" y="3892"/>
                </a:lnTo>
                <a:lnTo>
                  <a:pt x="262" y="3891"/>
                </a:lnTo>
                <a:lnTo>
                  <a:pt x="274" y="3891"/>
                </a:lnTo>
                <a:lnTo>
                  <a:pt x="522" y="3891"/>
                </a:lnTo>
                <a:lnTo>
                  <a:pt x="544" y="3891"/>
                </a:lnTo>
                <a:lnTo>
                  <a:pt x="564" y="3894"/>
                </a:lnTo>
                <a:lnTo>
                  <a:pt x="585" y="3899"/>
                </a:lnTo>
                <a:lnTo>
                  <a:pt x="594" y="3903"/>
                </a:lnTo>
                <a:lnTo>
                  <a:pt x="604" y="3906"/>
                </a:lnTo>
                <a:lnTo>
                  <a:pt x="613" y="3912"/>
                </a:lnTo>
                <a:lnTo>
                  <a:pt x="621" y="3918"/>
                </a:lnTo>
                <a:lnTo>
                  <a:pt x="629" y="3926"/>
                </a:lnTo>
                <a:lnTo>
                  <a:pt x="636" y="3934"/>
                </a:lnTo>
                <a:lnTo>
                  <a:pt x="644" y="3944"/>
                </a:lnTo>
                <a:lnTo>
                  <a:pt x="651" y="3955"/>
                </a:lnTo>
                <a:lnTo>
                  <a:pt x="657" y="3968"/>
                </a:lnTo>
                <a:lnTo>
                  <a:pt x="662" y="3982"/>
                </a:lnTo>
                <a:lnTo>
                  <a:pt x="813" y="4429"/>
                </a:lnTo>
                <a:lnTo>
                  <a:pt x="1364" y="4507"/>
                </a:lnTo>
                <a:lnTo>
                  <a:pt x="1364" y="4402"/>
                </a:lnTo>
                <a:lnTo>
                  <a:pt x="890" y="4337"/>
                </a:lnTo>
                <a:lnTo>
                  <a:pt x="760" y="3949"/>
                </a:lnTo>
                <a:close/>
                <a:moveTo>
                  <a:pt x="2140" y="1285"/>
                </a:moveTo>
                <a:lnTo>
                  <a:pt x="2780" y="1285"/>
                </a:lnTo>
                <a:lnTo>
                  <a:pt x="2780" y="1388"/>
                </a:lnTo>
                <a:lnTo>
                  <a:pt x="2140" y="1388"/>
                </a:lnTo>
                <a:lnTo>
                  <a:pt x="2140" y="1285"/>
                </a:lnTo>
                <a:close/>
                <a:moveTo>
                  <a:pt x="1268" y="961"/>
                </a:moveTo>
                <a:lnTo>
                  <a:pt x="2780" y="961"/>
                </a:lnTo>
                <a:lnTo>
                  <a:pt x="2780" y="1064"/>
                </a:lnTo>
                <a:lnTo>
                  <a:pt x="1268" y="1064"/>
                </a:lnTo>
                <a:lnTo>
                  <a:pt x="1268" y="961"/>
                </a:lnTo>
                <a:close/>
                <a:moveTo>
                  <a:pt x="1268" y="636"/>
                </a:moveTo>
                <a:lnTo>
                  <a:pt x="2780" y="636"/>
                </a:lnTo>
                <a:lnTo>
                  <a:pt x="2780" y="739"/>
                </a:lnTo>
                <a:lnTo>
                  <a:pt x="1268" y="739"/>
                </a:lnTo>
                <a:lnTo>
                  <a:pt x="1268" y="636"/>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9231" name="Text Box 14"/>
          <p:cNvSpPr txBox="1">
            <a:spLocks noChangeArrowheads="1"/>
          </p:cNvSpPr>
          <p:nvPr/>
        </p:nvSpPr>
        <p:spPr bwMode="auto">
          <a:xfrm>
            <a:off x="1063196" y="605995"/>
            <a:ext cx="7014909" cy="619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br>
              <a:rPr lang="ru-RU" altLang="ru-RU" sz="2131" b="1">
                <a:latin typeface="Times New Roman" pitchFamily="18" charset="0"/>
                <a:cs typeface="Times New Roman" pitchFamily="18" charset="0"/>
              </a:rPr>
            </a:br>
            <a:r>
              <a:rPr lang="ru-RU" altLang="ru-RU" sz="2131" b="1">
                <a:latin typeface="Times New Roman" pitchFamily="18" charset="0"/>
                <a:cs typeface="Times New Roman" pitchFamily="18" charset="0"/>
              </a:rPr>
              <a:t>Общие правила</a:t>
            </a:r>
            <a:br>
              <a:rPr lang="en-US" altLang="ru-RU" sz="2131" b="1">
                <a:latin typeface="Times New Roman" pitchFamily="18" charset="0"/>
                <a:cs typeface="Times New Roman" pitchFamily="18" charset="0"/>
              </a:rPr>
            </a:br>
            <a:endParaRPr lang="en-US" altLang="ru-RU" sz="2131" b="1">
              <a:latin typeface="Times New Roman" pitchFamily="18" charset="0"/>
              <a:cs typeface="Times New Roman" pitchFamily="18" charset="0"/>
            </a:endParaRPr>
          </a:p>
        </p:txBody>
      </p:sp>
      <p:sp>
        <p:nvSpPr>
          <p:cNvPr id="14" name="Text Box 3">
            <a:extLst>
              <a:ext uri="{FF2B5EF4-FFF2-40B4-BE49-F238E27FC236}">
                <a16:creationId xmlns:a16="http://schemas.microsoft.com/office/drawing/2014/main" id="{C7A6B9A0-C467-41CD-BF81-C3FF61959EAC}"/>
              </a:ext>
            </a:extLst>
          </p:cNvPr>
          <p:cNvSpPr txBox="1">
            <a:spLocks noChangeArrowheads="1"/>
          </p:cNvSpPr>
          <p:nvPr/>
        </p:nvSpPr>
        <p:spPr bwMode="auto">
          <a:xfrm>
            <a:off x="1217399" y="2202136"/>
            <a:ext cx="1638075" cy="55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686" tIns="39877" rIns="76686" bIns="39877" anchor="ctr" anchorCtr="1"/>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itchFamily="34" charset="0"/>
                <a:ea typeface="Microsoft YaHei" pitchFamily="34" charset="-122"/>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itchFamily="34" charset="0"/>
                <a:ea typeface="Microsoft YaHei" pitchFamily="34" charset="-122"/>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4" charset="0"/>
                <a:ea typeface="Microsoft YaHei" pitchFamily="34" charset="-122"/>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itchFamily="34" charset="0"/>
                <a:ea typeface="Microsoft YaHei" pitchFamily="34" charset="-122"/>
              </a:defRPr>
            </a:lvl9pPr>
          </a:lstStyle>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ru-RU" altLang="ru-RU" sz="1363" b="1">
                <a:latin typeface="Times New Roman" pitchFamily="18" charset="0"/>
                <a:cs typeface="Times New Roman" pitchFamily="18" charset="0"/>
              </a:rPr>
              <a:t>Беззвучный режим</a:t>
            </a:r>
          </a:p>
          <a:p>
            <a:pPr algn="ctr" defTabSz="844083">
              <a:spcBef>
                <a:spcPct val="0"/>
              </a:spcBef>
              <a:buClrTx/>
              <a:tabLst>
                <a:tab pos="0" algn="l"/>
                <a:tab pos="844083" algn="l"/>
                <a:tab pos="1688165" algn="l"/>
                <a:tab pos="2532248" algn="l"/>
                <a:tab pos="3376331" algn="l"/>
                <a:tab pos="4220413" algn="l"/>
                <a:tab pos="5064496" algn="l"/>
                <a:tab pos="5908578" algn="l"/>
                <a:tab pos="6752661" algn="l"/>
                <a:tab pos="7596744" algn="l"/>
                <a:tab pos="8440826" algn="l"/>
                <a:tab pos="9284909" algn="l"/>
              </a:tabLst>
              <a:defRPr/>
            </a:pPr>
            <a:r>
              <a:rPr lang="en-US" altLang="ru-RU" sz="1363">
                <a:latin typeface="Arial" charset="0"/>
              </a:rPr>
              <a:t> </a:t>
            </a:r>
          </a:p>
        </p:txBody>
      </p:sp>
      <p:sp>
        <p:nvSpPr>
          <p:cNvPr id="15" name="Freeform 11">
            <a:extLst>
              <a:ext uri="{FF2B5EF4-FFF2-40B4-BE49-F238E27FC236}">
                <a16:creationId xmlns:a16="http://schemas.microsoft.com/office/drawing/2014/main" id="{176DB8DD-5CD6-4895-8E7E-79E2C22FC67F}"/>
              </a:ext>
            </a:extLst>
          </p:cNvPr>
          <p:cNvSpPr>
            <a:spLocks noChangeArrowheads="1"/>
          </p:cNvSpPr>
          <p:nvPr/>
        </p:nvSpPr>
        <p:spPr bwMode="auto">
          <a:xfrm>
            <a:off x="1523000" y="1302340"/>
            <a:ext cx="941454" cy="940100"/>
          </a:xfrm>
          <a:custGeom>
            <a:avLst/>
            <a:gdLst>
              <a:gd name="T0" fmla="*/ 2147483647 w 2835"/>
              <a:gd name="T1" fmla="*/ 2147483647 h 2670"/>
              <a:gd name="T2" fmla="*/ 2147483647 w 2835"/>
              <a:gd name="T3" fmla="*/ 2147483647 h 2670"/>
              <a:gd name="T4" fmla="*/ 2147483647 w 2835"/>
              <a:gd name="T5" fmla="*/ 2147483647 h 2670"/>
              <a:gd name="T6" fmla="*/ 2147483647 w 2835"/>
              <a:gd name="T7" fmla="*/ 2147483647 h 2670"/>
              <a:gd name="T8" fmla="*/ 2147483647 w 2835"/>
              <a:gd name="T9" fmla="*/ 2147483647 h 2670"/>
              <a:gd name="T10" fmla="*/ 2147483647 w 2835"/>
              <a:gd name="T11" fmla="*/ 2147483647 h 2670"/>
              <a:gd name="T12" fmla="*/ 2147483647 w 2835"/>
              <a:gd name="T13" fmla="*/ 2147483647 h 2670"/>
              <a:gd name="T14" fmla="*/ 2147483647 w 2835"/>
              <a:gd name="T15" fmla="*/ 2147483647 h 2670"/>
              <a:gd name="T16" fmla="*/ 2147483647 w 2835"/>
              <a:gd name="T17" fmla="*/ 2147483647 h 2670"/>
              <a:gd name="T18" fmla="*/ 2147483647 w 2835"/>
              <a:gd name="T19" fmla="*/ 2147483647 h 2670"/>
              <a:gd name="T20" fmla="*/ 2147483647 w 2835"/>
              <a:gd name="T21" fmla="*/ 2147483647 h 2670"/>
              <a:gd name="T22" fmla="*/ 2147483647 w 2835"/>
              <a:gd name="T23" fmla="*/ 2147483647 h 2670"/>
              <a:gd name="T24" fmla="*/ 2147483647 w 2835"/>
              <a:gd name="T25" fmla="*/ 2147483647 h 2670"/>
              <a:gd name="T26" fmla="*/ 2147483647 w 2835"/>
              <a:gd name="T27" fmla="*/ 2147483647 h 2670"/>
              <a:gd name="T28" fmla="*/ 2147483647 w 2835"/>
              <a:gd name="T29" fmla="*/ 2147483647 h 2670"/>
              <a:gd name="T30" fmla="*/ 2147483647 w 2835"/>
              <a:gd name="T31" fmla="*/ 2147483647 h 2670"/>
              <a:gd name="T32" fmla="*/ 2147483647 w 2835"/>
              <a:gd name="T33" fmla="*/ 2147483647 h 2670"/>
              <a:gd name="T34" fmla="*/ 2147483647 w 2835"/>
              <a:gd name="T35" fmla="*/ 2147483647 h 2670"/>
              <a:gd name="T36" fmla="*/ 0 w 2835"/>
              <a:gd name="T37" fmla="*/ 2147483647 h 2670"/>
              <a:gd name="T38" fmla="*/ 2147483647 w 2835"/>
              <a:gd name="T39" fmla="*/ 2147483647 h 2670"/>
              <a:gd name="T40" fmla="*/ 2147483647 w 2835"/>
              <a:gd name="T41" fmla="*/ 2147483647 h 2670"/>
              <a:gd name="T42" fmla="*/ 2147483647 w 2835"/>
              <a:gd name="T43" fmla="*/ 2147483647 h 2670"/>
              <a:gd name="T44" fmla="*/ 2147483647 w 2835"/>
              <a:gd name="T45" fmla="*/ 2147483647 h 2670"/>
              <a:gd name="T46" fmla="*/ 2147483647 w 2835"/>
              <a:gd name="T47" fmla="*/ 2147483647 h 2670"/>
              <a:gd name="T48" fmla="*/ 2147483647 w 2835"/>
              <a:gd name="T49" fmla="*/ 2147483647 h 2670"/>
              <a:gd name="T50" fmla="*/ 2147483647 w 2835"/>
              <a:gd name="T51" fmla="*/ 2147483647 h 2670"/>
              <a:gd name="T52" fmla="*/ 2147483647 w 2835"/>
              <a:gd name="T53" fmla="*/ 2147483647 h 2670"/>
              <a:gd name="T54" fmla="*/ 2147483647 w 2835"/>
              <a:gd name="T55" fmla="*/ 2147483647 h 2670"/>
              <a:gd name="T56" fmla="*/ 2147483647 w 2835"/>
              <a:gd name="T57" fmla="*/ 2147483647 h 2670"/>
              <a:gd name="T58" fmla="*/ 2147483647 w 2835"/>
              <a:gd name="T59" fmla="*/ 2147483647 h 2670"/>
              <a:gd name="T60" fmla="*/ 2147483647 w 2835"/>
              <a:gd name="T61" fmla="*/ 2147483647 h 2670"/>
              <a:gd name="T62" fmla="*/ 2147483647 w 2835"/>
              <a:gd name="T63" fmla="*/ 2147483647 h 2670"/>
              <a:gd name="T64" fmla="*/ 2147483647 w 2835"/>
              <a:gd name="T65" fmla="*/ 2147483647 h 2670"/>
              <a:gd name="T66" fmla="*/ 2147483647 w 2835"/>
              <a:gd name="T67" fmla="*/ 2147483647 h 2670"/>
              <a:gd name="T68" fmla="*/ 2147483647 w 2835"/>
              <a:gd name="T69" fmla="*/ 2147483647 h 2670"/>
              <a:gd name="T70" fmla="*/ 2147483647 w 2835"/>
              <a:gd name="T71" fmla="*/ 2147483647 h 2670"/>
              <a:gd name="T72" fmla="*/ 2147483647 w 2835"/>
              <a:gd name="T73" fmla="*/ 2147483647 h 2670"/>
              <a:gd name="T74" fmla="*/ 2147483647 w 2835"/>
              <a:gd name="T75" fmla="*/ 2147483647 h 2670"/>
              <a:gd name="T76" fmla="*/ 2147483647 w 2835"/>
              <a:gd name="T77" fmla="*/ 2147483647 h 2670"/>
              <a:gd name="T78" fmla="*/ 2147483647 w 2835"/>
              <a:gd name="T79" fmla="*/ 2147483647 h 2670"/>
              <a:gd name="T80" fmla="*/ 2147483647 w 2835"/>
              <a:gd name="T81" fmla="*/ 2147483647 h 2670"/>
              <a:gd name="T82" fmla="*/ 2147483647 w 2835"/>
              <a:gd name="T83" fmla="*/ 2147483647 h 2670"/>
              <a:gd name="T84" fmla="*/ 2147483647 w 2835"/>
              <a:gd name="T85" fmla="*/ 2147483647 h 2670"/>
              <a:gd name="T86" fmla="*/ 2147483647 w 2835"/>
              <a:gd name="T87" fmla="*/ 2147483647 h 2670"/>
              <a:gd name="T88" fmla="*/ 2147483647 w 2835"/>
              <a:gd name="T89" fmla="*/ 2147483647 h 2670"/>
              <a:gd name="T90" fmla="*/ 2147483647 w 2835"/>
              <a:gd name="T91" fmla="*/ 2147483647 h 2670"/>
              <a:gd name="T92" fmla="*/ 2147483647 w 2835"/>
              <a:gd name="T93" fmla="*/ 2147483647 h 2670"/>
              <a:gd name="T94" fmla="*/ 2147483647 w 2835"/>
              <a:gd name="T95" fmla="*/ 2147483647 h 2670"/>
              <a:gd name="T96" fmla="*/ 2147483647 w 2835"/>
              <a:gd name="T97" fmla="*/ 2147483647 h 2670"/>
              <a:gd name="T98" fmla="*/ 2147483647 w 2835"/>
              <a:gd name="T99" fmla="*/ 2147483647 h 2670"/>
              <a:gd name="T100" fmla="*/ 2147483647 w 2835"/>
              <a:gd name="T101" fmla="*/ 2147483647 h 2670"/>
              <a:gd name="T102" fmla="*/ 2147483647 w 2835"/>
              <a:gd name="T103" fmla="*/ 2147483647 h 2670"/>
              <a:gd name="T104" fmla="*/ 2147483647 w 2835"/>
              <a:gd name="T105" fmla="*/ 2147483647 h 2670"/>
              <a:gd name="T106" fmla="*/ 2147483647 w 2835"/>
              <a:gd name="T107" fmla="*/ 2147483647 h 2670"/>
              <a:gd name="T108" fmla="*/ 2147483647 w 2835"/>
              <a:gd name="T109" fmla="*/ 2147483647 h 2670"/>
              <a:gd name="T110" fmla="*/ 2147483647 w 2835"/>
              <a:gd name="T111" fmla="*/ 2147483647 h 2670"/>
              <a:gd name="T112" fmla="*/ 2147483647 w 2835"/>
              <a:gd name="T113" fmla="*/ 2147483647 h 2670"/>
              <a:gd name="T114" fmla="*/ 2147483647 w 2835"/>
              <a:gd name="T115" fmla="*/ 2147483647 h 2670"/>
              <a:gd name="T116" fmla="*/ 2147483647 w 2835"/>
              <a:gd name="T117" fmla="*/ 2147483647 h 26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5"/>
              <a:gd name="T178" fmla="*/ 0 h 2670"/>
              <a:gd name="T179" fmla="*/ 2835 w 2835"/>
              <a:gd name="T180" fmla="*/ 2670 h 26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5" h="2670">
                <a:moveTo>
                  <a:pt x="1653" y="2050"/>
                </a:moveTo>
                <a:lnTo>
                  <a:pt x="1653" y="2050"/>
                </a:lnTo>
                <a:lnTo>
                  <a:pt x="1631" y="2030"/>
                </a:lnTo>
                <a:lnTo>
                  <a:pt x="1610" y="2008"/>
                </a:lnTo>
                <a:lnTo>
                  <a:pt x="1590" y="1986"/>
                </a:lnTo>
                <a:lnTo>
                  <a:pt x="1572" y="1962"/>
                </a:lnTo>
                <a:lnTo>
                  <a:pt x="1556" y="1939"/>
                </a:lnTo>
                <a:lnTo>
                  <a:pt x="1540" y="1915"/>
                </a:lnTo>
                <a:lnTo>
                  <a:pt x="1528" y="1892"/>
                </a:lnTo>
                <a:lnTo>
                  <a:pt x="1515" y="1868"/>
                </a:lnTo>
                <a:lnTo>
                  <a:pt x="1479" y="1802"/>
                </a:lnTo>
                <a:lnTo>
                  <a:pt x="1442" y="1735"/>
                </a:lnTo>
                <a:lnTo>
                  <a:pt x="1422" y="1702"/>
                </a:lnTo>
                <a:lnTo>
                  <a:pt x="1402" y="1669"/>
                </a:lnTo>
                <a:lnTo>
                  <a:pt x="1380" y="1639"/>
                </a:lnTo>
                <a:lnTo>
                  <a:pt x="1358" y="1608"/>
                </a:lnTo>
                <a:lnTo>
                  <a:pt x="1246" y="1461"/>
                </a:lnTo>
                <a:lnTo>
                  <a:pt x="1251" y="1452"/>
                </a:lnTo>
                <a:lnTo>
                  <a:pt x="1202" y="1402"/>
                </a:lnTo>
                <a:lnTo>
                  <a:pt x="947" y="1067"/>
                </a:lnTo>
                <a:lnTo>
                  <a:pt x="945" y="1063"/>
                </a:lnTo>
                <a:lnTo>
                  <a:pt x="945" y="1061"/>
                </a:lnTo>
                <a:lnTo>
                  <a:pt x="945" y="1058"/>
                </a:lnTo>
                <a:lnTo>
                  <a:pt x="946" y="1056"/>
                </a:lnTo>
                <a:lnTo>
                  <a:pt x="949" y="1052"/>
                </a:lnTo>
                <a:lnTo>
                  <a:pt x="952" y="1050"/>
                </a:lnTo>
                <a:lnTo>
                  <a:pt x="958" y="1047"/>
                </a:lnTo>
                <a:lnTo>
                  <a:pt x="966" y="1043"/>
                </a:lnTo>
                <a:lnTo>
                  <a:pt x="976" y="1042"/>
                </a:lnTo>
                <a:lnTo>
                  <a:pt x="987" y="1041"/>
                </a:lnTo>
                <a:lnTo>
                  <a:pt x="1001" y="1043"/>
                </a:lnTo>
                <a:lnTo>
                  <a:pt x="1016" y="1047"/>
                </a:lnTo>
                <a:lnTo>
                  <a:pt x="1032" y="1054"/>
                </a:lnTo>
                <a:lnTo>
                  <a:pt x="1050" y="1063"/>
                </a:lnTo>
                <a:lnTo>
                  <a:pt x="1069" y="1077"/>
                </a:lnTo>
                <a:lnTo>
                  <a:pt x="1480" y="1422"/>
                </a:lnTo>
                <a:lnTo>
                  <a:pt x="1864" y="1258"/>
                </a:lnTo>
                <a:lnTo>
                  <a:pt x="1894" y="1248"/>
                </a:lnTo>
                <a:lnTo>
                  <a:pt x="1909" y="1243"/>
                </a:lnTo>
                <a:lnTo>
                  <a:pt x="1923" y="1238"/>
                </a:lnTo>
                <a:lnTo>
                  <a:pt x="1938" y="1236"/>
                </a:lnTo>
                <a:lnTo>
                  <a:pt x="1952" y="1234"/>
                </a:lnTo>
                <a:lnTo>
                  <a:pt x="1968" y="1234"/>
                </a:lnTo>
                <a:lnTo>
                  <a:pt x="1982" y="1234"/>
                </a:lnTo>
                <a:lnTo>
                  <a:pt x="1997" y="1235"/>
                </a:lnTo>
                <a:lnTo>
                  <a:pt x="2011" y="1238"/>
                </a:lnTo>
                <a:lnTo>
                  <a:pt x="2025" y="1243"/>
                </a:lnTo>
                <a:lnTo>
                  <a:pt x="2041" y="1250"/>
                </a:lnTo>
                <a:lnTo>
                  <a:pt x="2055" y="1258"/>
                </a:lnTo>
                <a:lnTo>
                  <a:pt x="2069" y="1269"/>
                </a:lnTo>
                <a:lnTo>
                  <a:pt x="2083" y="1282"/>
                </a:lnTo>
                <a:lnTo>
                  <a:pt x="2097" y="1297"/>
                </a:lnTo>
                <a:lnTo>
                  <a:pt x="2485" y="1741"/>
                </a:lnTo>
                <a:lnTo>
                  <a:pt x="2556" y="1681"/>
                </a:lnTo>
                <a:lnTo>
                  <a:pt x="2168" y="1236"/>
                </a:lnTo>
                <a:lnTo>
                  <a:pt x="2157" y="1224"/>
                </a:lnTo>
                <a:lnTo>
                  <a:pt x="2145" y="1213"/>
                </a:lnTo>
                <a:lnTo>
                  <a:pt x="2135" y="1203"/>
                </a:lnTo>
                <a:lnTo>
                  <a:pt x="2123" y="1194"/>
                </a:lnTo>
                <a:lnTo>
                  <a:pt x="2101" y="1177"/>
                </a:lnTo>
                <a:lnTo>
                  <a:pt x="2078" y="1165"/>
                </a:lnTo>
                <a:lnTo>
                  <a:pt x="2056" y="1155"/>
                </a:lnTo>
                <a:lnTo>
                  <a:pt x="2034" y="1148"/>
                </a:lnTo>
                <a:lnTo>
                  <a:pt x="2011" y="1143"/>
                </a:lnTo>
                <a:lnTo>
                  <a:pt x="1989" y="1141"/>
                </a:lnTo>
                <a:lnTo>
                  <a:pt x="1966" y="1140"/>
                </a:lnTo>
                <a:lnTo>
                  <a:pt x="1945" y="1141"/>
                </a:lnTo>
                <a:lnTo>
                  <a:pt x="1924" y="1144"/>
                </a:lnTo>
                <a:lnTo>
                  <a:pt x="1903" y="1148"/>
                </a:lnTo>
                <a:lnTo>
                  <a:pt x="1883" y="1154"/>
                </a:lnTo>
                <a:lnTo>
                  <a:pt x="1864" y="1160"/>
                </a:lnTo>
                <a:lnTo>
                  <a:pt x="1845" y="1167"/>
                </a:lnTo>
                <a:lnTo>
                  <a:pt x="1828" y="1174"/>
                </a:lnTo>
                <a:lnTo>
                  <a:pt x="1497" y="1314"/>
                </a:lnTo>
                <a:lnTo>
                  <a:pt x="1373" y="1210"/>
                </a:lnTo>
                <a:lnTo>
                  <a:pt x="1683" y="597"/>
                </a:lnTo>
                <a:lnTo>
                  <a:pt x="1690" y="582"/>
                </a:lnTo>
                <a:lnTo>
                  <a:pt x="1695" y="566"/>
                </a:lnTo>
                <a:lnTo>
                  <a:pt x="1697" y="551"/>
                </a:lnTo>
                <a:lnTo>
                  <a:pt x="1699" y="536"/>
                </a:lnTo>
                <a:lnTo>
                  <a:pt x="1698" y="520"/>
                </a:lnTo>
                <a:lnTo>
                  <a:pt x="1696" y="506"/>
                </a:lnTo>
                <a:lnTo>
                  <a:pt x="1692" y="492"/>
                </a:lnTo>
                <a:lnTo>
                  <a:pt x="1688" y="478"/>
                </a:lnTo>
                <a:lnTo>
                  <a:pt x="1681" y="464"/>
                </a:lnTo>
                <a:lnTo>
                  <a:pt x="1672" y="451"/>
                </a:lnTo>
                <a:lnTo>
                  <a:pt x="1663" y="438"/>
                </a:lnTo>
                <a:lnTo>
                  <a:pt x="1652" y="425"/>
                </a:lnTo>
                <a:lnTo>
                  <a:pt x="1641" y="413"/>
                </a:lnTo>
                <a:lnTo>
                  <a:pt x="1626" y="403"/>
                </a:lnTo>
                <a:lnTo>
                  <a:pt x="1612" y="392"/>
                </a:lnTo>
                <a:lnTo>
                  <a:pt x="1597" y="381"/>
                </a:lnTo>
                <a:lnTo>
                  <a:pt x="1513" y="333"/>
                </a:lnTo>
                <a:lnTo>
                  <a:pt x="1423" y="281"/>
                </a:lnTo>
                <a:lnTo>
                  <a:pt x="1327" y="231"/>
                </a:lnTo>
                <a:lnTo>
                  <a:pt x="1231" y="181"/>
                </a:lnTo>
                <a:lnTo>
                  <a:pt x="1134" y="133"/>
                </a:lnTo>
                <a:lnTo>
                  <a:pt x="1043" y="89"/>
                </a:lnTo>
                <a:lnTo>
                  <a:pt x="957" y="52"/>
                </a:lnTo>
                <a:lnTo>
                  <a:pt x="880" y="19"/>
                </a:lnTo>
                <a:lnTo>
                  <a:pt x="863" y="13"/>
                </a:lnTo>
                <a:lnTo>
                  <a:pt x="846" y="8"/>
                </a:lnTo>
                <a:lnTo>
                  <a:pt x="830" y="5"/>
                </a:lnTo>
                <a:lnTo>
                  <a:pt x="812" y="1"/>
                </a:lnTo>
                <a:lnTo>
                  <a:pt x="797" y="0"/>
                </a:lnTo>
                <a:lnTo>
                  <a:pt x="780" y="0"/>
                </a:lnTo>
                <a:lnTo>
                  <a:pt x="765" y="1"/>
                </a:lnTo>
                <a:lnTo>
                  <a:pt x="750" y="4"/>
                </a:lnTo>
                <a:lnTo>
                  <a:pt x="736" y="8"/>
                </a:lnTo>
                <a:lnTo>
                  <a:pt x="721" y="14"/>
                </a:lnTo>
                <a:lnTo>
                  <a:pt x="708" y="20"/>
                </a:lnTo>
                <a:lnTo>
                  <a:pt x="697" y="29"/>
                </a:lnTo>
                <a:lnTo>
                  <a:pt x="685" y="39"/>
                </a:lnTo>
                <a:lnTo>
                  <a:pt x="674" y="51"/>
                </a:lnTo>
                <a:lnTo>
                  <a:pt x="665" y="64"/>
                </a:lnTo>
                <a:lnTo>
                  <a:pt x="657" y="78"/>
                </a:lnTo>
                <a:lnTo>
                  <a:pt x="15" y="1348"/>
                </a:lnTo>
                <a:lnTo>
                  <a:pt x="9" y="1363"/>
                </a:lnTo>
                <a:lnTo>
                  <a:pt x="4" y="1379"/>
                </a:lnTo>
                <a:lnTo>
                  <a:pt x="1" y="1394"/>
                </a:lnTo>
                <a:lnTo>
                  <a:pt x="0" y="1409"/>
                </a:lnTo>
                <a:lnTo>
                  <a:pt x="0" y="1423"/>
                </a:lnTo>
                <a:lnTo>
                  <a:pt x="2" y="1439"/>
                </a:lnTo>
                <a:lnTo>
                  <a:pt x="6" y="1453"/>
                </a:lnTo>
                <a:lnTo>
                  <a:pt x="11" y="1467"/>
                </a:lnTo>
                <a:lnTo>
                  <a:pt x="18" y="1481"/>
                </a:lnTo>
                <a:lnTo>
                  <a:pt x="26" y="1494"/>
                </a:lnTo>
                <a:lnTo>
                  <a:pt x="35" y="1507"/>
                </a:lnTo>
                <a:lnTo>
                  <a:pt x="46" y="1519"/>
                </a:lnTo>
                <a:lnTo>
                  <a:pt x="58" y="1530"/>
                </a:lnTo>
                <a:lnTo>
                  <a:pt x="72" y="1542"/>
                </a:lnTo>
                <a:lnTo>
                  <a:pt x="86" y="1553"/>
                </a:lnTo>
                <a:lnTo>
                  <a:pt x="101" y="1562"/>
                </a:lnTo>
                <a:lnTo>
                  <a:pt x="185" y="1612"/>
                </a:lnTo>
                <a:lnTo>
                  <a:pt x="275" y="1662"/>
                </a:lnTo>
                <a:lnTo>
                  <a:pt x="371" y="1713"/>
                </a:lnTo>
                <a:lnTo>
                  <a:pt x="468" y="1764"/>
                </a:lnTo>
                <a:lnTo>
                  <a:pt x="564" y="1811"/>
                </a:lnTo>
                <a:lnTo>
                  <a:pt x="657" y="1854"/>
                </a:lnTo>
                <a:lnTo>
                  <a:pt x="741" y="1893"/>
                </a:lnTo>
                <a:lnTo>
                  <a:pt x="818" y="1925"/>
                </a:lnTo>
                <a:lnTo>
                  <a:pt x="836" y="1932"/>
                </a:lnTo>
                <a:lnTo>
                  <a:pt x="852" y="1937"/>
                </a:lnTo>
                <a:lnTo>
                  <a:pt x="870" y="1940"/>
                </a:lnTo>
                <a:lnTo>
                  <a:pt x="886" y="1942"/>
                </a:lnTo>
                <a:lnTo>
                  <a:pt x="903" y="1944"/>
                </a:lnTo>
                <a:lnTo>
                  <a:pt x="918" y="1945"/>
                </a:lnTo>
                <a:lnTo>
                  <a:pt x="933" y="1942"/>
                </a:lnTo>
                <a:lnTo>
                  <a:pt x="949" y="1940"/>
                </a:lnTo>
                <a:lnTo>
                  <a:pt x="963" y="1937"/>
                </a:lnTo>
                <a:lnTo>
                  <a:pt x="977" y="1931"/>
                </a:lnTo>
                <a:lnTo>
                  <a:pt x="990" y="1924"/>
                </a:lnTo>
                <a:lnTo>
                  <a:pt x="1001" y="1915"/>
                </a:lnTo>
                <a:lnTo>
                  <a:pt x="1013" y="1906"/>
                </a:lnTo>
                <a:lnTo>
                  <a:pt x="1024" y="1894"/>
                </a:lnTo>
                <a:lnTo>
                  <a:pt x="1033" y="1881"/>
                </a:lnTo>
                <a:lnTo>
                  <a:pt x="1042" y="1866"/>
                </a:lnTo>
                <a:lnTo>
                  <a:pt x="1199" y="1554"/>
                </a:lnTo>
                <a:lnTo>
                  <a:pt x="1272" y="1654"/>
                </a:lnTo>
                <a:lnTo>
                  <a:pt x="1255" y="1660"/>
                </a:lnTo>
                <a:lnTo>
                  <a:pt x="1238" y="1666"/>
                </a:lnTo>
                <a:lnTo>
                  <a:pt x="1223" y="1673"/>
                </a:lnTo>
                <a:lnTo>
                  <a:pt x="1210" y="1681"/>
                </a:lnTo>
                <a:lnTo>
                  <a:pt x="1197" y="1689"/>
                </a:lnTo>
                <a:lnTo>
                  <a:pt x="1186" y="1699"/>
                </a:lnTo>
                <a:lnTo>
                  <a:pt x="1176" y="1708"/>
                </a:lnTo>
                <a:lnTo>
                  <a:pt x="1166" y="1719"/>
                </a:lnTo>
                <a:lnTo>
                  <a:pt x="1158" y="1731"/>
                </a:lnTo>
                <a:lnTo>
                  <a:pt x="1150" y="1742"/>
                </a:lnTo>
                <a:lnTo>
                  <a:pt x="1143" y="1755"/>
                </a:lnTo>
                <a:lnTo>
                  <a:pt x="1136" y="1768"/>
                </a:lnTo>
                <a:lnTo>
                  <a:pt x="1124" y="1798"/>
                </a:lnTo>
                <a:lnTo>
                  <a:pt x="1112" y="1831"/>
                </a:lnTo>
                <a:lnTo>
                  <a:pt x="1367" y="1944"/>
                </a:lnTo>
                <a:lnTo>
                  <a:pt x="1832" y="2306"/>
                </a:lnTo>
                <a:lnTo>
                  <a:pt x="1904" y="2245"/>
                </a:lnTo>
                <a:lnTo>
                  <a:pt x="1653" y="2050"/>
                </a:lnTo>
                <a:close/>
                <a:moveTo>
                  <a:pt x="963" y="1826"/>
                </a:moveTo>
                <a:lnTo>
                  <a:pt x="963" y="1826"/>
                </a:lnTo>
                <a:lnTo>
                  <a:pt x="958" y="1835"/>
                </a:lnTo>
                <a:lnTo>
                  <a:pt x="950" y="1844"/>
                </a:lnTo>
                <a:lnTo>
                  <a:pt x="946" y="1847"/>
                </a:lnTo>
                <a:lnTo>
                  <a:pt x="940" y="1851"/>
                </a:lnTo>
                <a:lnTo>
                  <a:pt x="934" y="1853"/>
                </a:lnTo>
                <a:lnTo>
                  <a:pt x="929" y="1855"/>
                </a:lnTo>
                <a:lnTo>
                  <a:pt x="921" y="1857"/>
                </a:lnTo>
                <a:lnTo>
                  <a:pt x="913" y="1857"/>
                </a:lnTo>
                <a:lnTo>
                  <a:pt x="905" y="1857"/>
                </a:lnTo>
                <a:lnTo>
                  <a:pt x="896" y="1857"/>
                </a:lnTo>
                <a:lnTo>
                  <a:pt x="886" y="1854"/>
                </a:lnTo>
                <a:lnTo>
                  <a:pt x="876" y="1852"/>
                </a:lnTo>
                <a:lnTo>
                  <a:pt x="864" y="1848"/>
                </a:lnTo>
                <a:lnTo>
                  <a:pt x="851" y="1844"/>
                </a:lnTo>
                <a:lnTo>
                  <a:pt x="776" y="1812"/>
                </a:lnTo>
                <a:lnTo>
                  <a:pt x="691" y="1774"/>
                </a:lnTo>
                <a:lnTo>
                  <a:pt x="601" y="1732"/>
                </a:lnTo>
                <a:lnTo>
                  <a:pt x="506" y="1685"/>
                </a:lnTo>
                <a:lnTo>
                  <a:pt x="412" y="1635"/>
                </a:lnTo>
                <a:lnTo>
                  <a:pt x="318" y="1586"/>
                </a:lnTo>
                <a:lnTo>
                  <a:pt x="228" y="1535"/>
                </a:lnTo>
                <a:lnTo>
                  <a:pt x="147" y="1488"/>
                </a:lnTo>
                <a:lnTo>
                  <a:pt x="135" y="1481"/>
                </a:lnTo>
                <a:lnTo>
                  <a:pt x="126" y="1473"/>
                </a:lnTo>
                <a:lnTo>
                  <a:pt x="118" y="1467"/>
                </a:lnTo>
                <a:lnTo>
                  <a:pt x="109" y="1460"/>
                </a:lnTo>
                <a:lnTo>
                  <a:pt x="104" y="1453"/>
                </a:lnTo>
                <a:lnTo>
                  <a:pt x="99" y="1446"/>
                </a:lnTo>
                <a:lnTo>
                  <a:pt x="95" y="1440"/>
                </a:lnTo>
                <a:lnTo>
                  <a:pt x="92" y="1433"/>
                </a:lnTo>
                <a:lnTo>
                  <a:pt x="89" y="1427"/>
                </a:lnTo>
                <a:lnTo>
                  <a:pt x="88" y="1420"/>
                </a:lnTo>
                <a:lnTo>
                  <a:pt x="88" y="1414"/>
                </a:lnTo>
                <a:lnTo>
                  <a:pt x="88" y="1408"/>
                </a:lnTo>
                <a:lnTo>
                  <a:pt x="91" y="1397"/>
                </a:lnTo>
                <a:lnTo>
                  <a:pt x="94" y="1387"/>
                </a:lnTo>
                <a:lnTo>
                  <a:pt x="736" y="118"/>
                </a:lnTo>
                <a:lnTo>
                  <a:pt x="741" y="108"/>
                </a:lnTo>
                <a:lnTo>
                  <a:pt x="748" y="101"/>
                </a:lnTo>
                <a:lnTo>
                  <a:pt x="753" y="98"/>
                </a:lnTo>
                <a:lnTo>
                  <a:pt x="758" y="94"/>
                </a:lnTo>
                <a:lnTo>
                  <a:pt x="764" y="92"/>
                </a:lnTo>
                <a:lnTo>
                  <a:pt x="770" y="89"/>
                </a:lnTo>
                <a:lnTo>
                  <a:pt x="777" y="88"/>
                </a:lnTo>
                <a:lnTo>
                  <a:pt x="785" y="87"/>
                </a:lnTo>
                <a:lnTo>
                  <a:pt x="793" y="87"/>
                </a:lnTo>
                <a:lnTo>
                  <a:pt x="803" y="88"/>
                </a:lnTo>
                <a:lnTo>
                  <a:pt x="812" y="91"/>
                </a:lnTo>
                <a:lnTo>
                  <a:pt x="824" y="93"/>
                </a:lnTo>
                <a:lnTo>
                  <a:pt x="836" y="97"/>
                </a:lnTo>
                <a:lnTo>
                  <a:pt x="848" y="101"/>
                </a:lnTo>
                <a:lnTo>
                  <a:pt x="923" y="132"/>
                </a:lnTo>
                <a:lnTo>
                  <a:pt x="1007" y="171"/>
                </a:lnTo>
                <a:lnTo>
                  <a:pt x="1098" y="213"/>
                </a:lnTo>
                <a:lnTo>
                  <a:pt x="1192" y="260"/>
                </a:lnTo>
                <a:lnTo>
                  <a:pt x="1287" y="308"/>
                </a:lnTo>
                <a:lnTo>
                  <a:pt x="1380" y="359"/>
                </a:lnTo>
                <a:lnTo>
                  <a:pt x="1470" y="409"/>
                </a:lnTo>
                <a:lnTo>
                  <a:pt x="1551" y="457"/>
                </a:lnTo>
                <a:lnTo>
                  <a:pt x="1563" y="464"/>
                </a:lnTo>
                <a:lnTo>
                  <a:pt x="1572" y="471"/>
                </a:lnTo>
                <a:lnTo>
                  <a:pt x="1582" y="478"/>
                </a:lnTo>
                <a:lnTo>
                  <a:pt x="1589" y="485"/>
                </a:lnTo>
                <a:lnTo>
                  <a:pt x="1595" y="492"/>
                </a:lnTo>
                <a:lnTo>
                  <a:pt x="1599" y="499"/>
                </a:lnTo>
                <a:lnTo>
                  <a:pt x="1604" y="505"/>
                </a:lnTo>
                <a:lnTo>
                  <a:pt x="1606" y="512"/>
                </a:lnTo>
                <a:lnTo>
                  <a:pt x="1609" y="518"/>
                </a:lnTo>
                <a:lnTo>
                  <a:pt x="1610" y="524"/>
                </a:lnTo>
                <a:lnTo>
                  <a:pt x="1611" y="530"/>
                </a:lnTo>
                <a:lnTo>
                  <a:pt x="1610" y="536"/>
                </a:lnTo>
                <a:lnTo>
                  <a:pt x="1609" y="547"/>
                </a:lnTo>
                <a:lnTo>
                  <a:pt x="1604" y="557"/>
                </a:lnTo>
                <a:lnTo>
                  <a:pt x="1304" y="1153"/>
                </a:lnTo>
                <a:lnTo>
                  <a:pt x="1235" y="1095"/>
                </a:lnTo>
                <a:lnTo>
                  <a:pt x="1485" y="599"/>
                </a:lnTo>
                <a:lnTo>
                  <a:pt x="1442" y="578"/>
                </a:lnTo>
                <a:lnTo>
                  <a:pt x="1197" y="1063"/>
                </a:lnTo>
                <a:lnTo>
                  <a:pt x="1127" y="1005"/>
                </a:lnTo>
                <a:lnTo>
                  <a:pt x="1119" y="999"/>
                </a:lnTo>
                <a:lnTo>
                  <a:pt x="1077" y="855"/>
                </a:lnTo>
                <a:lnTo>
                  <a:pt x="1073" y="846"/>
                </a:lnTo>
                <a:lnTo>
                  <a:pt x="1069" y="838"/>
                </a:lnTo>
                <a:lnTo>
                  <a:pt x="1063" y="832"/>
                </a:lnTo>
                <a:lnTo>
                  <a:pt x="1056" y="828"/>
                </a:lnTo>
                <a:lnTo>
                  <a:pt x="1047" y="824"/>
                </a:lnTo>
                <a:lnTo>
                  <a:pt x="1038" y="822"/>
                </a:lnTo>
                <a:lnTo>
                  <a:pt x="1030" y="822"/>
                </a:lnTo>
                <a:lnTo>
                  <a:pt x="1020" y="823"/>
                </a:lnTo>
                <a:lnTo>
                  <a:pt x="764" y="898"/>
                </a:lnTo>
                <a:lnTo>
                  <a:pt x="756" y="902"/>
                </a:lnTo>
                <a:lnTo>
                  <a:pt x="747" y="906"/>
                </a:lnTo>
                <a:lnTo>
                  <a:pt x="741" y="912"/>
                </a:lnTo>
                <a:lnTo>
                  <a:pt x="737" y="919"/>
                </a:lnTo>
                <a:lnTo>
                  <a:pt x="733" y="928"/>
                </a:lnTo>
                <a:lnTo>
                  <a:pt x="731" y="937"/>
                </a:lnTo>
                <a:lnTo>
                  <a:pt x="731" y="945"/>
                </a:lnTo>
                <a:lnTo>
                  <a:pt x="732" y="955"/>
                </a:lnTo>
                <a:lnTo>
                  <a:pt x="807" y="1211"/>
                </a:lnTo>
                <a:lnTo>
                  <a:pt x="810" y="1220"/>
                </a:lnTo>
                <a:lnTo>
                  <a:pt x="816" y="1228"/>
                </a:lnTo>
                <a:lnTo>
                  <a:pt x="821" y="1234"/>
                </a:lnTo>
                <a:lnTo>
                  <a:pt x="828" y="1238"/>
                </a:lnTo>
                <a:lnTo>
                  <a:pt x="837" y="1242"/>
                </a:lnTo>
                <a:lnTo>
                  <a:pt x="845" y="1244"/>
                </a:lnTo>
                <a:lnTo>
                  <a:pt x="854" y="1244"/>
                </a:lnTo>
                <a:lnTo>
                  <a:pt x="864" y="1243"/>
                </a:lnTo>
                <a:lnTo>
                  <a:pt x="946" y="1218"/>
                </a:lnTo>
                <a:lnTo>
                  <a:pt x="1050" y="1355"/>
                </a:lnTo>
                <a:lnTo>
                  <a:pt x="911" y="1629"/>
                </a:lnTo>
                <a:lnTo>
                  <a:pt x="284" y="1313"/>
                </a:lnTo>
                <a:lnTo>
                  <a:pt x="793" y="304"/>
                </a:lnTo>
                <a:lnTo>
                  <a:pt x="1387" y="604"/>
                </a:lnTo>
                <a:lnTo>
                  <a:pt x="1410" y="562"/>
                </a:lnTo>
                <a:lnTo>
                  <a:pt x="772" y="239"/>
                </a:lnTo>
                <a:lnTo>
                  <a:pt x="219" y="1334"/>
                </a:lnTo>
                <a:lnTo>
                  <a:pt x="932" y="1694"/>
                </a:lnTo>
                <a:lnTo>
                  <a:pt x="1082" y="1397"/>
                </a:lnTo>
                <a:lnTo>
                  <a:pt x="1140" y="1475"/>
                </a:lnTo>
                <a:lnTo>
                  <a:pt x="963" y="1826"/>
                </a:lnTo>
                <a:close/>
                <a:moveTo>
                  <a:pt x="1396" y="1848"/>
                </a:moveTo>
                <a:lnTo>
                  <a:pt x="1235" y="1782"/>
                </a:lnTo>
                <a:lnTo>
                  <a:pt x="1240" y="1775"/>
                </a:lnTo>
                <a:lnTo>
                  <a:pt x="1249" y="1768"/>
                </a:lnTo>
                <a:lnTo>
                  <a:pt x="1256" y="1762"/>
                </a:lnTo>
                <a:lnTo>
                  <a:pt x="1265" y="1758"/>
                </a:lnTo>
                <a:lnTo>
                  <a:pt x="1273" y="1753"/>
                </a:lnTo>
                <a:lnTo>
                  <a:pt x="1283" y="1748"/>
                </a:lnTo>
                <a:lnTo>
                  <a:pt x="1302" y="1742"/>
                </a:lnTo>
                <a:lnTo>
                  <a:pt x="1322" y="1738"/>
                </a:lnTo>
                <a:lnTo>
                  <a:pt x="1343" y="1734"/>
                </a:lnTo>
                <a:lnTo>
                  <a:pt x="1364" y="1732"/>
                </a:lnTo>
                <a:lnTo>
                  <a:pt x="1384" y="1731"/>
                </a:lnTo>
                <a:lnTo>
                  <a:pt x="1418" y="1789"/>
                </a:lnTo>
                <a:lnTo>
                  <a:pt x="1446" y="1840"/>
                </a:lnTo>
                <a:lnTo>
                  <a:pt x="1473" y="1891"/>
                </a:lnTo>
                <a:lnTo>
                  <a:pt x="1492" y="1924"/>
                </a:lnTo>
                <a:lnTo>
                  <a:pt x="1396" y="1848"/>
                </a:lnTo>
                <a:close/>
                <a:moveTo>
                  <a:pt x="2682" y="1693"/>
                </a:moveTo>
                <a:lnTo>
                  <a:pt x="1896" y="2380"/>
                </a:lnTo>
                <a:lnTo>
                  <a:pt x="2131" y="2650"/>
                </a:lnTo>
                <a:lnTo>
                  <a:pt x="2139" y="2658"/>
                </a:lnTo>
                <a:lnTo>
                  <a:pt x="2150" y="2664"/>
                </a:lnTo>
                <a:lnTo>
                  <a:pt x="2161" y="2668"/>
                </a:lnTo>
                <a:lnTo>
                  <a:pt x="2171" y="2670"/>
                </a:lnTo>
                <a:lnTo>
                  <a:pt x="2183" y="2669"/>
                </a:lnTo>
                <a:lnTo>
                  <a:pt x="2194" y="2666"/>
                </a:lnTo>
                <a:lnTo>
                  <a:pt x="2204" y="2662"/>
                </a:lnTo>
                <a:lnTo>
                  <a:pt x="2214" y="2655"/>
                </a:lnTo>
                <a:lnTo>
                  <a:pt x="2835" y="1868"/>
                </a:lnTo>
                <a:lnTo>
                  <a:pt x="2682" y="1693"/>
                </a:lnTo>
                <a:close/>
                <a:moveTo>
                  <a:pt x="770" y="762"/>
                </a:moveTo>
                <a:lnTo>
                  <a:pt x="780" y="796"/>
                </a:lnTo>
                <a:lnTo>
                  <a:pt x="926" y="748"/>
                </a:lnTo>
                <a:lnTo>
                  <a:pt x="916" y="713"/>
                </a:lnTo>
                <a:lnTo>
                  <a:pt x="770" y="762"/>
                </a:lnTo>
                <a:close/>
                <a:moveTo>
                  <a:pt x="560" y="1546"/>
                </a:moveTo>
                <a:lnTo>
                  <a:pt x="560" y="1546"/>
                </a:lnTo>
                <a:lnTo>
                  <a:pt x="550" y="1541"/>
                </a:lnTo>
                <a:lnTo>
                  <a:pt x="540" y="1540"/>
                </a:lnTo>
                <a:lnTo>
                  <a:pt x="530" y="1540"/>
                </a:lnTo>
                <a:lnTo>
                  <a:pt x="520" y="1542"/>
                </a:lnTo>
                <a:lnTo>
                  <a:pt x="511" y="1546"/>
                </a:lnTo>
                <a:lnTo>
                  <a:pt x="503" y="1552"/>
                </a:lnTo>
                <a:lnTo>
                  <a:pt x="495" y="1560"/>
                </a:lnTo>
                <a:lnTo>
                  <a:pt x="491" y="1568"/>
                </a:lnTo>
                <a:lnTo>
                  <a:pt x="486" y="1578"/>
                </a:lnTo>
                <a:lnTo>
                  <a:pt x="485" y="1588"/>
                </a:lnTo>
                <a:lnTo>
                  <a:pt x="485" y="1598"/>
                </a:lnTo>
                <a:lnTo>
                  <a:pt x="487" y="1608"/>
                </a:lnTo>
                <a:lnTo>
                  <a:pt x="491" y="1616"/>
                </a:lnTo>
                <a:lnTo>
                  <a:pt x="497" y="1625"/>
                </a:lnTo>
                <a:lnTo>
                  <a:pt x="504" y="1632"/>
                </a:lnTo>
                <a:lnTo>
                  <a:pt x="513" y="1638"/>
                </a:lnTo>
                <a:lnTo>
                  <a:pt x="523" y="1641"/>
                </a:lnTo>
                <a:lnTo>
                  <a:pt x="533" y="1643"/>
                </a:lnTo>
                <a:lnTo>
                  <a:pt x="543" y="1643"/>
                </a:lnTo>
                <a:lnTo>
                  <a:pt x="553" y="1641"/>
                </a:lnTo>
                <a:lnTo>
                  <a:pt x="561" y="1636"/>
                </a:lnTo>
                <a:lnTo>
                  <a:pt x="570" y="1630"/>
                </a:lnTo>
                <a:lnTo>
                  <a:pt x="577" y="1623"/>
                </a:lnTo>
                <a:lnTo>
                  <a:pt x="583" y="1615"/>
                </a:lnTo>
                <a:lnTo>
                  <a:pt x="586" y="1605"/>
                </a:lnTo>
                <a:lnTo>
                  <a:pt x="588" y="1595"/>
                </a:lnTo>
                <a:lnTo>
                  <a:pt x="587" y="1585"/>
                </a:lnTo>
                <a:lnTo>
                  <a:pt x="586" y="1575"/>
                </a:lnTo>
                <a:lnTo>
                  <a:pt x="581" y="1566"/>
                </a:lnTo>
                <a:lnTo>
                  <a:pt x="575" y="1558"/>
                </a:lnTo>
                <a:lnTo>
                  <a:pt x="568" y="1550"/>
                </a:lnTo>
                <a:lnTo>
                  <a:pt x="560" y="1546"/>
                </a:lnTo>
                <a:close/>
                <a:moveTo>
                  <a:pt x="1249" y="365"/>
                </a:moveTo>
                <a:lnTo>
                  <a:pt x="1100" y="291"/>
                </a:lnTo>
                <a:lnTo>
                  <a:pt x="1082" y="330"/>
                </a:lnTo>
                <a:lnTo>
                  <a:pt x="1229" y="405"/>
                </a:lnTo>
                <a:lnTo>
                  <a:pt x="1249" y="365"/>
                </a:lnTo>
                <a:close/>
                <a:moveTo>
                  <a:pt x="658" y="704"/>
                </a:moveTo>
                <a:lnTo>
                  <a:pt x="668" y="739"/>
                </a:lnTo>
                <a:lnTo>
                  <a:pt x="1003" y="630"/>
                </a:lnTo>
                <a:lnTo>
                  <a:pt x="991" y="595"/>
                </a:lnTo>
                <a:lnTo>
                  <a:pt x="658" y="704"/>
                </a:lnTo>
                <a:close/>
              </a:path>
            </a:pathLst>
          </a:custGeom>
          <a:solidFill>
            <a:srgbClr val="4F81BD"/>
          </a:solidFill>
          <a:ln w="9360" cap="sq">
            <a:solidFill>
              <a:srgbClr val="4F6228"/>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844083">
              <a:defRPr/>
            </a:pPr>
            <a:endParaRPr lang="ru-RU" sz="1534">
              <a:solidFill>
                <a:prstClr val="black"/>
              </a:solidFill>
              <a:latin typeface="Calibri"/>
            </a:endParaRPr>
          </a:p>
        </p:txBody>
      </p:sp>
      <p:sp>
        <p:nvSpPr>
          <p:cNvPr id="22" name="TextBox 21">
            <a:extLst>
              <a:ext uri="{FF2B5EF4-FFF2-40B4-BE49-F238E27FC236}">
                <a16:creationId xmlns:a16="http://schemas.microsoft.com/office/drawing/2014/main" id="{D73A14B9-7DA0-4919-90E4-F4D2DC643EF1}"/>
              </a:ext>
            </a:extLst>
          </p:cNvPr>
          <p:cNvSpPr txBox="1"/>
          <p:nvPr/>
        </p:nvSpPr>
        <p:spPr>
          <a:xfrm>
            <a:off x="3988271" y="4580097"/>
            <a:ext cx="1826652" cy="309957"/>
          </a:xfrm>
          <a:prstGeom prst="rect">
            <a:avLst/>
          </a:prstGeom>
          <a:noFill/>
        </p:spPr>
        <p:txBody>
          <a:bodyPr wrap="square">
            <a:spAutoFit/>
          </a:bodyPr>
          <a:lstStyle/>
          <a:p>
            <a:pPr algn="ctr" defTabSz="844083">
              <a:defRPr/>
            </a:pPr>
            <a:r>
              <a:rPr lang="ru-RU" sz="1414" b="1" dirty="0">
                <a:solidFill>
                  <a:prstClr val="black"/>
                </a:solidFill>
                <a:latin typeface="Times New Roman" panose="02020603050405020304" pitchFamily="18" charset="0"/>
                <a:cs typeface="Times New Roman" panose="02020603050405020304" pitchFamily="18" charset="0"/>
              </a:rPr>
              <a:t>Быть здесь и сейчас</a:t>
            </a:r>
          </a:p>
        </p:txBody>
      </p:sp>
      <p:sp>
        <p:nvSpPr>
          <p:cNvPr id="4" name="Прямоугольник 3">
            <a:extLst>
              <a:ext uri="{FF2B5EF4-FFF2-40B4-BE49-F238E27FC236}">
                <a16:creationId xmlns:a16="http://schemas.microsoft.com/office/drawing/2014/main" id="{BB12E8C8-FB8C-44E7-9C7B-612814E75AE9}"/>
              </a:ext>
            </a:extLst>
          </p:cNvPr>
          <p:cNvSpPr/>
          <p:nvPr/>
        </p:nvSpPr>
        <p:spPr>
          <a:xfrm>
            <a:off x="3813589" y="3286128"/>
            <a:ext cx="1363442" cy="1143296"/>
          </a:xfrm>
          <a:prstGeom prst="rect">
            <a:avLst/>
          </a:prstGeom>
          <a:solidFill>
            <a:srgbClr val="EBF1DE"/>
          </a:solid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619" dirty="0">
                <a:solidFill>
                  <a:prstClr val="black"/>
                </a:solidFill>
                <a:latin typeface="Times New Roman" panose="02020603050405020304" pitchFamily="18" charset="0"/>
                <a:cs typeface="Times New Roman" panose="02020603050405020304" pitchFamily="18" charset="0"/>
              </a:rPr>
              <a:t>ЗДЕСЬ </a:t>
            </a:r>
            <a:br>
              <a:rPr lang="ru-RU" sz="1619" dirty="0">
                <a:solidFill>
                  <a:prstClr val="black"/>
                </a:solidFill>
                <a:latin typeface="Times New Roman" panose="02020603050405020304" pitchFamily="18" charset="0"/>
                <a:cs typeface="Times New Roman" panose="02020603050405020304" pitchFamily="18" charset="0"/>
              </a:rPr>
            </a:br>
            <a:r>
              <a:rPr lang="ru-RU" sz="1619" dirty="0">
                <a:solidFill>
                  <a:prstClr val="black"/>
                </a:solidFill>
                <a:latin typeface="Times New Roman" panose="02020603050405020304" pitchFamily="18" charset="0"/>
                <a:cs typeface="Times New Roman" panose="02020603050405020304" pitchFamily="18" charset="0"/>
              </a:rPr>
              <a:t>И</a:t>
            </a:r>
            <a:br>
              <a:rPr lang="ru-RU" sz="1619" dirty="0">
                <a:solidFill>
                  <a:prstClr val="black"/>
                </a:solidFill>
                <a:latin typeface="Times New Roman" panose="02020603050405020304" pitchFamily="18" charset="0"/>
                <a:cs typeface="Times New Roman" panose="02020603050405020304" pitchFamily="18" charset="0"/>
              </a:rPr>
            </a:br>
            <a:r>
              <a:rPr lang="ru-RU" sz="1619" dirty="0">
                <a:solidFill>
                  <a:prstClr val="black"/>
                </a:solidFill>
                <a:latin typeface="Times New Roman" panose="02020603050405020304" pitchFamily="18" charset="0"/>
                <a:cs typeface="Times New Roman" panose="02020603050405020304" pitchFamily="18" charset="0"/>
              </a:rPr>
              <a:t>СЕЙЧАС</a:t>
            </a:r>
          </a:p>
        </p:txBody>
      </p:sp>
      <p:pic>
        <p:nvPicPr>
          <p:cNvPr id="24" name="object 7">
            <a:extLst>
              <a:ext uri="{FF2B5EF4-FFF2-40B4-BE49-F238E27FC236}">
                <a16:creationId xmlns:a16="http://schemas.microsoft.com/office/drawing/2014/main" id="{918F2AE4-D3B9-47ED-80C7-18730087BD41}"/>
              </a:ext>
            </a:extLst>
          </p:cNvPr>
          <p:cNvPicPr/>
          <p:nvPr/>
        </p:nvPicPr>
        <p:blipFill>
          <a:blip r:embed="rId4" cstate="print"/>
          <a:stretch>
            <a:fillRect/>
          </a:stretch>
        </p:blipFill>
        <p:spPr>
          <a:xfrm>
            <a:off x="5011825" y="3797136"/>
            <a:ext cx="877764" cy="825134"/>
          </a:xfrm>
          <a:prstGeom prst="rect">
            <a:avLst/>
          </a:prstGeom>
          <a:ln w="38100">
            <a:solidFill>
              <a:schemeClr val="accent1">
                <a:shade val="50000"/>
              </a:schemeClr>
            </a:solidFill>
          </a:ln>
        </p:spPr>
      </p:pic>
      <p:sp>
        <p:nvSpPr>
          <p:cNvPr id="2" name="TextBox 1">
            <a:extLst>
              <a:ext uri="{FF2B5EF4-FFF2-40B4-BE49-F238E27FC236}">
                <a16:creationId xmlns:a16="http://schemas.microsoft.com/office/drawing/2014/main" id="{6EA0D2BF-B0D0-F2A2-826F-B428EFC0B9D1}"/>
              </a:ext>
            </a:extLst>
          </p:cNvPr>
          <p:cNvSpPr txBox="1"/>
          <p:nvPr/>
        </p:nvSpPr>
        <p:spPr>
          <a:xfrm>
            <a:off x="1263207" y="5917799"/>
            <a:ext cx="4954314" cy="319639"/>
          </a:xfrm>
          <a:prstGeom prst="rect">
            <a:avLst/>
          </a:prstGeom>
          <a:noFill/>
        </p:spPr>
        <p:txBody>
          <a:bodyPr wrap="square">
            <a:spAutoFit/>
          </a:bodyPr>
          <a:lstStyle/>
          <a:p>
            <a:pPr marL="0" marR="0" lvl="0" indent="0" algn="l" defTabSz="914400" rtl="0" eaLnBrk="1" fontAlgn="auto" latinLnBrk="0" hangingPunct="1">
              <a:lnSpc>
                <a:spcPct val="100000"/>
              </a:lnSpc>
              <a:spcBef>
                <a:spcPct val="0"/>
              </a:spcBef>
              <a:spcAft>
                <a:spcPts val="0"/>
              </a:spcAft>
              <a:buClrTx/>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ru-RU" altLang="ru-RU" sz="1477" b="1" i="0" u="none" strike="noStrike" kern="1200" cap="none" spc="0" normalizeH="0" baseline="0" noProof="0" dirty="0">
                <a:ln>
                  <a:noFill/>
                </a:ln>
                <a:solidFill>
                  <a:srgbClr val="000000"/>
                </a:solidFill>
                <a:effectLst/>
                <a:uLnTx/>
                <a:uFillTx/>
                <a:latin typeface="Times New Roman" pitchFamily="18" charset="0"/>
                <a:ea typeface="Microsoft YaHei" pitchFamily="34" charset="-122"/>
                <a:cs typeface="Times New Roman" pitchFamily="18" charset="0"/>
              </a:rPr>
              <a:t>Весь раздаточный материал в электронном формате</a:t>
            </a:r>
          </a:p>
        </p:txBody>
      </p:sp>
      <p:pic>
        <p:nvPicPr>
          <p:cNvPr id="3" name="object 8">
            <a:extLst>
              <a:ext uri="{FF2B5EF4-FFF2-40B4-BE49-F238E27FC236}">
                <a16:creationId xmlns:a16="http://schemas.microsoft.com/office/drawing/2014/main" id="{2BC5FEBD-BD3B-8D77-F558-594AD310D4A1}"/>
              </a:ext>
            </a:extLst>
          </p:cNvPr>
          <p:cNvPicPr/>
          <p:nvPr/>
        </p:nvPicPr>
        <p:blipFill>
          <a:blip r:embed="rId5" cstate="print"/>
          <a:stretch>
            <a:fillRect/>
          </a:stretch>
        </p:blipFill>
        <p:spPr>
          <a:xfrm>
            <a:off x="6314951" y="5090342"/>
            <a:ext cx="929193" cy="879120"/>
          </a:xfrm>
          <a:prstGeom prst="rect">
            <a:avLst/>
          </a:prstGeom>
        </p:spPr>
      </p:pic>
    </p:spTree>
    <p:extLst>
      <p:ext uri="{BB962C8B-B14F-4D97-AF65-F5344CB8AC3E}">
        <p14:creationId xmlns:p14="http://schemas.microsoft.com/office/powerpoint/2010/main" val="303259953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51520" y="384474"/>
            <a:ext cx="8640960" cy="1167114"/>
          </a:xfrm>
          <a:prstGeom prst="rect">
            <a:avLst/>
          </a:prstGeom>
        </p:spPr>
        <p:txBody>
          <a:bodyPr vert="horz" wrap="square" lIns="0" tIns="77470" rIns="0" bIns="0" rtlCol="0">
            <a:spAutoFit/>
          </a:bodyPr>
          <a:lstStyle/>
          <a:p>
            <a:pPr marL="12700" marR="5080">
              <a:lnSpc>
                <a:spcPts val="2860"/>
              </a:lnSpc>
              <a:spcBef>
                <a:spcPts val="610"/>
              </a:spcBef>
            </a:pPr>
            <a:r>
              <a:rPr sz="2200" b="1" spc="-5" dirty="0"/>
              <a:t>Иллюзия Болдуина </a:t>
            </a:r>
            <a:r>
              <a:rPr sz="2200" b="1" dirty="0"/>
              <a:t>- </a:t>
            </a:r>
            <a:r>
              <a:rPr sz="2200" spc="-5" dirty="0"/>
              <a:t>классический обман </a:t>
            </a:r>
            <a:r>
              <a:rPr sz="2200" dirty="0"/>
              <a:t> </a:t>
            </a:r>
            <a:r>
              <a:rPr sz="2200" spc="-5" dirty="0"/>
              <a:t>зрения: </a:t>
            </a:r>
            <a:br>
              <a:rPr lang="ru-RU" sz="2200" b="1" spc="-5" dirty="0"/>
            </a:br>
            <a:r>
              <a:rPr sz="2200" spc="-5" dirty="0" err="1"/>
              <a:t>линия</a:t>
            </a:r>
            <a:r>
              <a:rPr sz="2200" spc="-5" dirty="0"/>
              <a:t> </a:t>
            </a:r>
            <a:r>
              <a:rPr lang="ru-RU" sz="2200" dirty="0"/>
              <a:t>А</a:t>
            </a:r>
            <a:r>
              <a:rPr sz="2200" dirty="0"/>
              <a:t> </a:t>
            </a:r>
            <a:r>
              <a:rPr sz="2200" spc="-5" dirty="0"/>
              <a:t>кажется </a:t>
            </a:r>
            <a:r>
              <a:rPr sz="2200" spc="-10" dirty="0"/>
              <a:t>гораздо </a:t>
            </a:r>
            <a:r>
              <a:rPr sz="2200" spc="-5" dirty="0"/>
              <a:t>длиннее </a:t>
            </a:r>
            <a:r>
              <a:rPr sz="2200" spc="-5" dirty="0" err="1"/>
              <a:t>линии</a:t>
            </a:r>
            <a:r>
              <a:rPr sz="2200" spc="-5" dirty="0"/>
              <a:t> </a:t>
            </a:r>
            <a:r>
              <a:rPr sz="2200" spc="-665" dirty="0"/>
              <a:t> </a:t>
            </a:r>
            <a:r>
              <a:rPr lang="ru-RU" sz="2200" spc="-5" dirty="0"/>
              <a:t>В</a:t>
            </a:r>
            <a:r>
              <a:rPr sz="2200" spc="-5" dirty="0"/>
              <a:t>,</a:t>
            </a:r>
            <a:r>
              <a:rPr sz="2200" spc="-15" dirty="0"/>
              <a:t> </a:t>
            </a:r>
            <a:r>
              <a:rPr sz="2200" spc="-5" dirty="0"/>
              <a:t>хотя</a:t>
            </a:r>
            <a:r>
              <a:rPr sz="2200" spc="-15" dirty="0"/>
              <a:t> </a:t>
            </a:r>
            <a:r>
              <a:rPr sz="2200" spc="-5" dirty="0"/>
              <a:t>на</a:t>
            </a:r>
            <a:r>
              <a:rPr sz="2200" spc="-15" dirty="0"/>
              <a:t> </a:t>
            </a:r>
            <a:r>
              <a:rPr sz="2200" spc="-5" dirty="0"/>
              <a:t>самом деле,</a:t>
            </a:r>
            <a:r>
              <a:rPr sz="2200" spc="-10" dirty="0"/>
              <a:t> </a:t>
            </a:r>
            <a:r>
              <a:rPr sz="2200" spc="-5" dirty="0"/>
              <a:t>они</a:t>
            </a:r>
            <a:r>
              <a:rPr sz="2200" spc="-10" dirty="0"/>
              <a:t> абсолютно</a:t>
            </a:r>
            <a:r>
              <a:rPr sz="2200" spc="-15" dirty="0"/>
              <a:t> </a:t>
            </a:r>
            <a:r>
              <a:rPr sz="2200" spc="-5" dirty="0"/>
              <a:t>равны</a:t>
            </a:r>
          </a:p>
        </p:txBody>
      </p:sp>
      <p:grpSp>
        <p:nvGrpSpPr>
          <p:cNvPr id="5" name="object 5"/>
          <p:cNvGrpSpPr/>
          <p:nvPr/>
        </p:nvGrpSpPr>
        <p:grpSpPr>
          <a:xfrm>
            <a:off x="2203031" y="1877521"/>
            <a:ext cx="4468495" cy="4299585"/>
            <a:chOff x="2203031" y="1877521"/>
            <a:chExt cx="4468495" cy="4299585"/>
          </a:xfrm>
        </p:grpSpPr>
        <p:sp>
          <p:nvSpPr>
            <p:cNvPr id="6" name="object 6"/>
            <p:cNvSpPr/>
            <p:nvPr/>
          </p:nvSpPr>
          <p:spPr>
            <a:xfrm>
              <a:off x="2896894" y="1882283"/>
              <a:ext cx="28575" cy="4290060"/>
            </a:xfrm>
            <a:custGeom>
              <a:avLst/>
              <a:gdLst/>
              <a:ahLst/>
              <a:cxnLst/>
              <a:rect l="l" t="t" r="r" b="b"/>
              <a:pathLst>
                <a:path w="28575" h="4290060">
                  <a:moveTo>
                    <a:pt x="0" y="0"/>
                  </a:moveTo>
                  <a:lnTo>
                    <a:pt x="28134" y="4289915"/>
                  </a:lnTo>
                </a:path>
              </a:pathLst>
            </a:custGeom>
            <a:ln w="9524">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7" name="object 7"/>
            <p:cNvSpPr/>
            <p:nvPr/>
          </p:nvSpPr>
          <p:spPr>
            <a:xfrm>
              <a:off x="2241131" y="2329604"/>
              <a:ext cx="677545" cy="922019"/>
            </a:xfrm>
            <a:custGeom>
              <a:avLst/>
              <a:gdLst/>
              <a:ahLst/>
              <a:cxnLst/>
              <a:rect l="l" t="t" r="r" b="b"/>
              <a:pathLst>
                <a:path w="677544" h="922020">
                  <a:moveTo>
                    <a:pt x="0" y="921790"/>
                  </a:moveTo>
                  <a:lnTo>
                    <a:pt x="677173" y="464592"/>
                  </a:lnTo>
                </a:path>
                <a:path w="677544" h="922020">
                  <a:moveTo>
                    <a:pt x="669055" y="450475"/>
                  </a:moveTo>
                  <a:lnTo>
                    <a:pt x="8116" y="0"/>
                  </a:lnTo>
                </a:path>
              </a:pathLst>
            </a:custGeom>
            <a:ln w="76199">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 name="object 8"/>
            <p:cNvSpPr/>
            <p:nvPr/>
          </p:nvSpPr>
          <p:spPr>
            <a:xfrm>
              <a:off x="6002890" y="1882283"/>
              <a:ext cx="28575" cy="4290060"/>
            </a:xfrm>
            <a:custGeom>
              <a:avLst/>
              <a:gdLst/>
              <a:ahLst/>
              <a:cxnLst/>
              <a:rect l="l" t="t" r="r" b="b"/>
              <a:pathLst>
                <a:path w="28575" h="4290060">
                  <a:moveTo>
                    <a:pt x="0" y="0"/>
                  </a:moveTo>
                  <a:lnTo>
                    <a:pt x="28134" y="4289915"/>
                  </a:lnTo>
                </a:path>
              </a:pathLst>
            </a:custGeom>
            <a:ln w="9524">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object 9"/>
            <p:cNvSpPr/>
            <p:nvPr/>
          </p:nvSpPr>
          <p:spPr>
            <a:xfrm>
              <a:off x="2910342" y="2332631"/>
              <a:ext cx="3723004" cy="3226435"/>
            </a:xfrm>
            <a:custGeom>
              <a:avLst/>
              <a:gdLst/>
              <a:ahLst/>
              <a:cxnLst/>
              <a:rect l="l" t="t" r="r" b="b"/>
              <a:pathLst>
                <a:path w="3723004" h="3226435">
                  <a:moveTo>
                    <a:pt x="3722652" y="921790"/>
                  </a:moveTo>
                  <a:lnTo>
                    <a:pt x="3045478" y="464592"/>
                  </a:lnTo>
                </a:path>
                <a:path w="3723004" h="3226435">
                  <a:moveTo>
                    <a:pt x="3053596" y="450475"/>
                  </a:moveTo>
                  <a:lnTo>
                    <a:pt x="3714535" y="0"/>
                  </a:lnTo>
                </a:path>
                <a:path w="3723004" h="3226435">
                  <a:moveTo>
                    <a:pt x="0" y="457533"/>
                  </a:moveTo>
                  <a:lnTo>
                    <a:pt x="3079100" y="457533"/>
                  </a:lnTo>
                </a:path>
                <a:path w="3723004" h="3226435">
                  <a:moveTo>
                    <a:pt x="689150" y="3222358"/>
                  </a:moveTo>
                  <a:lnTo>
                    <a:pt x="11976" y="2765160"/>
                  </a:lnTo>
                </a:path>
                <a:path w="3723004" h="3226435">
                  <a:moveTo>
                    <a:pt x="20094" y="2751044"/>
                  </a:moveTo>
                  <a:lnTo>
                    <a:pt x="681034" y="2300567"/>
                  </a:lnTo>
                </a:path>
                <a:path w="3723004" h="3226435">
                  <a:moveTo>
                    <a:pt x="2425285" y="3226055"/>
                  </a:moveTo>
                  <a:lnTo>
                    <a:pt x="3102459" y="2768857"/>
                  </a:lnTo>
                </a:path>
                <a:path w="3723004" h="3226435">
                  <a:moveTo>
                    <a:pt x="3094341" y="2754740"/>
                  </a:moveTo>
                  <a:lnTo>
                    <a:pt x="2433402" y="2304264"/>
                  </a:lnTo>
                </a:path>
                <a:path w="3723004" h="3226435">
                  <a:moveTo>
                    <a:pt x="21410" y="2754739"/>
                  </a:moveTo>
                  <a:lnTo>
                    <a:pt x="3100510" y="2754739"/>
                  </a:lnTo>
                </a:path>
              </a:pathLst>
            </a:custGeom>
            <a:ln w="76199">
              <a:solidFill>
                <a:srgbClr val="0000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0" name="object 10"/>
          <p:cNvSpPr txBox="1"/>
          <p:nvPr/>
        </p:nvSpPr>
        <p:spPr>
          <a:xfrm>
            <a:off x="4292281" y="1886217"/>
            <a:ext cx="296545" cy="513080"/>
          </a:xfrm>
          <a:prstGeom prst="rect">
            <a:avLst/>
          </a:prstGeom>
          <a:ln>
            <a:noFill/>
          </a:ln>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3200" b="0" i="0" u="none" strike="noStrike" kern="1200" cap="none" spc="-107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endParaRPr kumimoji="0" sz="32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object 11"/>
          <p:cNvSpPr txBox="1"/>
          <p:nvPr/>
        </p:nvSpPr>
        <p:spPr>
          <a:xfrm>
            <a:off x="4304981" y="4286503"/>
            <a:ext cx="279400" cy="513080"/>
          </a:xfrm>
          <a:prstGeom prst="rect">
            <a:avLst/>
          </a:prstGeom>
          <a:ln>
            <a:noFill/>
          </a:ln>
        </p:spPr>
        <p:txBody>
          <a:bodyPr vert="horz" wrap="square" lIns="0" tIns="12700" rIns="0" bIns="0" rtlCol="0">
            <a:spAutoFit/>
          </a:bodyPr>
          <a:lstStyle/>
          <a:p>
            <a:pPr marL="0" marR="0" lvl="0" indent="0" algn="l" defTabSz="914400" rtl="0" eaLnBrk="1" fontAlgn="auto" latinLnBrk="0" hangingPunct="1">
              <a:lnSpc>
                <a:spcPct val="100000"/>
              </a:lnSpc>
              <a:spcBef>
                <a:spcPts val="100"/>
              </a:spcBef>
              <a:spcAft>
                <a:spcPts val="0"/>
              </a:spcAft>
              <a:buClrTx/>
              <a:buSzTx/>
              <a:buFontTx/>
              <a:buNone/>
              <a:tabLst/>
              <a:defRPr/>
            </a:pPr>
            <a:r>
              <a:rPr kumimoji="0" lang="ru-RU" sz="3200" b="0" i="0" u="none" strike="noStrike" kern="1200" cap="none" spc="-110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endParaRPr kumimoji="0"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943073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6F2F9C9-D227-44DC-8C31-9477776C1700}"/>
              </a:ext>
            </a:extLst>
          </p:cNvPr>
          <p:cNvSpPr/>
          <p:nvPr/>
        </p:nvSpPr>
        <p:spPr>
          <a:xfrm>
            <a:off x="1005227" y="404448"/>
            <a:ext cx="7780662" cy="362279"/>
          </a:xfrm>
          <a:prstGeom prst="rect">
            <a:avLst/>
          </a:prstGeom>
        </p:spPr>
        <p:txBody>
          <a:bodyPr wrap="square">
            <a:spAutoFit/>
          </a:bodyPr>
          <a:lstStyle/>
          <a:p>
            <a:pPr algn="ctr" defTabSz="844083">
              <a:defRPr/>
            </a:pPr>
            <a:r>
              <a:rPr lang="ru-KZ" sz="1754" b="1" dirty="0">
                <a:solidFill>
                  <a:prstClr val="black"/>
                </a:solidFill>
                <a:latin typeface="Times New Roman" panose="02020603050405020304" pitchFamily="18" charset="0"/>
                <a:cs typeface="Times New Roman" panose="02020603050405020304" pitchFamily="18" charset="0"/>
              </a:rPr>
              <a:t>Что такое резерв (оценочное обязательство)?</a:t>
            </a:r>
            <a:endParaRPr lang="ru-KZ" sz="1754" dirty="0">
              <a:solidFill>
                <a:prstClr val="black"/>
              </a:solidFill>
              <a:latin typeface="Times New Roman" panose="02020603050405020304" pitchFamily="18" charset="0"/>
              <a:cs typeface="Times New Roman" panose="02020603050405020304" pitchFamily="18" charset="0"/>
            </a:endParaRPr>
          </a:p>
        </p:txBody>
      </p:sp>
      <p:sp>
        <p:nvSpPr>
          <p:cNvPr id="15" name="Прямоугольник 14">
            <a:extLst>
              <a:ext uri="{FF2B5EF4-FFF2-40B4-BE49-F238E27FC236}">
                <a16:creationId xmlns:a16="http://schemas.microsoft.com/office/drawing/2014/main" id="{1556E19A-C1CB-4881-89DB-8C0922399F0D}"/>
              </a:ext>
            </a:extLst>
          </p:cNvPr>
          <p:cNvSpPr/>
          <p:nvPr/>
        </p:nvSpPr>
        <p:spPr>
          <a:xfrm>
            <a:off x="1005227" y="1389185"/>
            <a:ext cx="3285420" cy="632224"/>
          </a:xfrm>
          <a:prstGeom prst="rect">
            <a:avLst/>
          </a:prstGeom>
        </p:spPr>
        <p:txBody>
          <a:bodyPr wrap="square">
            <a:spAutoFit/>
          </a:bodyPr>
          <a:lstStyle/>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Кредиторская задолженность</a:t>
            </a:r>
          </a:p>
          <a:p>
            <a:pPr marL="316531" indent="-316531" defTabSz="844083">
              <a:buFont typeface="Wingdings" panose="05000000000000000000" pitchFamily="2" charset="2"/>
              <a:buChar char="ü"/>
              <a:defRPr/>
            </a:pPr>
            <a:r>
              <a:rPr lang="ru-KZ" sz="1754" dirty="0">
                <a:solidFill>
                  <a:prstClr val="black"/>
                </a:solidFill>
                <a:latin typeface="Times New Roman" panose="02020603050405020304" pitchFamily="18" charset="0"/>
                <a:cs typeface="Times New Roman" panose="02020603050405020304" pitchFamily="18" charset="0"/>
              </a:rPr>
              <a:t> Займы</a:t>
            </a:r>
          </a:p>
        </p:txBody>
      </p:sp>
      <p:sp>
        <p:nvSpPr>
          <p:cNvPr id="24" name="Прямоугольник 23">
            <a:extLst>
              <a:ext uri="{FF2B5EF4-FFF2-40B4-BE49-F238E27FC236}">
                <a16:creationId xmlns:a16="http://schemas.microsoft.com/office/drawing/2014/main" id="{C07433F8-285B-4EA2-8709-541CAC8AAC7C}"/>
              </a:ext>
            </a:extLst>
          </p:cNvPr>
          <p:cNvSpPr/>
          <p:nvPr/>
        </p:nvSpPr>
        <p:spPr>
          <a:xfrm>
            <a:off x="5345723" y="4526473"/>
            <a:ext cx="3305908" cy="1442061"/>
          </a:xfrm>
          <a:prstGeom prst="rect">
            <a:avLst/>
          </a:prstGeom>
        </p:spPr>
        <p:txBody>
          <a:bodyPr wrap="square">
            <a:spAutoFit/>
          </a:bodyPr>
          <a:lstStyle/>
          <a:p>
            <a:pPr marL="316531" indent="-316531" defTabSz="844083">
              <a:buFont typeface="Wingdings" panose="05000000000000000000" pitchFamily="2" charset="2"/>
              <a:buChar char="ü"/>
              <a:defRPr/>
            </a:pPr>
            <a:r>
              <a:rPr lang="ru-KZ" sz="1754" dirty="0">
                <a:solidFill>
                  <a:prstClr val="black"/>
                </a:solidFill>
                <a:latin typeface="Times New Roman" panose="02020603050405020304" pitchFamily="18" charset="0"/>
                <a:cs typeface="Times New Roman" panose="02020603050405020304" pitchFamily="18" charset="0"/>
              </a:rPr>
              <a:t>Обязательства по платежам, основанным на акциях</a:t>
            </a:r>
          </a:p>
          <a:p>
            <a:pPr marL="316531" indent="-316531" defTabSz="844083">
              <a:buFont typeface="Wingdings" panose="05000000000000000000" pitchFamily="2" charset="2"/>
              <a:buChar char="ü"/>
              <a:defRPr/>
            </a:pPr>
            <a:r>
              <a:rPr lang="ru-KZ" sz="1754" dirty="0">
                <a:solidFill>
                  <a:prstClr val="black"/>
                </a:solidFill>
                <a:latin typeface="Times New Roman" panose="02020603050405020304" pitchFamily="18" charset="0"/>
                <a:cs typeface="Times New Roman" panose="02020603050405020304" pitchFamily="18" charset="0"/>
              </a:rPr>
              <a:t>Резервы</a:t>
            </a:r>
          </a:p>
          <a:p>
            <a:pPr marL="316531" indent="-316531" defTabSz="844083">
              <a:buFont typeface="Wingdings" panose="05000000000000000000" pitchFamily="2" charset="2"/>
              <a:buChar char="ü"/>
              <a:defRPr/>
            </a:pPr>
            <a:r>
              <a:rPr lang="ru-KZ" sz="1754" dirty="0">
                <a:solidFill>
                  <a:prstClr val="black"/>
                </a:solidFill>
                <a:latin typeface="Times New Roman" panose="02020603050405020304" pitchFamily="18" charset="0"/>
                <a:cs typeface="Times New Roman" panose="02020603050405020304" pitchFamily="18" charset="0"/>
              </a:rPr>
              <a:t>Отложенные налоги</a:t>
            </a:r>
          </a:p>
          <a:p>
            <a:pPr marL="316531" indent="-316531" defTabSz="844083">
              <a:buFont typeface="Wingdings" panose="05000000000000000000" pitchFamily="2" charset="2"/>
              <a:buChar char="ü"/>
              <a:defRPr/>
            </a:pPr>
            <a:r>
              <a:rPr lang="ru-KZ" sz="1754" dirty="0">
                <a:solidFill>
                  <a:prstClr val="black"/>
                </a:solidFill>
                <a:latin typeface="Times New Roman" panose="02020603050405020304" pitchFamily="18" charset="0"/>
                <a:cs typeface="Times New Roman" panose="02020603050405020304" pitchFamily="18" charset="0"/>
              </a:rPr>
              <a:t>Пенсионные обязательства</a:t>
            </a:r>
          </a:p>
        </p:txBody>
      </p:sp>
      <p:graphicFrame>
        <p:nvGraphicFramePr>
          <p:cNvPr id="3" name="Схема 2">
            <a:extLst>
              <a:ext uri="{FF2B5EF4-FFF2-40B4-BE49-F238E27FC236}">
                <a16:creationId xmlns:a16="http://schemas.microsoft.com/office/drawing/2014/main" id="{69DCEC8F-1133-4D85-9B54-0B9316D720DB}"/>
              </a:ext>
            </a:extLst>
          </p:cNvPr>
          <p:cNvGraphicFramePr/>
          <p:nvPr/>
        </p:nvGraphicFramePr>
        <p:xfrm>
          <a:off x="1871003" y="1193592"/>
          <a:ext cx="6309147" cy="37513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 name="Прямоугольник 24">
            <a:extLst>
              <a:ext uri="{FF2B5EF4-FFF2-40B4-BE49-F238E27FC236}">
                <a16:creationId xmlns:a16="http://schemas.microsoft.com/office/drawing/2014/main" id="{6C38AE64-F44B-4E70-8345-B16D95838276}"/>
              </a:ext>
            </a:extLst>
          </p:cNvPr>
          <p:cNvSpPr/>
          <p:nvPr/>
        </p:nvSpPr>
        <p:spPr>
          <a:xfrm>
            <a:off x="4101909" y="2092570"/>
            <a:ext cx="2298893" cy="404854"/>
          </a:xfrm>
          <a:prstGeom prst="rect">
            <a:avLst/>
          </a:prstGeom>
        </p:spPr>
        <p:txBody>
          <a:bodyPr wrap="square">
            <a:spAutoFit/>
          </a:bodyPr>
          <a:lstStyle/>
          <a:p>
            <a:pPr defTabSz="844083">
              <a:defRPr/>
            </a:pPr>
            <a:r>
              <a:rPr lang="ru-RU" sz="2031" b="1" dirty="0">
                <a:solidFill>
                  <a:prstClr val="black"/>
                </a:solidFill>
                <a:highlight>
                  <a:srgbClr val="FFFF00"/>
                </a:highlight>
                <a:latin typeface="Times New Roman" panose="02020603050405020304" pitchFamily="18" charset="0"/>
                <a:cs typeface="Times New Roman" panose="02020603050405020304" pitchFamily="18" charset="0"/>
              </a:rPr>
              <a:t>О</a:t>
            </a:r>
            <a:r>
              <a:rPr lang="ru-KZ" sz="2031" b="1" dirty="0">
                <a:solidFill>
                  <a:prstClr val="black"/>
                </a:solidFill>
                <a:highlight>
                  <a:srgbClr val="FFFF00"/>
                </a:highlight>
                <a:latin typeface="Times New Roman" panose="02020603050405020304" pitchFamily="18" charset="0"/>
                <a:cs typeface="Times New Roman" panose="02020603050405020304" pitchFamily="18" charset="0"/>
              </a:rPr>
              <a:t>бязательства</a:t>
            </a:r>
          </a:p>
        </p:txBody>
      </p:sp>
      <p:sp>
        <p:nvSpPr>
          <p:cNvPr id="26" name="Прямоугольник 25">
            <a:extLst>
              <a:ext uri="{FF2B5EF4-FFF2-40B4-BE49-F238E27FC236}">
                <a16:creationId xmlns:a16="http://schemas.microsoft.com/office/drawing/2014/main" id="{F4E0C8A4-B46A-4530-8DF1-506C2BF0844C}"/>
              </a:ext>
            </a:extLst>
          </p:cNvPr>
          <p:cNvSpPr/>
          <p:nvPr/>
        </p:nvSpPr>
        <p:spPr>
          <a:xfrm>
            <a:off x="3196269" y="2939871"/>
            <a:ext cx="1797763" cy="328103"/>
          </a:xfrm>
          <a:prstGeom prst="rect">
            <a:avLst/>
          </a:prstGeom>
        </p:spPr>
        <p:txBody>
          <a:bodyPr wrap="square">
            <a:spAutoFit/>
          </a:bodyPr>
          <a:lstStyle/>
          <a:p>
            <a:pPr algn="ctr" defTabSz="844083">
              <a:defRPr/>
            </a:pPr>
            <a:r>
              <a:rPr lang="ru-RU" sz="1532" b="1" dirty="0">
                <a:solidFill>
                  <a:prstClr val="black"/>
                </a:solidFill>
                <a:latin typeface="Times New Roman" panose="02020603050405020304" pitchFamily="18" charset="0"/>
                <a:cs typeface="Times New Roman" panose="02020603050405020304" pitchFamily="18" charset="0"/>
              </a:rPr>
              <a:t>О</a:t>
            </a:r>
            <a:r>
              <a:rPr lang="ru-KZ" sz="1532" b="1" dirty="0">
                <a:solidFill>
                  <a:prstClr val="black"/>
                </a:solidFill>
                <a:latin typeface="Times New Roman" panose="02020603050405020304" pitchFamily="18" charset="0"/>
                <a:cs typeface="Times New Roman" panose="02020603050405020304" pitchFamily="18" charset="0"/>
              </a:rPr>
              <a:t>пределенные</a:t>
            </a:r>
          </a:p>
        </p:txBody>
      </p:sp>
      <p:sp>
        <p:nvSpPr>
          <p:cNvPr id="27" name="Прямоугольник 26">
            <a:extLst>
              <a:ext uri="{FF2B5EF4-FFF2-40B4-BE49-F238E27FC236}">
                <a16:creationId xmlns:a16="http://schemas.microsoft.com/office/drawing/2014/main" id="{A371C1E8-957C-4177-AEDA-8D918D73781B}"/>
              </a:ext>
            </a:extLst>
          </p:cNvPr>
          <p:cNvSpPr/>
          <p:nvPr/>
        </p:nvSpPr>
        <p:spPr>
          <a:xfrm>
            <a:off x="4770731" y="2936631"/>
            <a:ext cx="2052100" cy="328103"/>
          </a:xfrm>
          <a:prstGeom prst="rect">
            <a:avLst/>
          </a:prstGeom>
        </p:spPr>
        <p:txBody>
          <a:bodyPr wrap="square">
            <a:spAutoFit/>
          </a:bodyPr>
          <a:lstStyle/>
          <a:p>
            <a:pPr algn="ctr" defTabSz="844083">
              <a:defRPr/>
            </a:pPr>
            <a:r>
              <a:rPr lang="ru-RU" sz="1532" b="1" dirty="0">
                <a:solidFill>
                  <a:prstClr val="black"/>
                </a:solidFill>
                <a:latin typeface="Times New Roman" panose="02020603050405020304" pitchFamily="18" charset="0"/>
                <a:cs typeface="Times New Roman" panose="02020603050405020304" pitchFamily="18" charset="0"/>
              </a:rPr>
              <a:t>Н</a:t>
            </a:r>
            <a:r>
              <a:rPr lang="ru-KZ" sz="1532" b="1" dirty="0">
                <a:solidFill>
                  <a:prstClr val="black"/>
                </a:solidFill>
                <a:latin typeface="Times New Roman" panose="02020603050405020304" pitchFamily="18" charset="0"/>
                <a:cs typeface="Times New Roman" panose="02020603050405020304" pitchFamily="18" charset="0"/>
              </a:rPr>
              <a:t>еопределенные</a:t>
            </a:r>
          </a:p>
        </p:txBody>
      </p:sp>
    </p:spTree>
    <p:extLst>
      <p:ext uri="{BB962C8B-B14F-4D97-AF65-F5344CB8AC3E}">
        <p14:creationId xmlns:p14="http://schemas.microsoft.com/office/powerpoint/2010/main" val="290838821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81494" y="1050281"/>
            <a:ext cx="3229987" cy="395045"/>
          </a:xfrm>
          <a:prstGeom prst="rect">
            <a:avLst/>
          </a:prstGeom>
        </p:spPr>
        <p:txBody>
          <a:bodyPr wrap="none">
            <a:spAutoFit/>
          </a:bodyPr>
          <a:lstStyle/>
          <a:p>
            <a:pPr defTabSz="779173">
              <a:defRPr/>
            </a:pPr>
            <a:r>
              <a:rPr lang="ru-RU" sz="1967" b="1" dirty="0">
                <a:solidFill>
                  <a:prstClr val="black"/>
                </a:solidFill>
                <a:latin typeface="Times New Roman" pitchFamily="18" charset="0"/>
                <a:cs typeface="Times New Roman" pitchFamily="18" charset="0"/>
              </a:rPr>
              <a:t>Что такое «вероятность» ?</a:t>
            </a:r>
            <a:endParaRPr lang="ru-RU" sz="1967" dirty="0">
              <a:solidFill>
                <a:prstClr val="black"/>
              </a:solidFill>
              <a:latin typeface="Calibri"/>
            </a:endParaRPr>
          </a:p>
        </p:txBody>
      </p:sp>
      <p:sp>
        <p:nvSpPr>
          <p:cNvPr id="3" name="Прямоугольник 2"/>
          <p:cNvSpPr/>
          <p:nvPr/>
        </p:nvSpPr>
        <p:spPr>
          <a:xfrm>
            <a:off x="2731324" y="2296277"/>
            <a:ext cx="3377912" cy="322268"/>
          </a:xfrm>
          <a:prstGeom prst="rect">
            <a:avLst/>
          </a:prstGeom>
        </p:spPr>
        <p:txBody>
          <a:bodyPr wrap="none">
            <a:spAutoFit/>
          </a:bodyPr>
          <a:lstStyle/>
          <a:p>
            <a:pPr defTabSz="779173">
              <a:defRPr/>
            </a:pPr>
            <a:r>
              <a:rPr lang="ru-RU" sz="1494" b="1" dirty="0">
                <a:solidFill>
                  <a:prstClr val="black"/>
                </a:solidFill>
                <a:latin typeface="Times New Roman" pitchFamily="18" charset="0"/>
                <a:cs typeface="Times New Roman" pitchFamily="18" charset="0"/>
              </a:rPr>
              <a:t>вероятность притока/оттока выгоды</a:t>
            </a:r>
            <a:endParaRPr lang="ru-RU" sz="1494" dirty="0">
              <a:solidFill>
                <a:prstClr val="black"/>
              </a:solidFill>
              <a:latin typeface="Calibri"/>
            </a:endParaRPr>
          </a:p>
        </p:txBody>
      </p:sp>
      <p:sp>
        <p:nvSpPr>
          <p:cNvPr id="4" name="Прямоугольник 3"/>
          <p:cNvSpPr/>
          <p:nvPr/>
        </p:nvSpPr>
        <p:spPr>
          <a:xfrm>
            <a:off x="3160814" y="3485639"/>
            <a:ext cx="2971519" cy="552202"/>
          </a:xfrm>
          <a:prstGeom prst="rect">
            <a:avLst/>
          </a:prstGeom>
        </p:spPr>
        <p:txBody>
          <a:bodyPr wrap="none">
            <a:spAutoFit/>
          </a:bodyPr>
          <a:lstStyle/>
          <a:p>
            <a:pPr defTabSz="779173">
              <a:defRPr/>
            </a:pPr>
            <a:r>
              <a:rPr lang="ru-RU" sz="1494" b="1" dirty="0">
                <a:solidFill>
                  <a:prstClr val="black"/>
                </a:solidFill>
                <a:latin typeface="Times New Roman" pitchFamily="18" charset="0"/>
                <a:cs typeface="Times New Roman" pitchFamily="18" charset="0"/>
              </a:rPr>
              <a:t>Возможно                       Вероятно</a:t>
            </a:r>
          </a:p>
          <a:p>
            <a:pPr defTabSz="779173">
              <a:defRPr/>
            </a:pPr>
            <a:endParaRPr lang="ru-RU" sz="1494" dirty="0">
              <a:solidFill>
                <a:prstClr val="black"/>
              </a:solidFill>
              <a:latin typeface="Calibri"/>
            </a:endParaRPr>
          </a:p>
        </p:txBody>
      </p:sp>
      <p:sp>
        <p:nvSpPr>
          <p:cNvPr id="5" name="Прямоугольник 4"/>
          <p:cNvSpPr/>
          <p:nvPr/>
        </p:nvSpPr>
        <p:spPr>
          <a:xfrm>
            <a:off x="3110486" y="3995366"/>
            <a:ext cx="3908762" cy="322268"/>
          </a:xfrm>
          <a:prstGeom prst="rect">
            <a:avLst/>
          </a:prstGeom>
        </p:spPr>
        <p:txBody>
          <a:bodyPr wrap="none">
            <a:spAutoFit/>
          </a:bodyPr>
          <a:lstStyle/>
          <a:p>
            <a:pPr defTabSz="779173">
              <a:defRPr/>
            </a:pPr>
            <a:r>
              <a:rPr lang="ru-RU" sz="1494" b="1" dirty="0">
                <a:solidFill>
                  <a:prstClr val="black"/>
                </a:solidFill>
                <a:latin typeface="Times New Roman" pitchFamily="18" charset="0"/>
                <a:cs typeface="Times New Roman" pitchFamily="18" charset="0"/>
              </a:rPr>
              <a:t>0 %		  50 %		  100%</a:t>
            </a:r>
            <a:endParaRPr lang="ru-RU" sz="1494" dirty="0">
              <a:solidFill>
                <a:prstClr val="black"/>
              </a:solidFill>
              <a:latin typeface="Calibri"/>
            </a:endParaRPr>
          </a:p>
        </p:txBody>
      </p:sp>
      <p:cxnSp>
        <p:nvCxnSpPr>
          <p:cNvPr id="9" name="Прямая соединительная линия 8"/>
          <p:cNvCxnSpPr/>
          <p:nvPr/>
        </p:nvCxnSpPr>
        <p:spPr>
          <a:xfrm>
            <a:off x="2669968" y="3825453"/>
            <a:ext cx="3804067" cy="0"/>
          </a:xfrm>
          <a:prstGeom prst="line">
            <a:avLst/>
          </a:prstGeom>
          <a:ln w="285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1" name="Равнобедренный треугольник 10"/>
          <p:cNvSpPr/>
          <p:nvPr/>
        </p:nvSpPr>
        <p:spPr>
          <a:xfrm>
            <a:off x="4449288" y="3882090"/>
            <a:ext cx="429491" cy="269022"/>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ru-RU" sz="1416">
              <a:solidFill>
                <a:prstClr val="white"/>
              </a:solidFill>
              <a:latin typeface="Calibri"/>
            </a:endParaRPr>
          </a:p>
        </p:txBody>
      </p:sp>
      <p:sp>
        <p:nvSpPr>
          <p:cNvPr id="6" name="Звезда: 4 точки 5">
            <a:extLst>
              <a:ext uri="{FF2B5EF4-FFF2-40B4-BE49-F238E27FC236}">
                <a16:creationId xmlns:a16="http://schemas.microsoft.com/office/drawing/2014/main" id="{6146C0D0-22F7-4A96-819C-038E07D59D69}"/>
              </a:ext>
            </a:extLst>
          </p:cNvPr>
          <p:cNvSpPr/>
          <p:nvPr/>
        </p:nvSpPr>
        <p:spPr>
          <a:xfrm>
            <a:off x="4449288" y="3672515"/>
            <a:ext cx="429491" cy="308688"/>
          </a:xfrm>
          <a:prstGeom prst="star4">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173">
              <a:defRPr/>
            </a:pPr>
            <a:endParaRPr lang="ru-RU" sz="1534">
              <a:solidFill>
                <a:prstClr val="white"/>
              </a:solidFill>
              <a:latin typeface="Calibri"/>
            </a:endParaRPr>
          </a:p>
        </p:txBody>
      </p:sp>
    </p:spTree>
    <p:extLst>
      <p:ext uri="{BB962C8B-B14F-4D97-AF65-F5344CB8AC3E}">
        <p14:creationId xmlns:p14="http://schemas.microsoft.com/office/powerpoint/2010/main" val="90078076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9AC3435-9A89-49C3-9B85-BC1E0A3CFF50}"/>
              </a:ext>
            </a:extLst>
          </p:cNvPr>
          <p:cNvSpPr txBox="1"/>
          <p:nvPr/>
        </p:nvSpPr>
        <p:spPr>
          <a:xfrm>
            <a:off x="914400" y="404447"/>
            <a:ext cx="7596554" cy="4141518"/>
          </a:xfrm>
          <a:prstGeom prst="rect">
            <a:avLst/>
          </a:prstGeom>
          <a:noFill/>
        </p:spPr>
        <p:txBody>
          <a:bodyPr wrap="square" rtlCol="0">
            <a:spAutoFit/>
          </a:bodyPr>
          <a:lstStyle/>
          <a:p>
            <a:pPr algn="ctr" defTabSz="844083">
              <a:defRPr/>
            </a:pPr>
            <a:r>
              <a:rPr lang="ru-RU" sz="1754" b="1" dirty="0">
                <a:solidFill>
                  <a:prstClr val="black"/>
                </a:solidFill>
                <a:latin typeface="Times New Roman"/>
              </a:rPr>
              <a:t>Резервы: условия признания</a:t>
            </a:r>
          </a:p>
          <a:p>
            <a:pPr algn="ctr" defTabSz="844083">
              <a:defRPr/>
            </a:pPr>
            <a:endParaRPr lang="ru-RU" sz="1754" b="1" dirty="0">
              <a:solidFill>
                <a:prstClr val="black"/>
              </a:solidFill>
              <a:latin typeface="Times New Roman"/>
            </a:endParaRPr>
          </a:p>
          <a:p>
            <a:pPr algn="ctr" defTabSz="844083">
              <a:defRPr/>
            </a:pPr>
            <a:r>
              <a:rPr lang="ru-RU" sz="1754" b="1" dirty="0">
                <a:solidFill>
                  <a:prstClr val="black"/>
                </a:solidFill>
                <a:latin typeface="Times New Roman"/>
              </a:rPr>
              <a:t>У</a:t>
            </a:r>
            <a:r>
              <a:rPr lang="ru-RU" sz="1754" b="1" dirty="0" err="1">
                <a:solidFill>
                  <a:prstClr val="black"/>
                </a:solidFill>
                <a:latin typeface="Times New Roman"/>
              </a:rPr>
              <a:t>словия</a:t>
            </a:r>
            <a:r>
              <a:rPr lang="ru-RU" sz="1754" b="1" dirty="0">
                <a:solidFill>
                  <a:prstClr val="black"/>
                </a:solidFill>
                <a:latin typeface="Times New Roman"/>
              </a:rPr>
              <a:t> признания резерва</a:t>
            </a:r>
          </a:p>
          <a:p>
            <a:pPr algn="ctr" defTabSz="844083">
              <a:defRPr/>
            </a:pPr>
            <a:endParaRPr lang="ru-RU" sz="1754" b="1" dirty="0">
              <a:solidFill>
                <a:prstClr val="black"/>
              </a:solidFill>
              <a:latin typeface="Times New Roman"/>
            </a:endParaRPr>
          </a:p>
          <a:p>
            <a:pPr marL="316531" indent="-316531" defTabSz="844083">
              <a:buFont typeface="Wingdings" panose="05000000000000000000" pitchFamily="2" charset="2"/>
              <a:buChar char="ü"/>
              <a:defRPr/>
            </a:pPr>
            <a:r>
              <a:rPr lang="ru-RU" sz="1754" dirty="0">
                <a:solidFill>
                  <a:prstClr val="black"/>
                </a:solidFill>
                <a:latin typeface="Times New Roman"/>
              </a:rPr>
              <a:t>Вследствие определенного события в </a:t>
            </a:r>
            <a:r>
              <a:rPr lang="ru-RU" sz="1754" b="1" dirty="0">
                <a:solidFill>
                  <a:prstClr val="black"/>
                </a:solidFill>
                <a:latin typeface="Times New Roman"/>
              </a:rPr>
              <a:t>прошлом</a:t>
            </a:r>
            <a:r>
              <a:rPr lang="ru-RU" sz="1754" dirty="0">
                <a:solidFill>
                  <a:prstClr val="black"/>
                </a:solidFill>
                <a:latin typeface="Times New Roman"/>
              </a:rPr>
              <a:t> </a:t>
            </a:r>
            <a:r>
              <a:rPr lang="ru-RU" sz="1754" b="1" dirty="0">
                <a:solidFill>
                  <a:srgbClr val="0000CC"/>
                </a:solidFill>
                <a:latin typeface="Times New Roman"/>
              </a:rPr>
              <a:t>существует</a:t>
            </a:r>
            <a:r>
              <a:rPr lang="ru-RU" sz="1754" dirty="0">
                <a:solidFill>
                  <a:prstClr val="black"/>
                </a:solidFill>
                <a:latin typeface="Times New Roman"/>
              </a:rPr>
              <a:t> </a:t>
            </a:r>
            <a:r>
              <a:rPr lang="ru-RU" sz="1754" b="1" dirty="0">
                <a:solidFill>
                  <a:prstClr val="black"/>
                </a:solidFill>
                <a:latin typeface="Times New Roman"/>
              </a:rPr>
              <a:t>обязанность</a:t>
            </a:r>
            <a:r>
              <a:rPr lang="ru-RU" sz="1754" dirty="0">
                <a:solidFill>
                  <a:prstClr val="black"/>
                </a:solidFill>
                <a:latin typeface="Times New Roman"/>
              </a:rPr>
              <a:t> Компании (событие произошло до отчетной даты)</a:t>
            </a:r>
          </a:p>
          <a:p>
            <a:pPr defTabSz="844083">
              <a:defRPr/>
            </a:pPr>
            <a:endParaRPr lang="ru-RU" sz="1754" dirty="0">
              <a:solidFill>
                <a:prstClr val="black"/>
              </a:solidFill>
              <a:latin typeface="Times New Roman"/>
            </a:endParaRPr>
          </a:p>
          <a:p>
            <a:pPr marL="316531" indent="-316531" defTabSz="844083">
              <a:buFont typeface="Wingdings" panose="05000000000000000000" pitchFamily="2" charset="2"/>
              <a:buChar char="ü"/>
              <a:defRPr/>
            </a:pPr>
            <a:r>
              <a:rPr lang="ru-RU" sz="1754" dirty="0">
                <a:solidFill>
                  <a:prstClr val="black"/>
                </a:solidFill>
                <a:latin typeface="Times New Roman"/>
              </a:rPr>
              <a:t>С </a:t>
            </a:r>
            <a:r>
              <a:rPr lang="ru-RU" sz="1754" b="1" dirty="0">
                <a:solidFill>
                  <a:prstClr val="black"/>
                </a:solidFill>
                <a:latin typeface="Times New Roman"/>
              </a:rPr>
              <a:t>высокой вероятностью </a:t>
            </a:r>
            <a:r>
              <a:rPr lang="ru-RU" sz="1754" dirty="0">
                <a:solidFill>
                  <a:prstClr val="black"/>
                </a:solidFill>
                <a:latin typeface="Times New Roman"/>
              </a:rPr>
              <a:t>можно утверждать: исполнение этой обязанности </a:t>
            </a:r>
            <a:r>
              <a:rPr lang="ru-RU" sz="1754" b="1" dirty="0">
                <a:solidFill>
                  <a:srgbClr val="0000CC"/>
                </a:solidFill>
                <a:latin typeface="Times New Roman"/>
              </a:rPr>
              <a:t>повлечет отток ресурсов</a:t>
            </a:r>
            <a:r>
              <a:rPr lang="ru-RU" sz="1754" dirty="0">
                <a:solidFill>
                  <a:prstClr val="black"/>
                </a:solidFill>
                <a:latin typeface="Times New Roman"/>
              </a:rPr>
              <a:t>, заключающих в себе экономические выгоды</a:t>
            </a:r>
          </a:p>
          <a:p>
            <a:pPr defTabSz="844083">
              <a:defRPr/>
            </a:pPr>
            <a:endParaRPr lang="ru-RU" sz="1754" dirty="0">
              <a:solidFill>
                <a:prstClr val="black"/>
              </a:solidFill>
              <a:latin typeface="Times New Roman"/>
            </a:endParaRPr>
          </a:p>
          <a:p>
            <a:pPr marL="316531" indent="-316531" defTabSz="844083">
              <a:buFont typeface="Wingdings" panose="05000000000000000000" pitchFamily="2" charset="2"/>
              <a:buChar char="ü"/>
              <a:defRPr/>
            </a:pPr>
            <a:r>
              <a:rPr lang="ru-RU" sz="1754" dirty="0">
                <a:solidFill>
                  <a:prstClr val="black"/>
                </a:solidFill>
                <a:latin typeface="Times New Roman"/>
              </a:rPr>
              <a:t>Данная обязанность может быть оценена в денежном вложении с </a:t>
            </a:r>
            <a:r>
              <a:rPr lang="ru-RU" sz="1754" b="1" dirty="0">
                <a:solidFill>
                  <a:srgbClr val="0000CC"/>
                </a:solidFill>
                <a:latin typeface="Times New Roman"/>
              </a:rPr>
              <a:t>достаточной степенью надежности</a:t>
            </a:r>
          </a:p>
          <a:p>
            <a:pPr marL="316531" indent="-316531" defTabSz="844083">
              <a:buFont typeface="Wingdings" panose="05000000000000000000" pitchFamily="2" charset="2"/>
              <a:buChar char="ü"/>
              <a:defRPr/>
            </a:pPr>
            <a:endParaRPr lang="ru-RU" sz="1754" dirty="0">
              <a:solidFill>
                <a:prstClr val="black"/>
              </a:solidFill>
              <a:latin typeface="Times New Roman"/>
            </a:endParaRPr>
          </a:p>
          <a:p>
            <a:pPr algn="ctr" defTabSz="844083">
              <a:defRPr/>
            </a:pPr>
            <a:r>
              <a:rPr lang="ru-RU" sz="1754" b="1" dirty="0">
                <a:solidFill>
                  <a:prstClr val="black"/>
                </a:solidFill>
                <a:latin typeface="Times New Roman"/>
              </a:rPr>
              <a:t>Все три условия важны</a:t>
            </a:r>
          </a:p>
        </p:txBody>
      </p:sp>
      <p:grpSp>
        <p:nvGrpSpPr>
          <p:cNvPr id="11" name="Группа 10">
            <a:extLst>
              <a:ext uri="{FF2B5EF4-FFF2-40B4-BE49-F238E27FC236}">
                <a16:creationId xmlns:a16="http://schemas.microsoft.com/office/drawing/2014/main" id="{E791904D-06D2-49E3-A283-9AD0092AF203}"/>
              </a:ext>
            </a:extLst>
          </p:cNvPr>
          <p:cNvGrpSpPr/>
          <p:nvPr/>
        </p:nvGrpSpPr>
        <p:grpSpPr>
          <a:xfrm>
            <a:off x="1115616" y="4711946"/>
            <a:ext cx="6893169" cy="2034662"/>
            <a:chOff x="1600200" y="3462753"/>
            <a:chExt cx="6456680" cy="2204218"/>
          </a:xfrm>
        </p:grpSpPr>
        <p:sp>
          <p:nvSpPr>
            <p:cNvPr id="6" name="Прямоугольник 5">
              <a:extLst>
                <a:ext uri="{FF2B5EF4-FFF2-40B4-BE49-F238E27FC236}">
                  <a16:creationId xmlns:a16="http://schemas.microsoft.com/office/drawing/2014/main" id="{A81FE63B-5A32-4475-B732-849908D00EFB}"/>
                </a:ext>
              </a:extLst>
            </p:cNvPr>
            <p:cNvSpPr/>
            <p:nvPr/>
          </p:nvSpPr>
          <p:spPr>
            <a:xfrm>
              <a:off x="1600200" y="3581400"/>
              <a:ext cx="2607321" cy="1562233"/>
            </a:xfrm>
            <a:prstGeom prst="rect">
              <a:avLst/>
            </a:prstGeom>
          </p:spPr>
          <p:txBody>
            <a:bodyPr wrap="none">
              <a:spAutoFit/>
            </a:bodyPr>
            <a:lstStyle/>
            <a:p>
              <a:pPr defTabSz="844083">
                <a:defRPr/>
              </a:pPr>
              <a:r>
                <a:rPr lang="en-US" sz="1754" dirty="0">
                  <a:solidFill>
                    <a:prstClr val="black"/>
                  </a:solidFill>
                  <a:latin typeface="Times New Roman"/>
                </a:rPr>
                <a:t>Probably</a:t>
              </a:r>
              <a:r>
                <a:rPr lang="ru-RU" sz="1754" dirty="0">
                  <a:solidFill>
                    <a:prstClr val="black"/>
                  </a:solidFill>
                  <a:latin typeface="Times New Roman"/>
                </a:rPr>
                <a:t> - </a:t>
              </a:r>
              <a:r>
                <a:rPr lang="ru-RU" sz="1754" b="1" dirty="0">
                  <a:solidFill>
                    <a:prstClr val="black"/>
                  </a:solidFill>
                  <a:latin typeface="Times New Roman"/>
                </a:rPr>
                <a:t>вероятно</a:t>
              </a:r>
            </a:p>
            <a:p>
              <a:pPr defTabSz="844083">
                <a:defRPr/>
              </a:pPr>
              <a:r>
                <a:rPr lang="ru-RU" sz="1754" dirty="0">
                  <a:solidFill>
                    <a:prstClr val="black"/>
                  </a:solidFill>
                  <a:latin typeface="Times New Roman"/>
                </a:rPr>
                <a:t>Скорее </a:t>
              </a:r>
              <a:r>
                <a:rPr lang="ru-RU" sz="1754" b="1" dirty="0">
                  <a:solidFill>
                    <a:srgbClr val="0000CC"/>
                  </a:solidFill>
                  <a:latin typeface="Times New Roman"/>
                </a:rPr>
                <a:t>да</a:t>
              </a:r>
              <a:r>
                <a:rPr lang="ru-RU" sz="1754" dirty="0">
                  <a:solidFill>
                    <a:prstClr val="black"/>
                  </a:solidFill>
                  <a:latin typeface="Times New Roman"/>
                </a:rPr>
                <a:t>, чем нет</a:t>
              </a:r>
            </a:p>
            <a:p>
              <a:pPr defTabSz="844083">
                <a:defRPr/>
              </a:pPr>
              <a:endParaRPr lang="ru-RU" sz="1754" dirty="0">
                <a:solidFill>
                  <a:prstClr val="black"/>
                </a:solidFill>
                <a:latin typeface="Times New Roman"/>
              </a:endParaRPr>
            </a:p>
            <a:p>
              <a:pPr defTabSz="844083">
                <a:defRPr/>
              </a:pPr>
              <a:r>
                <a:rPr lang="ru-RU" sz="1754" dirty="0">
                  <a:solidFill>
                    <a:prstClr val="black"/>
                  </a:solidFill>
                  <a:latin typeface="Times New Roman"/>
                </a:rPr>
                <a:t>Признаем в ФО ОФП</a:t>
              </a:r>
            </a:p>
            <a:p>
              <a:pPr defTabSz="844083">
                <a:defRPr/>
              </a:pPr>
              <a:r>
                <a:rPr lang="ru-RU" sz="1754" b="1" dirty="0">
                  <a:solidFill>
                    <a:srgbClr val="0000CC"/>
                  </a:solidFill>
                  <a:latin typeface="Times New Roman"/>
                </a:rPr>
                <a:t>Оценочное</a:t>
              </a:r>
              <a:r>
                <a:rPr lang="ru-RU" sz="1754" b="1" dirty="0">
                  <a:solidFill>
                    <a:prstClr val="black"/>
                  </a:solidFill>
                  <a:latin typeface="Times New Roman"/>
                </a:rPr>
                <a:t> обязательство</a:t>
              </a:r>
              <a:endParaRPr lang="ru-RU" sz="1662" b="1" dirty="0">
                <a:solidFill>
                  <a:prstClr val="black"/>
                </a:solidFill>
                <a:latin typeface="Corbel"/>
              </a:endParaRPr>
            </a:p>
          </p:txBody>
        </p:sp>
        <p:sp>
          <p:nvSpPr>
            <p:cNvPr id="7" name="Прямоугольник 6">
              <a:extLst>
                <a:ext uri="{FF2B5EF4-FFF2-40B4-BE49-F238E27FC236}">
                  <a16:creationId xmlns:a16="http://schemas.microsoft.com/office/drawing/2014/main" id="{C3A73EDC-2CF0-481F-A977-F85F1A12865A}"/>
                </a:ext>
              </a:extLst>
            </p:cNvPr>
            <p:cNvSpPr/>
            <p:nvPr/>
          </p:nvSpPr>
          <p:spPr>
            <a:xfrm>
              <a:off x="5488028" y="3581400"/>
              <a:ext cx="2568852" cy="2085571"/>
            </a:xfrm>
            <a:prstGeom prst="rect">
              <a:avLst/>
            </a:prstGeom>
          </p:spPr>
          <p:txBody>
            <a:bodyPr wrap="square">
              <a:spAutoFit/>
            </a:bodyPr>
            <a:lstStyle/>
            <a:p>
              <a:pPr defTabSz="844083">
                <a:defRPr/>
              </a:pPr>
              <a:r>
                <a:rPr lang="en-US" sz="1754" dirty="0">
                  <a:solidFill>
                    <a:prstClr val="black"/>
                  </a:solidFill>
                  <a:latin typeface="Times New Roman"/>
                </a:rPr>
                <a:t>Possibly</a:t>
              </a:r>
              <a:r>
                <a:rPr lang="ru-RU" sz="1754" dirty="0">
                  <a:solidFill>
                    <a:prstClr val="black"/>
                  </a:solidFill>
                  <a:latin typeface="Times New Roman"/>
                </a:rPr>
                <a:t> -</a:t>
              </a:r>
              <a:r>
                <a:rPr lang="en-US" sz="1754" dirty="0">
                  <a:solidFill>
                    <a:prstClr val="black"/>
                  </a:solidFill>
                  <a:latin typeface="Times New Roman"/>
                </a:rPr>
                <a:t> </a:t>
              </a:r>
              <a:r>
                <a:rPr lang="ru-RU" sz="1754" b="1" dirty="0">
                  <a:solidFill>
                    <a:prstClr val="black"/>
                  </a:solidFill>
                  <a:latin typeface="Times New Roman"/>
                </a:rPr>
                <a:t>возможно</a:t>
              </a:r>
            </a:p>
            <a:p>
              <a:pPr defTabSz="844083">
                <a:defRPr/>
              </a:pPr>
              <a:r>
                <a:rPr lang="ru-RU" sz="1754" dirty="0">
                  <a:solidFill>
                    <a:prstClr val="black"/>
                  </a:solidFill>
                  <a:latin typeface="Times New Roman"/>
                </a:rPr>
                <a:t>Скорее </a:t>
              </a:r>
              <a:r>
                <a:rPr lang="ru-RU" sz="1754" b="1" dirty="0">
                  <a:solidFill>
                    <a:srgbClr val="0000CC"/>
                  </a:solidFill>
                  <a:latin typeface="Times New Roman"/>
                </a:rPr>
                <a:t>нет</a:t>
              </a:r>
              <a:r>
                <a:rPr lang="ru-RU" sz="1754" dirty="0">
                  <a:solidFill>
                    <a:prstClr val="black"/>
                  </a:solidFill>
                  <a:latin typeface="Times New Roman"/>
                </a:rPr>
                <a:t>, чем да</a:t>
              </a:r>
            </a:p>
            <a:p>
              <a:pPr defTabSz="844083">
                <a:defRPr/>
              </a:pPr>
              <a:endParaRPr lang="ru-RU" sz="1754" dirty="0">
                <a:solidFill>
                  <a:prstClr val="black"/>
                </a:solidFill>
                <a:latin typeface="Times New Roman"/>
              </a:endParaRPr>
            </a:p>
            <a:p>
              <a:pPr defTabSz="844083">
                <a:defRPr/>
              </a:pPr>
              <a:r>
                <a:rPr lang="ru-RU" sz="1754" dirty="0">
                  <a:solidFill>
                    <a:prstClr val="black"/>
                  </a:solidFill>
                  <a:latin typeface="Times New Roman"/>
                </a:rPr>
                <a:t>Не признаем в ФО ОФП</a:t>
              </a:r>
            </a:p>
            <a:p>
              <a:pPr defTabSz="844083">
                <a:defRPr/>
              </a:pPr>
              <a:r>
                <a:rPr lang="ru-RU" sz="1754" b="1" dirty="0">
                  <a:solidFill>
                    <a:srgbClr val="0000CC"/>
                  </a:solidFill>
                  <a:latin typeface="Times New Roman"/>
                </a:rPr>
                <a:t>Условное</a:t>
              </a:r>
              <a:r>
                <a:rPr lang="ru-RU" sz="1754" b="1" dirty="0">
                  <a:solidFill>
                    <a:prstClr val="black"/>
                  </a:solidFill>
                  <a:latin typeface="Times New Roman"/>
                </a:rPr>
                <a:t> обязательство</a:t>
              </a:r>
              <a:endParaRPr lang="ru-RU" sz="1754" b="1" dirty="0">
                <a:solidFill>
                  <a:prstClr val="black"/>
                </a:solidFill>
                <a:latin typeface="Corbel"/>
              </a:endParaRPr>
            </a:p>
            <a:p>
              <a:pPr defTabSz="844083">
                <a:defRPr/>
              </a:pPr>
              <a:endParaRPr lang="ru-RU" sz="1477" dirty="0">
                <a:solidFill>
                  <a:prstClr val="black"/>
                </a:solidFill>
                <a:latin typeface="Corbel"/>
              </a:endParaRPr>
            </a:p>
            <a:p>
              <a:pPr defTabSz="844083">
                <a:defRPr/>
              </a:pPr>
              <a:endParaRPr lang="ru-RU" sz="1662" dirty="0">
                <a:solidFill>
                  <a:prstClr val="black"/>
                </a:solidFill>
                <a:latin typeface="Corbel"/>
              </a:endParaRPr>
            </a:p>
          </p:txBody>
        </p:sp>
        <p:sp>
          <p:nvSpPr>
            <p:cNvPr id="8" name="Прямоугольник 7">
              <a:extLst>
                <a:ext uri="{FF2B5EF4-FFF2-40B4-BE49-F238E27FC236}">
                  <a16:creationId xmlns:a16="http://schemas.microsoft.com/office/drawing/2014/main" id="{67ECE1C3-3661-4748-8BA7-C19A24933DBB}"/>
                </a:ext>
              </a:extLst>
            </p:cNvPr>
            <p:cNvSpPr/>
            <p:nvPr/>
          </p:nvSpPr>
          <p:spPr>
            <a:xfrm>
              <a:off x="3799612" y="3727593"/>
              <a:ext cx="293092" cy="392469"/>
            </a:xfrm>
            <a:prstGeom prst="rect">
              <a:avLst/>
            </a:prstGeom>
          </p:spPr>
          <p:txBody>
            <a:bodyPr wrap="none">
              <a:spAutoFit/>
            </a:bodyPr>
            <a:lstStyle/>
            <a:p>
              <a:pPr defTabSz="844083">
                <a:defRPr/>
              </a:pPr>
              <a:r>
                <a:rPr lang="en-US" sz="1754" b="1" dirty="0">
                  <a:solidFill>
                    <a:prstClr val="black"/>
                  </a:solidFill>
                  <a:latin typeface="Times New Roman"/>
                </a:rPr>
                <a:t>&gt;</a:t>
              </a:r>
              <a:endParaRPr lang="ru-RU" sz="1662" b="1" dirty="0">
                <a:solidFill>
                  <a:prstClr val="black"/>
                </a:solidFill>
                <a:latin typeface="Corbel"/>
              </a:endParaRPr>
            </a:p>
          </p:txBody>
        </p:sp>
        <p:sp>
          <p:nvSpPr>
            <p:cNvPr id="9" name="Прямоугольник 8">
              <a:extLst>
                <a:ext uri="{FF2B5EF4-FFF2-40B4-BE49-F238E27FC236}">
                  <a16:creationId xmlns:a16="http://schemas.microsoft.com/office/drawing/2014/main" id="{6B8890C3-98EA-4FA0-9C33-C17D2C50F5C3}"/>
                </a:ext>
              </a:extLst>
            </p:cNvPr>
            <p:cNvSpPr/>
            <p:nvPr/>
          </p:nvSpPr>
          <p:spPr>
            <a:xfrm>
              <a:off x="5224869" y="3727593"/>
              <a:ext cx="293092" cy="392469"/>
            </a:xfrm>
            <a:prstGeom prst="rect">
              <a:avLst/>
            </a:prstGeom>
          </p:spPr>
          <p:txBody>
            <a:bodyPr wrap="none">
              <a:spAutoFit/>
            </a:bodyPr>
            <a:lstStyle/>
            <a:p>
              <a:pPr defTabSz="844083">
                <a:defRPr/>
              </a:pPr>
              <a:r>
                <a:rPr lang="en-US" sz="1754" b="1" dirty="0">
                  <a:solidFill>
                    <a:prstClr val="black"/>
                  </a:solidFill>
                  <a:latin typeface="Times New Roman"/>
                </a:rPr>
                <a:t>&gt;</a:t>
              </a:r>
              <a:endParaRPr lang="ru-RU" sz="1662" b="1" dirty="0">
                <a:solidFill>
                  <a:prstClr val="black"/>
                </a:solidFill>
                <a:latin typeface="Corbel"/>
              </a:endParaRPr>
            </a:p>
          </p:txBody>
        </p:sp>
        <p:sp>
          <p:nvSpPr>
            <p:cNvPr id="10" name="Овал 9">
              <a:extLst>
                <a:ext uri="{FF2B5EF4-FFF2-40B4-BE49-F238E27FC236}">
                  <a16:creationId xmlns:a16="http://schemas.microsoft.com/office/drawing/2014/main" id="{39846A35-83FD-45B3-B984-BEC80ADAC733}"/>
                </a:ext>
              </a:extLst>
            </p:cNvPr>
            <p:cNvSpPr/>
            <p:nvPr/>
          </p:nvSpPr>
          <p:spPr>
            <a:xfrm>
              <a:off x="4076700" y="3462753"/>
              <a:ext cx="1143000" cy="914400"/>
            </a:xfrm>
            <a:prstGeom prst="ellipse">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754" b="1" dirty="0">
                  <a:solidFill>
                    <a:prstClr val="black"/>
                  </a:solidFill>
                  <a:latin typeface="Times New Roman"/>
                </a:rPr>
                <a:t>50%</a:t>
              </a:r>
            </a:p>
          </p:txBody>
        </p:sp>
      </p:grpSp>
    </p:spTree>
    <p:extLst>
      <p:ext uri="{BB962C8B-B14F-4D97-AF65-F5344CB8AC3E}">
        <p14:creationId xmlns:p14="http://schemas.microsoft.com/office/powerpoint/2010/main" val="391148971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3">
            <a:extLst>
              <a:ext uri="{FF2B5EF4-FFF2-40B4-BE49-F238E27FC236}">
                <a16:creationId xmlns:a16="http://schemas.microsoft.com/office/drawing/2014/main" id="{1E42A11E-FEF8-4DC2-ACCC-A84D9319BF46}"/>
              </a:ext>
            </a:extLst>
          </p:cNvPr>
          <p:cNvGraphicFramePr>
            <a:graphicFrameLocks noGrp="1"/>
          </p:cNvGraphicFramePr>
          <p:nvPr/>
        </p:nvGraphicFramePr>
        <p:xfrm>
          <a:off x="1081570" y="2957995"/>
          <a:ext cx="7077132" cy="2409634"/>
        </p:xfrm>
        <a:graphic>
          <a:graphicData uri="http://schemas.openxmlformats.org/drawingml/2006/table">
            <a:tbl>
              <a:tblPr firstRow="1" bandRow="1">
                <a:tableStyleId>{2D5ABB26-0587-4C30-8999-92F81FD0307C}</a:tableStyleId>
              </a:tblPr>
              <a:tblGrid>
                <a:gridCol w="3538566">
                  <a:extLst>
                    <a:ext uri="{9D8B030D-6E8A-4147-A177-3AD203B41FA5}">
                      <a16:colId xmlns:a16="http://schemas.microsoft.com/office/drawing/2014/main" val="2556089577"/>
                    </a:ext>
                  </a:extLst>
                </a:gridCol>
                <a:gridCol w="3538566">
                  <a:extLst>
                    <a:ext uri="{9D8B030D-6E8A-4147-A177-3AD203B41FA5}">
                      <a16:colId xmlns:a16="http://schemas.microsoft.com/office/drawing/2014/main" val="3614939536"/>
                    </a:ext>
                  </a:extLst>
                </a:gridCol>
              </a:tblGrid>
              <a:tr h="1344006">
                <a:tc rowSpan="2">
                  <a:txBody>
                    <a:bodyPr/>
                    <a:lstStyle/>
                    <a:p>
                      <a:pPr algn="ctr"/>
                      <a:r>
                        <a:rPr lang="ru-RU" sz="1700" b="1" dirty="0">
                          <a:solidFill>
                            <a:schemeClr val="tx1"/>
                          </a:solidFill>
                          <a:latin typeface="+mj-lt"/>
                        </a:rPr>
                        <a:t>Активы</a:t>
                      </a:r>
                    </a:p>
                    <a:p>
                      <a:pPr algn="ctr"/>
                      <a:endParaRPr lang="ru-RU" sz="1700" b="1" dirty="0">
                        <a:solidFill>
                          <a:schemeClr val="tx1"/>
                        </a:solidFill>
                        <a:latin typeface="+mj-lt"/>
                      </a:endParaRPr>
                    </a:p>
                    <a:p>
                      <a:pPr algn="l"/>
                      <a:r>
                        <a:rPr lang="ru-RU" sz="1700" b="0" dirty="0">
                          <a:solidFill>
                            <a:schemeClr val="tx1"/>
                          </a:solidFill>
                          <a:latin typeface="+mj-lt"/>
                        </a:rPr>
                        <a:t>МСФО (</a:t>
                      </a:r>
                      <a:r>
                        <a:rPr lang="en-US" sz="1700" b="0" dirty="0">
                          <a:solidFill>
                            <a:schemeClr val="tx1"/>
                          </a:solidFill>
                          <a:latin typeface="+mj-lt"/>
                        </a:rPr>
                        <a:t>IFRS</a:t>
                      </a:r>
                      <a:r>
                        <a:rPr lang="ru-RU" sz="1700" b="0" dirty="0">
                          <a:solidFill>
                            <a:schemeClr val="tx1"/>
                          </a:solidFill>
                          <a:latin typeface="+mj-lt"/>
                        </a:rPr>
                        <a:t>) 9 Финансовые инструмент</a:t>
                      </a:r>
                    </a:p>
                    <a:p>
                      <a:pPr algn="l"/>
                      <a:r>
                        <a:rPr lang="ru-RU" sz="1700" b="0" dirty="0">
                          <a:solidFill>
                            <a:schemeClr val="tx1"/>
                          </a:solidFill>
                          <a:latin typeface="+mj-lt"/>
                        </a:rPr>
                        <a:t>МСФО (</a:t>
                      </a:r>
                      <a:r>
                        <a:rPr lang="en-US" sz="1700" b="0" dirty="0">
                          <a:solidFill>
                            <a:schemeClr val="tx1"/>
                          </a:solidFill>
                          <a:latin typeface="+mj-lt"/>
                        </a:rPr>
                        <a:t>IAS</a:t>
                      </a:r>
                      <a:r>
                        <a:rPr lang="ru-RU" sz="1700" b="0" dirty="0">
                          <a:solidFill>
                            <a:schemeClr val="tx1"/>
                          </a:solidFill>
                          <a:latin typeface="+mj-lt"/>
                        </a:rPr>
                        <a:t>) 2 Запасы</a:t>
                      </a:r>
                    </a:p>
                    <a:p>
                      <a:pPr algn="l"/>
                      <a:r>
                        <a:rPr lang="ru-RU" sz="1700" b="0" dirty="0">
                          <a:solidFill>
                            <a:schemeClr val="tx1"/>
                          </a:solidFill>
                          <a:latin typeface="+mj-lt"/>
                        </a:rPr>
                        <a:t>МСФО (</a:t>
                      </a:r>
                      <a:r>
                        <a:rPr lang="en-US" sz="1700" b="0" dirty="0">
                          <a:solidFill>
                            <a:schemeClr val="tx1"/>
                          </a:solidFill>
                          <a:latin typeface="+mj-lt"/>
                        </a:rPr>
                        <a:t>IAS</a:t>
                      </a:r>
                      <a:r>
                        <a:rPr lang="ru-RU" sz="1700" b="0" dirty="0">
                          <a:solidFill>
                            <a:schemeClr val="tx1"/>
                          </a:solidFill>
                          <a:latin typeface="+mj-lt"/>
                        </a:rPr>
                        <a:t>) 16 Основные средства</a:t>
                      </a:r>
                    </a:p>
                    <a:p>
                      <a:pPr algn="l"/>
                      <a:r>
                        <a:rPr lang="ru-RU" sz="1700" b="0" dirty="0">
                          <a:solidFill>
                            <a:schemeClr val="tx1"/>
                          </a:solidFill>
                          <a:latin typeface="+mj-lt"/>
                        </a:rPr>
                        <a:t>...</a:t>
                      </a:r>
                    </a:p>
                    <a:p>
                      <a:pPr algn="l"/>
                      <a:endParaRPr lang="ru-RU" sz="1700" b="0" dirty="0">
                        <a:solidFill>
                          <a:schemeClr val="tx1"/>
                        </a:solidFill>
                        <a:latin typeface="+mj-lt"/>
                      </a:endParaRPr>
                    </a:p>
                    <a:p>
                      <a:pPr algn="l"/>
                      <a:endParaRPr lang="ru-RU" sz="1700" b="0" dirty="0">
                        <a:solidFill>
                          <a:schemeClr val="tx1"/>
                        </a:solidFill>
                        <a:latin typeface="+mj-lt"/>
                      </a:endParaRPr>
                    </a:p>
                  </a:txBody>
                  <a:tcPr marL="77913" marR="77913" marT="38957" marB="38957">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ru-RU" sz="1700" b="1" dirty="0">
                          <a:solidFill>
                            <a:schemeClr val="tx1"/>
                          </a:solidFill>
                          <a:latin typeface="+mj-lt"/>
                        </a:rPr>
                        <a:t>Обязательства </a:t>
                      </a:r>
                    </a:p>
                    <a:p>
                      <a:pPr algn="l"/>
                      <a:endParaRPr lang="ru-RU" sz="1700" b="0" dirty="0">
                        <a:solidFill>
                          <a:schemeClr val="tx1"/>
                        </a:solidFill>
                        <a:latin typeface="+mj-lt"/>
                      </a:endParaRPr>
                    </a:p>
                    <a:p>
                      <a:pPr algn="l"/>
                      <a:r>
                        <a:rPr lang="ru-RU" sz="1700" b="0" dirty="0">
                          <a:solidFill>
                            <a:schemeClr val="tx1"/>
                          </a:solidFill>
                          <a:latin typeface="+mj-lt"/>
                        </a:rPr>
                        <a:t>МСФО (</a:t>
                      </a:r>
                      <a:r>
                        <a:rPr lang="en-US" sz="1700" b="0" dirty="0">
                          <a:solidFill>
                            <a:schemeClr val="tx1"/>
                          </a:solidFill>
                          <a:latin typeface="+mj-lt"/>
                        </a:rPr>
                        <a:t>IAS) </a:t>
                      </a:r>
                      <a:r>
                        <a:rPr lang="ru-RU" sz="1700" b="0" dirty="0">
                          <a:solidFill>
                            <a:schemeClr val="tx1"/>
                          </a:solidFill>
                          <a:latin typeface="+mj-lt"/>
                        </a:rPr>
                        <a:t>37 Резервы, условные обязательства и условные активы</a:t>
                      </a:r>
                    </a:p>
                    <a:p>
                      <a:pPr algn="l"/>
                      <a:endParaRPr lang="ru-RU" sz="1700" b="0" dirty="0">
                        <a:solidFill>
                          <a:schemeClr val="tx1"/>
                        </a:solidFill>
                        <a:latin typeface="+mj-lt"/>
                      </a:endParaRPr>
                    </a:p>
                  </a:txBody>
                  <a:tcPr marL="77913" marR="77913" marT="38957" marB="38957">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992961852"/>
                  </a:ext>
                </a:extLst>
              </a:tr>
              <a:tr h="1012874">
                <a:tc vMerge="1">
                  <a:txBody>
                    <a:bodyPr/>
                    <a:lstStyle/>
                    <a:p>
                      <a:endParaRPr lang="ru-RU" dirty="0"/>
                    </a:p>
                  </a:txBody>
                  <a:tcPr/>
                </a:tc>
                <a:tc>
                  <a:txBody>
                    <a:bodyPr/>
                    <a:lstStyle/>
                    <a:p>
                      <a:pPr algn="ctr"/>
                      <a:r>
                        <a:rPr lang="ru-RU" sz="1700" b="1" dirty="0">
                          <a:solidFill>
                            <a:schemeClr val="tx1"/>
                          </a:solidFill>
                          <a:latin typeface="+mj-lt"/>
                        </a:rPr>
                        <a:t>Капиталы</a:t>
                      </a:r>
                    </a:p>
                    <a:p>
                      <a:pPr algn="l"/>
                      <a:endParaRPr lang="ru-RU" sz="1700" b="0" dirty="0">
                        <a:solidFill>
                          <a:schemeClr val="tx1"/>
                        </a:solidFill>
                        <a:latin typeface="+mj-lt"/>
                      </a:endParaRPr>
                    </a:p>
                  </a:txBody>
                  <a:tcPr marL="77913" marR="77913" marT="38957" marB="38957">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2218160510"/>
                  </a:ext>
                </a:extLst>
              </a:tr>
            </a:tbl>
          </a:graphicData>
        </a:graphic>
      </p:graphicFrame>
      <p:sp>
        <p:nvSpPr>
          <p:cNvPr id="4" name="TextBox 3">
            <a:extLst>
              <a:ext uri="{FF2B5EF4-FFF2-40B4-BE49-F238E27FC236}">
                <a16:creationId xmlns:a16="http://schemas.microsoft.com/office/drawing/2014/main" id="{4B9666BD-0445-4588-87F4-2912091931EA}"/>
              </a:ext>
            </a:extLst>
          </p:cNvPr>
          <p:cNvSpPr txBox="1"/>
          <p:nvPr/>
        </p:nvSpPr>
        <p:spPr>
          <a:xfrm>
            <a:off x="985300" y="637105"/>
            <a:ext cx="7466698" cy="2334870"/>
          </a:xfrm>
          <a:prstGeom prst="rect">
            <a:avLst/>
          </a:prstGeom>
          <a:noFill/>
        </p:spPr>
        <p:txBody>
          <a:bodyPr wrap="square" rtlCol="0">
            <a:spAutoFit/>
          </a:bodyPr>
          <a:lstStyle/>
          <a:p>
            <a:pPr algn="ctr" defTabSz="779173">
              <a:defRPr/>
            </a:pPr>
            <a:r>
              <a:rPr lang="ru-RU" sz="1619" dirty="0">
                <a:solidFill>
                  <a:prstClr val="black"/>
                </a:solidFill>
                <a:latin typeface="Times New Roman"/>
              </a:rPr>
              <a:t>Слово</a:t>
            </a:r>
            <a:r>
              <a:rPr lang="ru-RU" sz="1619" b="1" dirty="0">
                <a:solidFill>
                  <a:prstClr val="black"/>
                </a:solidFill>
                <a:latin typeface="Times New Roman"/>
              </a:rPr>
              <a:t> «Резервы» </a:t>
            </a:r>
            <a:r>
              <a:rPr lang="ru-RU" sz="1619" dirty="0">
                <a:solidFill>
                  <a:prstClr val="black"/>
                </a:solidFill>
                <a:latin typeface="Times New Roman"/>
              </a:rPr>
              <a:t>в МСФО русскоязычный перевод</a:t>
            </a:r>
          </a:p>
          <a:p>
            <a:pPr algn="ctr" defTabSz="779173">
              <a:defRPr/>
            </a:pPr>
            <a:endParaRPr lang="ru-RU" sz="1619" dirty="0">
              <a:solidFill>
                <a:prstClr val="black"/>
              </a:solidFill>
              <a:latin typeface="Times New Roman"/>
            </a:endParaRPr>
          </a:p>
          <a:p>
            <a:pPr defTabSz="779173">
              <a:defRPr/>
            </a:pPr>
            <a:r>
              <a:rPr lang="ru-RU" sz="1619" b="1" dirty="0">
                <a:solidFill>
                  <a:prstClr val="black"/>
                </a:solidFill>
                <a:latin typeface="Times New Roman"/>
              </a:rPr>
              <a:t>Синонимы</a:t>
            </a:r>
            <a:r>
              <a:rPr lang="ru-RU" sz="1619" dirty="0">
                <a:solidFill>
                  <a:prstClr val="black"/>
                </a:solidFill>
                <a:latin typeface="Times New Roman"/>
              </a:rPr>
              <a:t> — слова, звучание и написание которых различно, но при этом у них похожее значение (например: износ, амортизация)</a:t>
            </a:r>
          </a:p>
          <a:p>
            <a:pPr defTabSz="779173">
              <a:defRPr/>
            </a:pPr>
            <a:endParaRPr lang="ru-RU" sz="1619" dirty="0">
              <a:solidFill>
                <a:prstClr val="black"/>
              </a:solidFill>
              <a:latin typeface="Times New Roman"/>
            </a:endParaRPr>
          </a:p>
          <a:p>
            <a:pPr defTabSz="779173">
              <a:defRPr/>
            </a:pPr>
            <a:r>
              <a:rPr lang="ru-RU" sz="1619" b="1" dirty="0">
                <a:solidFill>
                  <a:prstClr val="black"/>
                </a:solidFill>
                <a:latin typeface="Times New Roman"/>
              </a:rPr>
              <a:t>Омонимы </a:t>
            </a:r>
            <a:r>
              <a:rPr lang="ru-RU" sz="1619" dirty="0">
                <a:solidFill>
                  <a:prstClr val="black"/>
                </a:solidFill>
                <a:latin typeface="Times New Roman"/>
              </a:rPr>
              <a:t>— слова, совпадающие одновременно и по звучанию, и по написанию, но различные по значению. (например: </a:t>
            </a:r>
            <a:r>
              <a:rPr lang="ru-RU" sz="1619" b="1" dirty="0">
                <a:solidFill>
                  <a:srgbClr val="0000CC"/>
                </a:solidFill>
                <a:latin typeface="Times New Roman"/>
              </a:rPr>
              <a:t>резервы</a:t>
            </a:r>
            <a:r>
              <a:rPr lang="ru-RU" sz="1619" dirty="0">
                <a:solidFill>
                  <a:prstClr val="black"/>
                </a:solidFill>
                <a:latin typeface="Times New Roman"/>
              </a:rPr>
              <a:t>)</a:t>
            </a:r>
          </a:p>
          <a:p>
            <a:pPr defTabSz="779173">
              <a:defRPr/>
            </a:pPr>
            <a:endParaRPr lang="ru-RU" sz="1619" dirty="0">
              <a:solidFill>
                <a:prstClr val="black"/>
              </a:solidFill>
              <a:latin typeface="Times New Roman"/>
            </a:endParaRPr>
          </a:p>
          <a:p>
            <a:pPr algn="ctr" defTabSz="779173">
              <a:defRPr/>
            </a:pPr>
            <a:r>
              <a:rPr lang="ru-RU" sz="1619" b="1" dirty="0">
                <a:solidFill>
                  <a:prstClr val="black"/>
                </a:solidFill>
                <a:latin typeface="Times New Roman"/>
              </a:rPr>
              <a:t>ОФП/Баланс</a:t>
            </a:r>
          </a:p>
        </p:txBody>
      </p:sp>
    </p:spTree>
    <p:extLst>
      <p:ext uri="{BB962C8B-B14F-4D97-AF65-F5344CB8AC3E}">
        <p14:creationId xmlns:p14="http://schemas.microsoft.com/office/powerpoint/2010/main" val="125397459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533400" y="606629"/>
            <a:ext cx="8229600" cy="5097678"/>
          </a:xfrm>
          <a:prstGeom prst="rect">
            <a:avLst/>
          </a:prstGeom>
        </p:spPr>
        <p:txBody>
          <a:bodyPr wrap="square">
            <a:spAutoFit/>
          </a:bodyPr>
          <a:lstStyle/>
          <a:p>
            <a:pPr defTabSz="779173">
              <a:defRPr/>
            </a:pPr>
            <a:r>
              <a:rPr lang="ru-RU" sz="1414" b="1" cap="all" dirty="0">
                <a:solidFill>
                  <a:prstClr val="black"/>
                </a:solidFill>
                <a:latin typeface="Times New Roman" panose="02020603050405020304" pitchFamily="18" charset="0"/>
                <a:cs typeface="Times New Roman" panose="02020603050405020304" pitchFamily="18" charset="0"/>
              </a:rPr>
              <a:t>РЕЗЕРВ (RESERVE, PROVISION ИЛИ ALLOWANCE)</a:t>
            </a:r>
          </a:p>
          <a:p>
            <a:pPr algn="just" defTabSz="779173">
              <a:defRPr/>
            </a:pPr>
            <a:r>
              <a:rPr lang="ru-RU" sz="1414" dirty="0">
                <a:solidFill>
                  <a:prstClr val="black"/>
                </a:solidFill>
                <a:latin typeface="Times New Roman" panose="02020603050405020304" pitchFamily="18" charset="0"/>
                <a:cs typeface="Times New Roman" panose="02020603050405020304" pitchFamily="18" charset="0"/>
              </a:rPr>
              <a:t>У этого слова в русском языке есть аж три совершенно разных значения. </a:t>
            </a:r>
          </a:p>
          <a:p>
            <a:pPr algn="just"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algn="just" defTabSz="779173">
              <a:defRPr/>
            </a:pPr>
            <a:r>
              <a:rPr lang="ru-RU" sz="1414" b="1" dirty="0">
                <a:solidFill>
                  <a:prstClr val="black"/>
                </a:solidFill>
                <a:latin typeface="Times New Roman" panose="02020603050405020304" pitchFamily="18" charset="0"/>
                <a:cs typeface="Times New Roman" panose="02020603050405020304" pitchFamily="18" charset="0"/>
              </a:rPr>
              <a:t>Первое значение: </a:t>
            </a:r>
            <a:r>
              <a:rPr lang="ru-RU" sz="1414" b="1" dirty="0">
                <a:solidFill>
                  <a:srgbClr val="0000CC"/>
                </a:solidFill>
                <a:latin typeface="Times New Roman" panose="02020603050405020304" pitchFamily="18" charset="0"/>
                <a:cs typeface="Times New Roman" panose="02020603050405020304" pitchFamily="18" charset="0"/>
              </a:rPr>
              <a:t>Резерв — это компонент капитала</a:t>
            </a:r>
            <a:r>
              <a:rPr lang="ru-RU" sz="1414" dirty="0">
                <a:solidFill>
                  <a:prstClr val="black"/>
                </a:solidFill>
                <a:latin typeface="Times New Roman" panose="02020603050405020304" pitchFamily="18" charset="0"/>
                <a:cs typeface="Times New Roman" panose="02020603050405020304" pitchFamily="18" charset="0"/>
              </a:rPr>
              <a:t>, то есть обобщённое название для всех статей капитала, кроме обыкновенных акций, то есть выпущенного акционерного капитала. К компонентам капитала относятся и резерв </a:t>
            </a:r>
            <a:r>
              <a:rPr lang="ru-RU" sz="1414" dirty="0">
                <a:solidFill>
                  <a:prstClr val="black"/>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переоценки</a:t>
            </a:r>
            <a:r>
              <a:rPr lang="ru-RU" sz="1414" dirty="0">
                <a:solidFill>
                  <a:prstClr val="black"/>
                </a:solidFill>
                <a:latin typeface="Times New Roman" panose="02020603050405020304" pitchFamily="18" charset="0"/>
                <a:cs typeface="Times New Roman" panose="02020603050405020304" pitchFamily="18" charset="0"/>
              </a:rPr>
              <a:t>, и </a:t>
            </a:r>
            <a:r>
              <a:rPr lang="ru-RU" sz="1414" dirty="0">
                <a:solidFill>
                  <a:prstClr val="black"/>
                </a:solidFill>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эмиссионный доход</a:t>
            </a:r>
            <a:r>
              <a:rPr lang="ru-RU" sz="1414" dirty="0">
                <a:solidFill>
                  <a:prstClr val="black"/>
                </a:solidFill>
                <a:latin typeface="Times New Roman" panose="02020603050405020304" pitchFamily="18" charset="0"/>
                <a:cs typeface="Times New Roman" panose="02020603050405020304" pitchFamily="18" charset="0"/>
              </a:rPr>
              <a:t>, и </a:t>
            </a:r>
            <a:r>
              <a:rPr lang="ru-RU" sz="1414" dirty="0">
                <a:solidFill>
                  <a:prstClr val="black"/>
                </a:solidFill>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нераспределённая прибыль</a:t>
            </a:r>
            <a:r>
              <a:rPr lang="ru-RU" sz="1414" dirty="0">
                <a:solidFill>
                  <a:prstClr val="black"/>
                </a:solidFill>
                <a:latin typeface="Times New Roman" panose="02020603050405020304" pitchFamily="18" charset="0"/>
                <a:cs typeface="Times New Roman" panose="02020603050405020304" pitchFamily="18" charset="0"/>
              </a:rPr>
              <a:t>, и другие специальные резервы, требуемые конкретными стандартами. Строго говоря, в английской версии МСФО слово «</a:t>
            </a:r>
            <a:r>
              <a:rPr lang="ru-RU" sz="1414" b="1" dirty="0">
                <a:solidFill>
                  <a:prstClr val="black"/>
                </a:solidFill>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reserve</a:t>
            </a:r>
            <a:r>
              <a:rPr lang="ru-RU" sz="1414" dirty="0">
                <a:solidFill>
                  <a:prstClr val="black"/>
                </a:solidFill>
                <a:latin typeface="Times New Roman" panose="02020603050405020304" pitchFamily="18" charset="0"/>
                <a:cs typeface="Times New Roman" panose="02020603050405020304" pitchFamily="18" charset="0"/>
              </a:rPr>
              <a:t>» используется только в этом значении. Итак, в первом значении термин резерв — это элемент отчётности под названием капитал. </a:t>
            </a:r>
            <a:r>
              <a:rPr lang="ru-RU" sz="1414" b="1" i="1" dirty="0">
                <a:solidFill>
                  <a:prstClr val="black"/>
                </a:solidFill>
                <a:latin typeface="Times New Roman" panose="02020603050405020304" pitchFamily="18" charset="0"/>
                <a:cs typeface="Times New Roman" panose="02020603050405020304" pitchFamily="18" charset="0"/>
              </a:rPr>
              <a:t>Через счета 5 раздела капитала</a:t>
            </a:r>
          </a:p>
          <a:p>
            <a:pPr algn="just"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algn="just" defTabSz="779173">
              <a:defRPr/>
            </a:pPr>
            <a:r>
              <a:rPr lang="ru-RU" sz="1414" b="1" dirty="0">
                <a:solidFill>
                  <a:prstClr val="black"/>
                </a:solidFill>
                <a:latin typeface="Times New Roman" panose="02020603050405020304" pitchFamily="18" charset="0"/>
                <a:cs typeface="Times New Roman" panose="02020603050405020304" pitchFamily="18" charset="0"/>
              </a:rPr>
              <a:t>Второе значение: </a:t>
            </a:r>
            <a:r>
              <a:rPr lang="ru-RU" sz="1414" b="1" dirty="0">
                <a:solidFill>
                  <a:srgbClr val="0000CC"/>
                </a:solidFill>
                <a:latin typeface="Times New Roman" panose="02020603050405020304" pitchFamily="18" charset="0"/>
                <a:cs typeface="Times New Roman" panose="02020603050405020304" pitchFamily="18" charset="0"/>
              </a:rPr>
              <a:t>Резерв </a:t>
            </a:r>
            <a:r>
              <a:rPr lang="ru-RU" sz="1414" b="1" dirty="0">
                <a:solidFill>
                  <a:prstClr val="black"/>
                </a:solidFill>
                <a:latin typeface="Times New Roman" panose="02020603050405020304" pitchFamily="18" charset="0"/>
                <a:cs typeface="Times New Roman" panose="02020603050405020304" pitchFamily="18" charset="0"/>
              </a:rPr>
              <a:t>— </a:t>
            </a:r>
            <a:r>
              <a:rPr lang="ru-RU" sz="1414" b="1" dirty="0">
                <a:solidFill>
                  <a:srgbClr val="0000CC"/>
                </a:solidFill>
                <a:latin typeface="Times New Roman" panose="02020603050405020304" pitchFamily="18" charset="0"/>
                <a:cs typeface="Times New Roman" panose="02020603050405020304" pitchFamily="18" charset="0"/>
              </a:rPr>
              <a:t>это </a:t>
            </a:r>
            <a:r>
              <a:rPr lang="ru-RU" sz="1414" b="1" u="sng" dirty="0">
                <a:solidFill>
                  <a:srgbClr val="0000CC"/>
                </a:solidFill>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оценочное обязательство</a:t>
            </a:r>
            <a:r>
              <a:rPr lang="ru-RU" sz="1414" dirty="0">
                <a:solidFill>
                  <a:prstClr val="black"/>
                </a:solidFill>
                <a:latin typeface="Times New Roman" panose="02020603050405020304" pitchFamily="18" charset="0"/>
                <a:cs typeface="Times New Roman" panose="02020603050405020304" pitchFamily="18" charset="0"/>
              </a:rPr>
              <a:t>, то есть </a:t>
            </a:r>
            <a:r>
              <a:rPr lang="ru-RU" sz="1414" dirty="0">
                <a:solidFill>
                  <a:prstClr val="black"/>
                </a:solidFill>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обязательство</a:t>
            </a:r>
            <a:r>
              <a:rPr lang="ru-RU" sz="1414" dirty="0">
                <a:solidFill>
                  <a:prstClr val="black"/>
                </a:solidFill>
                <a:latin typeface="Times New Roman" panose="02020603050405020304" pitchFamily="18" charset="0"/>
                <a:cs typeface="Times New Roman" panose="02020603050405020304" pitchFamily="18" charset="0"/>
              </a:rPr>
              <a:t> с </a:t>
            </a:r>
            <a:r>
              <a:rPr lang="ru-RU" sz="1414" b="1" dirty="0">
                <a:solidFill>
                  <a:prstClr val="black"/>
                </a:solidFill>
                <a:latin typeface="Times New Roman" panose="02020603050405020304" pitchFamily="18" charset="0"/>
                <a:cs typeface="Times New Roman" panose="02020603050405020304" pitchFamily="18" charset="0"/>
              </a:rPr>
              <a:t>неопределённой суммой и/или сроком погашения</a:t>
            </a:r>
            <a:r>
              <a:rPr lang="ru-RU" sz="1414" dirty="0">
                <a:solidFill>
                  <a:prstClr val="black"/>
                </a:solidFill>
                <a:latin typeface="Times New Roman" panose="02020603050405020304" pitchFamily="18" charset="0"/>
                <a:cs typeface="Times New Roman" panose="02020603050405020304" pitchFamily="18" charset="0"/>
              </a:rPr>
              <a:t>. То есть не </a:t>
            </a:r>
            <a:r>
              <a:rPr lang="ru-RU" sz="1414" dirty="0">
                <a:solidFill>
                  <a:prstClr val="black"/>
                </a:solidFill>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кредиторская задолженность</a:t>
            </a:r>
            <a:r>
              <a:rPr lang="ru-RU" sz="1414" dirty="0">
                <a:solidFill>
                  <a:prstClr val="black"/>
                </a:solidFill>
                <a:latin typeface="Times New Roman" panose="02020603050405020304" pitchFamily="18" charset="0"/>
                <a:cs typeface="Times New Roman" panose="02020603050405020304" pitchFamily="18" charset="0"/>
              </a:rPr>
              <a:t> (где мы точно знаем, сколько и когда платить), а обязательство с некоторым ореолом неопределённости. По-английски такой резерв звучит как «</a:t>
            </a:r>
            <a:r>
              <a:rPr lang="ru-RU" sz="1414" b="1" dirty="0">
                <a:solidFill>
                  <a:prstClr val="black"/>
                </a:solidFill>
                <a:latin typeface="Times New Roman" panose="02020603050405020304" pitchFamily="18" charset="0"/>
                <a:cs typeface="Times New Roman" panose="02020603050405020304" pitchFamily="18" charset="0"/>
                <a:hlinkClick r:id="rId10">
                  <a:extLst>
                    <a:ext uri="{A12FA001-AC4F-418D-AE19-62706E023703}">
                      <ahyp:hlinkClr xmlns:ahyp="http://schemas.microsoft.com/office/drawing/2018/hyperlinkcolor" val="tx"/>
                    </a:ext>
                  </a:extLst>
                </a:hlinkClick>
              </a:rPr>
              <a:t>provision</a:t>
            </a:r>
            <a:r>
              <a:rPr lang="ru-RU" sz="1414" dirty="0">
                <a:solidFill>
                  <a:prstClr val="black"/>
                </a:solidFill>
                <a:latin typeface="Times New Roman" panose="02020603050405020304" pitchFamily="18" charset="0"/>
                <a:cs typeface="Times New Roman" panose="02020603050405020304" pitchFamily="18" charset="0"/>
              </a:rPr>
              <a:t>», и относится к </a:t>
            </a:r>
            <a:r>
              <a:rPr lang="ru-RU" sz="1414" b="1" dirty="0">
                <a:solidFill>
                  <a:prstClr val="black"/>
                </a:solidFill>
                <a:latin typeface="Times New Roman" panose="02020603050405020304" pitchFamily="18" charset="0"/>
                <a:cs typeface="Times New Roman" panose="02020603050405020304" pitchFamily="18" charset="0"/>
                <a:hlinkClick r:id="rId11">
                  <a:extLst>
                    <a:ext uri="{A12FA001-AC4F-418D-AE19-62706E023703}">
                      <ahyp:hlinkClr xmlns:ahyp="http://schemas.microsoft.com/office/drawing/2018/hyperlinkcolor" val="tx"/>
                    </a:ext>
                  </a:extLst>
                </a:hlinkClick>
              </a:rPr>
              <a:t>элементу</a:t>
            </a:r>
            <a:r>
              <a:rPr lang="ru-RU" sz="1414" b="1" dirty="0">
                <a:solidFill>
                  <a:prstClr val="black"/>
                </a:solidFill>
                <a:latin typeface="Times New Roman" panose="02020603050405020304" pitchFamily="18" charset="0"/>
                <a:cs typeface="Times New Roman" panose="02020603050405020304" pitchFamily="18" charset="0"/>
              </a:rPr>
              <a:t> </a:t>
            </a:r>
            <a:r>
              <a:rPr lang="ru-RU" sz="1414" dirty="0">
                <a:solidFill>
                  <a:prstClr val="black"/>
                </a:solidFill>
                <a:latin typeface="Times New Roman" panose="02020603050405020304" pitchFamily="18" charset="0"/>
                <a:cs typeface="Times New Roman" panose="02020603050405020304" pitchFamily="18" charset="0"/>
              </a:rPr>
              <a:t>отчётности под названием обязательство. </a:t>
            </a:r>
            <a:r>
              <a:rPr lang="ru-RU" sz="1414" b="1" i="1" dirty="0">
                <a:solidFill>
                  <a:prstClr val="black"/>
                </a:solidFill>
                <a:latin typeface="Times New Roman" panose="02020603050405020304" pitchFamily="18" charset="0"/>
                <a:cs typeface="Times New Roman" panose="02020603050405020304" pitchFamily="18" charset="0"/>
              </a:rPr>
              <a:t>Через счета 3 раздела</a:t>
            </a: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algn="just" defTabSz="779173">
              <a:defRPr/>
            </a:pPr>
            <a:r>
              <a:rPr lang="ru-RU" sz="1414" b="1" dirty="0">
                <a:solidFill>
                  <a:prstClr val="black"/>
                </a:solidFill>
                <a:latin typeface="Times New Roman" panose="02020603050405020304" pitchFamily="18" charset="0"/>
                <a:cs typeface="Times New Roman" panose="02020603050405020304" pitchFamily="18" charset="0"/>
              </a:rPr>
              <a:t>Третье значение: </a:t>
            </a:r>
            <a:r>
              <a:rPr lang="ru-RU" sz="1414" b="1" dirty="0">
                <a:solidFill>
                  <a:srgbClr val="0000CC"/>
                </a:solidFill>
                <a:latin typeface="Times New Roman" panose="02020603050405020304" pitchFamily="18" charset="0"/>
                <a:cs typeface="Times New Roman" panose="02020603050405020304" pitchFamily="18" charset="0"/>
              </a:rPr>
              <a:t>Резерв — это </a:t>
            </a:r>
            <a:r>
              <a:rPr lang="ru-RU" sz="1414" b="1" dirty="0">
                <a:solidFill>
                  <a:srgbClr val="0000CC"/>
                </a:solidFill>
                <a:latin typeface="Times New Roman" panose="02020603050405020304" pitchFamily="18" charset="0"/>
                <a:cs typeface="Times New Roman" panose="02020603050405020304" pitchFamily="18" charset="0"/>
                <a:hlinkClick r:id="rId12">
                  <a:extLst>
                    <a:ext uri="{A12FA001-AC4F-418D-AE19-62706E023703}">
                      <ahyp:hlinkClr xmlns:ahyp="http://schemas.microsoft.com/office/drawing/2018/hyperlinkcolor" val="tx"/>
                    </a:ext>
                  </a:extLst>
                </a:hlinkClick>
              </a:rPr>
              <a:t>контрактивный</a:t>
            </a:r>
            <a:r>
              <a:rPr lang="ru-RU" sz="1414" b="1" dirty="0">
                <a:solidFill>
                  <a:srgbClr val="0000CC"/>
                </a:solidFill>
                <a:latin typeface="Times New Roman" panose="02020603050405020304" pitchFamily="18" charset="0"/>
                <a:cs typeface="Times New Roman" panose="02020603050405020304" pitchFamily="18" charset="0"/>
              </a:rPr>
              <a:t> счёт</a:t>
            </a:r>
            <a:r>
              <a:rPr lang="ru-RU" sz="1414" dirty="0">
                <a:solidFill>
                  <a:prstClr val="black"/>
                </a:solidFill>
                <a:latin typeface="Times New Roman" panose="02020603050405020304" pitchFamily="18" charset="0"/>
                <a:cs typeface="Times New Roman" panose="02020603050405020304" pitchFamily="18" charset="0"/>
              </a:rPr>
              <a:t>, на котором учитываются накопленные корректировки стоимости актива. В английском оригинале это звучит как «</a:t>
            </a:r>
            <a:r>
              <a:rPr lang="ru-RU" sz="1414" dirty="0" err="1">
                <a:solidFill>
                  <a:prstClr val="black"/>
                </a:solidFill>
                <a:latin typeface="Times New Roman" panose="02020603050405020304" pitchFamily="18" charset="0"/>
                <a:cs typeface="Times New Roman" panose="02020603050405020304" pitchFamily="18" charset="0"/>
              </a:rPr>
              <a:t>allowance</a:t>
            </a:r>
            <a:r>
              <a:rPr lang="ru-RU" sz="1414" dirty="0">
                <a:solidFill>
                  <a:prstClr val="black"/>
                </a:solidFill>
                <a:latin typeface="Times New Roman" panose="02020603050405020304" pitchFamily="18" charset="0"/>
                <a:cs typeface="Times New Roman" panose="02020603050405020304" pitchFamily="18" charset="0"/>
              </a:rPr>
              <a:t>», то есть буквально — «поправка, корректировка». В этом контексте существуют резерв на </a:t>
            </a:r>
            <a:r>
              <a:rPr lang="ru-RU" sz="1414" dirty="0">
                <a:solidFill>
                  <a:prstClr val="black"/>
                </a:solidFill>
                <a:latin typeface="Times New Roman" panose="02020603050405020304" pitchFamily="18" charset="0"/>
                <a:cs typeface="Times New Roman" panose="02020603050405020304" pitchFamily="18" charset="0"/>
                <a:hlinkClick r:id="rId13">
                  <a:extLst>
                    <a:ext uri="{A12FA001-AC4F-418D-AE19-62706E023703}">
                      <ahyp:hlinkClr xmlns:ahyp="http://schemas.microsoft.com/office/drawing/2018/hyperlinkcolor" val="tx"/>
                    </a:ext>
                  </a:extLst>
                </a:hlinkClick>
              </a:rPr>
              <a:t>обесценение</a:t>
            </a:r>
            <a:r>
              <a:rPr lang="ru-RU" sz="1414" dirty="0">
                <a:solidFill>
                  <a:prstClr val="black"/>
                </a:solidFill>
                <a:latin typeface="Times New Roman" panose="02020603050405020304" pitchFamily="18" charset="0"/>
                <a:cs typeface="Times New Roman" panose="02020603050405020304" pitchFamily="18" charset="0"/>
              </a:rPr>
              <a:t>, резерв на сомнительные долги, </a:t>
            </a:r>
            <a:r>
              <a:rPr lang="ru-RU" sz="1414" dirty="0">
                <a:solidFill>
                  <a:prstClr val="black"/>
                </a:solidFill>
                <a:latin typeface="Times New Roman" panose="02020603050405020304" pitchFamily="18" charset="0"/>
                <a:cs typeface="Times New Roman" panose="02020603050405020304" pitchFamily="18" charset="0"/>
                <a:hlinkClick r:id="rId14">
                  <a:extLst>
                    <a:ext uri="{A12FA001-AC4F-418D-AE19-62706E023703}">
                      <ahyp:hlinkClr xmlns:ahyp="http://schemas.microsoft.com/office/drawing/2018/hyperlinkcolor" val="tx"/>
                    </a:ext>
                  </a:extLst>
                </a:hlinkClick>
              </a:rPr>
              <a:t>накопленный износ</a:t>
            </a:r>
            <a:r>
              <a:rPr lang="ru-RU" sz="1414" dirty="0">
                <a:solidFill>
                  <a:prstClr val="black"/>
                </a:solidFill>
                <a:latin typeface="Times New Roman" panose="02020603050405020304" pitchFamily="18" charset="0"/>
                <a:cs typeface="Times New Roman" panose="02020603050405020304" pitchFamily="18" charset="0"/>
              </a:rPr>
              <a:t> и т.д.</a:t>
            </a:r>
          </a:p>
          <a:p>
            <a:pPr algn="just" defTabSz="779173">
              <a:defRPr/>
            </a:pPr>
            <a:r>
              <a:rPr lang="ru-RU" sz="1414" dirty="0">
                <a:solidFill>
                  <a:prstClr val="black"/>
                </a:solidFill>
                <a:latin typeface="Times New Roman" panose="02020603050405020304" pitchFamily="18" charset="0"/>
                <a:cs typeface="Times New Roman" panose="02020603050405020304" pitchFamily="18" charset="0"/>
              </a:rPr>
              <a:t>Например, </a:t>
            </a:r>
            <a:r>
              <a:rPr lang="ru-RU" sz="1414" dirty="0">
                <a:solidFill>
                  <a:prstClr val="black"/>
                </a:solidFill>
                <a:latin typeface="Times New Roman" panose="02020603050405020304" pitchFamily="18" charset="0"/>
                <a:cs typeface="Times New Roman" panose="02020603050405020304" pitchFamily="18" charset="0"/>
                <a:hlinkClick r:id="rId15">
                  <a:extLst>
                    <a:ext uri="{A12FA001-AC4F-418D-AE19-62706E023703}">
                      <ahyp:hlinkClr xmlns:ahyp="http://schemas.microsoft.com/office/drawing/2018/hyperlinkcolor" val="tx"/>
                    </a:ext>
                  </a:extLst>
                </a:hlinkClick>
              </a:rPr>
              <a:t>финансовый актив</a:t>
            </a:r>
            <a:r>
              <a:rPr lang="ru-RU" sz="1414" dirty="0">
                <a:solidFill>
                  <a:prstClr val="black"/>
                </a:solidFill>
                <a:latin typeface="Times New Roman" panose="02020603050405020304" pitchFamily="18" charset="0"/>
                <a:cs typeface="Times New Roman" panose="02020603050405020304" pitchFamily="18" charset="0"/>
              </a:rPr>
              <a:t> в отчётности показывается за вычетом резерва на обесценение — с «поправкой» на резерв. То есть в своём третьем значении термин «резерв» — это по сути элемент отчётности под названием </a:t>
            </a:r>
            <a:r>
              <a:rPr lang="ru-RU" sz="1414" dirty="0">
                <a:solidFill>
                  <a:prstClr val="black"/>
                </a:solidFill>
                <a:latin typeface="Times New Roman" panose="02020603050405020304" pitchFamily="18" charset="0"/>
                <a:cs typeface="Times New Roman" panose="02020603050405020304" pitchFamily="18" charset="0"/>
                <a:hlinkClick r:id="rId16">
                  <a:extLst>
                    <a:ext uri="{A12FA001-AC4F-418D-AE19-62706E023703}">
                      <ahyp:hlinkClr xmlns:ahyp="http://schemas.microsoft.com/office/drawing/2018/hyperlinkcolor" val="tx"/>
                    </a:ext>
                  </a:extLst>
                </a:hlinkClick>
              </a:rPr>
              <a:t>актив</a:t>
            </a:r>
            <a:r>
              <a:rPr lang="ru-RU" sz="1414" dirty="0">
                <a:solidFill>
                  <a:prstClr val="black"/>
                </a:solidFill>
                <a:latin typeface="Times New Roman" panose="02020603050405020304" pitchFamily="18" charset="0"/>
                <a:cs typeface="Times New Roman" panose="02020603050405020304" pitchFamily="18" charset="0"/>
              </a:rPr>
              <a:t>.</a:t>
            </a:r>
            <a:r>
              <a:rPr lang="ru-RU" sz="1414" b="1" i="1" dirty="0">
                <a:solidFill>
                  <a:prstClr val="black"/>
                </a:solidFill>
                <a:latin typeface="Times New Roman" panose="02020603050405020304" pitchFamily="18" charset="0"/>
                <a:cs typeface="Times New Roman" panose="02020603050405020304" pitchFamily="18" charset="0"/>
              </a:rPr>
              <a:t> Через счета 1 и 2 раздела</a:t>
            </a:r>
            <a:endParaRPr lang="ru-RU" sz="1414"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503887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3878F315-CFC6-462B-A1F3-1D65DCFD2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1795" y="1203407"/>
            <a:ext cx="1629256" cy="1862007"/>
          </a:xfrm>
          <a:prstGeom prst="rect">
            <a:avLst/>
          </a:prstGeom>
        </p:spPr>
      </p:pic>
      <p:grpSp>
        <p:nvGrpSpPr>
          <p:cNvPr id="13" name="Группа 12">
            <a:extLst>
              <a:ext uri="{FF2B5EF4-FFF2-40B4-BE49-F238E27FC236}">
                <a16:creationId xmlns:a16="http://schemas.microsoft.com/office/drawing/2014/main" id="{7DEFA3F9-0ADD-4AD5-8AAF-90F511328F2A}"/>
              </a:ext>
            </a:extLst>
          </p:cNvPr>
          <p:cNvGrpSpPr/>
          <p:nvPr/>
        </p:nvGrpSpPr>
        <p:grpSpPr>
          <a:xfrm>
            <a:off x="6726344" y="2359519"/>
            <a:ext cx="2028257" cy="1862006"/>
            <a:chOff x="3876095" y="1916831"/>
            <a:chExt cx="4512329" cy="2962615"/>
          </a:xfrm>
        </p:grpSpPr>
        <p:pic>
          <p:nvPicPr>
            <p:cNvPr id="6" name="Рисунок 5">
              <a:extLst>
                <a:ext uri="{FF2B5EF4-FFF2-40B4-BE49-F238E27FC236}">
                  <a16:creationId xmlns:a16="http://schemas.microsoft.com/office/drawing/2014/main" id="{3F9FC899-5744-45B8-A0AF-052B9B89DF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1916831"/>
              <a:ext cx="2592288" cy="2962615"/>
            </a:xfrm>
            <a:prstGeom prst="rect">
              <a:avLst/>
            </a:prstGeom>
          </p:spPr>
        </p:pic>
        <p:pic>
          <p:nvPicPr>
            <p:cNvPr id="9" name="Рисунок 8" descr="Изображение выглядит как насекомое&#10;&#10;Автоматически созданное описание">
              <a:extLst>
                <a:ext uri="{FF2B5EF4-FFF2-40B4-BE49-F238E27FC236}">
                  <a16:creationId xmlns:a16="http://schemas.microsoft.com/office/drawing/2014/main" id="{3DCD9F97-D622-4335-AA55-7620CF538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096" y="2060848"/>
              <a:ext cx="2952328" cy="1021854"/>
            </a:xfrm>
            <a:prstGeom prst="rect">
              <a:avLst/>
            </a:prstGeom>
          </p:spPr>
        </p:pic>
        <p:pic>
          <p:nvPicPr>
            <p:cNvPr id="10" name="Рисунок 9" descr="Изображение выглядит как насекомое&#10;&#10;Автоматически созданное описание">
              <a:extLst>
                <a:ext uri="{FF2B5EF4-FFF2-40B4-BE49-F238E27FC236}">
                  <a16:creationId xmlns:a16="http://schemas.microsoft.com/office/drawing/2014/main" id="{FB3FD8F7-9817-499B-A2EC-FA8DEEC918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81798">
              <a:off x="3876095" y="3566603"/>
              <a:ext cx="2952328" cy="1021854"/>
            </a:xfrm>
            <a:prstGeom prst="rect">
              <a:avLst/>
            </a:prstGeom>
          </p:spPr>
        </p:pic>
        <p:pic>
          <p:nvPicPr>
            <p:cNvPr id="11" name="Рисунок 10" descr="Изображение выглядит как насекомое&#10;&#10;Автоматически созданное описание">
              <a:extLst>
                <a:ext uri="{FF2B5EF4-FFF2-40B4-BE49-F238E27FC236}">
                  <a16:creationId xmlns:a16="http://schemas.microsoft.com/office/drawing/2014/main" id="{C7D1E04B-EF9E-42C5-BD81-0FEC0D3717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81798">
              <a:off x="4379783" y="3841828"/>
              <a:ext cx="2952328" cy="1021854"/>
            </a:xfrm>
            <a:prstGeom prst="rect">
              <a:avLst/>
            </a:prstGeom>
          </p:spPr>
        </p:pic>
        <p:pic>
          <p:nvPicPr>
            <p:cNvPr id="12" name="Рисунок 11" descr="Изображение выглядит как насекомое&#10;&#10;Автоматически созданное описание">
              <a:extLst>
                <a:ext uri="{FF2B5EF4-FFF2-40B4-BE49-F238E27FC236}">
                  <a16:creationId xmlns:a16="http://schemas.microsoft.com/office/drawing/2014/main" id="{FD815575-E0C9-458A-A6E9-BD05D5B719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81798">
              <a:off x="4779284" y="3267366"/>
              <a:ext cx="2952328" cy="1021854"/>
            </a:xfrm>
            <a:prstGeom prst="rect">
              <a:avLst/>
            </a:prstGeom>
          </p:spPr>
        </p:pic>
      </p:grpSp>
      <p:pic>
        <p:nvPicPr>
          <p:cNvPr id="15" name="Рисунок 14">
            <a:extLst>
              <a:ext uri="{FF2B5EF4-FFF2-40B4-BE49-F238E27FC236}">
                <a16:creationId xmlns:a16="http://schemas.microsoft.com/office/drawing/2014/main" id="{10097243-D9FF-452A-A277-FAAFE53921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7218" y="3993482"/>
            <a:ext cx="2327509" cy="1862007"/>
          </a:xfrm>
          <a:prstGeom prst="rect">
            <a:avLst/>
          </a:prstGeom>
        </p:spPr>
      </p:pic>
      <p:sp>
        <p:nvSpPr>
          <p:cNvPr id="17" name="TextBox 16">
            <a:extLst>
              <a:ext uri="{FF2B5EF4-FFF2-40B4-BE49-F238E27FC236}">
                <a16:creationId xmlns:a16="http://schemas.microsoft.com/office/drawing/2014/main" id="{53C616F6-4507-48AB-89D2-C17E9EDAA7E1}"/>
              </a:ext>
            </a:extLst>
          </p:cNvPr>
          <p:cNvSpPr txBox="1"/>
          <p:nvPr/>
        </p:nvSpPr>
        <p:spPr>
          <a:xfrm>
            <a:off x="952000" y="1141261"/>
            <a:ext cx="4890065" cy="5390322"/>
          </a:xfrm>
          <a:prstGeom prst="rect">
            <a:avLst/>
          </a:prstGeom>
          <a:noFill/>
        </p:spPr>
        <p:txBody>
          <a:bodyPr wrap="square">
            <a:spAutoFit/>
          </a:bodyPr>
          <a:lstStyle/>
          <a:p>
            <a:pPr marL="277213" defTabSz="779173">
              <a:defRPr/>
            </a:pPr>
            <a:r>
              <a:rPr lang="ru-RU" sz="1704" spc="-16" dirty="0">
                <a:solidFill>
                  <a:prstClr val="black"/>
                </a:solidFill>
                <a:latin typeface="Times New Roman" panose="02020603050405020304" pitchFamily="18" charset="0"/>
                <a:cs typeface="Times New Roman" panose="02020603050405020304" pitchFamily="18" charset="0"/>
              </a:rPr>
              <a:t>60. В целях обеспечения </a:t>
            </a:r>
            <a:r>
              <a:rPr lang="ru-RU" sz="1704" b="1" spc="-16" dirty="0">
                <a:solidFill>
                  <a:prstClr val="black"/>
                </a:solidFill>
                <a:latin typeface="Times New Roman" panose="02020603050405020304" pitchFamily="18" charset="0"/>
                <a:cs typeface="Times New Roman" panose="02020603050405020304" pitchFamily="18" charset="0"/>
              </a:rPr>
              <a:t>достоверности</a:t>
            </a:r>
            <a:r>
              <a:rPr lang="ru-RU" sz="1704" spc="-16" dirty="0">
                <a:solidFill>
                  <a:prstClr val="black"/>
                </a:solidFill>
                <a:latin typeface="Times New Roman" panose="02020603050405020304" pitchFamily="18" charset="0"/>
                <a:cs typeface="Times New Roman" panose="02020603050405020304" pitchFamily="18" charset="0"/>
              </a:rPr>
              <a:t> данных бухгалтерского учета и </a:t>
            </a:r>
            <a:r>
              <a:rPr lang="ru-RU" sz="1704" b="1" spc="-16" dirty="0">
                <a:solidFill>
                  <a:prstClr val="black"/>
                </a:solidFill>
                <a:latin typeface="Times New Roman" panose="02020603050405020304" pitchFamily="18" charset="0"/>
                <a:cs typeface="Times New Roman" panose="02020603050405020304" pitchFamily="18" charset="0"/>
              </a:rPr>
              <a:t>финансовой отчетности </a:t>
            </a:r>
            <a:r>
              <a:rPr lang="ru-RU" sz="1704" spc="-16" dirty="0">
                <a:solidFill>
                  <a:prstClr val="black"/>
                </a:solidFill>
                <a:latin typeface="Times New Roman" panose="02020603050405020304" pitchFamily="18" charset="0"/>
                <a:cs typeface="Times New Roman" panose="02020603050405020304" pitchFamily="18" charset="0"/>
              </a:rPr>
              <a:t>проводится </a:t>
            </a:r>
            <a:r>
              <a:rPr lang="ru-RU" sz="1704" b="1" spc="-16" dirty="0">
                <a:solidFill>
                  <a:prstClr val="black"/>
                </a:solidFill>
                <a:latin typeface="Times New Roman" panose="02020603050405020304" pitchFamily="18" charset="0"/>
                <a:cs typeface="Times New Roman" panose="02020603050405020304" pitchFamily="18" charset="0"/>
              </a:rPr>
              <a:t>инвентаризация активов </a:t>
            </a:r>
            <a:r>
              <a:rPr lang="ru-RU" sz="1704" spc="-16" dirty="0">
                <a:solidFill>
                  <a:prstClr val="black"/>
                </a:solidFill>
                <a:latin typeface="Times New Roman" panose="02020603050405020304" pitchFamily="18" charset="0"/>
                <a:cs typeface="Times New Roman" panose="02020603050405020304" pitchFamily="18" charset="0"/>
              </a:rPr>
              <a:t>и обязательств не менее одного раза в год.</a:t>
            </a:r>
          </a:p>
          <a:p>
            <a:pPr defTabSz="719255">
              <a:defRPr/>
            </a:pPr>
            <a:endParaRPr lang="ru-RU" sz="1619" dirty="0">
              <a:solidFill>
                <a:prstClr val="black"/>
              </a:solidFill>
              <a:latin typeface="Times New Roman" panose="02020603050405020304" pitchFamily="18" charset="0"/>
              <a:cs typeface="Times New Roman" panose="02020603050405020304" pitchFamily="18" charset="0"/>
            </a:endParaRPr>
          </a:p>
          <a:p>
            <a:pPr defTabSz="719255">
              <a:defRPr/>
            </a:pPr>
            <a:r>
              <a:rPr lang="ru-RU" sz="1619" b="1" dirty="0">
                <a:solidFill>
                  <a:srgbClr val="0070C0"/>
                </a:solidFill>
                <a:latin typeface="Times New Roman" panose="02020603050405020304" pitchFamily="18" charset="0"/>
                <a:cs typeface="Times New Roman" panose="02020603050405020304" pitchFamily="18" charset="0"/>
              </a:rPr>
              <a:t>Счета контрактивные, регулирующие не самостоятельные.</a:t>
            </a:r>
          </a:p>
          <a:p>
            <a:pPr defTabSz="719255">
              <a:defRPr/>
            </a:pPr>
            <a:r>
              <a:rPr lang="ru-RU" sz="1619" dirty="0">
                <a:solidFill>
                  <a:prstClr val="black"/>
                </a:solidFill>
                <a:latin typeface="Times New Roman" panose="02020603050405020304" pitchFamily="18" charset="0"/>
                <a:cs typeface="Times New Roman" panose="02020603050405020304" pitchFamily="18" charset="0"/>
              </a:rPr>
              <a:t>МСФО </a:t>
            </a:r>
            <a:r>
              <a:rPr lang="en-US" sz="1619" dirty="0">
                <a:solidFill>
                  <a:prstClr val="black"/>
                </a:solidFill>
                <a:latin typeface="Times New Roman" panose="02020603050405020304" pitchFamily="18" charset="0"/>
                <a:cs typeface="Times New Roman" panose="02020603050405020304" pitchFamily="18" charset="0"/>
              </a:rPr>
              <a:t>(IAS</a:t>
            </a:r>
            <a:r>
              <a:rPr lang="ru-RU" sz="1619" dirty="0">
                <a:solidFill>
                  <a:prstClr val="black"/>
                </a:solidFill>
                <a:latin typeface="Times New Roman" panose="02020603050405020304" pitchFamily="18" charset="0"/>
                <a:cs typeface="Times New Roman" panose="02020603050405020304" pitchFamily="18" charset="0"/>
              </a:rPr>
              <a:t>) 2 Запасы </a:t>
            </a:r>
            <a:r>
              <a:rPr lang="ru-RU" sz="1619" b="1" dirty="0">
                <a:solidFill>
                  <a:prstClr val="black"/>
                </a:solidFill>
                <a:latin typeface="Times New Roman" panose="02020603050405020304" pitchFamily="18" charset="0"/>
                <a:cs typeface="Times New Roman" panose="02020603050405020304" pitchFamily="18" charset="0"/>
              </a:rPr>
              <a:t>(по наименьшей)</a:t>
            </a:r>
          </a:p>
          <a:p>
            <a:pPr defTabSz="719255">
              <a:defRPr/>
            </a:pPr>
            <a:endParaRPr lang="ru-RU" sz="1619" dirty="0">
              <a:solidFill>
                <a:prstClr val="black"/>
              </a:solidFill>
              <a:latin typeface="Times New Roman" panose="02020603050405020304" pitchFamily="18" charset="0"/>
              <a:cs typeface="Times New Roman" panose="02020603050405020304" pitchFamily="18" charset="0"/>
            </a:endParaRPr>
          </a:p>
          <a:p>
            <a:pPr defTabSz="719255">
              <a:defRPr/>
            </a:pPr>
            <a:r>
              <a:rPr lang="ru-RU" sz="1619" dirty="0">
                <a:solidFill>
                  <a:prstClr val="black"/>
                </a:solidFill>
                <a:latin typeface="Times New Roman" panose="02020603050405020304" pitchFamily="18" charset="0"/>
                <a:cs typeface="Times New Roman" panose="02020603050405020304" pitchFamily="18" charset="0"/>
              </a:rPr>
              <a:t>Дт 74… прочие  Кт </a:t>
            </a:r>
            <a:r>
              <a:rPr lang="ru-RU" sz="1619" b="1" dirty="0">
                <a:solidFill>
                  <a:prstClr val="black"/>
                </a:solidFill>
                <a:latin typeface="Times New Roman" panose="02020603050405020304" pitchFamily="18" charset="0"/>
                <a:cs typeface="Times New Roman" panose="02020603050405020304" pitchFamily="18" charset="0"/>
              </a:rPr>
              <a:t>1360</a:t>
            </a:r>
          </a:p>
          <a:p>
            <a:pPr defTabSz="719255">
              <a:defRPr/>
            </a:pPr>
            <a:r>
              <a:rPr lang="ru-RU" sz="1619" dirty="0">
                <a:solidFill>
                  <a:prstClr val="black"/>
                </a:solidFill>
                <a:latin typeface="Times New Roman" panose="02020603050405020304" pitchFamily="18" charset="0"/>
                <a:cs typeface="Times New Roman" panose="02020603050405020304" pitchFamily="18" charset="0"/>
              </a:rPr>
              <a:t>ФО в ОФП по строке 020 статья Запасы свернуто по наименьшей</a:t>
            </a:r>
          </a:p>
          <a:p>
            <a:pPr defTabSz="719255">
              <a:defRPr/>
            </a:pPr>
            <a:endParaRPr lang="ru-RU" sz="1619" dirty="0">
              <a:solidFill>
                <a:prstClr val="black"/>
              </a:solidFill>
              <a:latin typeface="Times New Roman" panose="02020603050405020304" pitchFamily="18" charset="0"/>
              <a:cs typeface="Times New Roman" panose="02020603050405020304" pitchFamily="18" charset="0"/>
            </a:endParaRPr>
          </a:p>
          <a:p>
            <a:pPr defTabSz="719255">
              <a:defRPr/>
            </a:pPr>
            <a:r>
              <a:rPr lang="ru-RU" sz="1619" dirty="0">
                <a:solidFill>
                  <a:prstClr val="black"/>
                </a:solidFill>
                <a:latin typeface="Times New Roman" panose="02020603050405020304" pitchFamily="18" charset="0"/>
                <a:cs typeface="Times New Roman" panose="02020603050405020304" pitchFamily="18" charset="0"/>
              </a:rPr>
              <a:t>Дт 74… прочие  Кт </a:t>
            </a:r>
            <a:r>
              <a:rPr lang="ru-RU" sz="1619" b="1" dirty="0">
                <a:solidFill>
                  <a:prstClr val="black"/>
                </a:solidFill>
                <a:latin typeface="Times New Roman" panose="02020603050405020304" pitchFamily="18" charset="0"/>
                <a:cs typeface="Times New Roman" panose="02020603050405020304" pitchFamily="18" charset="0"/>
              </a:rPr>
              <a:t>2430</a:t>
            </a:r>
          </a:p>
          <a:p>
            <a:pPr defTabSz="719255">
              <a:defRPr/>
            </a:pPr>
            <a:r>
              <a:rPr lang="ru-RU" sz="1619" dirty="0">
                <a:solidFill>
                  <a:prstClr val="black"/>
                </a:solidFill>
                <a:latin typeface="Times New Roman" panose="02020603050405020304" pitchFamily="18" charset="0"/>
                <a:cs typeface="Times New Roman" panose="02020603050405020304" pitchFamily="18" charset="0"/>
              </a:rPr>
              <a:t>ФО в ОФП по строке 121 статья Основные средства по </a:t>
            </a:r>
            <a:r>
              <a:rPr lang="ru-RU" sz="1619" b="1" dirty="0">
                <a:solidFill>
                  <a:prstClr val="black"/>
                </a:solidFill>
                <a:latin typeface="Times New Roman" panose="02020603050405020304" pitchFamily="18" charset="0"/>
                <a:cs typeface="Times New Roman" panose="02020603050405020304" pitchFamily="18" charset="0"/>
              </a:rPr>
              <a:t>балансовой</a:t>
            </a:r>
            <a:r>
              <a:rPr lang="ru-RU" sz="1619" dirty="0">
                <a:solidFill>
                  <a:prstClr val="black"/>
                </a:solidFill>
                <a:latin typeface="Times New Roman" panose="02020603050405020304" pitchFamily="18" charset="0"/>
                <a:cs typeface="Times New Roman" panose="02020603050405020304" pitchFamily="18" charset="0"/>
              </a:rPr>
              <a:t> за минусом обесценения</a:t>
            </a:r>
          </a:p>
          <a:p>
            <a:pPr defTabSz="719255">
              <a:defRPr/>
            </a:pPr>
            <a:endParaRPr lang="ru-RU" sz="1619" dirty="0">
              <a:solidFill>
                <a:prstClr val="black"/>
              </a:solidFill>
              <a:latin typeface="Times New Roman" panose="02020603050405020304" pitchFamily="18" charset="0"/>
              <a:cs typeface="Times New Roman" panose="02020603050405020304" pitchFamily="18" charset="0"/>
            </a:endParaRPr>
          </a:p>
          <a:p>
            <a:pPr defTabSz="719255">
              <a:defRPr/>
            </a:pPr>
            <a:r>
              <a:rPr lang="ru-RU" sz="1619" dirty="0">
                <a:solidFill>
                  <a:prstClr val="black"/>
                </a:solidFill>
                <a:latin typeface="Times New Roman" panose="02020603050405020304" pitchFamily="18" charset="0"/>
                <a:cs typeface="Times New Roman" panose="02020603050405020304" pitchFamily="18" charset="0"/>
              </a:rPr>
              <a:t>Счета </a:t>
            </a:r>
            <a:r>
              <a:rPr lang="ru-RU" sz="1619" b="1" dirty="0">
                <a:solidFill>
                  <a:prstClr val="black"/>
                </a:solidFill>
                <a:latin typeface="Times New Roman" panose="02020603050405020304" pitchFamily="18" charset="0"/>
                <a:cs typeface="Times New Roman" panose="02020603050405020304" pitchFamily="18" charset="0"/>
              </a:rPr>
              <a:t>2330, 2460, 2540, 2630, 2750</a:t>
            </a:r>
          </a:p>
          <a:p>
            <a:pPr defTabSz="719255">
              <a:defRPr/>
            </a:pPr>
            <a:endParaRPr lang="ru-RU" sz="1619" b="1" dirty="0">
              <a:solidFill>
                <a:prstClr val="black"/>
              </a:solidFill>
              <a:latin typeface="Times New Roman" panose="02020603050405020304" pitchFamily="18" charset="0"/>
              <a:cs typeface="Times New Roman" panose="02020603050405020304" pitchFamily="18" charset="0"/>
            </a:endParaRPr>
          </a:p>
          <a:p>
            <a:pPr defTabSz="719255">
              <a:defRPr/>
            </a:pPr>
            <a:r>
              <a:rPr lang="ru-RU" sz="1619" b="1" dirty="0">
                <a:solidFill>
                  <a:prstClr val="black"/>
                </a:solidFill>
                <a:latin typeface="Times New Roman" panose="02020603050405020304" pitchFamily="18" charset="0"/>
                <a:cs typeface="Times New Roman" panose="02020603050405020304" pitchFamily="18" charset="0"/>
              </a:rPr>
              <a:t>Принцип – </a:t>
            </a:r>
            <a:r>
              <a:rPr lang="ru-RU" sz="1619" b="1" i="1" dirty="0">
                <a:solidFill>
                  <a:prstClr val="black"/>
                </a:solidFill>
                <a:latin typeface="Times New Roman" panose="02020603050405020304" pitchFamily="18" charset="0"/>
                <a:cs typeface="Times New Roman" panose="02020603050405020304" pitchFamily="18" charset="0"/>
              </a:rPr>
              <a:t>нельзя завышать активы.</a:t>
            </a:r>
            <a:endParaRPr lang="ru-RU" sz="1534" b="1" dirty="0">
              <a:solidFill>
                <a:prstClr val="black"/>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8EFFBC11-219F-4A65-99F9-3508855777F7}"/>
              </a:ext>
            </a:extLst>
          </p:cNvPr>
          <p:cNvSpPr txBox="1"/>
          <p:nvPr/>
        </p:nvSpPr>
        <p:spPr>
          <a:xfrm>
            <a:off x="952002" y="788789"/>
            <a:ext cx="7240000" cy="322268"/>
          </a:xfrm>
          <a:prstGeom prst="rect">
            <a:avLst/>
          </a:prstGeom>
          <a:noFill/>
        </p:spPr>
        <p:txBody>
          <a:bodyPr wrap="square">
            <a:spAutoFit/>
          </a:bodyPr>
          <a:lstStyle/>
          <a:p>
            <a:pPr defTabSz="779173">
              <a:defRPr/>
            </a:pPr>
            <a:r>
              <a:rPr lang="ru-RU" sz="1494" b="1" spc="-106" dirty="0">
                <a:solidFill>
                  <a:prstClr val="black"/>
                </a:solidFill>
                <a:latin typeface="Times New Roman" panose="02020603050405020304" pitchFamily="18" charset="0"/>
                <a:cs typeface="Times New Roman" panose="02020603050405020304" pitchFamily="18" charset="0"/>
              </a:rPr>
              <a:t>Правила ведения бухгалтерского учета Приказом Минфина РК от 31 марта 2015 года № 241</a:t>
            </a:r>
            <a:endParaRPr lang="ru-RU" sz="1534" dirty="0">
              <a:solidFill>
                <a:prstClr val="black"/>
              </a:solidFill>
              <a:latin typeface="Corbel"/>
            </a:endParaRPr>
          </a:p>
        </p:txBody>
      </p:sp>
    </p:spTree>
    <p:extLst>
      <p:ext uri="{BB962C8B-B14F-4D97-AF65-F5344CB8AC3E}">
        <p14:creationId xmlns:p14="http://schemas.microsoft.com/office/powerpoint/2010/main" val="86928763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3">
            <a:extLst>
              <a:ext uri="{FF2B5EF4-FFF2-40B4-BE49-F238E27FC236}">
                <a16:creationId xmlns:a16="http://schemas.microsoft.com/office/drawing/2014/main" id="{1E42A11E-FEF8-4DC2-ACCC-A84D9319BF46}"/>
              </a:ext>
            </a:extLst>
          </p:cNvPr>
          <p:cNvGraphicFramePr>
            <a:graphicFrameLocks noGrp="1"/>
          </p:cNvGraphicFramePr>
          <p:nvPr/>
        </p:nvGraphicFramePr>
        <p:xfrm>
          <a:off x="760293" y="1111583"/>
          <a:ext cx="7466699" cy="5899594"/>
        </p:xfrm>
        <a:graphic>
          <a:graphicData uri="http://schemas.openxmlformats.org/drawingml/2006/table">
            <a:tbl>
              <a:tblPr firstRow="1" bandRow="1">
                <a:tableStyleId>{2D5ABB26-0587-4C30-8999-92F81FD0307C}</a:tableStyleId>
              </a:tblPr>
              <a:tblGrid>
                <a:gridCol w="5328089">
                  <a:extLst>
                    <a:ext uri="{9D8B030D-6E8A-4147-A177-3AD203B41FA5}">
                      <a16:colId xmlns:a16="http://schemas.microsoft.com/office/drawing/2014/main" val="2556089577"/>
                    </a:ext>
                  </a:extLst>
                </a:gridCol>
                <a:gridCol w="2138610">
                  <a:extLst>
                    <a:ext uri="{9D8B030D-6E8A-4147-A177-3AD203B41FA5}">
                      <a16:colId xmlns:a16="http://schemas.microsoft.com/office/drawing/2014/main" val="3614939536"/>
                    </a:ext>
                  </a:extLst>
                </a:gridCol>
              </a:tblGrid>
              <a:tr h="3369753">
                <a:tc rowSpan="2">
                  <a:txBody>
                    <a:bodyPr/>
                    <a:lstStyle/>
                    <a:p>
                      <a:pPr algn="ctr"/>
                      <a:r>
                        <a:rPr lang="ru-RU" sz="1700" b="1" i="0" dirty="0">
                          <a:solidFill>
                            <a:schemeClr val="tx1"/>
                          </a:solidFill>
                          <a:latin typeface="+mj-lt"/>
                        </a:rPr>
                        <a:t>Активы</a:t>
                      </a:r>
                    </a:p>
                    <a:p>
                      <a:pPr algn="l"/>
                      <a:r>
                        <a:rPr lang="ru-RU" sz="1700" b="0" i="0" dirty="0">
                          <a:solidFill>
                            <a:schemeClr val="tx1"/>
                          </a:solidFill>
                          <a:latin typeface="+mj-lt"/>
                        </a:rPr>
                        <a:t>МСФО (</a:t>
                      </a:r>
                      <a:r>
                        <a:rPr lang="en-US" sz="1700" b="0" i="0" dirty="0">
                          <a:solidFill>
                            <a:schemeClr val="tx1"/>
                          </a:solidFill>
                          <a:latin typeface="+mj-lt"/>
                        </a:rPr>
                        <a:t>IFRS</a:t>
                      </a:r>
                      <a:r>
                        <a:rPr lang="ru-RU" sz="1700" b="0" i="0" dirty="0">
                          <a:solidFill>
                            <a:schemeClr val="tx1"/>
                          </a:solidFill>
                          <a:latin typeface="+mj-lt"/>
                        </a:rPr>
                        <a:t>) 9 Финансовые инструмент:</a:t>
                      </a:r>
                    </a:p>
                    <a:p>
                      <a:pPr lvl="1" algn="l"/>
                      <a:r>
                        <a:rPr lang="ru-RU" sz="1700" b="0" i="0" dirty="0">
                          <a:solidFill>
                            <a:schemeClr val="tx1"/>
                          </a:solidFill>
                          <a:latin typeface="+mj-lt"/>
                        </a:rPr>
                        <a:t>1090 Оценочный резерв под убытки от обесценения денежных средств </a:t>
                      </a:r>
                    </a:p>
                    <a:p>
                      <a:pPr lvl="1" algn="l"/>
                      <a:r>
                        <a:rPr lang="ru-RU" sz="1700" b="0" i="0" dirty="0">
                          <a:solidFill>
                            <a:schemeClr val="tx1"/>
                          </a:solidFill>
                          <a:latin typeface="+mj-lt"/>
                        </a:rPr>
                        <a:t>1280 Оценочный резерв под убытки от обесценения краткосрочной ДЗ</a:t>
                      </a:r>
                    </a:p>
                    <a:p>
                      <a:pPr lvl="1" algn="l"/>
                      <a:r>
                        <a:rPr lang="ru-RU" sz="1700" b="0" i="0" dirty="0">
                          <a:solidFill>
                            <a:schemeClr val="tx1"/>
                          </a:solidFill>
                          <a:latin typeface="+mj-lt"/>
                        </a:rPr>
                        <a:t>2080 Оценочный резерв под убытки от обесценения долгосрочных финансовых активов</a:t>
                      </a:r>
                    </a:p>
                    <a:p>
                      <a:pPr lvl="1" algn="l"/>
                      <a:r>
                        <a:rPr lang="ru-RU" sz="1700" b="0" i="0" dirty="0">
                          <a:solidFill>
                            <a:schemeClr val="tx1"/>
                          </a:solidFill>
                          <a:latin typeface="+mj-lt"/>
                        </a:rPr>
                        <a:t>2180 Оценочный резерв под убытки от обесценения долгосрочной дебиторской задолженности</a:t>
                      </a:r>
                    </a:p>
                    <a:p>
                      <a:pPr lvl="1" algn="l"/>
                      <a:endParaRPr lang="ru-RU" sz="1700" b="0" i="0" dirty="0">
                        <a:solidFill>
                          <a:schemeClr val="tx1"/>
                        </a:solidFill>
                        <a:latin typeface="+mj-lt"/>
                      </a:endParaRPr>
                    </a:p>
                    <a:p>
                      <a:pPr algn="l"/>
                      <a:r>
                        <a:rPr lang="ru-RU" sz="1700" b="0" i="0" dirty="0">
                          <a:solidFill>
                            <a:schemeClr val="tx1"/>
                          </a:solidFill>
                          <a:latin typeface="+mj-lt"/>
                        </a:rPr>
                        <a:t>МСФО (</a:t>
                      </a:r>
                      <a:r>
                        <a:rPr lang="en-US" sz="1700" b="0" i="0" dirty="0">
                          <a:solidFill>
                            <a:schemeClr val="tx1"/>
                          </a:solidFill>
                          <a:latin typeface="+mj-lt"/>
                        </a:rPr>
                        <a:t>IAS</a:t>
                      </a:r>
                      <a:r>
                        <a:rPr lang="ru-RU" sz="1700" b="0" i="0" dirty="0">
                          <a:solidFill>
                            <a:schemeClr val="tx1"/>
                          </a:solidFill>
                          <a:latin typeface="+mj-lt"/>
                        </a:rPr>
                        <a:t>) 2 Запасы</a:t>
                      </a:r>
                    </a:p>
                    <a:p>
                      <a:pPr lvl="1" algn="l"/>
                      <a:r>
                        <a:rPr lang="ru-RU" sz="1700" b="0" i="0" dirty="0">
                          <a:solidFill>
                            <a:schemeClr val="tx1"/>
                          </a:solidFill>
                          <a:latin typeface="+mj-lt"/>
                        </a:rPr>
                        <a:t>1360 Оценочный резерв под убытки от обесценения запасов </a:t>
                      </a:r>
                      <a:r>
                        <a:rPr lang="ru-RU" sz="1400" b="1" i="0" dirty="0">
                          <a:solidFill>
                            <a:srgbClr val="6130DC"/>
                          </a:solidFill>
                          <a:latin typeface="+mj-lt"/>
                        </a:rPr>
                        <a:t>по наименьшей из себестоимости и чистой стоимости реализации </a:t>
                      </a:r>
                    </a:p>
                    <a:p>
                      <a:pPr algn="l"/>
                      <a:r>
                        <a:rPr lang="ru-RU" sz="1700" b="0" i="0" dirty="0">
                          <a:solidFill>
                            <a:schemeClr val="tx1"/>
                          </a:solidFill>
                          <a:latin typeface="+mj-lt"/>
                        </a:rPr>
                        <a:t>МСФО (</a:t>
                      </a:r>
                      <a:r>
                        <a:rPr lang="en-US" sz="1700" b="0" i="0" dirty="0">
                          <a:solidFill>
                            <a:schemeClr val="tx1"/>
                          </a:solidFill>
                          <a:latin typeface="+mj-lt"/>
                        </a:rPr>
                        <a:t>IAS</a:t>
                      </a:r>
                      <a:r>
                        <a:rPr lang="ru-RU" sz="1700" b="0" i="0" dirty="0">
                          <a:solidFill>
                            <a:schemeClr val="tx1"/>
                          </a:solidFill>
                          <a:latin typeface="+mj-lt"/>
                        </a:rPr>
                        <a:t>) 16 Основные средства</a:t>
                      </a:r>
                    </a:p>
                    <a:p>
                      <a:pPr lvl="1" algn="l"/>
                      <a:r>
                        <a:rPr lang="ru-RU" sz="1700" b="0" i="0" dirty="0">
                          <a:solidFill>
                            <a:schemeClr val="tx1"/>
                          </a:solidFill>
                          <a:latin typeface="+mj-lt"/>
                        </a:rPr>
                        <a:t>2430 Оценочный резерв под убытки от обесценения основных средств </a:t>
                      </a:r>
                      <a:r>
                        <a:rPr lang="ru-RU" sz="1400" b="1" i="0" dirty="0">
                          <a:solidFill>
                            <a:srgbClr val="6130DC"/>
                          </a:solidFill>
                          <a:latin typeface="+mj-lt"/>
                        </a:rPr>
                        <a:t>МСФО (IAS) 36 «Обесценение активов» , </a:t>
                      </a:r>
                      <a:r>
                        <a:rPr lang="ru-RU" sz="1400" b="0" i="0" dirty="0">
                          <a:solidFill>
                            <a:schemeClr val="tx1"/>
                          </a:solidFill>
                          <a:latin typeface="+mj-lt"/>
                        </a:rPr>
                        <a:t>только если есть признаки обесценения</a:t>
                      </a:r>
                    </a:p>
                    <a:p>
                      <a:pPr lvl="0" algn="l"/>
                      <a:r>
                        <a:rPr lang="ru-RU" sz="1700" b="0" i="0" dirty="0">
                          <a:solidFill>
                            <a:schemeClr val="tx1"/>
                          </a:solidFill>
                          <a:highlight>
                            <a:srgbClr val="FFFF00"/>
                          </a:highlight>
                          <a:latin typeface="+mj-lt"/>
                        </a:rPr>
                        <a:t>...</a:t>
                      </a:r>
                    </a:p>
                    <a:p>
                      <a:pPr algn="l"/>
                      <a:r>
                        <a:rPr lang="ru-RU" sz="1700" b="0" i="0" dirty="0">
                          <a:solidFill>
                            <a:schemeClr val="tx1"/>
                          </a:solidFill>
                          <a:latin typeface="+mj-lt"/>
                        </a:rPr>
                        <a:t>Принцип МСФО: Не завышаем активы</a:t>
                      </a:r>
                    </a:p>
                  </a:txBody>
                  <a:tcPr marL="77913" marR="77913" marT="38957" marB="38957">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ru-RU" sz="1700" b="1" dirty="0">
                          <a:solidFill>
                            <a:schemeClr val="tx1"/>
                          </a:solidFill>
                          <a:latin typeface="+mj-lt"/>
                        </a:rPr>
                        <a:t>Обязательства </a:t>
                      </a:r>
                    </a:p>
                    <a:p>
                      <a:pPr algn="l"/>
                      <a:r>
                        <a:rPr lang="ru-RU" sz="1700" b="1" dirty="0">
                          <a:solidFill>
                            <a:schemeClr val="tx1"/>
                          </a:solidFill>
                          <a:latin typeface="+mj-lt"/>
                        </a:rPr>
                        <a:t>…</a:t>
                      </a: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p>
                      <a:pPr algn="l"/>
                      <a:endParaRPr lang="ru-RU" sz="1700" b="0" dirty="0">
                        <a:solidFill>
                          <a:schemeClr val="tx1"/>
                        </a:solidFill>
                        <a:latin typeface="+mj-lt"/>
                      </a:endParaRPr>
                    </a:p>
                  </a:txBody>
                  <a:tcPr marL="77913" marR="77913" marT="38957" marB="38957">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992961852"/>
                  </a:ext>
                </a:extLst>
              </a:tr>
              <a:tr h="1943514">
                <a:tc vMerge="1">
                  <a:txBody>
                    <a:bodyPr/>
                    <a:lstStyle/>
                    <a:p>
                      <a:endParaRPr lang="ru-RU" dirty="0"/>
                    </a:p>
                  </a:txBody>
                  <a:tcPr/>
                </a:tc>
                <a:tc>
                  <a:txBody>
                    <a:bodyPr/>
                    <a:lstStyle/>
                    <a:p>
                      <a:pPr algn="ctr"/>
                      <a:r>
                        <a:rPr lang="ru-RU" sz="1700" b="1" dirty="0">
                          <a:solidFill>
                            <a:schemeClr val="tx1"/>
                          </a:solidFill>
                          <a:latin typeface="+mj-lt"/>
                        </a:rPr>
                        <a:t>Капиталы</a:t>
                      </a:r>
                    </a:p>
                    <a:p>
                      <a:pPr algn="l"/>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2218160510"/>
                  </a:ext>
                </a:extLst>
              </a:tr>
            </a:tbl>
          </a:graphicData>
        </a:graphic>
      </p:graphicFrame>
      <p:sp>
        <p:nvSpPr>
          <p:cNvPr id="4" name="TextBox 3">
            <a:extLst>
              <a:ext uri="{FF2B5EF4-FFF2-40B4-BE49-F238E27FC236}">
                <a16:creationId xmlns:a16="http://schemas.microsoft.com/office/drawing/2014/main" id="{4B9666BD-0445-4588-87F4-2912091931EA}"/>
              </a:ext>
            </a:extLst>
          </p:cNvPr>
          <p:cNvSpPr txBox="1"/>
          <p:nvPr/>
        </p:nvSpPr>
        <p:spPr>
          <a:xfrm>
            <a:off x="928208" y="534637"/>
            <a:ext cx="7466698" cy="590675"/>
          </a:xfrm>
          <a:prstGeom prst="rect">
            <a:avLst/>
          </a:prstGeom>
          <a:noFill/>
        </p:spPr>
        <p:txBody>
          <a:bodyPr wrap="square" rtlCol="0">
            <a:spAutoFit/>
          </a:bodyPr>
          <a:lstStyle/>
          <a:p>
            <a:pPr algn="ctr" defTabSz="779173">
              <a:defRPr/>
            </a:pPr>
            <a:r>
              <a:rPr lang="ru-RU" sz="1619" dirty="0">
                <a:solidFill>
                  <a:prstClr val="black"/>
                </a:solidFill>
                <a:latin typeface="Times New Roman"/>
              </a:rPr>
              <a:t>Слово</a:t>
            </a:r>
            <a:r>
              <a:rPr lang="ru-RU" sz="1619" b="1" dirty="0">
                <a:solidFill>
                  <a:prstClr val="black"/>
                </a:solidFill>
                <a:latin typeface="Times New Roman"/>
              </a:rPr>
              <a:t> «Резервы» </a:t>
            </a:r>
            <a:r>
              <a:rPr lang="ru-RU" sz="1619" dirty="0">
                <a:solidFill>
                  <a:prstClr val="black"/>
                </a:solidFill>
                <a:latin typeface="Times New Roman"/>
              </a:rPr>
              <a:t>в МСФО русскоязычный перевод</a:t>
            </a:r>
          </a:p>
          <a:p>
            <a:pPr algn="ctr" defTabSz="779173">
              <a:defRPr/>
            </a:pPr>
            <a:r>
              <a:rPr lang="ru-RU" sz="1619" b="1" dirty="0">
                <a:solidFill>
                  <a:prstClr val="black"/>
                </a:solidFill>
                <a:latin typeface="Times New Roman"/>
              </a:rPr>
              <a:t>ОФП/Баланс</a:t>
            </a:r>
          </a:p>
        </p:txBody>
      </p:sp>
    </p:spTree>
    <p:extLst>
      <p:ext uri="{BB962C8B-B14F-4D97-AF65-F5344CB8AC3E}">
        <p14:creationId xmlns:p14="http://schemas.microsoft.com/office/powerpoint/2010/main" val="141859364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3">
            <a:extLst>
              <a:ext uri="{FF2B5EF4-FFF2-40B4-BE49-F238E27FC236}">
                <a16:creationId xmlns:a16="http://schemas.microsoft.com/office/drawing/2014/main" id="{1E42A11E-FEF8-4DC2-ACCC-A84D9319BF46}"/>
              </a:ext>
            </a:extLst>
          </p:cNvPr>
          <p:cNvGraphicFramePr>
            <a:graphicFrameLocks noGrp="1"/>
          </p:cNvGraphicFramePr>
          <p:nvPr/>
        </p:nvGraphicFramePr>
        <p:xfrm>
          <a:off x="776032" y="1463184"/>
          <a:ext cx="7561783" cy="5337428"/>
        </p:xfrm>
        <a:graphic>
          <a:graphicData uri="http://schemas.openxmlformats.org/drawingml/2006/table">
            <a:tbl>
              <a:tblPr firstRow="1" bandRow="1">
                <a:tableStyleId>{2D5ABB26-0587-4C30-8999-92F81FD0307C}</a:tableStyleId>
              </a:tblPr>
              <a:tblGrid>
                <a:gridCol w="2042919">
                  <a:extLst>
                    <a:ext uri="{9D8B030D-6E8A-4147-A177-3AD203B41FA5}">
                      <a16:colId xmlns:a16="http://schemas.microsoft.com/office/drawing/2014/main" val="2556089577"/>
                    </a:ext>
                  </a:extLst>
                </a:gridCol>
                <a:gridCol w="5518864">
                  <a:extLst>
                    <a:ext uri="{9D8B030D-6E8A-4147-A177-3AD203B41FA5}">
                      <a16:colId xmlns:a16="http://schemas.microsoft.com/office/drawing/2014/main" val="3614939536"/>
                    </a:ext>
                  </a:extLst>
                </a:gridCol>
              </a:tblGrid>
              <a:tr h="4382627">
                <a:tc rowSpan="2">
                  <a:txBody>
                    <a:bodyPr/>
                    <a:lstStyle/>
                    <a:p>
                      <a:pPr algn="ctr"/>
                      <a:r>
                        <a:rPr lang="ru-RU" sz="1700" b="1" dirty="0">
                          <a:solidFill>
                            <a:schemeClr val="tx1"/>
                          </a:solidFill>
                          <a:latin typeface="+mj-lt"/>
                        </a:rPr>
                        <a:t>Активы</a:t>
                      </a:r>
                    </a:p>
                    <a:p>
                      <a:pPr algn="ctr"/>
                      <a:endParaRPr lang="ru-RU" sz="1700" b="1" dirty="0">
                        <a:solidFill>
                          <a:schemeClr val="tx1"/>
                        </a:solidFill>
                        <a:latin typeface="+mj-lt"/>
                      </a:endParaRPr>
                    </a:p>
                    <a:p>
                      <a:pPr algn="l"/>
                      <a:r>
                        <a:rPr lang="ru-RU" sz="1700" b="0" dirty="0">
                          <a:solidFill>
                            <a:schemeClr val="tx1"/>
                          </a:solidFill>
                          <a:latin typeface="+mj-lt"/>
                        </a:rPr>
                        <a:t>…</a:t>
                      </a:r>
                    </a:p>
                  </a:txBody>
                  <a:tcPr marL="77913" marR="77913" marT="38957" marB="38957">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ru-RU" sz="1700" b="1" dirty="0">
                          <a:solidFill>
                            <a:schemeClr val="tx1"/>
                          </a:solidFill>
                          <a:latin typeface="+mj-lt"/>
                        </a:rPr>
                        <a:t>Обязательства </a:t>
                      </a:r>
                    </a:p>
                    <a:p>
                      <a:pPr algn="l"/>
                      <a:r>
                        <a:rPr lang="ru-RU" sz="1700" b="0" dirty="0">
                          <a:solidFill>
                            <a:schemeClr val="tx1"/>
                          </a:solidFill>
                          <a:latin typeface="+mj-lt"/>
                        </a:rPr>
                        <a:t>МСФО (</a:t>
                      </a:r>
                      <a:r>
                        <a:rPr lang="en-US" sz="1700" b="0" dirty="0">
                          <a:solidFill>
                            <a:schemeClr val="tx1"/>
                          </a:solidFill>
                          <a:latin typeface="+mj-lt"/>
                        </a:rPr>
                        <a:t>IAS) </a:t>
                      </a:r>
                      <a:r>
                        <a:rPr lang="ru-RU" sz="1700" b="0" dirty="0">
                          <a:solidFill>
                            <a:schemeClr val="tx1"/>
                          </a:solidFill>
                          <a:latin typeface="+mj-lt"/>
                        </a:rPr>
                        <a:t>37 Резервы, условные обязательства и условные активы:</a:t>
                      </a:r>
                    </a:p>
                    <a:p>
                      <a:pPr marL="342900" indent="-342900" algn="l">
                        <a:buFont typeface="Wingdings" panose="05000000000000000000" pitchFamily="2" charset="2"/>
                        <a:buChar char="ü"/>
                      </a:pPr>
                      <a:r>
                        <a:rPr lang="ru-RU" sz="1700" b="0" dirty="0">
                          <a:solidFill>
                            <a:schemeClr val="tx1"/>
                          </a:solidFill>
                          <a:latin typeface="+mj-lt"/>
                        </a:rPr>
                        <a:t>Юридическое обязательство или из практических соображений - </a:t>
                      </a:r>
                      <a:r>
                        <a:rPr lang="ru-RU" sz="1700" b="0" i="1" dirty="0">
                          <a:solidFill>
                            <a:schemeClr val="tx1"/>
                          </a:solidFill>
                          <a:latin typeface="+mj-lt"/>
                        </a:rPr>
                        <a:t>вытекающее из практики</a:t>
                      </a:r>
                    </a:p>
                    <a:p>
                      <a:pPr marL="342900" indent="-342900" algn="l">
                        <a:buFont typeface="Wingdings" panose="05000000000000000000" pitchFamily="2" charset="2"/>
                        <a:buChar char="ü"/>
                      </a:pPr>
                      <a:r>
                        <a:rPr lang="ru-RU" sz="1700" b="0" dirty="0">
                          <a:solidFill>
                            <a:schemeClr val="tx1"/>
                          </a:solidFill>
                          <a:latin typeface="+mj-lt"/>
                        </a:rPr>
                        <a:t>Вероятность </a:t>
                      </a:r>
                      <a:r>
                        <a:rPr lang="ru-RU" sz="1700" b="0" dirty="0">
                          <a:solidFill>
                            <a:schemeClr val="tx1"/>
                          </a:solidFill>
                          <a:latin typeface="+mj-lt"/>
                          <a:cs typeface="Times New Roman" panose="02020603050405020304" pitchFamily="18" charset="0"/>
                        </a:rPr>
                        <a:t>&gt; 50</a:t>
                      </a:r>
                      <a:r>
                        <a:rPr lang="en-US" sz="1700" b="0" dirty="0">
                          <a:solidFill>
                            <a:schemeClr val="tx1"/>
                          </a:solidFill>
                          <a:latin typeface="+mj-lt"/>
                          <a:cs typeface="Times New Roman" panose="02020603050405020304" pitchFamily="18" charset="0"/>
                        </a:rPr>
                        <a:t>%</a:t>
                      </a:r>
                      <a:r>
                        <a:rPr lang="ru-RU" sz="1700" b="0" dirty="0">
                          <a:solidFill>
                            <a:schemeClr val="tx1"/>
                          </a:solidFill>
                          <a:latin typeface="+mj-lt"/>
                          <a:cs typeface="Times New Roman" panose="02020603050405020304" pitchFamily="18" charset="0"/>
                        </a:rPr>
                        <a:t>. вероятность выбытия ресурсов, заключающих в себе экономически выгоды;</a:t>
                      </a:r>
                    </a:p>
                    <a:p>
                      <a:pPr marL="342900" indent="-342900" algn="l">
                        <a:buFont typeface="Wingdings" panose="05000000000000000000" pitchFamily="2" charset="2"/>
                        <a:buChar char="ü"/>
                      </a:pPr>
                      <a:r>
                        <a:rPr lang="ru-RU" sz="1700" b="0" dirty="0">
                          <a:solidFill>
                            <a:schemeClr val="tx1"/>
                          </a:solidFill>
                          <a:latin typeface="+mj-lt"/>
                          <a:cs typeface="Times New Roman" panose="02020603050405020304" pitchFamily="18" charset="0"/>
                        </a:rPr>
                        <a:t>Возможность оценки времени и суммы обязательства</a:t>
                      </a:r>
                    </a:p>
                    <a:p>
                      <a:pPr marL="342900" indent="-342900" algn="l">
                        <a:buFont typeface="Wingdings" panose="05000000000000000000" pitchFamily="2" charset="2"/>
                        <a:buChar char="ü"/>
                      </a:pPr>
                      <a:endParaRPr lang="ru-RU" sz="1700" b="0" dirty="0">
                        <a:solidFill>
                          <a:schemeClr val="tx1"/>
                        </a:solidFill>
                        <a:latin typeface="+mj-lt"/>
                        <a:cs typeface="Times New Roman" panose="02020603050405020304" pitchFamily="18" charset="0"/>
                      </a:endParaRPr>
                    </a:p>
                    <a:p>
                      <a:pPr marL="0" lvl="0" indent="0" algn="l">
                        <a:buFont typeface="Wingdings" panose="05000000000000000000" pitchFamily="2" charset="2"/>
                        <a:buNone/>
                      </a:pPr>
                      <a:r>
                        <a:rPr lang="ru-RU" sz="1700" b="0" dirty="0">
                          <a:solidFill>
                            <a:schemeClr val="tx1"/>
                          </a:solidFill>
                          <a:latin typeface="+mj-lt"/>
                          <a:cs typeface="Times New Roman" panose="02020603050405020304" pitchFamily="18" charset="0"/>
                        </a:rPr>
                        <a:t>3400 Краткосрочные </a:t>
                      </a:r>
                      <a:r>
                        <a:rPr lang="ru-RU" sz="1700" b="1" dirty="0">
                          <a:solidFill>
                            <a:schemeClr val="tx1"/>
                          </a:solidFill>
                          <a:latin typeface="+mj-lt"/>
                          <a:cs typeface="Times New Roman" panose="02020603050405020304" pitchFamily="18" charset="0"/>
                        </a:rPr>
                        <a:t>оценочные обязательства</a:t>
                      </a:r>
                      <a:r>
                        <a:rPr lang="ru-RU" sz="1700" b="0" dirty="0">
                          <a:solidFill>
                            <a:schemeClr val="tx1"/>
                          </a:solidFill>
                          <a:latin typeface="+mj-lt"/>
                          <a:cs typeface="Times New Roman" panose="02020603050405020304" pitchFamily="18" charset="0"/>
                        </a:rPr>
                        <a:t>:</a:t>
                      </a:r>
                    </a:p>
                    <a:p>
                      <a:pPr marL="457200" lvl="1" indent="0" algn="l">
                        <a:buFont typeface="Wingdings" panose="05000000000000000000" pitchFamily="2" charset="2"/>
                        <a:buNone/>
                      </a:pPr>
                      <a:r>
                        <a:rPr lang="ru-RU" sz="1700" b="0" dirty="0">
                          <a:solidFill>
                            <a:schemeClr val="tx1"/>
                          </a:solidFill>
                          <a:latin typeface="+mj-lt"/>
                          <a:cs typeface="Times New Roman" panose="02020603050405020304" pitchFamily="18" charset="0"/>
                        </a:rPr>
                        <a:t>3410 Краткосрочные гарантийные обязательства</a:t>
                      </a:r>
                    </a:p>
                    <a:p>
                      <a:pPr marL="457200" lvl="1" indent="0" algn="l">
                        <a:buFont typeface="Wingdings" panose="05000000000000000000" pitchFamily="2" charset="2"/>
                        <a:buNone/>
                      </a:pPr>
                      <a:r>
                        <a:rPr lang="ru-RU" sz="1700" b="0" dirty="0">
                          <a:solidFill>
                            <a:schemeClr val="tx1"/>
                          </a:solidFill>
                          <a:latin typeface="+mj-lt"/>
                          <a:cs typeface="Times New Roman" panose="02020603050405020304" pitchFamily="18" charset="0"/>
                        </a:rPr>
                        <a:t>3420 Краткосрочные обязательства по юридическим претензиям</a:t>
                      </a:r>
                    </a:p>
                    <a:p>
                      <a:pPr marL="457200" lvl="1" indent="0" algn="l">
                        <a:buFont typeface="Wingdings" panose="05000000000000000000" pitchFamily="2" charset="2"/>
                        <a:buNone/>
                      </a:pPr>
                      <a:r>
                        <a:rPr lang="ru-RU" sz="1700" b="0" dirty="0">
                          <a:solidFill>
                            <a:schemeClr val="tx1"/>
                          </a:solidFill>
                          <a:latin typeface="+mj-lt"/>
                          <a:cs typeface="Times New Roman" panose="02020603050405020304" pitchFamily="18" charset="0"/>
                        </a:rPr>
                        <a:t>3430 Краткосрочные оценочные обязательства по вознаграждениям работникам </a:t>
                      </a:r>
                      <a:r>
                        <a:rPr lang="ru-RU" sz="1700" b="1" dirty="0">
                          <a:solidFill>
                            <a:schemeClr val="tx1"/>
                          </a:solidFill>
                          <a:highlight>
                            <a:srgbClr val="FFFF00"/>
                          </a:highlight>
                          <a:latin typeface="+mj-lt"/>
                          <a:cs typeface="Times New Roman" panose="02020603050405020304" pitchFamily="18" charset="0"/>
                        </a:rPr>
                        <a:t>МСФО (</a:t>
                      </a:r>
                      <a:r>
                        <a:rPr lang="en-US" sz="1700" b="1" dirty="0">
                          <a:solidFill>
                            <a:schemeClr val="tx1"/>
                          </a:solidFill>
                          <a:highlight>
                            <a:srgbClr val="FFFF00"/>
                          </a:highlight>
                          <a:latin typeface="+mj-lt"/>
                          <a:cs typeface="Times New Roman" panose="02020603050405020304" pitchFamily="18" charset="0"/>
                        </a:rPr>
                        <a:t>IAS) </a:t>
                      </a:r>
                      <a:r>
                        <a:rPr lang="ru-RU" sz="1700" b="1" dirty="0">
                          <a:solidFill>
                            <a:schemeClr val="tx1"/>
                          </a:solidFill>
                          <a:highlight>
                            <a:srgbClr val="FFFF00"/>
                          </a:highlight>
                          <a:latin typeface="+mj-lt"/>
                          <a:cs typeface="Times New Roman" panose="02020603050405020304" pitchFamily="18" charset="0"/>
                        </a:rPr>
                        <a:t>19</a:t>
                      </a:r>
                      <a:r>
                        <a:rPr lang="en-US" sz="1700" b="1" dirty="0">
                          <a:solidFill>
                            <a:schemeClr val="tx1"/>
                          </a:solidFill>
                          <a:highlight>
                            <a:srgbClr val="FFFF00"/>
                          </a:highlight>
                          <a:latin typeface="+mj-lt"/>
                          <a:cs typeface="Times New Roman" panose="02020603050405020304" pitchFamily="18" charset="0"/>
                        </a:rPr>
                        <a:t> </a:t>
                      </a:r>
                      <a:endParaRPr lang="ru-RU" sz="1700" b="1" dirty="0">
                        <a:solidFill>
                          <a:schemeClr val="tx1"/>
                        </a:solidFill>
                        <a:highlight>
                          <a:srgbClr val="FFFF00"/>
                        </a:highlight>
                        <a:latin typeface="+mj-lt"/>
                        <a:cs typeface="Times New Roman" panose="02020603050405020304" pitchFamily="18" charset="0"/>
                      </a:endParaRPr>
                    </a:p>
                    <a:p>
                      <a:pPr marL="457200" lvl="1" indent="0" algn="l">
                        <a:buFont typeface="Wingdings" panose="05000000000000000000" pitchFamily="2" charset="2"/>
                        <a:buNone/>
                      </a:pPr>
                      <a:r>
                        <a:rPr lang="ru-RU" sz="1700" b="0" dirty="0">
                          <a:solidFill>
                            <a:schemeClr val="tx1"/>
                          </a:solidFill>
                          <a:latin typeface="+mj-lt"/>
                          <a:cs typeface="Times New Roman" panose="02020603050405020304" pitchFamily="18" charset="0"/>
                        </a:rPr>
                        <a:t>3440 Прочие краткосрочные оценочные обязательства</a:t>
                      </a:r>
                      <a:endParaRPr lang="ru-RU" sz="1700" b="0" dirty="0">
                        <a:solidFill>
                          <a:schemeClr val="tx1"/>
                        </a:solidFill>
                        <a:latin typeface="+mj-lt"/>
                      </a:endParaRPr>
                    </a:p>
                    <a:p>
                      <a:pPr algn="l"/>
                      <a:endParaRPr lang="ru-RU" sz="1700" b="0" dirty="0">
                        <a:solidFill>
                          <a:schemeClr val="tx1"/>
                        </a:solidFill>
                        <a:latin typeface="+mj-lt"/>
                      </a:endParaRPr>
                    </a:p>
                  </a:txBody>
                  <a:tcPr marL="77913" marR="77913" marT="38957" marB="38957">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992961852"/>
                  </a:ext>
                </a:extLst>
              </a:tr>
              <a:tr h="584350">
                <a:tc vMerge="1">
                  <a:txBody>
                    <a:bodyPr/>
                    <a:lstStyle/>
                    <a:p>
                      <a:endParaRPr lang="ru-RU" dirty="0"/>
                    </a:p>
                  </a:txBody>
                  <a:tcPr/>
                </a:tc>
                <a:tc>
                  <a:txBody>
                    <a:bodyPr/>
                    <a:lstStyle/>
                    <a:p>
                      <a:pPr algn="ctr"/>
                      <a:r>
                        <a:rPr lang="ru-RU" sz="1700" b="1" dirty="0">
                          <a:solidFill>
                            <a:schemeClr val="tx1"/>
                          </a:solidFill>
                          <a:latin typeface="+mj-lt"/>
                        </a:rPr>
                        <a:t>Капиталы</a:t>
                      </a:r>
                    </a:p>
                    <a:p>
                      <a:pPr algn="l"/>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2218160510"/>
                  </a:ext>
                </a:extLst>
              </a:tr>
            </a:tbl>
          </a:graphicData>
        </a:graphic>
      </p:graphicFrame>
      <p:sp>
        <p:nvSpPr>
          <p:cNvPr id="4" name="TextBox 3">
            <a:extLst>
              <a:ext uri="{FF2B5EF4-FFF2-40B4-BE49-F238E27FC236}">
                <a16:creationId xmlns:a16="http://schemas.microsoft.com/office/drawing/2014/main" id="{4B9666BD-0445-4588-87F4-2912091931EA}"/>
              </a:ext>
            </a:extLst>
          </p:cNvPr>
          <p:cNvSpPr txBox="1"/>
          <p:nvPr/>
        </p:nvSpPr>
        <p:spPr>
          <a:xfrm>
            <a:off x="985300" y="637104"/>
            <a:ext cx="7466698" cy="839845"/>
          </a:xfrm>
          <a:prstGeom prst="rect">
            <a:avLst/>
          </a:prstGeom>
          <a:noFill/>
        </p:spPr>
        <p:txBody>
          <a:bodyPr wrap="square" rtlCol="0">
            <a:spAutoFit/>
          </a:bodyPr>
          <a:lstStyle/>
          <a:p>
            <a:pPr algn="ctr" defTabSz="779173">
              <a:defRPr/>
            </a:pPr>
            <a:r>
              <a:rPr lang="ru-RU" sz="1619" dirty="0">
                <a:solidFill>
                  <a:prstClr val="black"/>
                </a:solidFill>
                <a:latin typeface="Times New Roman"/>
              </a:rPr>
              <a:t>Слово</a:t>
            </a:r>
            <a:r>
              <a:rPr lang="ru-RU" sz="1619" b="1" dirty="0">
                <a:solidFill>
                  <a:prstClr val="black"/>
                </a:solidFill>
                <a:latin typeface="Times New Roman"/>
              </a:rPr>
              <a:t> «Резервы» </a:t>
            </a:r>
            <a:r>
              <a:rPr lang="ru-RU" sz="1619" dirty="0">
                <a:solidFill>
                  <a:prstClr val="black"/>
                </a:solidFill>
                <a:latin typeface="Times New Roman"/>
              </a:rPr>
              <a:t>в МСФО русскоязычный перевод</a:t>
            </a:r>
          </a:p>
          <a:p>
            <a:pPr algn="ctr" defTabSz="779173">
              <a:defRPr/>
            </a:pPr>
            <a:endParaRPr lang="ru-RU" sz="1619" dirty="0">
              <a:solidFill>
                <a:prstClr val="black"/>
              </a:solidFill>
              <a:latin typeface="Times New Roman"/>
            </a:endParaRPr>
          </a:p>
          <a:p>
            <a:pPr algn="ctr" defTabSz="779173">
              <a:defRPr/>
            </a:pPr>
            <a:r>
              <a:rPr lang="ru-RU" sz="1619" b="1" dirty="0">
                <a:solidFill>
                  <a:prstClr val="black"/>
                </a:solidFill>
                <a:latin typeface="Times New Roman"/>
              </a:rPr>
              <a:t>ОФП/Баланс</a:t>
            </a:r>
          </a:p>
        </p:txBody>
      </p:sp>
    </p:spTree>
    <p:extLst>
      <p:ext uri="{BB962C8B-B14F-4D97-AF65-F5344CB8AC3E}">
        <p14:creationId xmlns:p14="http://schemas.microsoft.com/office/powerpoint/2010/main" val="324835893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кругленный прямоугольник 12"/>
          <p:cNvSpPr/>
          <p:nvPr/>
        </p:nvSpPr>
        <p:spPr>
          <a:xfrm>
            <a:off x="1266092" y="3991708"/>
            <a:ext cx="6848291" cy="2025426"/>
          </a:xfrm>
          <a:prstGeom prst="round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orbel"/>
            </a:endParaRPr>
          </a:p>
        </p:txBody>
      </p:sp>
      <p:sp>
        <p:nvSpPr>
          <p:cNvPr id="12" name="Скругленный прямоугольник 11"/>
          <p:cNvSpPr/>
          <p:nvPr/>
        </p:nvSpPr>
        <p:spPr>
          <a:xfrm>
            <a:off x="773723" y="2655277"/>
            <a:ext cx="5627077" cy="1195754"/>
          </a:xfrm>
          <a:prstGeom prst="round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orbel"/>
            </a:endParaRPr>
          </a:p>
        </p:txBody>
      </p:sp>
      <p:sp>
        <p:nvSpPr>
          <p:cNvPr id="11" name="Скругленный прямоугольник 10"/>
          <p:cNvSpPr/>
          <p:nvPr/>
        </p:nvSpPr>
        <p:spPr>
          <a:xfrm>
            <a:off x="422031" y="1318846"/>
            <a:ext cx="5627077" cy="1195754"/>
          </a:xfrm>
          <a:prstGeom prst="round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orbel"/>
            </a:endParaRPr>
          </a:p>
        </p:txBody>
      </p:sp>
      <p:sp>
        <p:nvSpPr>
          <p:cNvPr id="10" name="Овал 9"/>
          <p:cNvSpPr/>
          <p:nvPr/>
        </p:nvSpPr>
        <p:spPr>
          <a:xfrm>
            <a:off x="6400800" y="1248508"/>
            <a:ext cx="2039815" cy="984738"/>
          </a:xfrm>
          <a:prstGeom prst="ellipse">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orbel"/>
            </a:endParaRPr>
          </a:p>
        </p:txBody>
      </p:sp>
      <p:sp>
        <p:nvSpPr>
          <p:cNvPr id="2" name="Заголовок 1"/>
          <p:cNvSpPr>
            <a:spLocks noGrp="1"/>
          </p:cNvSpPr>
          <p:nvPr>
            <p:ph type="title"/>
          </p:nvPr>
        </p:nvSpPr>
        <p:spPr>
          <a:xfrm>
            <a:off x="773723" y="404446"/>
            <a:ext cx="7596554" cy="745881"/>
          </a:xfrm>
        </p:spPr>
        <p:txBody>
          <a:bodyPr>
            <a:noAutofit/>
          </a:bodyPr>
          <a:lstStyle/>
          <a:p>
            <a:r>
              <a:rPr lang="ru-RU" sz="2031" b="1" dirty="0"/>
              <a:t>МСФО (IAS) 37 «Резервы, условные обязательства и условные активы»</a:t>
            </a:r>
            <a:endParaRPr lang="ru-RU" sz="2031" dirty="0"/>
          </a:p>
        </p:txBody>
      </p:sp>
      <p:sp>
        <p:nvSpPr>
          <p:cNvPr id="6" name="Прямоугольник 5"/>
          <p:cNvSpPr/>
          <p:nvPr/>
        </p:nvSpPr>
        <p:spPr>
          <a:xfrm>
            <a:off x="562708" y="1389185"/>
            <a:ext cx="5345723" cy="902170"/>
          </a:xfrm>
          <a:prstGeom prst="rect">
            <a:avLst/>
          </a:prstGeom>
        </p:spPr>
        <p:txBody>
          <a:bodyPr wrap="square">
            <a:spAutoFit/>
          </a:bodyPr>
          <a:lstStyle/>
          <a:p>
            <a:pPr defTabSz="844083">
              <a:defRPr/>
            </a:pPr>
            <a:r>
              <a:rPr lang="ru-RU" sz="1754" b="1" dirty="0">
                <a:solidFill>
                  <a:srgbClr val="0000CC"/>
                </a:solidFill>
                <a:latin typeface="Times New Roman"/>
              </a:rPr>
              <a:t>Резервы</a:t>
            </a:r>
            <a:r>
              <a:rPr lang="ru-RU" sz="1754" dirty="0">
                <a:solidFill>
                  <a:prstClr val="black"/>
                </a:solidFill>
                <a:latin typeface="Times New Roman"/>
              </a:rPr>
              <a:t> – это обязательство с неопределенным временем погашения и суммой. Резерв </a:t>
            </a:r>
            <a:r>
              <a:rPr lang="ru-RU" sz="1754" b="1" dirty="0">
                <a:solidFill>
                  <a:prstClr val="black"/>
                </a:solidFill>
                <a:latin typeface="Times New Roman"/>
              </a:rPr>
              <a:t>признается</a:t>
            </a:r>
            <a:r>
              <a:rPr lang="ru-RU" sz="1754" dirty="0">
                <a:solidFill>
                  <a:prstClr val="black"/>
                </a:solidFill>
                <a:latin typeface="Times New Roman"/>
              </a:rPr>
              <a:t> в </a:t>
            </a:r>
            <a:r>
              <a:rPr lang="ru-RU" sz="1754" b="1" dirty="0">
                <a:solidFill>
                  <a:prstClr val="black"/>
                </a:solidFill>
                <a:latin typeface="Times New Roman"/>
              </a:rPr>
              <a:t>финансовой отчетности </a:t>
            </a:r>
            <a:r>
              <a:rPr lang="ru-RU" sz="1754" dirty="0">
                <a:solidFill>
                  <a:prstClr val="black"/>
                </a:solidFill>
                <a:latin typeface="Times New Roman"/>
              </a:rPr>
              <a:t>в качестве </a:t>
            </a:r>
            <a:r>
              <a:rPr lang="ru-RU" sz="1754" b="1" dirty="0">
                <a:solidFill>
                  <a:srgbClr val="0000FF"/>
                </a:solidFill>
                <a:highlight>
                  <a:srgbClr val="FFFF00"/>
                </a:highlight>
                <a:latin typeface="Times New Roman"/>
              </a:rPr>
              <a:t>обязательства</a:t>
            </a:r>
            <a:r>
              <a:rPr lang="ru-RU" sz="1754" b="1" dirty="0">
                <a:solidFill>
                  <a:srgbClr val="0070C0"/>
                </a:solidFill>
                <a:latin typeface="Times New Roman"/>
              </a:rPr>
              <a:t>.</a:t>
            </a:r>
          </a:p>
        </p:txBody>
      </p:sp>
      <p:sp>
        <p:nvSpPr>
          <p:cNvPr id="7" name="Прямоугольник 6"/>
          <p:cNvSpPr/>
          <p:nvPr/>
        </p:nvSpPr>
        <p:spPr>
          <a:xfrm>
            <a:off x="6471138" y="1459523"/>
            <a:ext cx="1969477" cy="632224"/>
          </a:xfrm>
          <a:prstGeom prst="rect">
            <a:avLst/>
          </a:prstGeom>
        </p:spPr>
        <p:txBody>
          <a:bodyPr wrap="square">
            <a:spAutoFit/>
          </a:bodyPr>
          <a:lstStyle/>
          <a:p>
            <a:pPr algn="ctr" defTabSz="844083">
              <a:defRPr/>
            </a:pPr>
            <a:r>
              <a:rPr lang="ru-RU" sz="1754" b="1" dirty="0">
                <a:solidFill>
                  <a:prstClr val="black"/>
                </a:solidFill>
                <a:latin typeface="Times New Roman"/>
              </a:rPr>
              <a:t>Объекты МСФО (</a:t>
            </a:r>
            <a:r>
              <a:rPr lang="en-US" sz="1754" b="1" dirty="0">
                <a:solidFill>
                  <a:prstClr val="black"/>
                </a:solidFill>
                <a:latin typeface="Times New Roman"/>
              </a:rPr>
              <a:t>IAS</a:t>
            </a:r>
            <a:r>
              <a:rPr lang="ru-RU" sz="1754" b="1" dirty="0">
                <a:solidFill>
                  <a:prstClr val="black"/>
                </a:solidFill>
                <a:latin typeface="Times New Roman"/>
              </a:rPr>
              <a:t>)</a:t>
            </a:r>
            <a:r>
              <a:rPr lang="en-US" sz="1754" b="1" dirty="0">
                <a:solidFill>
                  <a:prstClr val="black"/>
                </a:solidFill>
                <a:latin typeface="Times New Roman"/>
              </a:rPr>
              <a:t> 37</a:t>
            </a:r>
            <a:endParaRPr lang="ru-RU" sz="1754" b="1" dirty="0">
              <a:solidFill>
                <a:prstClr val="black"/>
              </a:solidFill>
              <a:latin typeface="Times New Roman"/>
            </a:endParaRPr>
          </a:p>
        </p:txBody>
      </p:sp>
      <p:sp>
        <p:nvSpPr>
          <p:cNvPr id="8" name="Прямоугольник 7"/>
          <p:cNvSpPr/>
          <p:nvPr/>
        </p:nvSpPr>
        <p:spPr>
          <a:xfrm>
            <a:off x="984739" y="2615876"/>
            <a:ext cx="5838092" cy="1172116"/>
          </a:xfrm>
          <a:prstGeom prst="rect">
            <a:avLst/>
          </a:prstGeom>
        </p:spPr>
        <p:txBody>
          <a:bodyPr wrap="square">
            <a:spAutoFit/>
          </a:bodyPr>
          <a:lstStyle/>
          <a:p>
            <a:pPr defTabSz="844083">
              <a:defRPr/>
            </a:pPr>
            <a:r>
              <a:rPr lang="ru-RU" sz="1754" b="1" dirty="0">
                <a:solidFill>
                  <a:srgbClr val="0000CC"/>
                </a:solidFill>
                <a:latin typeface="Times New Roman"/>
              </a:rPr>
              <a:t>Условное</a:t>
            </a:r>
            <a:r>
              <a:rPr lang="ru-RU" sz="1754" b="1" dirty="0">
                <a:solidFill>
                  <a:prstClr val="black"/>
                </a:solidFill>
                <a:latin typeface="Times New Roman"/>
              </a:rPr>
              <a:t> обязательство </a:t>
            </a:r>
          </a:p>
          <a:p>
            <a:pPr defTabSz="844083">
              <a:defRPr/>
            </a:pPr>
            <a:r>
              <a:rPr lang="ru-RU" sz="1754" dirty="0">
                <a:solidFill>
                  <a:prstClr val="black"/>
                </a:solidFill>
                <a:latin typeface="Times New Roman"/>
              </a:rPr>
              <a:t>Возможное или существующее обязательство, которое возникает из прошлых событий, но </a:t>
            </a:r>
            <a:r>
              <a:rPr lang="ru-RU" sz="1754" b="1" dirty="0">
                <a:solidFill>
                  <a:prstClr val="black"/>
                </a:solidFill>
                <a:latin typeface="Times New Roman"/>
              </a:rPr>
              <a:t>не признается, </a:t>
            </a:r>
            <a:r>
              <a:rPr lang="ru-RU" sz="1754" dirty="0">
                <a:solidFill>
                  <a:prstClr val="black"/>
                </a:solidFill>
                <a:latin typeface="Times New Roman"/>
              </a:rPr>
              <a:t>а </a:t>
            </a:r>
            <a:r>
              <a:rPr lang="ru-RU" sz="1754" b="1" dirty="0">
                <a:solidFill>
                  <a:prstClr val="black"/>
                </a:solidFill>
                <a:latin typeface="Times New Roman"/>
              </a:rPr>
              <a:t>раскрывается: в </a:t>
            </a:r>
            <a:r>
              <a:rPr lang="ru-RU" sz="1754" b="1" dirty="0">
                <a:solidFill>
                  <a:srgbClr val="0000FF"/>
                </a:solidFill>
                <a:latin typeface="Times New Roman"/>
              </a:rPr>
              <a:t>примечаниях</a:t>
            </a:r>
            <a:r>
              <a:rPr lang="ru-RU" sz="1754" b="1" dirty="0">
                <a:solidFill>
                  <a:prstClr val="black"/>
                </a:solidFill>
                <a:latin typeface="Times New Roman"/>
              </a:rPr>
              <a:t> в ФО</a:t>
            </a:r>
          </a:p>
        </p:txBody>
      </p:sp>
      <p:sp>
        <p:nvSpPr>
          <p:cNvPr id="9" name="Прямоугольник 8"/>
          <p:cNvSpPr/>
          <p:nvPr/>
        </p:nvSpPr>
        <p:spPr>
          <a:xfrm>
            <a:off x="1547446" y="4045562"/>
            <a:ext cx="6330462" cy="1981953"/>
          </a:xfrm>
          <a:prstGeom prst="rect">
            <a:avLst/>
          </a:prstGeom>
        </p:spPr>
        <p:txBody>
          <a:bodyPr wrap="square">
            <a:spAutoFit/>
          </a:bodyPr>
          <a:lstStyle/>
          <a:p>
            <a:pPr defTabSz="844083">
              <a:defRPr/>
            </a:pPr>
            <a:r>
              <a:rPr lang="ru-RU" sz="1754" b="1" dirty="0">
                <a:solidFill>
                  <a:prstClr val="black"/>
                </a:solidFill>
                <a:latin typeface="Times New Roman"/>
              </a:rPr>
              <a:t>Условный </a:t>
            </a:r>
            <a:r>
              <a:rPr lang="ru-RU" sz="1754" b="1" dirty="0">
                <a:solidFill>
                  <a:srgbClr val="0000CC"/>
                </a:solidFill>
                <a:latin typeface="Times New Roman"/>
              </a:rPr>
              <a:t>актив </a:t>
            </a:r>
            <a:r>
              <a:rPr lang="ru-RU" sz="1754" dirty="0">
                <a:solidFill>
                  <a:prstClr val="black"/>
                </a:solidFill>
                <a:latin typeface="Times New Roman"/>
              </a:rPr>
              <a:t>– это возможный актив, возникающий вследствие прошлых событий, существование которого будет подтверждено наступлением или ненаступлением одного или нескольких будущих событий, которые в полной мере </a:t>
            </a:r>
            <a:r>
              <a:rPr lang="ru-RU" sz="1754" b="1" dirty="0">
                <a:solidFill>
                  <a:prstClr val="black"/>
                </a:solidFill>
                <a:latin typeface="Times New Roman"/>
              </a:rPr>
              <a:t>не находиться под контролем предприятия </a:t>
            </a:r>
          </a:p>
          <a:p>
            <a:pPr defTabSz="844083">
              <a:defRPr/>
            </a:pPr>
            <a:r>
              <a:rPr lang="ru-RU" sz="1754" b="1" dirty="0">
                <a:solidFill>
                  <a:prstClr val="black"/>
                </a:solidFill>
                <a:latin typeface="Times New Roman"/>
              </a:rPr>
              <a:t>Не признается и не раскрывается. </a:t>
            </a:r>
            <a:r>
              <a:rPr lang="ru-RU" sz="1754" dirty="0">
                <a:solidFill>
                  <a:prstClr val="black"/>
                </a:solidFill>
                <a:latin typeface="Times New Roman"/>
              </a:rPr>
              <a:t>Если только существенно, то в примечаниях в ФО</a:t>
            </a:r>
          </a:p>
        </p:txBody>
      </p:sp>
      <p:cxnSp>
        <p:nvCxnSpPr>
          <p:cNvPr id="15" name="Прямая со стрелкой 14"/>
          <p:cNvCxnSpPr>
            <a:stCxn id="10" idx="4"/>
          </p:cNvCxnSpPr>
          <p:nvPr/>
        </p:nvCxnSpPr>
        <p:spPr>
          <a:xfrm rot="16200000" flipH="1">
            <a:off x="6559061" y="3094892"/>
            <a:ext cx="1758462" cy="35169"/>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rot="10800000">
            <a:off x="6400800" y="3147646"/>
            <a:ext cx="1055077" cy="1466"/>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stCxn id="10" idx="2"/>
          </p:cNvCxnSpPr>
          <p:nvPr/>
        </p:nvCxnSpPr>
        <p:spPr>
          <a:xfrm rot="10800000">
            <a:off x="6049108" y="1740877"/>
            <a:ext cx="351692" cy="1466"/>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573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35714" y="879057"/>
            <a:ext cx="1758375" cy="1921646"/>
            <a:chOff x="923543" y="1360932"/>
            <a:chExt cx="1837944" cy="2322576"/>
          </a:xfrm>
        </p:grpSpPr>
        <p:pic>
          <p:nvPicPr>
            <p:cNvPr id="4" name="object 4"/>
            <p:cNvPicPr/>
            <p:nvPr/>
          </p:nvPicPr>
          <p:blipFill>
            <a:blip r:embed="rId2" cstate="print"/>
            <a:stretch>
              <a:fillRect/>
            </a:stretch>
          </p:blipFill>
          <p:spPr>
            <a:xfrm>
              <a:off x="923543" y="1360932"/>
              <a:ext cx="1837944" cy="2322576"/>
            </a:xfrm>
            <a:prstGeom prst="rect">
              <a:avLst/>
            </a:prstGeom>
          </p:spPr>
        </p:pic>
        <p:sp>
          <p:nvSpPr>
            <p:cNvPr id="5" name="object 5"/>
            <p:cNvSpPr/>
            <p:nvPr/>
          </p:nvSpPr>
          <p:spPr>
            <a:xfrm>
              <a:off x="1007363" y="1444752"/>
              <a:ext cx="518159" cy="521334"/>
            </a:xfrm>
            <a:custGeom>
              <a:avLst/>
              <a:gdLst/>
              <a:ahLst/>
              <a:cxnLst/>
              <a:rect l="l" t="t" r="r" b="b"/>
              <a:pathLst>
                <a:path w="518159" h="521335">
                  <a:moveTo>
                    <a:pt x="259080" y="0"/>
                  </a:moveTo>
                  <a:lnTo>
                    <a:pt x="212508" y="4199"/>
                  </a:lnTo>
                  <a:lnTo>
                    <a:pt x="168676" y="16308"/>
                  </a:lnTo>
                  <a:lnTo>
                    <a:pt x="128315" y="35588"/>
                  </a:lnTo>
                  <a:lnTo>
                    <a:pt x="92156" y="61302"/>
                  </a:lnTo>
                  <a:lnTo>
                    <a:pt x="60930" y="92715"/>
                  </a:lnTo>
                  <a:lnTo>
                    <a:pt x="35370" y="129088"/>
                  </a:lnTo>
                  <a:lnTo>
                    <a:pt x="16208" y="169685"/>
                  </a:lnTo>
                  <a:lnTo>
                    <a:pt x="4173" y="213769"/>
                  </a:lnTo>
                  <a:lnTo>
                    <a:pt x="0" y="260603"/>
                  </a:lnTo>
                  <a:lnTo>
                    <a:pt x="4173" y="307438"/>
                  </a:lnTo>
                  <a:lnTo>
                    <a:pt x="16208" y="351522"/>
                  </a:lnTo>
                  <a:lnTo>
                    <a:pt x="35370" y="392119"/>
                  </a:lnTo>
                  <a:lnTo>
                    <a:pt x="60930" y="428492"/>
                  </a:lnTo>
                  <a:lnTo>
                    <a:pt x="92156" y="459905"/>
                  </a:lnTo>
                  <a:lnTo>
                    <a:pt x="128315" y="485619"/>
                  </a:lnTo>
                  <a:lnTo>
                    <a:pt x="168676" y="504899"/>
                  </a:lnTo>
                  <a:lnTo>
                    <a:pt x="212508" y="517008"/>
                  </a:lnTo>
                  <a:lnTo>
                    <a:pt x="259080" y="521208"/>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6" name="object 6"/>
            <p:cNvSpPr/>
            <p:nvPr/>
          </p:nvSpPr>
          <p:spPr>
            <a:xfrm>
              <a:off x="1007363" y="1444752"/>
              <a:ext cx="518159" cy="521334"/>
            </a:xfrm>
            <a:custGeom>
              <a:avLst/>
              <a:gdLst/>
              <a:ahLst/>
              <a:cxnLst/>
              <a:rect l="l" t="t" r="r" b="b"/>
              <a:pathLst>
                <a:path w="518159" h="521335">
                  <a:moveTo>
                    <a:pt x="0" y="260603"/>
                  </a:moveTo>
                  <a:lnTo>
                    <a:pt x="4173" y="213769"/>
                  </a:lnTo>
                  <a:lnTo>
                    <a:pt x="16208" y="169685"/>
                  </a:lnTo>
                  <a:lnTo>
                    <a:pt x="35370" y="129088"/>
                  </a:lnTo>
                  <a:lnTo>
                    <a:pt x="60930" y="92715"/>
                  </a:lnTo>
                  <a:lnTo>
                    <a:pt x="92156" y="61302"/>
                  </a:lnTo>
                  <a:lnTo>
                    <a:pt x="128315" y="35588"/>
                  </a:lnTo>
                  <a:lnTo>
                    <a:pt x="168676" y="16308"/>
                  </a:lnTo>
                  <a:lnTo>
                    <a:pt x="21250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8"/>
                  </a:lnTo>
                  <a:lnTo>
                    <a:pt x="212508" y="517008"/>
                  </a:lnTo>
                  <a:lnTo>
                    <a:pt x="168676" y="504899"/>
                  </a:lnTo>
                  <a:lnTo>
                    <a:pt x="128315" y="485619"/>
                  </a:lnTo>
                  <a:lnTo>
                    <a:pt x="92156" y="459905"/>
                  </a:lnTo>
                  <a:lnTo>
                    <a:pt x="60930" y="428492"/>
                  </a:lnTo>
                  <a:lnTo>
                    <a:pt x="35370" y="392119"/>
                  </a:lnTo>
                  <a:lnTo>
                    <a:pt x="16208" y="351522"/>
                  </a:lnTo>
                  <a:lnTo>
                    <a:pt x="4173"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7" name="object 7"/>
            <p:cNvPicPr/>
            <p:nvPr/>
          </p:nvPicPr>
          <p:blipFill>
            <a:blip r:embed="rId3" cstate="print"/>
            <a:stretch>
              <a:fillRect/>
            </a:stretch>
          </p:blipFill>
          <p:spPr>
            <a:xfrm>
              <a:off x="1222248" y="1633727"/>
              <a:ext cx="114300" cy="170687"/>
            </a:xfrm>
            <a:prstGeom prst="rect">
              <a:avLst/>
            </a:prstGeom>
          </p:spPr>
        </p:pic>
        <p:pic>
          <p:nvPicPr>
            <p:cNvPr id="8" name="object 8"/>
            <p:cNvPicPr/>
            <p:nvPr/>
          </p:nvPicPr>
          <p:blipFill>
            <a:blip r:embed="rId4" cstate="print"/>
            <a:stretch>
              <a:fillRect/>
            </a:stretch>
          </p:blipFill>
          <p:spPr>
            <a:xfrm>
              <a:off x="1220368" y="1631568"/>
              <a:ext cx="98018" cy="154559"/>
            </a:xfrm>
            <a:prstGeom prst="rect">
              <a:avLst/>
            </a:prstGeom>
          </p:spPr>
        </p:pic>
      </p:grpSp>
      <p:sp>
        <p:nvSpPr>
          <p:cNvPr id="9" name="object 9"/>
          <p:cNvSpPr txBox="1">
            <a:spLocks noGrp="1"/>
          </p:cNvSpPr>
          <p:nvPr>
            <p:ph type="title"/>
          </p:nvPr>
        </p:nvSpPr>
        <p:spPr>
          <a:xfrm>
            <a:off x="1649085" y="615439"/>
            <a:ext cx="5633671" cy="278380"/>
          </a:xfrm>
          <a:prstGeom prst="rect">
            <a:avLst/>
          </a:prstGeom>
        </p:spPr>
        <p:txBody>
          <a:bodyPr vert="horz" wrap="square" lIns="0" tIns="8353" rIns="0" bIns="0" rtlCol="0" anchor="ctr">
            <a:spAutoFit/>
          </a:bodyPr>
          <a:lstStyle/>
          <a:p>
            <a:pPr marL="8793">
              <a:spcBef>
                <a:spcPts val="66"/>
              </a:spcBef>
            </a:pPr>
            <a:r>
              <a:rPr lang="ru-RU" sz="1754" b="1" spc="-31" dirty="0">
                <a:solidFill>
                  <a:schemeClr val="tx1"/>
                </a:solidFill>
                <a:latin typeface="Times New Roman" panose="02020603050405020304" pitchFamily="18" charset="0"/>
                <a:cs typeface="Times New Roman" panose="02020603050405020304" pitchFamily="18" charset="0"/>
              </a:rPr>
              <a:t>Р</a:t>
            </a:r>
            <a:r>
              <a:rPr sz="1754" b="1" spc="-31" dirty="0" err="1">
                <a:solidFill>
                  <a:schemeClr val="tx1"/>
                </a:solidFill>
                <a:latin typeface="Times New Roman" panose="02020603050405020304" pitchFamily="18" charset="0"/>
                <a:cs typeface="Times New Roman" panose="02020603050405020304" pitchFamily="18" charset="0"/>
              </a:rPr>
              <a:t>азминка</a:t>
            </a:r>
            <a:r>
              <a:rPr lang="ru-RU" sz="1754" b="1" spc="-31" dirty="0">
                <a:solidFill>
                  <a:schemeClr val="tx1"/>
                </a:solidFill>
                <a:latin typeface="Times New Roman" panose="02020603050405020304" pitchFamily="18" charset="0"/>
                <a:cs typeface="Times New Roman" panose="02020603050405020304" pitchFamily="18" charset="0"/>
              </a:rPr>
              <a:t> до начало </a:t>
            </a:r>
            <a:r>
              <a:rPr sz="1754" b="1" spc="-77" dirty="0">
                <a:solidFill>
                  <a:schemeClr val="tx1"/>
                </a:solidFill>
                <a:latin typeface="Times New Roman" panose="02020603050405020304" pitchFamily="18" charset="0"/>
                <a:cs typeface="Times New Roman" panose="02020603050405020304" pitchFamily="18" charset="0"/>
              </a:rPr>
              <a:t> </a:t>
            </a:r>
            <a:r>
              <a:rPr sz="1754" b="1" spc="-28" dirty="0">
                <a:solidFill>
                  <a:schemeClr val="tx1"/>
                </a:solidFill>
                <a:latin typeface="Times New Roman" panose="02020603050405020304" pitchFamily="18" charset="0"/>
                <a:cs typeface="Times New Roman" panose="02020603050405020304" pitchFamily="18" charset="0"/>
              </a:rPr>
              <a:t>«Мое</a:t>
            </a:r>
            <a:r>
              <a:rPr sz="1754" b="1" spc="-83" dirty="0">
                <a:solidFill>
                  <a:schemeClr val="tx1"/>
                </a:solidFill>
                <a:latin typeface="Times New Roman" panose="02020603050405020304" pitchFamily="18" charset="0"/>
                <a:cs typeface="Times New Roman" panose="02020603050405020304" pitchFamily="18" charset="0"/>
              </a:rPr>
              <a:t> </a:t>
            </a:r>
            <a:r>
              <a:rPr sz="1754" b="1" spc="-35" dirty="0">
                <a:solidFill>
                  <a:schemeClr val="tx1"/>
                </a:solidFill>
                <a:latin typeface="Times New Roman" panose="02020603050405020304" pitchFamily="18" charset="0"/>
                <a:cs typeface="Times New Roman" panose="02020603050405020304" pitchFamily="18" charset="0"/>
              </a:rPr>
              <a:t>настроение»</a:t>
            </a:r>
            <a:endParaRPr sz="1754" b="1" dirty="0">
              <a:solidFill>
                <a:schemeClr val="tx1"/>
              </a:solidFill>
              <a:latin typeface="Times New Roman" panose="02020603050405020304" pitchFamily="18" charset="0"/>
              <a:cs typeface="Times New Roman" panose="02020603050405020304" pitchFamily="18" charset="0"/>
            </a:endParaRPr>
          </a:p>
        </p:txBody>
      </p:sp>
      <p:grpSp>
        <p:nvGrpSpPr>
          <p:cNvPr id="10" name="object 10"/>
          <p:cNvGrpSpPr/>
          <p:nvPr/>
        </p:nvGrpSpPr>
        <p:grpSpPr>
          <a:xfrm>
            <a:off x="545787" y="3064295"/>
            <a:ext cx="2141063" cy="2203025"/>
            <a:chOff x="1283208" y="3758184"/>
            <a:chExt cx="2724912" cy="2538984"/>
          </a:xfrm>
        </p:grpSpPr>
        <p:pic>
          <p:nvPicPr>
            <p:cNvPr id="11" name="object 11"/>
            <p:cNvPicPr/>
            <p:nvPr/>
          </p:nvPicPr>
          <p:blipFill>
            <a:blip r:embed="rId5" cstate="print"/>
            <a:stretch>
              <a:fillRect/>
            </a:stretch>
          </p:blipFill>
          <p:spPr>
            <a:xfrm>
              <a:off x="1283208" y="3758184"/>
              <a:ext cx="2724912" cy="2538984"/>
            </a:xfrm>
            <a:prstGeom prst="rect">
              <a:avLst/>
            </a:prstGeom>
          </p:spPr>
        </p:pic>
        <p:sp>
          <p:nvSpPr>
            <p:cNvPr id="12" name="object 12"/>
            <p:cNvSpPr/>
            <p:nvPr/>
          </p:nvSpPr>
          <p:spPr>
            <a:xfrm>
              <a:off x="1661160" y="3796284"/>
              <a:ext cx="520065" cy="521334"/>
            </a:xfrm>
            <a:custGeom>
              <a:avLst/>
              <a:gdLst/>
              <a:ahLst/>
              <a:cxnLst/>
              <a:rect l="l" t="t" r="r" b="b"/>
              <a:pathLst>
                <a:path w="520064" h="521335">
                  <a:moveTo>
                    <a:pt x="259841" y="0"/>
                  </a:moveTo>
                  <a:lnTo>
                    <a:pt x="213134" y="4199"/>
                  </a:lnTo>
                  <a:lnTo>
                    <a:pt x="169173" y="16308"/>
                  </a:lnTo>
                  <a:lnTo>
                    <a:pt x="128693" y="35588"/>
                  </a:lnTo>
                  <a:lnTo>
                    <a:pt x="92427" y="61302"/>
                  </a:lnTo>
                  <a:lnTo>
                    <a:pt x="61110" y="92715"/>
                  </a:lnTo>
                  <a:lnTo>
                    <a:pt x="35475" y="129088"/>
                  </a:lnTo>
                  <a:lnTo>
                    <a:pt x="16256" y="169685"/>
                  </a:lnTo>
                  <a:lnTo>
                    <a:pt x="4186" y="213769"/>
                  </a:lnTo>
                  <a:lnTo>
                    <a:pt x="0" y="260604"/>
                  </a:lnTo>
                  <a:lnTo>
                    <a:pt x="4186" y="307438"/>
                  </a:lnTo>
                  <a:lnTo>
                    <a:pt x="16256" y="351522"/>
                  </a:lnTo>
                  <a:lnTo>
                    <a:pt x="35475" y="392119"/>
                  </a:lnTo>
                  <a:lnTo>
                    <a:pt x="61110" y="428492"/>
                  </a:lnTo>
                  <a:lnTo>
                    <a:pt x="92427" y="459905"/>
                  </a:lnTo>
                  <a:lnTo>
                    <a:pt x="128693" y="485619"/>
                  </a:lnTo>
                  <a:lnTo>
                    <a:pt x="169173" y="504899"/>
                  </a:lnTo>
                  <a:lnTo>
                    <a:pt x="213134" y="517008"/>
                  </a:lnTo>
                  <a:lnTo>
                    <a:pt x="259841" y="521208"/>
                  </a:lnTo>
                  <a:lnTo>
                    <a:pt x="306549" y="517008"/>
                  </a:lnTo>
                  <a:lnTo>
                    <a:pt x="350510" y="504899"/>
                  </a:lnTo>
                  <a:lnTo>
                    <a:pt x="390990" y="485619"/>
                  </a:lnTo>
                  <a:lnTo>
                    <a:pt x="427256" y="459905"/>
                  </a:lnTo>
                  <a:lnTo>
                    <a:pt x="458573" y="428492"/>
                  </a:lnTo>
                  <a:lnTo>
                    <a:pt x="484208" y="392119"/>
                  </a:lnTo>
                  <a:lnTo>
                    <a:pt x="503427" y="351522"/>
                  </a:lnTo>
                  <a:lnTo>
                    <a:pt x="515497" y="307438"/>
                  </a:lnTo>
                  <a:lnTo>
                    <a:pt x="519683" y="260604"/>
                  </a:lnTo>
                  <a:lnTo>
                    <a:pt x="515497" y="213769"/>
                  </a:lnTo>
                  <a:lnTo>
                    <a:pt x="503427" y="169685"/>
                  </a:lnTo>
                  <a:lnTo>
                    <a:pt x="484208" y="129088"/>
                  </a:lnTo>
                  <a:lnTo>
                    <a:pt x="458573" y="92715"/>
                  </a:lnTo>
                  <a:lnTo>
                    <a:pt x="427256" y="61302"/>
                  </a:lnTo>
                  <a:lnTo>
                    <a:pt x="390990" y="35588"/>
                  </a:lnTo>
                  <a:lnTo>
                    <a:pt x="350510" y="16308"/>
                  </a:lnTo>
                  <a:lnTo>
                    <a:pt x="306549" y="4199"/>
                  </a:lnTo>
                  <a:lnTo>
                    <a:pt x="25984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13" name="object 13"/>
            <p:cNvSpPr/>
            <p:nvPr/>
          </p:nvSpPr>
          <p:spPr>
            <a:xfrm>
              <a:off x="1661160" y="3796284"/>
              <a:ext cx="520065" cy="521334"/>
            </a:xfrm>
            <a:custGeom>
              <a:avLst/>
              <a:gdLst/>
              <a:ahLst/>
              <a:cxnLst/>
              <a:rect l="l" t="t" r="r" b="b"/>
              <a:pathLst>
                <a:path w="520064" h="521335">
                  <a:moveTo>
                    <a:pt x="0" y="260604"/>
                  </a:moveTo>
                  <a:lnTo>
                    <a:pt x="4186" y="213769"/>
                  </a:lnTo>
                  <a:lnTo>
                    <a:pt x="16256" y="169685"/>
                  </a:lnTo>
                  <a:lnTo>
                    <a:pt x="35475" y="129088"/>
                  </a:lnTo>
                  <a:lnTo>
                    <a:pt x="61110" y="92715"/>
                  </a:lnTo>
                  <a:lnTo>
                    <a:pt x="92427" y="61302"/>
                  </a:lnTo>
                  <a:lnTo>
                    <a:pt x="128693" y="35588"/>
                  </a:lnTo>
                  <a:lnTo>
                    <a:pt x="169173" y="16308"/>
                  </a:lnTo>
                  <a:lnTo>
                    <a:pt x="213134" y="4199"/>
                  </a:lnTo>
                  <a:lnTo>
                    <a:pt x="259841" y="0"/>
                  </a:lnTo>
                  <a:lnTo>
                    <a:pt x="306549" y="4199"/>
                  </a:lnTo>
                  <a:lnTo>
                    <a:pt x="350510" y="16308"/>
                  </a:lnTo>
                  <a:lnTo>
                    <a:pt x="390990" y="35588"/>
                  </a:lnTo>
                  <a:lnTo>
                    <a:pt x="427256" y="61302"/>
                  </a:lnTo>
                  <a:lnTo>
                    <a:pt x="458573" y="92715"/>
                  </a:lnTo>
                  <a:lnTo>
                    <a:pt x="484208" y="129088"/>
                  </a:lnTo>
                  <a:lnTo>
                    <a:pt x="503427" y="169685"/>
                  </a:lnTo>
                  <a:lnTo>
                    <a:pt x="515497" y="213769"/>
                  </a:lnTo>
                  <a:lnTo>
                    <a:pt x="519683" y="260604"/>
                  </a:lnTo>
                  <a:lnTo>
                    <a:pt x="515497" y="307438"/>
                  </a:lnTo>
                  <a:lnTo>
                    <a:pt x="503427" y="351522"/>
                  </a:lnTo>
                  <a:lnTo>
                    <a:pt x="484208" y="392119"/>
                  </a:lnTo>
                  <a:lnTo>
                    <a:pt x="458573" y="428492"/>
                  </a:lnTo>
                  <a:lnTo>
                    <a:pt x="427256" y="459905"/>
                  </a:lnTo>
                  <a:lnTo>
                    <a:pt x="390990" y="485619"/>
                  </a:lnTo>
                  <a:lnTo>
                    <a:pt x="350510" y="504899"/>
                  </a:lnTo>
                  <a:lnTo>
                    <a:pt x="306549" y="517008"/>
                  </a:lnTo>
                  <a:lnTo>
                    <a:pt x="259841" y="521208"/>
                  </a:lnTo>
                  <a:lnTo>
                    <a:pt x="213134" y="517008"/>
                  </a:lnTo>
                  <a:lnTo>
                    <a:pt x="169173" y="504899"/>
                  </a:lnTo>
                  <a:lnTo>
                    <a:pt x="128693" y="485619"/>
                  </a:lnTo>
                  <a:lnTo>
                    <a:pt x="92427" y="459905"/>
                  </a:lnTo>
                  <a:lnTo>
                    <a:pt x="61110" y="428492"/>
                  </a:lnTo>
                  <a:lnTo>
                    <a:pt x="35475" y="392119"/>
                  </a:lnTo>
                  <a:lnTo>
                    <a:pt x="16256" y="351522"/>
                  </a:lnTo>
                  <a:lnTo>
                    <a:pt x="4186" y="307438"/>
                  </a:lnTo>
                  <a:lnTo>
                    <a:pt x="0" y="260604"/>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14" name="object 14"/>
            <p:cNvPicPr/>
            <p:nvPr/>
          </p:nvPicPr>
          <p:blipFill>
            <a:blip r:embed="rId6" cstate="print"/>
            <a:stretch>
              <a:fillRect/>
            </a:stretch>
          </p:blipFill>
          <p:spPr>
            <a:xfrm>
              <a:off x="1871472" y="3986784"/>
              <a:ext cx="118872" cy="170687"/>
            </a:xfrm>
            <a:prstGeom prst="rect">
              <a:avLst/>
            </a:prstGeom>
          </p:spPr>
        </p:pic>
        <p:pic>
          <p:nvPicPr>
            <p:cNvPr id="15" name="object 15"/>
            <p:cNvPicPr/>
            <p:nvPr/>
          </p:nvPicPr>
          <p:blipFill>
            <a:blip r:embed="rId7" cstate="print"/>
            <a:stretch>
              <a:fillRect/>
            </a:stretch>
          </p:blipFill>
          <p:spPr>
            <a:xfrm>
              <a:off x="1919488" y="4034389"/>
              <a:ext cx="53710" cy="105937"/>
            </a:xfrm>
            <a:prstGeom prst="rect">
              <a:avLst/>
            </a:prstGeom>
          </p:spPr>
        </p:pic>
      </p:grpSp>
      <p:grpSp>
        <p:nvGrpSpPr>
          <p:cNvPr id="16" name="object 16"/>
          <p:cNvGrpSpPr/>
          <p:nvPr/>
        </p:nvGrpSpPr>
        <p:grpSpPr>
          <a:xfrm>
            <a:off x="6388423" y="3960532"/>
            <a:ext cx="2338091" cy="2036753"/>
            <a:chOff x="9005316" y="3727703"/>
            <a:chExt cx="2155190" cy="2533015"/>
          </a:xfrm>
        </p:grpSpPr>
        <p:pic>
          <p:nvPicPr>
            <p:cNvPr id="17" name="object 17"/>
            <p:cNvPicPr/>
            <p:nvPr/>
          </p:nvPicPr>
          <p:blipFill>
            <a:blip r:embed="rId8" cstate="print"/>
            <a:stretch>
              <a:fillRect/>
            </a:stretch>
          </p:blipFill>
          <p:spPr>
            <a:xfrm>
              <a:off x="9012936" y="3727703"/>
              <a:ext cx="2147316" cy="2532888"/>
            </a:xfrm>
            <a:prstGeom prst="rect">
              <a:avLst/>
            </a:prstGeom>
          </p:spPr>
        </p:pic>
        <p:sp>
          <p:nvSpPr>
            <p:cNvPr id="18" name="object 18"/>
            <p:cNvSpPr/>
            <p:nvPr/>
          </p:nvSpPr>
          <p:spPr>
            <a:xfrm>
              <a:off x="9012936" y="3738371"/>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19" name="object 19"/>
            <p:cNvSpPr/>
            <p:nvPr/>
          </p:nvSpPr>
          <p:spPr>
            <a:xfrm>
              <a:off x="9012936" y="3738371"/>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20" name="object 20"/>
            <p:cNvPicPr/>
            <p:nvPr/>
          </p:nvPicPr>
          <p:blipFill>
            <a:blip r:embed="rId9" cstate="print"/>
            <a:stretch>
              <a:fillRect/>
            </a:stretch>
          </p:blipFill>
          <p:spPr>
            <a:xfrm>
              <a:off x="9218676" y="3927347"/>
              <a:ext cx="126492" cy="173736"/>
            </a:xfrm>
            <a:prstGeom prst="rect">
              <a:avLst/>
            </a:prstGeom>
          </p:spPr>
        </p:pic>
        <p:pic>
          <p:nvPicPr>
            <p:cNvPr id="21" name="object 21"/>
            <p:cNvPicPr/>
            <p:nvPr/>
          </p:nvPicPr>
          <p:blipFill>
            <a:blip r:embed="rId10" cstate="print"/>
            <a:stretch>
              <a:fillRect/>
            </a:stretch>
          </p:blipFill>
          <p:spPr>
            <a:xfrm>
              <a:off x="9216009" y="3924299"/>
              <a:ext cx="111252" cy="158750"/>
            </a:xfrm>
            <a:prstGeom prst="rect">
              <a:avLst/>
            </a:prstGeom>
          </p:spPr>
        </p:pic>
      </p:grpSp>
      <p:grpSp>
        <p:nvGrpSpPr>
          <p:cNvPr id="22" name="object 22"/>
          <p:cNvGrpSpPr/>
          <p:nvPr/>
        </p:nvGrpSpPr>
        <p:grpSpPr>
          <a:xfrm>
            <a:off x="1916622" y="1582641"/>
            <a:ext cx="2617469" cy="1671242"/>
            <a:chOff x="2900172" y="1353311"/>
            <a:chExt cx="3195955" cy="2312035"/>
          </a:xfrm>
        </p:grpSpPr>
        <p:pic>
          <p:nvPicPr>
            <p:cNvPr id="23" name="object 23"/>
            <p:cNvPicPr/>
            <p:nvPr/>
          </p:nvPicPr>
          <p:blipFill>
            <a:blip r:embed="rId11" cstate="print"/>
            <a:stretch>
              <a:fillRect/>
            </a:stretch>
          </p:blipFill>
          <p:spPr>
            <a:xfrm>
              <a:off x="2900172" y="1377695"/>
              <a:ext cx="3195828" cy="2287523"/>
            </a:xfrm>
            <a:prstGeom prst="rect">
              <a:avLst/>
            </a:prstGeom>
          </p:spPr>
        </p:pic>
        <p:sp>
          <p:nvSpPr>
            <p:cNvPr id="24" name="object 24"/>
            <p:cNvSpPr/>
            <p:nvPr/>
          </p:nvSpPr>
          <p:spPr>
            <a:xfrm>
              <a:off x="2962656" y="1360931"/>
              <a:ext cx="520065" cy="521334"/>
            </a:xfrm>
            <a:custGeom>
              <a:avLst/>
              <a:gdLst/>
              <a:ahLst/>
              <a:cxnLst/>
              <a:rect l="l" t="t" r="r" b="b"/>
              <a:pathLst>
                <a:path w="520064" h="521335">
                  <a:moveTo>
                    <a:pt x="259842" y="0"/>
                  </a:moveTo>
                  <a:lnTo>
                    <a:pt x="213134" y="4199"/>
                  </a:lnTo>
                  <a:lnTo>
                    <a:pt x="169173" y="16308"/>
                  </a:lnTo>
                  <a:lnTo>
                    <a:pt x="128693" y="35588"/>
                  </a:lnTo>
                  <a:lnTo>
                    <a:pt x="92427" y="61302"/>
                  </a:lnTo>
                  <a:lnTo>
                    <a:pt x="61110" y="92715"/>
                  </a:lnTo>
                  <a:lnTo>
                    <a:pt x="35475" y="129088"/>
                  </a:lnTo>
                  <a:lnTo>
                    <a:pt x="16256" y="169685"/>
                  </a:lnTo>
                  <a:lnTo>
                    <a:pt x="4186" y="213769"/>
                  </a:lnTo>
                  <a:lnTo>
                    <a:pt x="0" y="260603"/>
                  </a:lnTo>
                  <a:lnTo>
                    <a:pt x="4186" y="307438"/>
                  </a:lnTo>
                  <a:lnTo>
                    <a:pt x="16256" y="351522"/>
                  </a:lnTo>
                  <a:lnTo>
                    <a:pt x="35475" y="392119"/>
                  </a:lnTo>
                  <a:lnTo>
                    <a:pt x="61110" y="428492"/>
                  </a:lnTo>
                  <a:lnTo>
                    <a:pt x="92427" y="459905"/>
                  </a:lnTo>
                  <a:lnTo>
                    <a:pt x="128693" y="485619"/>
                  </a:lnTo>
                  <a:lnTo>
                    <a:pt x="169173" y="504899"/>
                  </a:lnTo>
                  <a:lnTo>
                    <a:pt x="213134" y="517008"/>
                  </a:lnTo>
                  <a:lnTo>
                    <a:pt x="259842" y="521207"/>
                  </a:lnTo>
                  <a:lnTo>
                    <a:pt x="306549" y="517008"/>
                  </a:lnTo>
                  <a:lnTo>
                    <a:pt x="350510" y="504899"/>
                  </a:lnTo>
                  <a:lnTo>
                    <a:pt x="390990" y="485619"/>
                  </a:lnTo>
                  <a:lnTo>
                    <a:pt x="427256" y="459905"/>
                  </a:lnTo>
                  <a:lnTo>
                    <a:pt x="458573" y="428492"/>
                  </a:lnTo>
                  <a:lnTo>
                    <a:pt x="484208" y="392119"/>
                  </a:lnTo>
                  <a:lnTo>
                    <a:pt x="503428" y="351522"/>
                  </a:lnTo>
                  <a:lnTo>
                    <a:pt x="515497" y="307438"/>
                  </a:lnTo>
                  <a:lnTo>
                    <a:pt x="519683" y="260603"/>
                  </a:lnTo>
                  <a:lnTo>
                    <a:pt x="515497" y="213769"/>
                  </a:lnTo>
                  <a:lnTo>
                    <a:pt x="503428" y="169685"/>
                  </a:lnTo>
                  <a:lnTo>
                    <a:pt x="484208" y="129088"/>
                  </a:lnTo>
                  <a:lnTo>
                    <a:pt x="458573" y="92715"/>
                  </a:lnTo>
                  <a:lnTo>
                    <a:pt x="427256" y="61302"/>
                  </a:lnTo>
                  <a:lnTo>
                    <a:pt x="390990" y="35588"/>
                  </a:lnTo>
                  <a:lnTo>
                    <a:pt x="350510" y="16308"/>
                  </a:lnTo>
                  <a:lnTo>
                    <a:pt x="306549" y="4199"/>
                  </a:lnTo>
                  <a:lnTo>
                    <a:pt x="259842"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25" name="object 25"/>
            <p:cNvSpPr/>
            <p:nvPr/>
          </p:nvSpPr>
          <p:spPr>
            <a:xfrm>
              <a:off x="2962656" y="1360931"/>
              <a:ext cx="520065" cy="521334"/>
            </a:xfrm>
            <a:custGeom>
              <a:avLst/>
              <a:gdLst/>
              <a:ahLst/>
              <a:cxnLst/>
              <a:rect l="l" t="t" r="r" b="b"/>
              <a:pathLst>
                <a:path w="520064" h="521335">
                  <a:moveTo>
                    <a:pt x="0" y="260603"/>
                  </a:moveTo>
                  <a:lnTo>
                    <a:pt x="4186" y="213769"/>
                  </a:lnTo>
                  <a:lnTo>
                    <a:pt x="16256" y="169685"/>
                  </a:lnTo>
                  <a:lnTo>
                    <a:pt x="35475" y="129088"/>
                  </a:lnTo>
                  <a:lnTo>
                    <a:pt x="61110" y="92715"/>
                  </a:lnTo>
                  <a:lnTo>
                    <a:pt x="92427" y="61302"/>
                  </a:lnTo>
                  <a:lnTo>
                    <a:pt x="128693" y="35588"/>
                  </a:lnTo>
                  <a:lnTo>
                    <a:pt x="169173" y="16308"/>
                  </a:lnTo>
                  <a:lnTo>
                    <a:pt x="213134" y="4199"/>
                  </a:lnTo>
                  <a:lnTo>
                    <a:pt x="259842" y="0"/>
                  </a:lnTo>
                  <a:lnTo>
                    <a:pt x="306549" y="4199"/>
                  </a:lnTo>
                  <a:lnTo>
                    <a:pt x="350510" y="16308"/>
                  </a:lnTo>
                  <a:lnTo>
                    <a:pt x="390990" y="35588"/>
                  </a:lnTo>
                  <a:lnTo>
                    <a:pt x="427256" y="61302"/>
                  </a:lnTo>
                  <a:lnTo>
                    <a:pt x="458573" y="92715"/>
                  </a:lnTo>
                  <a:lnTo>
                    <a:pt x="484208" y="129088"/>
                  </a:lnTo>
                  <a:lnTo>
                    <a:pt x="503428" y="169685"/>
                  </a:lnTo>
                  <a:lnTo>
                    <a:pt x="515497" y="213769"/>
                  </a:lnTo>
                  <a:lnTo>
                    <a:pt x="519683" y="260603"/>
                  </a:lnTo>
                  <a:lnTo>
                    <a:pt x="515497" y="307438"/>
                  </a:lnTo>
                  <a:lnTo>
                    <a:pt x="503428" y="351522"/>
                  </a:lnTo>
                  <a:lnTo>
                    <a:pt x="484208" y="392119"/>
                  </a:lnTo>
                  <a:lnTo>
                    <a:pt x="458573" y="428492"/>
                  </a:lnTo>
                  <a:lnTo>
                    <a:pt x="427256" y="459905"/>
                  </a:lnTo>
                  <a:lnTo>
                    <a:pt x="390990" y="485619"/>
                  </a:lnTo>
                  <a:lnTo>
                    <a:pt x="350510" y="504899"/>
                  </a:lnTo>
                  <a:lnTo>
                    <a:pt x="306549" y="517008"/>
                  </a:lnTo>
                  <a:lnTo>
                    <a:pt x="259842" y="521207"/>
                  </a:lnTo>
                  <a:lnTo>
                    <a:pt x="213134" y="517008"/>
                  </a:lnTo>
                  <a:lnTo>
                    <a:pt x="169173" y="504899"/>
                  </a:lnTo>
                  <a:lnTo>
                    <a:pt x="128693" y="485619"/>
                  </a:lnTo>
                  <a:lnTo>
                    <a:pt x="92427" y="459905"/>
                  </a:lnTo>
                  <a:lnTo>
                    <a:pt x="61110" y="428492"/>
                  </a:lnTo>
                  <a:lnTo>
                    <a:pt x="35475" y="392119"/>
                  </a:lnTo>
                  <a:lnTo>
                    <a:pt x="16256" y="351522"/>
                  </a:lnTo>
                  <a:lnTo>
                    <a:pt x="4186"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26" name="object 26"/>
            <p:cNvPicPr/>
            <p:nvPr/>
          </p:nvPicPr>
          <p:blipFill>
            <a:blip r:embed="rId12" cstate="print"/>
            <a:stretch>
              <a:fillRect/>
            </a:stretch>
          </p:blipFill>
          <p:spPr>
            <a:xfrm>
              <a:off x="3172968" y="1548383"/>
              <a:ext cx="120395" cy="172212"/>
            </a:xfrm>
            <a:prstGeom prst="rect">
              <a:avLst/>
            </a:prstGeom>
          </p:spPr>
        </p:pic>
        <p:pic>
          <p:nvPicPr>
            <p:cNvPr id="27" name="object 27"/>
            <p:cNvPicPr/>
            <p:nvPr/>
          </p:nvPicPr>
          <p:blipFill>
            <a:blip r:embed="rId13" cstate="print"/>
            <a:stretch>
              <a:fillRect/>
            </a:stretch>
          </p:blipFill>
          <p:spPr>
            <a:xfrm>
              <a:off x="3169920" y="1546478"/>
              <a:ext cx="106044" cy="156083"/>
            </a:xfrm>
            <a:prstGeom prst="rect">
              <a:avLst/>
            </a:prstGeom>
          </p:spPr>
        </p:pic>
      </p:grpSp>
      <p:grpSp>
        <p:nvGrpSpPr>
          <p:cNvPr id="28" name="object 28"/>
          <p:cNvGrpSpPr/>
          <p:nvPr/>
        </p:nvGrpSpPr>
        <p:grpSpPr>
          <a:xfrm>
            <a:off x="4483982" y="970497"/>
            <a:ext cx="2481082" cy="1921646"/>
            <a:chOff x="6163055" y="1360932"/>
            <a:chExt cx="2490470" cy="2287905"/>
          </a:xfrm>
        </p:grpSpPr>
        <p:pic>
          <p:nvPicPr>
            <p:cNvPr id="29" name="object 29"/>
            <p:cNvPicPr/>
            <p:nvPr/>
          </p:nvPicPr>
          <p:blipFill>
            <a:blip r:embed="rId14" cstate="print"/>
            <a:stretch>
              <a:fillRect/>
            </a:stretch>
          </p:blipFill>
          <p:spPr>
            <a:xfrm>
              <a:off x="6163055" y="1360932"/>
              <a:ext cx="2490216" cy="2287524"/>
            </a:xfrm>
            <a:prstGeom prst="rect">
              <a:avLst/>
            </a:prstGeom>
          </p:spPr>
        </p:pic>
        <p:sp>
          <p:nvSpPr>
            <p:cNvPr id="30" name="object 30"/>
            <p:cNvSpPr/>
            <p:nvPr/>
          </p:nvSpPr>
          <p:spPr>
            <a:xfrm>
              <a:off x="6231635" y="1380744"/>
              <a:ext cx="518159" cy="521334"/>
            </a:xfrm>
            <a:custGeom>
              <a:avLst/>
              <a:gdLst/>
              <a:ahLst/>
              <a:cxnLst/>
              <a:rect l="l" t="t" r="r" b="b"/>
              <a:pathLst>
                <a:path w="518159" h="521335">
                  <a:moveTo>
                    <a:pt x="259079"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79"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79"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31" name="object 31"/>
            <p:cNvSpPr/>
            <p:nvPr/>
          </p:nvSpPr>
          <p:spPr>
            <a:xfrm>
              <a:off x="6231635" y="1380744"/>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79"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79"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32" name="object 32"/>
            <p:cNvPicPr/>
            <p:nvPr/>
          </p:nvPicPr>
          <p:blipFill>
            <a:blip r:embed="rId15" cstate="print"/>
            <a:stretch>
              <a:fillRect/>
            </a:stretch>
          </p:blipFill>
          <p:spPr>
            <a:xfrm>
              <a:off x="6438518" y="1565402"/>
              <a:ext cx="123825" cy="176530"/>
            </a:xfrm>
            <a:prstGeom prst="rect">
              <a:avLst/>
            </a:prstGeom>
          </p:spPr>
        </p:pic>
      </p:grpSp>
      <p:grpSp>
        <p:nvGrpSpPr>
          <p:cNvPr id="33" name="object 33"/>
          <p:cNvGrpSpPr/>
          <p:nvPr/>
        </p:nvGrpSpPr>
        <p:grpSpPr>
          <a:xfrm>
            <a:off x="2445350" y="4353095"/>
            <a:ext cx="1845296" cy="1961894"/>
            <a:chOff x="4102608" y="3732276"/>
            <a:chExt cx="1960245" cy="2565400"/>
          </a:xfrm>
        </p:grpSpPr>
        <p:pic>
          <p:nvPicPr>
            <p:cNvPr id="34" name="object 34"/>
            <p:cNvPicPr/>
            <p:nvPr/>
          </p:nvPicPr>
          <p:blipFill>
            <a:blip r:embed="rId16" cstate="print"/>
            <a:stretch>
              <a:fillRect/>
            </a:stretch>
          </p:blipFill>
          <p:spPr>
            <a:xfrm>
              <a:off x="4102608" y="3732276"/>
              <a:ext cx="1959864" cy="2564892"/>
            </a:xfrm>
            <a:prstGeom prst="rect">
              <a:avLst/>
            </a:prstGeom>
          </p:spPr>
        </p:pic>
        <p:sp>
          <p:nvSpPr>
            <p:cNvPr id="35" name="object 35"/>
            <p:cNvSpPr/>
            <p:nvPr/>
          </p:nvSpPr>
          <p:spPr>
            <a:xfrm>
              <a:off x="4192524" y="3767328"/>
              <a:ext cx="520065" cy="521334"/>
            </a:xfrm>
            <a:custGeom>
              <a:avLst/>
              <a:gdLst/>
              <a:ahLst/>
              <a:cxnLst/>
              <a:rect l="l" t="t" r="r" b="b"/>
              <a:pathLst>
                <a:path w="520064" h="521335">
                  <a:moveTo>
                    <a:pt x="259841" y="0"/>
                  </a:moveTo>
                  <a:lnTo>
                    <a:pt x="213134" y="4199"/>
                  </a:lnTo>
                  <a:lnTo>
                    <a:pt x="169173" y="16308"/>
                  </a:lnTo>
                  <a:lnTo>
                    <a:pt x="128693" y="35588"/>
                  </a:lnTo>
                  <a:lnTo>
                    <a:pt x="92427" y="61302"/>
                  </a:lnTo>
                  <a:lnTo>
                    <a:pt x="61110" y="92715"/>
                  </a:lnTo>
                  <a:lnTo>
                    <a:pt x="35475" y="129088"/>
                  </a:lnTo>
                  <a:lnTo>
                    <a:pt x="16255" y="169685"/>
                  </a:lnTo>
                  <a:lnTo>
                    <a:pt x="4186" y="213769"/>
                  </a:lnTo>
                  <a:lnTo>
                    <a:pt x="0" y="260604"/>
                  </a:lnTo>
                  <a:lnTo>
                    <a:pt x="4186" y="307438"/>
                  </a:lnTo>
                  <a:lnTo>
                    <a:pt x="16255" y="351522"/>
                  </a:lnTo>
                  <a:lnTo>
                    <a:pt x="35475" y="392119"/>
                  </a:lnTo>
                  <a:lnTo>
                    <a:pt x="61110" y="428492"/>
                  </a:lnTo>
                  <a:lnTo>
                    <a:pt x="92427" y="459905"/>
                  </a:lnTo>
                  <a:lnTo>
                    <a:pt x="128693" y="485619"/>
                  </a:lnTo>
                  <a:lnTo>
                    <a:pt x="169173" y="504899"/>
                  </a:lnTo>
                  <a:lnTo>
                    <a:pt x="213134" y="517008"/>
                  </a:lnTo>
                  <a:lnTo>
                    <a:pt x="259841" y="521208"/>
                  </a:lnTo>
                  <a:lnTo>
                    <a:pt x="306549" y="517008"/>
                  </a:lnTo>
                  <a:lnTo>
                    <a:pt x="350510" y="504899"/>
                  </a:lnTo>
                  <a:lnTo>
                    <a:pt x="390990" y="485619"/>
                  </a:lnTo>
                  <a:lnTo>
                    <a:pt x="427256" y="459905"/>
                  </a:lnTo>
                  <a:lnTo>
                    <a:pt x="458573" y="428492"/>
                  </a:lnTo>
                  <a:lnTo>
                    <a:pt x="484208" y="392119"/>
                  </a:lnTo>
                  <a:lnTo>
                    <a:pt x="503428" y="351522"/>
                  </a:lnTo>
                  <a:lnTo>
                    <a:pt x="515497" y="307438"/>
                  </a:lnTo>
                  <a:lnTo>
                    <a:pt x="519684" y="260604"/>
                  </a:lnTo>
                  <a:lnTo>
                    <a:pt x="515497" y="213769"/>
                  </a:lnTo>
                  <a:lnTo>
                    <a:pt x="503428" y="169685"/>
                  </a:lnTo>
                  <a:lnTo>
                    <a:pt x="484208" y="129088"/>
                  </a:lnTo>
                  <a:lnTo>
                    <a:pt x="458573" y="92715"/>
                  </a:lnTo>
                  <a:lnTo>
                    <a:pt x="427256" y="61302"/>
                  </a:lnTo>
                  <a:lnTo>
                    <a:pt x="390990" y="35588"/>
                  </a:lnTo>
                  <a:lnTo>
                    <a:pt x="350510" y="16308"/>
                  </a:lnTo>
                  <a:lnTo>
                    <a:pt x="306549" y="4199"/>
                  </a:lnTo>
                  <a:lnTo>
                    <a:pt x="25984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36" name="object 36"/>
            <p:cNvSpPr/>
            <p:nvPr/>
          </p:nvSpPr>
          <p:spPr>
            <a:xfrm>
              <a:off x="4192524" y="3767328"/>
              <a:ext cx="520065" cy="521334"/>
            </a:xfrm>
            <a:custGeom>
              <a:avLst/>
              <a:gdLst/>
              <a:ahLst/>
              <a:cxnLst/>
              <a:rect l="l" t="t" r="r" b="b"/>
              <a:pathLst>
                <a:path w="520064" h="521335">
                  <a:moveTo>
                    <a:pt x="0" y="260604"/>
                  </a:moveTo>
                  <a:lnTo>
                    <a:pt x="4186" y="213769"/>
                  </a:lnTo>
                  <a:lnTo>
                    <a:pt x="16255" y="169685"/>
                  </a:lnTo>
                  <a:lnTo>
                    <a:pt x="35475" y="129088"/>
                  </a:lnTo>
                  <a:lnTo>
                    <a:pt x="61110" y="92715"/>
                  </a:lnTo>
                  <a:lnTo>
                    <a:pt x="92427" y="61302"/>
                  </a:lnTo>
                  <a:lnTo>
                    <a:pt x="128693" y="35588"/>
                  </a:lnTo>
                  <a:lnTo>
                    <a:pt x="169173" y="16308"/>
                  </a:lnTo>
                  <a:lnTo>
                    <a:pt x="213134" y="4199"/>
                  </a:lnTo>
                  <a:lnTo>
                    <a:pt x="259841" y="0"/>
                  </a:lnTo>
                  <a:lnTo>
                    <a:pt x="306549" y="4199"/>
                  </a:lnTo>
                  <a:lnTo>
                    <a:pt x="350510" y="16308"/>
                  </a:lnTo>
                  <a:lnTo>
                    <a:pt x="390990" y="35588"/>
                  </a:lnTo>
                  <a:lnTo>
                    <a:pt x="427256" y="61302"/>
                  </a:lnTo>
                  <a:lnTo>
                    <a:pt x="458573" y="92715"/>
                  </a:lnTo>
                  <a:lnTo>
                    <a:pt x="484208" y="129088"/>
                  </a:lnTo>
                  <a:lnTo>
                    <a:pt x="503428" y="169685"/>
                  </a:lnTo>
                  <a:lnTo>
                    <a:pt x="515497" y="213769"/>
                  </a:lnTo>
                  <a:lnTo>
                    <a:pt x="519684" y="260604"/>
                  </a:lnTo>
                  <a:lnTo>
                    <a:pt x="515497" y="307438"/>
                  </a:lnTo>
                  <a:lnTo>
                    <a:pt x="503428" y="351522"/>
                  </a:lnTo>
                  <a:lnTo>
                    <a:pt x="484208" y="392119"/>
                  </a:lnTo>
                  <a:lnTo>
                    <a:pt x="458573" y="428492"/>
                  </a:lnTo>
                  <a:lnTo>
                    <a:pt x="427256" y="459905"/>
                  </a:lnTo>
                  <a:lnTo>
                    <a:pt x="390990" y="485619"/>
                  </a:lnTo>
                  <a:lnTo>
                    <a:pt x="350510" y="504899"/>
                  </a:lnTo>
                  <a:lnTo>
                    <a:pt x="306549" y="517008"/>
                  </a:lnTo>
                  <a:lnTo>
                    <a:pt x="259841" y="521208"/>
                  </a:lnTo>
                  <a:lnTo>
                    <a:pt x="213134" y="517008"/>
                  </a:lnTo>
                  <a:lnTo>
                    <a:pt x="169173" y="504899"/>
                  </a:lnTo>
                  <a:lnTo>
                    <a:pt x="128693" y="485619"/>
                  </a:lnTo>
                  <a:lnTo>
                    <a:pt x="92427" y="459905"/>
                  </a:lnTo>
                  <a:lnTo>
                    <a:pt x="61110" y="428492"/>
                  </a:lnTo>
                  <a:lnTo>
                    <a:pt x="35475" y="392119"/>
                  </a:lnTo>
                  <a:lnTo>
                    <a:pt x="16255" y="351522"/>
                  </a:lnTo>
                  <a:lnTo>
                    <a:pt x="4186" y="307438"/>
                  </a:lnTo>
                  <a:lnTo>
                    <a:pt x="0" y="260604"/>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37" name="object 37"/>
            <p:cNvPicPr/>
            <p:nvPr/>
          </p:nvPicPr>
          <p:blipFill>
            <a:blip r:embed="rId17" cstate="print"/>
            <a:stretch>
              <a:fillRect/>
            </a:stretch>
          </p:blipFill>
          <p:spPr>
            <a:xfrm>
              <a:off x="4399280" y="3952494"/>
              <a:ext cx="127000" cy="176022"/>
            </a:xfrm>
            <a:prstGeom prst="rect">
              <a:avLst/>
            </a:prstGeom>
          </p:spPr>
        </p:pic>
      </p:grpSp>
      <p:grpSp>
        <p:nvGrpSpPr>
          <p:cNvPr id="38" name="object 38"/>
          <p:cNvGrpSpPr/>
          <p:nvPr/>
        </p:nvGrpSpPr>
        <p:grpSpPr>
          <a:xfrm>
            <a:off x="6430062" y="1733281"/>
            <a:ext cx="2254917" cy="1753538"/>
            <a:chOff x="8747759" y="1360932"/>
            <a:chExt cx="2830195" cy="2249805"/>
          </a:xfrm>
        </p:grpSpPr>
        <p:pic>
          <p:nvPicPr>
            <p:cNvPr id="39" name="object 39"/>
            <p:cNvPicPr/>
            <p:nvPr/>
          </p:nvPicPr>
          <p:blipFill>
            <a:blip r:embed="rId18" cstate="print"/>
            <a:stretch>
              <a:fillRect/>
            </a:stretch>
          </p:blipFill>
          <p:spPr>
            <a:xfrm>
              <a:off x="8747759" y="1360932"/>
              <a:ext cx="2830068" cy="2249424"/>
            </a:xfrm>
            <a:prstGeom prst="rect">
              <a:avLst/>
            </a:prstGeom>
          </p:spPr>
        </p:pic>
        <p:sp>
          <p:nvSpPr>
            <p:cNvPr id="40" name="object 40"/>
            <p:cNvSpPr/>
            <p:nvPr/>
          </p:nvSpPr>
          <p:spPr>
            <a:xfrm>
              <a:off x="8827007" y="1377696"/>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41" name="object 41"/>
            <p:cNvSpPr/>
            <p:nvPr/>
          </p:nvSpPr>
          <p:spPr>
            <a:xfrm>
              <a:off x="8827007" y="1377696"/>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42" name="object 42"/>
            <p:cNvPicPr/>
            <p:nvPr/>
          </p:nvPicPr>
          <p:blipFill>
            <a:blip r:embed="rId19" cstate="print"/>
            <a:stretch>
              <a:fillRect/>
            </a:stretch>
          </p:blipFill>
          <p:spPr>
            <a:xfrm>
              <a:off x="9029699" y="1568196"/>
              <a:ext cx="132588" cy="169163"/>
            </a:xfrm>
            <a:prstGeom prst="rect">
              <a:avLst/>
            </a:prstGeom>
          </p:spPr>
        </p:pic>
        <p:pic>
          <p:nvPicPr>
            <p:cNvPr id="43" name="object 43"/>
            <p:cNvPicPr/>
            <p:nvPr/>
          </p:nvPicPr>
          <p:blipFill>
            <a:blip r:embed="rId20" cstate="print"/>
            <a:stretch>
              <a:fillRect/>
            </a:stretch>
          </p:blipFill>
          <p:spPr>
            <a:xfrm>
              <a:off x="9027794" y="1565275"/>
              <a:ext cx="116331" cy="154939"/>
            </a:xfrm>
            <a:prstGeom prst="rect">
              <a:avLst/>
            </a:prstGeom>
          </p:spPr>
        </p:pic>
      </p:grpSp>
      <p:grpSp>
        <p:nvGrpSpPr>
          <p:cNvPr id="44" name="object 44"/>
          <p:cNvGrpSpPr/>
          <p:nvPr/>
        </p:nvGrpSpPr>
        <p:grpSpPr>
          <a:xfrm>
            <a:off x="4150326" y="3082738"/>
            <a:ext cx="2279963" cy="1921325"/>
            <a:chOff x="6291071" y="3767328"/>
            <a:chExt cx="2536190" cy="2529840"/>
          </a:xfrm>
        </p:grpSpPr>
        <p:pic>
          <p:nvPicPr>
            <p:cNvPr id="45" name="object 45"/>
            <p:cNvPicPr/>
            <p:nvPr/>
          </p:nvPicPr>
          <p:blipFill>
            <a:blip r:embed="rId21" cstate="print"/>
            <a:stretch>
              <a:fillRect/>
            </a:stretch>
          </p:blipFill>
          <p:spPr>
            <a:xfrm>
              <a:off x="6297167" y="3767328"/>
              <a:ext cx="2529840" cy="2529840"/>
            </a:xfrm>
            <a:prstGeom prst="rect">
              <a:avLst/>
            </a:prstGeom>
          </p:spPr>
        </p:pic>
        <p:sp>
          <p:nvSpPr>
            <p:cNvPr id="46" name="object 46"/>
            <p:cNvSpPr/>
            <p:nvPr/>
          </p:nvSpPr>
          <p:spPr>
            <a:xfrm>
              <a:off x="6298691" y="3781044"/>
              <a:ext cx="518159" cy="521334"/>
            </a:xfrm>
            <a:custGeom>
              <a:avLst/>
              <a:gdLst/>
              <a:ahLst/>
              <a:cxnLst/>
              <a:rect l="l" t="t" r="r" b="b"/>
              <a:pathLst>
                <a:path w="518159" h="521335">
                  <a:moveTo>
                    <a:pt x="259080" y="0"/>
                  </a:moveTo>
                  <a:lnTo>
                    <a:pt x="212498" y="4199"/>
                  </a:lnTo>
                  <a:lnTo>
                    <a:pt x="168661" y="16308"/>
                  </a:lnTo>
                  <a:lnTo>
                    <a:pt x="128298" y="35588"/>
                  </a:lnTo>
                  <a:lnTo>
                    <a:pt x="92140" y="61302"/>
                  </a:lnTo>
                  <a:lnTo>
                    <a:pt x="60918" y="92715"/>
                  </a:lnTo>
                  <a:lnTo>
                    <a:pt x="35362" y="129088"/>
                  </a:lnTo>
                  <a:lnTo>
                    <a:pt x="16203" y="169685"/>
                  </a:lnTo>
                  <a:lnTo>
                    <a:pt x="4172" y="213769"/>
                  </a:lnTo>
                  <a:lnTo>
                    <a:pt x="0" y="260603"/>
                  </a:lnTo>
                  <a:lnTo>
                    <a:pt x="4172" y="307438"/>
                  </a:lnTo>
                  <a:lnTo>
                    <a:pt x="16203" y="351522"/>
                  </a:lnTo>
                  <a:lnTo>
                    <a:pt x="35362" y="392119"/>
                  </a:lnTo>
                  <a:lnTo>
                    <a:pt x="60918" y="428492"/>
                  </a:lnTo>
                  <a:lnTo>
                    <a:pt x="92140" y="459905"/>
                  </a:lnTo>
                  <a:lnTo>
                    <a:pt x="128298" y="485619"/>
                  </a:lnTo>
                  <a:lnTo>
                    <a:pt x="168661" y="504899"/>
                  </a:lnTo>
                  <a:lnTo>
                    <a:pt x="212498" y="517008"/>
                  </a:lnTo>
                  <a:lnTo>
                    <a:pt x="259080" y="521207"/>
                  </a:lnTo>
                  <a:lnTo>
                    <a:pt x="305661" y="517008"/>
                  </a:lnTo>
                  <a:lnTo>
                    <a:pt x="349498" y="504899"/>
                  </a:lnTo>
                  <a:lnTo>
                    <a:pt x="389861" y="485619"/>
                  </a:lnTo>
                  <a:lnTo>
                    <a:pt x="426019" y="459905"/>
                  </a:lnTo>
                  <a:lnTo>
                    <a:pt x="457241" y="428492"/>
                  </a:lnTo>
                  <a:lnTo>
                    <a:pt x="482797" y="392119"/>
                  </a:lnTo>
                  <a:lnTo>
                    <a:pt x="501956" y="351522"/>
                  </a:lnTo>
                  <a:lnTo>
                    <a:pt x="513987" y="307438"/>
                  </a:lnTo>
                  <a:lnTo>
                    <a:pt x="518160" y="260603"/>
                  </a:lnTo>
                  <a:lnTo>
                    <a:pt x="513987" y="213769"/>
                  </a:lnTo>
                  <a:lnTo>
                    <a:pt x="501956" y="169685"/>
                  </a:lnTo>
                  <a:lnTo>
                    <a:pt x="482797" y="129088"/>
                  </a:lnTo>
                  <a:lnTo>
                    <a:pt x="457241" y="92715"/>
                  </a:lnTo>
                  <a:lnTo>
                    <a:pt x="426019" y="61302"/>
                  </a:lnTo>
                  <a:lnTo>
                    <a:pt x="389861" y="35588"/>
                  </a:lnTo>
                  <a:lnTo>
                    <a:pt x="349498" y="16308"/>
                  </a:lnTo>
                  <a:lnTo>
                    <a:pt x="305661" y="4199"/>
                  </a:lnTo>
                  <a:lnTo>
                    <a:pt x="25908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sp>
          <p:nvSpPr>
            <p:cNvPr id="47" name="object 47"/>
            <p:cNvSpPr/>
            <p:nvPr/>
          </p:nvSpPr>
          <p:spPr>
            <a:xfrm>
              <a:off x="6298691" y="3781044"/>
              <a:ext cx="518159" cy="521334"/>
            </a:xfrm>
            <a:custGeom>
              <a:avLst/>
              <a:gdLst/>
              <a:ahLst/>
              <a:cxnLst/>
              <a:rect l="l" t="t" r="r" b="b"/>
              <a:pathLst>
                <a:path w="518159" h="521335">
                  <a:moveTo>
                    <a:pt x="0" y="260603"/>
                  </a:moveTo>
                  <a:lnTo>
                    <a:pt x="4172" y="213769"/>
                  </a:lnTo>
                  <a:lnTo>
                    <a:pt x="16203" y="169685"/>
                  </a:lnTo>
                  <a:lnTo>
                    <a:pt x="35362" y="129088"/>
                  </a:lnTo>
                  <a:lnTo>
                    <a:pt x="60918" y="92715"/>
                  </a:lnTo>
                  <a:lnTo>
                    <a:pt x="92140" y="61302"/>
                  </a:lnTo>
                  <a:lnTo>
                    <a:pt x="128298" y="35588"/>
                  </a:lnTo>
                  <a:lnTo>
                    <a:pt x="168661" y="16308"/>
                  </a:lnTo>
                  <a:lnTo>
                    <a:pt x="212498" y="4199"/>
                  </a:lnTo>
                  <a:lnTo>
                    <a:pt x="259080" y="0"/>
                  </a:lnTo>
                  <a:lnTo>
                    <a:pt x="305661" y="4199"/>
                  </a:lnTo>
                  <a:lnTo>
                    <a:pt x="349498" y="16308"/>
                  </a:lnTo>
                  <a:lnTo>
                    <a:pt x="389861" y="35588"/>
                  </a:lnTo>
                  <a:lnTo>
                    <a:pt x="426019" y="61302"/>
                  </a:lnTo>
                  <a:lnTo>
                    <a:pt x="457241" y="92715"/>
                  </a:lnTo>
                  <a:lnTo>
                    <a:pt x="482797" y="129088"/>
                  </a:lnTo>
                  <a:lnTo>
                    <a:pt x="501956" y="169685"/>
                  </a:lnTo>
                  <a:lnTo>
                    <a:pt x="513987" y="213769"/>
                  </a:lnTo>
                  <a:lnTo>
                    <a:pt x="518160" y="260603"/>
                  </a:lnTo>
                  <a:lnTo>
                    <a:pt x="513987" y="307438"/>
                  </a:lnTo>
                  <a:lnTo>
                    <a:pt x="501956" y="351522"/>
                  </a:lnTo>
                  <a:lnTo>
                    <a:pt x="482797" y="392119"/>
                  </a:lnTo>
                  <a:lnTo>
                    <a:pt x="457241" y="428492"/>
                  </a:lnTo>
                  <a:lnTo>
                    <a:pt x="426019" y="459905"/>
                  </a:lnTo>
                  <a:lnTo>
                    <a:pt x="389861" y="485619"/>
                  </a:lnTo>
                  <a:lnTo>
                    <a:pt x="349498" y="504899"/>
                  </a:lnTo>
                  <a:lnTo>
                    <a:pt x="305661" y="517008"/>
                  </a:lnTo>
                  <a:lnTo>
                    <a:pt x="259080" y="521207"/>
                  </a:lnTo>
                  <a:lnTo>
                    <a:pt x="212498" y="517008"/>
                  </a:lnTo>
                  <a:lnTo>
                    <a:pt x="168661" y="504899"/>
                  </a:lnTo>
                  <a:lnTo>
                    <a:pt x="128298" y="485619"/>
                  </a:lnTo>
                  <a:lnTo>
                    <a:pt x="92140" y="459905"/>
                  </a:lnTo>
                  <a:lnTo>
                    <a:pt x="60918" y="428492"/>
                  </a:lnTo>
                  <a:lnTo>
                    <a:pt x="35362" y="392119"/>
                  </a:lnTo>
                  <a:lnTo>
                    <a:pt x="16203" y="351522"/>
                  </a:lnTo>
                  <a:lnTo>
                    <a:pt x="4172" y="307438"/>
                  </a:lnTo>
                  <a:lnTo>
                    <a:pt x="0" y="260603"/>
                  </a:lnTo>
                  <a:close/>
                </a:path>
              </a:pathLst>
            </a:custGeom>
            <a:ln w="15240">
              <a:solidFill>
                <a:srgbClr val="51C3F8"/>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754" b="0" i="0" u="none" strike="noStrike" kern="1200" cap="none" spc="0" normalizeH="0" baseline="0" noProof="0">
                <a:ln>
                  <a:noFill/>
                </a:ln>
                <a:solidFill>
                  <a:prstClr val="black"/>
                </a:solidFill>
                <a:effectLst/>
                <a:uLnTx/>
                <a:uFillTx/>
                <a:latin typeface="Times New Roman"/>
                <a:ea typeface="+mn-ea"/>
                <a:cs typeface="+mn-cs"/>
              </a:endParaRPr>
            </a:p>
          </p:txBody>
        </p:sp>
        <p:pic>
          <p:nvPicPr>
            <p:cNvPr id="48" name="object 48"/>
            <p:cNvPicPr/>
            <p:nvPr/>
          </p:nvPicPr>
          <p:blipFill>
            <a:blip r:embed="rId22" cstate="print"/>
            <a:stretch>
              <a:fillRect/>
            </a:stretch>
          </p:blipFill>
          <p:spPr>
            <a:xfrm>
              <a:off x="6507479" y="3971544"/>
              <a:ext cx="121920" cy="169163"/>
            </a:xfrm>
            <a:prstGeom prst="rect">
              <a:avLst/>
            </a:prstGeom>
          </p:spPr>
        </p:pic>
        <p:pic>
          <p:nvPicPr>
            <p:cNvPr id="49" name="object 49"/>
            <p:cNvPicPr/>
            <p:nvPr/>
          </p:nvPicPr>
          <p:blipFill>
            <a:blip r:embed="rId23" cstate="print"/>
            <a:stretch>
              <a:fillRect/>
            </a:stretch>
          </p:blipFill>
          <p:spPr>
            <a:xfrm>
              <a:off x="6505066" y="3969385"/>
              <a:ext cx="106679" cy="154305"/>
            </a:xfrm>
            <a:prstGeom prst="rect">
              <a:avLst/>
            </a:prstGeom>
          </p:spPr>
        </p:pic>
      </p:gr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3960D-913F-65FD-7599-3C43E60191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BE8E93A-F891-E0AF-B924-A6DDCA3AF5F0}"/>
              </a:ext>
            </a:extLst>
          </p:cNvPr>
          <p:cNvSpPr txBox="1"/>
          <p:nvPr/>
        </p:nvSpPr>
        <p:spPr>
          <a:xfrm>
            <a:off x="281354" y="381000"/>
            <a:ext cx="8672732" cy="6222344"/>
          </a:xfrm>
          <a:prstGeom prst="rect">
            <a:avLst/>
          </a:prstGeom>
          <a:noFill/>
        </p:spPr>
        <p:txBody>
          <a:bodyPr wrap="square">
            <a:spAutoFit/>
          </a:bodyPr>
          <a:lstStyle/>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Обязательное страхование работников </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соответствии с пп.15) п.2 ст. 23 ТК РК, работодатель обязан страховать работника от несчастных случаев при исполнении им трудовых (служебных) обязанностей.</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Проблема производственного травматизма актуальна для предприятий любых форм собственности и размеров.</a:t>
            </a:r>
          </a:p>
          <a:p>
            <a:pPr defTabSz="844083"/>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Законодательство РК об обязательном страховании работника от несчастных случаев основывается на Конституции РК и состоит из ГК РК, Законом РК от 7 февраля 2005 года № 30-III «Об обязательном страховании работника от несчастных случаев при исполнении им трудовых (служебных) обязанностей» (с изменениями и дополнениями по состоянию на 01.01.2020 г.)  и иных нормативных правовых актов РК.</a:t>
            </a:r>
          </a:p>
          <a:p>
            <a:pPr defTabSz="844083"/>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Обязательное страхование работника от несчастных случаев осуществляется на основании договора, заключаемого между страхователем и страховщиком в соответствии с настоящим Законом и Гражданским Кодексом Республики Казахстан в пользу работника, жизни и здоровью которого может быть причинен вред при исполнении им трудовых (служебных) обязанностей.</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Договор обязательного страхования работника от несчастных случаев должен быть заключен только со страховщиком, имеющим </a:t>
            </a:r>
            <a:r>
              <a:rPr lang="ru-RU" sz="1532" b="1" kern="100" dirty="0">
                <a:solidFill>
                  <a:prstClr val="black"/>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лицензию на право осуществления страховой деятельности по классу аннуитетное страхование</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 данному виду обязательного страхования</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В случае изменения фонда оплаты труда возникает необходимость заключения дополнительного соглашения к договору.</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Уклонение от заключения договора обязательного страхования статья 230 КоАП РК влечет штраф:</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 субъектов малого предпринимательства в размере 160 МРП (590 тыс. тенге в 2024 году);</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 субъектов среднего предпринимательства – 400 МПР (1 млн 476 тыс. тенге в 2024 году);</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 субъектов крупного предпринимательства – 1 000 МРП (3 млн 692 тыс. тенге в 2024 году).</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040793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59026" y="322119"/>
            <a:ext cx="8660805" cy="6837321"/>
          </a:xfrm>
          <a:prstGeom prst="rect">
            <a:avLst/>
          </a:prstGeom>
        </p:spPr>
        <p:txBody>
          <a:bodyPr wrap="square" lIns="0" tIns="0" rIns="0" bIns="0" rtlCol="0" anchor="t">
            <a:spAutoFit/>
          </a:bodyPr>
          <a:lstStyle/>
          <a:p>
            <a:pPr marL="134947" lvl="1" defTabSz="844083">
              <a:defRPr/>
            </a:pPr>
            <a:r>
              <a:rPr lang="ru-RU" sz="1532" b="1" dirty="0">
                <a:solidFill>
                  <a:prstClr val="black"/>
                </a:solidFill>
                <a:latin typeface="Times New Roman" panose="02020603050405020304" pitchFamily="18" charset="0"/>
                <a:cs typeface="Times New Roman" panose="02020603050405020304" pitchFamily="18" charset="0"/>
              </a:rPr>
              <a:t>Расходы будущих периодов (</a:t>
            </a:r>
            <a:r>
              <a:rPr lang="en-US" sz="1532" dirty="0">
                <a:solidFill>
                  <a:prstClr val="black"/>
                </a:solidFill>
                <a:latin typeface="Times New Roman" panose="02020603050405020304" pitchFamily="18" charset="0"/>
                <a:cs typeface="Times New Roman" panose="02020603050405020304" pitchFamily="18" charset="0"/>
              </a:rPr>
              <a:t>Our Philosophy</a:t>
            </a:r>
            <a:r>
              <a:rPr lang="ru-RU" sz="1532" dirty="0">
                <a:solidFill>
                  <a:prstClr val="black"/>
                </a:solidFill>
                <a:latin typeface="Times New Roman" panose="02020603050405020304" pitchFamily="18" charset="0"/>
                <a:cs typeface="Times New Roman" panose="02020603050405020304" pitchFamily="18" charset="0"/>
              </a:rPr>
              <a:t>)</a:t>
            </a:r>
            <a:endParaRPr lang="en-US" sz="1532"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ru-RU" sz="1532" dirty="0">
                <a:solidFill>
                  <a:prstClr val="black"/>
                </a:solidFill>
                <a:latin typeface="Times New Roman" panose="02020603050405020304" pitchFamily="18" charset="0"/>
                <a:cs typeface="Times New Roman" panose="02020603050405020304" pitchFamily="18" charset="0"/>
              </a:rPr>
              <a:t>К </a:t>
            </a:r>
            <a:r>
              <a:rPr lang="ru-RU" sz="1532" b="1" dirty="0">
                <a:solidFill>
                  <a:prstClr val="black"/>
                </a:solidFill>
                <a:latin typeface="Times New Roman" panose="02020603050405020304" pitchFamily="18" charset="0"/>
                <a:cs typeface="Times New Roman" panose="02020603050405020304" pitchFamily="18" charset="0"/>
              </a:rPr>
              <a:t>расходам будущих периодов </a:t>
            </a:r>
            <a:r>
              <a:rPr lang="ru-RU" sz="1532" dirty="0">
                <a:solidFill>
                  <a:prstClr val="black"/>
                </a:solidFill>
                <a:latin typeface="Times New Roman" panose="02020603050405020304" pitchFamily="18" charset="0"/>
                <a:cs typeface="Times New Roman" panose="02020603050405020304" pitchFamily="18" charset="0"/>
              </a:rPr>
              <a:t>(отложенные расходы) относятся расходы по использованию активов субъекта </a:t>
            </a:r>
            <a:r>
              <a:rPr lang="ru-RU" sz="1532" b="1" dirty="0">
                <a:solidFill>
                  <a:prstClr val="black"/>
                </a:solidFill>
                <a:latin typeface="Times New Roman" panose="02020603050405020304" pitchFamily="18" charset="0"/>
                <a:cs typeface="Times New Roman" panose="02020603050405020304" pitchFamily="18" charset="0"/>
              </a:rPr>
              <a:t>в текущем отчетном периоде </a:t>
            </a:r>
            <a:r>
              <a:rPr lang="ru-RU" sz="1532" dirty="0">
                <a:solidFill>
                  <a:prstClr val="black"/>
                </a:solidFill>
                <a:latin typeface="Times New Roman" panose="02020603050405020304" pitchFamily="18" charset="0"/>
                <a:cs typeface="Times New Roman" panose="02020603050405020304" pitchFamily="18" charset="0"/>
              </a:rPr>
              <a:t>с целью получения доходов или для осуществления последующей деятельности в будущем. </a:t>
            </a:r>
          </a:p>
          <a:p>
            <a:pPr marL="134947" lvl="1" defTabSz="844083">
              <a:defRPr/>
            </a:pPr>
            <a:r>
              <a:rPr lang="ru-RU" sz="1532" dirty="0">
                <a:solidFill>
                  <a:prstClr val="black"/>
                </a:solidFill>
                <a:latin typeface="Times New Roman" panose="02020603050405020304" pitchFamily="18" charset="0"/>
                <a:cs typeface="Times New Roman" panose="02020603050405020304" pitchFamily="18" charset="0"/>
              </a:rPr>
              <a:t>Согласно принципу начисления и соответствия, расходы будущих периодов отражаются в балансе субъекта в </a:t>
            </a:r>
            <a:r>
              <a:rPr lang="ru-RU" sz="1532" b="1" dirty="0">
                <a:solidFill>
                  <a:prstClr val="black"/>
                </a:solidFill>
                <a:latin typeface="Times New Roman" panose="02020603050405020304" pitchFamily="18" charset="0"/>
                <a:cs typeface="Times New Roman" panose="02020603050405020304" pitchFamily="18" charset="0"/>
              </a:rPr>
              <a:t>качестве актива</a:t>
            </a:r>
            <a:r>
              <a:rPr lang="ru-RU" sz="1532" dirty="0">
                <a:solidFill>
                  <a:prstClr val="black"/>
                </a:solidFill>
                <a:latin typeface="Times New Roman" panose="02020603050405020304" pitchFamily="18" charset="0"/>
                <a:cs typeface="Times New Roman" panose="02020603050405020304" pitchFamily="18" charset="0"/>
              </a:rPr>
              <a:t> до момента признания дохода по этой операции </a:t>
            </a:r>
            <a:r>
              <a:rPr lang="ru-RU" sz="1532" b="1" dirty="0">
                <a:solidFill>
                  <a:prstClr val="black"/>
                </a:solidFill>
                <a:latin typeface="Times New Roman" panose="02020603050405020304" pitchFamily="18" charset="0"/>
                <a:cs typeface="Times New Roman" panose="02020603050405020304" pitchFamily="18" charset="0"/>
              </a:rPr>
              <a:t>и равномерно </a:t>
            </a:r>
            <a:r>
              <a:rPr lang="ru-RU" sz="1532" dirty="0">
                <a:solidFill>
                  <a:prstClr val="black"/>
                </a:solidFill>
                <a:latin typeface="Times New Roman" panose="02020603050405020304" pitchFamily="18" charset="0"/>
                <a:cs typeface="Times New Roman" panose="02020603050405020304" pitchFamily="18" charset="0"/>
              </a:rPr>
              <a:t>списываются на расходы периода, когда признается соответствующий доход.</a:t>
            </a: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en-US" sz="1532" spc="25" dirty="0">
                <a:solidFill>
                  <a:prstClr val="black"/>
                </a:solidFill>
                <a:latin typeface="Times New Roman" panose="02020603050405020304" pitchFamily="18" charset="0"/>
                <a:cs typeface="Times New Roman" panose="02020603050405020304" pitchFamily="18" charset="0"/>
              </a:rPr>
              <a:t>Our Mission</a:t>
            </a:r>
            <a:r>
              <a:rPr lang="ru-RU" sz="1532" spc="25" dirty="0">
                <a:solidFill>
                  <a:prstClr val="black"/>
                </a:solidFill>
                <a:latin typeface="Times New Roman" panose="02020603050405020304" pitchFamily="18" charset="0"/>
                <a:cs typeface="Times New Roman" panose="02020603050405020304" pitchFamily="18" charset="0"/>
              </a:rPr>
              <a:t> </a:t>
            </a:r>
            <a:r>
              <a:rPr lang="en-US" sz="1532" spc="25" dirty="0">
                <a:solidFill>
                  <a:prstClr val="black"/>
                </a:solidFill>
                <a:latin typeface="Times New Roman" panose="02020603050405020304" pitchFamily="18" charset="0"/>
                <a:cs typeface="Times New Roman" panose="02020603050405020304" pitchFamily="18" charset="0"/>
              </a:rPr>
              <a:t>Our Vision</a:t>
            </a:r>
            <a:r>
              <a:rPr lang="ru-RU" sz="1532" spc="25" dirty="0">
                <a:solidFill>
                  <a:prstClr val="black"/>
                </a:solidFill>
                <a:latin typeface="Times New Roman" panose="02020603050405020304" pitchFamily="18" charset="0"/>
                <a:cs typeface="Times New Roman" panose="02020603050405020304" pitchFamily="18" charset="0"/>
              </a:rPr>
              <a:t> </a:t>
            </a:r>
            <a:r>
              <a:rPr lang="en-US" sz="1532" spc="25" dirty="0">
                <a:solidFill>
                  <a:prstClr val="black"/>
                </a:solidFill>
                <a:latin typeface="Times New Roman" panose="02020603050405020304" pitchFamily="18" charset="0"/>
                <a:cs typeface="Times New Roman" panose="02020603050405020304" pitchFamily="18" charset="0"/>
              </a:rPr>
              <a:t>Our Goals</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На основании пункта 3 статьи 242 НК РК вычеты производятся налогоплательщиком при наличии документов, подтверждающих расходы, связанные с его деятельностью, направленной на получение дохода</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Данные расходы подлежат вычету в том налоговом периоде, в котором они фактически были произведены, за исключением расходов будущих периодов, определяемых в соответствии с международными стандартами финансовой отчетности и требованиями законодательства РК о бухгалтерском учете и</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Расходы будущих периодов подлежат вычету в том налоговом периоде, к которому они относятся.</a:t>
            </a: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Например, Компания заключила договор обязательного страхования гражданско-правовой ответственности работодателя на срок с 01.11.2023г. по 31.10.2024 г. и уплатила 30.10.2023 г. страховую премию в размере 24 000 тенге.</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 В бухгалтерском учете уплаченная сумма страховой премии будет относиться на расходы ежемесячно по 2 000 тенге (24 000/12 мес.).</a:t>
            </a:r>
          </a:p>
          <a:p>
            <a:pPr marL="134947" lvl="1" defTabSz="844083">
              <a:defRPr/>
            </a:pPr>
            <a:br>
              <a:rPr lang="ru-RU" sz="1532" spc="25" dirty="0">
                <a:solidFill>
                  <a:prstClr val="black"/>
                </a:solidFill>
                <a:latin typeface="Times New Roman" panose="02020603050405020304" pitchFamily="18" charset="0"/>
                <a:cs typeface="Times New Roman" panose="02020603050405020304" pitchFamily="18" charset="0"/>
              </a:rPr>
            </a:b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en-US" sz="1532" spc="25"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00712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rot="10087">
            <a:off x="514333" y="3029649"/>
            <a:ext cx="8115335" cy="0"/>
          </a:xfrm>
          <a:prstGeom prst="line">
            <a:avLst/>
          </a:prstGeom>
          <a:ln w="95250" cap="rnd">
            <a:solidFill>
              <a:srgbClr val="000000"/>
            </a:solidFill>
            <a:prstDash val="solid"/>
            <a:headEnd type="none" w="sm" len="sm"/>
            <a:tailEnd type="none" w="sm" len="sm"/>
          </a:ln>
        </p:spPr>
        <p:txBody>
          <a:bodyPr/>
          <a:lstStyle/>
          <a:p>
            <a:pPr defTabSz="844083">
              <a:defRPr/>
            </a:pPr>
            <a:endParaRPr lang="ru-RU" sz="1350">
              <a:solidFill>
                <a:prstClr val="black"/>
              </a:solidFill>
              <a:latin typeface="Calibri"/>
            </a:endParaRPr>
          </a:p>
        </p:txBody>
      </p:sp>
      <p:grpSp>
        <p:nvGrpSpPr>
          <p:cNvPr id="4" name="Group 4"/>
          <p:cNvGrpSpPr/>
          <p:nvPr/>
        </p:nvGrpSpPr>
        <p:grpSpPr>
          <a:xfrm>
            <a:off x="1363175" y="2888920"/>
            <a:ext cx="255690" cy="255690"/>
            <a:chOff x="0" y="0"/>
            <a:chExt cx="6350000" cy="6350000"/>
          </a:xfrm>
          <a:solidFill>
            <a:srgbClr val="C00000"/>
          </a:solidFill>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pPr defTabSz="844083">
                <a:defRPr/>
              </a:pPr>
              <a:endParaRPr lang="ru-RU" sz="1350">
                <a:solidFill>
                  <a:prstClr val="black"/>
                </a:solidFill>
                <a:latin typeface="Calibri"/>
              </a:endParaRPr>
            </a:p>
          </p:txBody>
        </p:sp>
      </p:grpSp>
      <p:grpSp>
        <p:nvGrpSpPr>
          <p:cNvPr id="12" name="Group 12"/>
          <p:cNvGrpSpPr/>
          <p:nvPr/>
        </p:nvGrpSpPr>
        <p:grpSpPr>
          <a:xfrm>
            <a:off x="2903665" y="2925618"/>
            <a:ext cx="255690" cy="255690"/>
            <a:chOff x="0" y="0"/>
            <a:chExt cx="6350000" cy="6350000"/>
          </a:xfrm>
        </p:grpSpPr>
        <p:sp>
          <p:nvSpPr>
            <p:cNvPr id="13" name="Freeform 1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14" name="Group 14"/>
          <p:cNvGrpSpPr/>
          <p:nvPr/>
        </p:nvGrpSpPr>
        <p:grpSpPr>
          <a:xfrm>
            <a:off x="5984646" y="2925618"/>
            <a:ext cx="255690" cy="255690"/>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16" name="Group 16"/>
          <p:cNvGrpSpPr/>
          <p:nvPr/>
        </p:nvGrpSpPr>
        <p:grpSpPr>
          <a:xfrm>
            <a:off x="4444156" y="2925618"/>
            <a:ext cx="255690" cy="255690"/>
            <a:chOff x="0" y="0"/>
            <a:chExt cx="6350000" cy="6350000"/>
          </a:xfrm>
        </p:grpSpPr>
        <p:sp>
          <p:nvSpPr>
            <p:cNvPr id="17" name="Freeform 1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20" name="Group 20"/>
          <p:cNvGrpSpPr/>
          <p:nvPr/>
        </p:nvGrpSpPr>
        <p:grpSpPr>
          <a:xfrm>
            <a:off x="7525137" y="2925618"/>
            <a:ext cx="255690" cy="25569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sp>
        <p:nvSpPr>
          <p:cNvPr id="31" name="TextBox 31"/>
          <p:cNvSpPr txBox="1"/>
          <p:nvPr/>
        </p:nvSpPr>
        <p:spPr>
          <a:xfrm>
            <a:off x="324169" y="3502208"/>
            <a:ext cx="1977132" cy="1436291"/>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Например, уплаченные страховые премии по обязательному страхованию гражданско-правовой ответственности работодателя за год,</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32" name="TextBox 32"/>
          <p:cNvSpPr txBox="1"/>
          <p:nvPr/>
        </p:nvSpPr>
        <p:spPr>
          <a:xfrm>
            <a:off x="1058135" y="1484150"/>
            <a:ext cx="2783656" cy="615553"/>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К расходам будущих периодов относятся </a:t>
            </a:r>
            <a:r>
              <a:rPr lang="ru-RU" sz="1532" b="1" dirty="0">
                <a:solidFill>
                  <a:prstClr val="black"/>
                </a:solidFill>
                <a:latin typeface="Times New Roman" panose="02020603050405020304" pitchFamily="18" charset="0"/>
                <a:cs typeface="Times New Roman" panose="02020603050405020304" pitchFamily="18" charset="0"/>
              </a:rPr>
              <a:t>расходы, которые оплачены </a:t>
            </a:r>
            <a:r>
              <a:rPr lang="ru-RU" sz="1532" b="1" dirty="0">
                <a:solidFill>
                  <a:srgbClr val="0000CC"/>
                </a:solidFill>
                <a:latin typeface="Times New Roman" panose="02020603050405020304" pitchFamily="18" charset="0"/>
                <a:cs typeface="Times New Roman" panose="02020603050405020304" pitchFamily="18" charset="0"/>
              </a:rPr>
              <a:t>в текущем </a:t>
            </a:r>
            <a:r>
              <a:rPr lang="ru-RU" sz="1532" b="1" dirty="0">
                <a:solidFill>
                  <a:prstClr val="black"/>
                </a:solidFill>
                <a:latin typeface="Times New Roman" panose="02020603050405020304" pitchFamily="18" charset="0"/>
                <a:cs typeface="Times New Roman" panose="02020603050405020304" pitchFamily="18" charset="0"/>
              </a:rPr>
              <a:t>периоде</a:t>
            </a:r>
            <a:endParaRPr lang="en-US" sz="1532" b="1" spc="25" dirty="0">
              <a:solidFill>
                <a:prstClr val="black"/>
              </a:solidFill>
              <a:latin typeface="Times New Roman" panose="02020603050405020304" pitchFamily="18" charset="0"/>
              <a:cs typeface="Times New Roman" panose="02020603050405020304" pitchFamily="18" charset="0"/>
            </a:endParaRPr>
          </a:p>
        </p:txBody>
      </p:sp>
      <p:sp>
        <p:nvSpPr>
          <p:cNvPr id="33" name="TextBox 33"/>
          <p:cNvSpPr txBox="1"/>
          <p:nvPr/>
        </p:nvSpPr>
        <p:spPr>
          <a:xfrm>
            <a:off x="5302211" y="1546702"/>
            <a:ext cx="1878429" cy="410369"/>
          </a:xfrm>
          <a:prstGeom prst="rect">
            <a:avLst/>
          </a:prstGeom>
        </p:spPr>
        <p:txBody>
          <a:bodyPr wrap="square" lIns="0" tIns="0" rIns="0" bIns="0" rtlCol="0" anchor="t">
            <a:spAutoFit/>
          </a:bodyPr>
          <a:lstStyle/>
          <a:p>
            <a:pPr algn="ctr" defTabSz="844083">
              <a:lnSpc>
                <a:spcPts val="1626"/>
              </a:lnSpc>
              <a:defRPr/>
            </a:pPr>
            <a:r>
              <a:rPr lang="ru-RU" sz="1532" b="1" dirty="0">
                <a:solidFill>
                  <a:prstClr val="black"/>
                </a:solidFill>
                <a:latin typeface="Times New Roman" panose="02020603050405020304" pitchFamily="18" charset="0"/>
                <a:cs typeface="Times New Roman" panose="02020603050405020304" pitchFamily="18" charset="0"/>
              </a:rPr>
              <a:t>но будут понесены в </a:t>
            </a:r>
            <a:r>
              <a:rPr lang="ru-RU" sz="1532" b="1" dirty="0">
                <a:solidFill>
                  <a:srgbClr val="0000CC"/>
                </a:solidFill>
                <a:latin typeface="Times New Roman" panose="02020603050405020304" pitchFamily="18" charset="0"/>
                <a:cs typeface="Times New Roman" panose="02020603050405020304" pitchFamily="18" charset="0"/>
              </a:rPr>
              <a:t>будущих</a:t>
            </a:r>
            <a:r>
              <a:rPr lang="ru-RU" sz="1532" b="1" dirty="0">
                <a:solidFill>
                  <a:prstClr val="black"/>
                </a:solidFill>
                <a:latin typeface="Times New Roman" panose="02020603050405020304" pitchFamily="18" charset="0"/>
                <a:cs typeface="Times New Roman" panose="02020603050405020304" pitchFamily="18" charset="0"/>
              </a:rPr>
              <a:t> периодах</a:t>
            </a:r>
            <a:endParaRPr lang="en-US" sz="1532" b="1" spc="25" dirty="0">
              <a:solidFill>
                <a:prstClr val="black"/>
              </a:solidFill>
              <a:latin typeface="Times New Roman" panose="02020603050405020304" pitchFamily="18" charset="0"/>
              <a:cs typeface="Times New Roman" panose="02020603050405020304" pitchFamily="18" charset="0"/>
            </a:endParaRPr>
          </a:p>
        </p:txBody>
      </p:sp>
      <p:sp>
        <p:nvSpPr>
          <p:cNvPr id="35" name="TextBox 35"/>
          <p:cNvSpPr txBox="1"/>
          <p:nvPr/>
        </p:nvSpPr>
        <p:spPr>
          <a:xfrm>
            <a:off x="3639252" y="3610843"/>
            <a:ext cx="1692084" cy="1025922"/>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страховые премии, уплаченные за страхование автотранспортных средств</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37" name="TextBox 37"/>
          <p:cNvSpPr txBox="1"/>
          <p:nvPr/>
        </p:nvSpPr>
        <p:spPr>
          <a:xfrm>
            <a:off x="6455070" y="3630650"/>
            <a:ext cx="1977131" cy="1025922"/>
          </a:xfrm>
          <a:prstGeom prst="rect">
            <a:avLst/>
          </a:prstGeom>
          <a:noFill/>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подписка на определенный период на периодические издания, подписка на Интернет-сайт и т. д.</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3B93773-7B53-ADEC-3512-A27BBF66A89C}"/>
              </a:ext>
            </a:extLst>
          </p:cNvPr>
          <p:cNvSpPr txBox="1"/>
          <p:nvPr/>
        </p:nvSpPr>
        <p:spPr>
          <a:xfrm>
            <a:off x="2286000" y="597910"/>
            <a:ext cx="4572000" cy="362279"/>
          </a:xfrm>
          <a:prstGeom prst="rect">
            <a:avLst/>
          </a:prstGeom>
          <a:noFill/>
        </p:spPr>
        <p:txBody>
          <a:bodyPr wrap="square">
            <a:spAutoFit/>
          </a:bodyPr>
          <a:lstStyle/>
          <a:p>
            <a:pPr defTabSz="844083">
              <a:defRPr/>
            </a:pPr>
            <a:r>
              <a:rPr lang="ru-RU" sz="1754" b="1" dirty="0">
                <a:solidFill>
                  <a:prstClr val="black"/>
                </a:solidFill>
                <a:latin typeface="Times New Roman" panose="02020603050405020304" pitchFamily="18" charset="0"/>
                <a:cs typeface="Times New Roman" panose="02020603050405020304" pitchFamily="18" charset="0"/>
              </a:rPr>
              <a:t>Расходы будущих периодов</a:t>
            </a:r>
          </a:p>
        </p:txBody>
      </p:sp>
    </p:spTree>
    <p:extLst>
      <p:ext uri="{BB962C8B-B14F-4D97-AF65-F5344CB8AC3E}">
        <p14:creationId xmlns:p14="http://schemas.microsoft.com/office/powerpoint/2010/main" val="279573726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159026" y="322119"/>
            <a:ext cx="8660805" cy="6837321"/>
          </a:xfrm>
          <a:prstGeom prst="rect">
            <a:avLst/>
          </a:prstGeom>
        </p:spPr>
        <p:txBody>
          <a:bodyPr wrap="square" lIns="0" tIns="0" rIns="0" bIns="0" rtlCol="0" anchor="t">
            <a:spAutoFit/>
          </a:bodyPr>
          <a:lstStyle/>
          <a:p>
            <a:pPr marL="134947" lvl="1" defTabSz="844083">
              <a:defRPr/>
            </a:pPr>
            <a:r>
              <a:rPr lang="ru-RU" sz="1532" b="1" dirty="0">
                <a:solidFill>
                  <a:prstClr val="black"/>
                </a:solidFill>
                <a:latin typeface="Times New Roman" panose="02020603050405020304" pitchFamily="18" charset="0"/>
                <a:cs typeface="Times New Roman" panose="02020603050405020304" pitchFamily="18" charset="0"/>
              </a:rPr>
              <a:t>Расходы будущих периодов (</a:t>
            </a:r>
            <a:r>
              <a:rPr lang="en-US" sz="1532" dirty="0">
                <a:solidFill>
                  <a:prstClr val="black"/>
                </a:solidFill>
                <a:latin typeface="Times New Roman" panose="02020603050405020304" pitchFamily="18" charset="0"/>
                <a:cs typeface="Times New Roman" panose="02020603050405020304" pitchFamily="18" charset="0"/>
              </a:rPr>
              <a:t>Our Philosophy</a:t>
            </a:r>
            <a:r>
              <a:rPr lang="ru-RU" sz="1532" dirty="0">
                <a:solidFill>
                  <a:prstClr val="black"/>
                </a:solidFill>
                <a:latin typeface="Times New Roman" panose="02020603050405020304" pitchFamily="18" charset="0"/>
                <a:cs typeface="Times New Roman" panose="02020603050405020304" pitchFamily="18" charset="0"/>
              </a:rPr>
              <a:t>)</a:t>
            </a:r>
            <a:endParaRPr lang="en-US" sz="1532"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ru-RU" sz="1532" dirty="0">
                <a:solidFill>
                  <a:prstClr val="black"/>
                </a:solidFill>
                <a:latin typeface="Times New Roman" panose="02020603050405020304" pitchFamily="18" charset="0"/>
                <a:cs typeface="Times New Roman" panose="02020603050405020304" pitchFamily="18" charset="0"/>
              </a:rPr>
              <a:t>К </a:t>
            </a:r>
            <a:r>
              <a:rPr lang="ru-RU" sz="1532" b="1" dirty="0">
                <a:solidFill>
                  <a:prstClr val="black"/>
                </a:solidFill>
                <a:latin typeface="Times New Roman" panose="02020603050405020304" pitchFamily="18" charset="0"/>
                <a:cs typeface="Times New Roman" panose="02020603050405020304" pitchFamily="18" charset="0"/>
              </a:rPr>
              <a:t>расходам будущих периодов </a:t>
            </a:r>
            <a:r>
              <a:rPr lang="ru-RU" sz="1532" dirty="0">
                <a:solidFill>
                  <a:prstClr val="black"/>
                </a:solidFill>
                <a:latin typeface="Times New Roman" panose="02020603050405020304" pitchFamily="18" charset="0"/>
                <a:cs typeface="Times New Roman" panose="02020603050405020304" pitchFamily="18" charset="0"/>
              </a:rPr>
              <a:t>(отложенные расходы) относятся расходы по использованию активов субъекта </a:t>
            </a:r>
            <a:r>
              <a:rPr lang="ru-RU" sz="1532" b="1" dirty="0">
                <a:solidFill>
                  <a:prstClr val="black"/>
                </a:solidFill>
                <a:latin typeface="Times New Roman" panose="02020603050405020304" pitchFamily="18" charset="0"/>
                <a:cs typeface="Times New Roman" panose="02020603050405020304" pitchFamily="18" charset="0"/>
              </a:rPr>
              <a:t>в текущем отчетном периоде </a:t>
            </a:r>
            <a:r>
              <a:rPr lang="ru-RU" sz="1532" dirty="0">
                <a:solidFill>
                  <a:prstClr val="black"/>
                </a:solidFill>
                <a:latin typeface="Times New Roman" panose="02020603050405020304" pitchFamily="18" charset="0"/>
                <a:cs typeface="Times New Roman" panose="02020603050405020304" pitchFamily="18" charset="0"/>
              </a:rPr>
              <a:t>с целью получения доходов или для осуществления последующей деятельности в будущем. </a:t>
            </a:r>
          </a:p>
          <a:p>
            <a:pPr marL="134947" lvl="1" defTabSz="844083">
              <a:defRPr/>
            </a:pPr>
            <a:r>
              <a:rPr lang="ru-RU" sz="1532" dirty="0">
                <a:solidFill>
                  <a:prstClr val="black"/>
                </a:solidFill>
                <a:latin typeface="Times New Roman" panose="02020603050405020304" pitchFamily="18" charset="0"/>
                <a:cs typeface="Times New Roman" panose="02020603050405020304" pitchFamily="18" charset="0"/>
              </a:rPr>
              <a:t>Согласно принципу начисления и соответствия, расходы будущих периодов отражаются в балансе субъекта в </a:t>
            </a:r>
            <a:r>
              <a:rPr lang="ru-RU" sz="1532" b="1" dirty="0">
                <a:solidFill>
                  <a:prstClr val="black"/>
                </a:solidFill>
                <a:latin typeface="Times New Roman" panose="02020603050405020304" pitchFamily="18" charset="0"/>
                <a:cs typeface="Times New Roman" panose="02020603050405020304" pitchFamily="18" charset="0"/>
              </a:rPr>
              <a:t>качестве актива</a:t>
            </a:r>
            <a:r>
              <a:rPr lang="ru-RU" sz="1532" dirty="0">
                <a:solidFill>
                  <a:prstClr val="black"/>
                </a:solidFill>
                <a:latin typeface="Times New Roman" panose="02020603050405020304" pitchFamily="18" charset="0"/>
                <a:cs typeface="Times New Roman" panose="02020603050405020304" pitchFamily="18" charset="0"/>
              </a:rPr>
              <a:t> до момента признания дохода по этой операции </a:t>
            </a:r>
            <a:r>
              <a:rPr lang="ru-RU" sz="1532" b="1" dirty="0">
                <a:solidFill>
                  <a:prstClr val="black"/>
                </a:solidFill>
                <a:latin typeface="Times New Roman" panose="02020603050405020304" pitchFamily="18" charset="0"/>
                <a:cs typeface="Times New Roman" panose="02020603050405020304" pitchFamily="18" charset="0"/>
              </a:rPr>
              <a:t>и равномерно </a:t>
            </a:r>
            <a:r>
              <a:rPr lang="ru-RU" sz="1532" dirty="0">
                <a:solidFill>
                  <a:prstClr val="black"/>
                </a:solidFill>
                <a:latin typeface="Times New Roman" panose="02020603050405020304" pitchFamily="18" charset="0"/>
                <a:cs typeface="Times New Roman" panose="02020603050405020304" pitchFamily="18" charset="0"/>
              </a:rPr>
              <a:t>списываются на расходы периода, когда признается соответствующий доход.</a:t>
            </a: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en-US" sz="1532" spc="25" dirty="0">
                <a:solidFill>
                  <a:prstClr val="black"/>
                </a:solidFill>
                <a:latin typeface="Times New Roman" panose="02020603050405020304" pitchFamily="18" charset="0"/>
                <a:cs typeface="Times New Roman" panose="02020603050405020304" pitchFamily="18" charset="0"/>
              </a:rPr>
              <a:t>Our Mission</a:t>
            </a:r>
            <a:r>
              <a:rPr lang="ru-RU" sz="1532" spc="25" dirty="0">
                <a:solidFill>
                  <a:prstClr val="black"/>
                </a:solidFill>
                <a:latin typeface="Times New Roman" panose="02020603050405020304" pitchFamily="18" charset="0"/>
                <a:cs typeface="Times New Roman" panose="02020603050405020304" pitchFamily="18" charset="0"/>
              </a:rPr>
              <a:t> </a:t>
            </a:r>
            <a:r>
              <a:rPr lang="en-US" sz="1532" spc="25" dirty="0">
                <a:solidFill>
                  <a:prstClr val="black"/>
                </a:solidFill>
                <a:latin typeface="Times New Roman" panose="02020603050405020304" pitchFamily="18" charset="0"/>
                <a:cs typeface="Times New Roman" panose="02020603050405020304" pitchFamily="18" charset="0"/>
              </a:rPr>
              <a:t>Our Vision</a:t>
            </a:r>
            <a:r>
              <a:rPr lang="ru-RU" sz="1532" spc="25" dirty="0">
                <a:solidFill>
                  <a:prstClr val="black"/>
                </a:solidFill>
                <a:latin typeface="Times New Roman" panose="02020603050405020304" pitchFamily="18" charset="0"/>
                <a:cs typeface="Times New Roman" panose="02020603050405020304" pitchFamily="18" charset="0"/>
              </a:rPr>
              <a:t> </a:t>
            </a:r>
            <a:r>
              <a:rPr lang="en-US" sz="1532" spc="25" dirty="0">
                <a:solidFill>
                  <a:prstClr val="black"/>
                </a:solidFill>
                <a:latin typeface="Times New Roman" panose="02020603050405020304" pitchFamily="18" charset="0"/>
                <a:cs typeface="Times New Roman" panose="02020603050405020304" pitchFamily="18" charset="0"/>
              </a:rPr>
              <a:t>Our Goals</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На основании пункта 3 статьи 242 НК РК вычеты производятся налогоплательщиком при наличии документов, подтверждающих расходы, связанные с его деятельностью, направленной на получение дохода</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Данные расходы подлежат вычету в том налоговом периоде, в котором они фактически были произведены, за исключением расходов будущих периодов, определяемых в соответствии с международными стандартами финансовой отчетности и требованиями законодательства РК о бухгалтерском учете и</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Расходы будущих периодов подлежат вычету в том налоговом периоде, к которому они относятся.</a:t>
            </a: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Например, Компания заключила договор обязательного страхования гражданско-правовой ответственности работодателя на срок с 01.11.2023г. по 31.10.2024 г. и уплатила 30.10.2023 г. страховую премию в размере 24 000 тенге.</a:t>
            </a:r>
          </a:p>
          <a:p>
            <a:pPr marL="134947" lvl="1" defTabSz="844083">
              <a:defRPr/>
            </a:pPr>
            <a:r>
              <a:rPr lang="ru-RU" sz="1532" spc="25" dirty="0">
                <a:solidFill>
                  <a:prstClr val="black"/>
                </a:solidFill>
                <a:latin typeface="Times New Roman" panose="02020603050405020304" pitchFamily="18" charset="0"/>
                <a:cs typeface="Times New Roman" panose="02020603050405020304" pitchFamily="18" charset="0"/>
              </a:rPr>
              <a:t> В бухгалтерском учете уплаченная сумма страховой премии будет относиться на расходы ежемесячно по 2 000 тенге (24 000/12 мес.).</a:t>
            </a:r>
          </a:p>
          <a:p>
            <a:pPr marL="134947" lvl="1" defTabSz="844083">
              <a:defRPr/>
            </a:pPr>
            <a:br>
              <a:rPr lang="ru-RU" sz="1532" spc="25" dirty="0">
                <a:solidFill>
                  <a:prstClr val="black"/>
                </a:solidFill>
                <a:latin typeface="Times New Roman" panose="02020603050405020304" pitchFamily="18" charset="0"/>
                <a:cs typeface="Times New Roman" panose="02020603050405020304" pitchFamily="18" charset="0"/>
              </a:rPr>
            </a:b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ru-RU" sz="1532" spc="25" dirty="0">
              <a:solidFill>
                <a:prstClr val="black"/>
              </a:solidFill>
              <a:latin typeface="Times New Roman" panose="02020603050405020304" pitchFamily="18" charset="0"/>
              <a:cs typeface="Times New Roman" panose="02020603050405020304" pitchFamily="18" charset="0"/>
            </a:endParaRPr>
          </a:p>
          <a:p>
            <a:pPr marL="134947" lvl="1" defTabSz="844083">
              <a:defRPr/>
            </a:pPr>
            <a:endParaRPr lang="en-US" sz="1532" spc="25"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227654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rot="10087">
            <a:off x="514333" y="3029649"/>
            <a:ext cx="8115335" cy="0"/>
          </a:xfrm>
          <a:prstGeom prst="line">
            <a:avLst/>
          </a:prstGeom>
          <a:ln w="95250" cap="rnd">
            <a:solidFill>
              <a:srgbClr val="000000"/>
            </a:solidFill>
            <a:prstDash val="solid"/>
            <a:headEnd type="none" w="sm" len="sm"/>
            <a:tailEnd type="none" w="sm" len="sm"/>
          </a:ln>
        </p:spPr>
        <p:txBody>
          <a:bodyPr/>
          <a:lstStyle/>
          <a:p>
            <a:pPr defTabSz="844083">
              <a:defRPr/>
            </a:pPr>
            <a:endParaRPr lang="ru-RU" sz="1350">
              <a:solidFill>
                <a:prstClr val="black"/>
              </a:solidFill>
              <a:latin typeface="Calibri"/>
            </a:endParaRPr>
          </a:p>
        </p:txBody>
      </p:sp>
      <p:grpSp>
        <p:nvGrpSpPr>
          <p:cNvPr id="4" name="Group 4"/>
          <p:cNvGrpSpPr/>
          <p:nvPr/>
        </p:nvGrpSpPr>
        <p:grpSpPr>
          <a:xfrm>
            <a:off x="1363175" y="2888920"/>
            <a:ext cx="255690" cy="255690"/>
            <a:chOff x="0" y="0"/>
            <a:chExt cx="6350000" cy="6350000"/>
          </a:xfrm>
          <a:solidFill>
            <a:srgbClr val="C00000"/>
          </a:solidFill>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pPr defTabSz="844083">
                <a:defRPr/>
              </a:pPr>
              <a:endParaRPr lang="ru-RU" sz="1350">
                <a:solidFill>
                  <a:prstClr val="black"/>
                </a:solidFill>
                <a:latin typeface="Calibri"/>
              </a:endParaRPr>
            </a:p>
          </p:txBody>
        </p:sp>
      </p:grpSp>
      <p:grpSp>
        <p:nvGrpSpPr>
          <p:cNvPr id="12" name="Group 12"/>
          <p:cNvGrpSpPr/>
          <p:nvPr/>
        </p:nvGrpSpPr>
        <p:grpSpPr>
          <a:xfrm>
            <a:off x="2903665" y="2925618"/>
            <a:ext cx="255690" cy="255690"/>
            <a:chOff x="0" y="0"/>
            <a:chExt cx="6350000" cy="6350000"/>
          </a:xfrm>
        </p:grpSpPr>
        <p:sp>
          <p:nvSpPr>
            <p:cNvPr id="13" name="Freeform 1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14" name="Group 14"/>
          <p:cNvGrpSpPr/>
          <p:nvPr/>
        </p:nvGrpSpPr>
        <p:grpSpPr>
          <a:xfrm>
            <a:off x="5984646" y="2925618"/>
            <a:ext cx="255690" cy="255690"/>
            <a:chOff x="0" y="0"/>
            <a:chExt cx="6350000" cy="6350000"/>
          </a:xfrm>
        </p:grpSpPr>
        <p:sp>
          <p:nvSpPr>
            <p:cNvPr id="15" name="Freeform 1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16" name="Group 16"/>
          <p:cNvGrpSpPr/>
          <p:nvPr/>
        </p:nvGrpSpPr>
        <p:grpSpPr>
          <a:xfrm>
            <a:off x="4444156" y="2925618"/>
            <a:ext cx="255690" cy="255690"/>
            <a:chOff x="0" y="0"/>
            <a:chExt cx="6350000" cy="6350000"/>
          </a:xfrm>
        </p:grpSpPr>
        <p:sp>
          <p:nvSpPr>
            <p:cNvPr id="17" name="Freeform 1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grpSp>
        <p:nvGrpSpPr>
          <p:cNvPr id="20" name="Group 20"/>
          <p:cNvGrpSpPr/>
          <p:nvPr/>
        </p:nvGrpSpPr>
        <p:grpSpPr>
          <a:xfrm>
            <a:off x="7525137" y="2925618"/>
            <a:ext cx="255690" cy="255690"/>
            <a:chOff x="0" y="0"/>
            <a:chExt cx="6350000" cy="6350000"/>
          </a:xfrm>
        </p:grpSpPr>
        <p:sp>
          <p:nvSpPr>
            <p:cNvPr id="21" name="Freeform 2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3F6B"/>
            </a:solidFill>
          </p:spPr>
          <p:txBody>
            <a:bodyPr/>
            <a:lstStyle/>
            <a:p>
              <a:pPr defTabSz="844083">
                <a:defRPr/>
              </a:pPr>
              <a:endParaRPr lang="ru-RU" sz="1350">
                <a:solidFill>
                  <a:prstClr val="black"/>
                </a:solidFill>
                <a:latin typeface="Calibri"/>
              </a:endParaRPr>
            </a:p>
          </p:txBody>
        </p:sp>
      </p:grpSp>
      <p:sp>
        <p:nvSpPr>
          <p:cNvPr id="31" name="TextBox 31"/>
          <p:cNvSpPr txBox="1"/>
          <p:nvPr/>
        </p:nvSpPr>
        <p:spPr>
          <a:xfrm>
            <a:off x="324169" y="3502208"/>
            <a:ext cx="1977132" cy="1436291"/>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Например, уплаченные страховые премии по обязательному страхованию гражданско-правовой ответственности работодателя за год,</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32" name="TextBox 32"/>
          <p:cNvSpPr txBox="1"/>
          <p:nvPr/>
        </p:nvSpPr>
        <p:spPr>
          <a:xfrm>
            <a:off x="1058135" y="1484150"/>
            <a:ext cx="2783656" cy="615553"/>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К расходам будущих периодов относятся </a:t>
            </a:r>
            <a:r>
              <a:rPr lang="ru-RU" sz="1532" b="1" dirty="0">
                <a:solidFill>
                  <a:prstClr val="black"/>
                </a:solidFill>
                <a:latin typeface="Times New Roman" panose="02020603050405020304" pitchFamily="18" charset="0"/>
                <a:cs typeface="Times New Roman" panose="02020603050405020304" pitchFamily="18" charset="0"/>
              </a:rPr>
              <a:t>расходы, которые оплачены </a:t>
            </a:r>
            <a:r>
              <a:rPr lang="ru-RU" sz="1532" b="1" dirty="0">
                <a:solidFill>
                  <a:srgbClr val="0000CC"/>
                </a:solidFill>
                <a:latin typeface="Times New Roman" panose="02020603050405020304" pitchFamily="18" charset="0"/>
                <a:cs typeface="Times New Roman" panose="02020603050405020304" pitchFamily="18" charset="0"/>
              </a:rPr>
              <a:t>в текущем </a:t>
            </a:r>
            <a:r>
              <a:rPr lang="ru-RU" sz="1532" b="1" dirty="0">
                <a:solidFill>
                  <a:prstClr val="black"/>
                </a:solidFill>
                <a:latin typeface="Times New Roman" panose="02020603050405020304" pitchFamily="18" charset="0"/>
                <a:cs typeface="Times New Roman" panose="02020603050405020304" pitchFamily="18" charset="0"/>
              </a:rPr>
              <a:t>периоде</a:t>
            </a:r>
            <a:endParaRPr lang="en-US" sz="1532" b="1" spc="25" dirty="0">
              <a:solidFill>
                <a:prstClr val="black"/>
              </a:solidFill>
              <a:latin typeface="Times New Roman" panose="02020603050405020304" pitchFamily="18" charset="0"/>
              <a:cs typeface="Times New Roman" panose="02020603050405020304" pitchFamily="18" charset="0"/>
            </a:endParaRPr>
          </a:p>
        </p:txBody>
      </p:sp>
      <p:sp>
        <p:nvSpPr>
          <p:cNvPr id="33" name="TextBox 33"/>
          <p:cNvSpPr txBox="1"/>
          <p:nvPr/>
        </p:nvSpPr>
        <p:spPr>
          <a:xfrm>
            <a:off x="5302211" y="1546702"/>
            <a:ext cx="1878429" cy="410369"/>
          </a:xfrm>
          <a:prstGeom prst="rect">
            <a:avLst/>
          </a:prstGeom>
        </p:spPr>
        <p:txBody>
          <a:bodyPr wrap="square" lIns="0" tIns="0" rIns="0" bIns="0" rtlCol="0" anchor="t">
            <a:spAutoFit/>
          </a:bodyPr>
          <a:lstStyle/>
          <a:p>
            <a:pPr algn="ctr" defTabSz="844083">
              <a:lnSpc>
                <a:spcPts val="1626"/>
              </a:lnSpc>
              <a:defRPr/>
            </a:pPr>
            <a:r>
              <a:rPr lang="ru-RU" sz="1532" b="1" dirty="0">
                <a:solidFill>
                  <a:prstClr val="black"/>
                </a:solidFill>
                <a:latin typeface="Times New Roman" panose="02020603050405020304" pitchFamily="18" charset="0"/>
                <a:cs typeface="Times New Roman" panose="02020603050405020304" pitchFamily="18" charset="0"/>
              </a:rPr>
              <a:t>но будут понесены в </a:t>
            </a:r>
            <a:r>
              <a:rPr lang="ru-RU" sz="1532" b="1" dirty="0">
                <a:solidFill>
                  <a:srgbClr val="0000CC"/>
                </a:solidFill>
                <a:latin typeface="Times New Roman" panose="02020603050405020304" pitchFamily="18" charset="0"/>
                <a:cs typeface="Times New Roman" panose="02020603050405020304" pitchFamily="18" charset="0"/>
              </a:rPr>
              <a:t>будущих</a:t>
            </a:r>
            <a:r>
              <a:rPr lang="ru-RU" sz="1532" b="1" dirty="0">
                <a:solidFill>
                  <a:prstClr val="black"/>
                </a:solidFill>
                <a:latin typeface="Times New Roman" panose="02020603050405020304" pitchFamily="18" charset="0"/>
                <a:cs typeface="Times New Roman" panose="02020603050405020304" pitchFamily="18" charset="0"/>
              </a:rPr>
              <a:t> периодах</a:t>
            </a:r>
            <a:endParaRPr lang="en-US" sz="1532" b="1" spc="25" dirty="0">
              <a:solidFill>
                <a:prstClr val="black"/>
              </a:solidFill>
              <a:latin typeface="Times New Roman" panose="02020603050405020304" pitchFamily="18" charset="0"/>
              <a:cs typeface="Times New Roman" panose="02020603050405020304" pitchFamily="18" charset="0"/>
            </a:endParaRPr>
          </a:p>
        </p:txBody>
      </p:sp>
      <p:sp>
        <p:nvSpPr>
          <p:cNvPr id="35" name="TextBox 35"/>
          <p:cNvSpPr txBox="1"/>
          <p:nvPr/>
        </p:nvSpPr>
        <p:spPr>
          <a:xfrm>
            <a:off x="3639252" y="3610843"/>
            <a:ext cx="1692084" cy="1025922"/>
          </a:xfrm>
          <a:prstGeom prst="rect">
            <a:avLst/>
          </a:prstGeom>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страховые премии, уплаченные за страхование автотранспортных средств</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37" name="TextBox 37"/>
          <p:cNvSpPr txBox="1"/>
          <p:nvPr/>
        </p:nvSpPr>
        <p:spPr>
          <a:xfrm>
            <a:off x="6455070" y="3630650"/>
            <a:ext cx="1977131" cy="1025922"/>
          </a:xfrm>
          <a:prstGeom prst="rect">
            <a:avLst/>
          </a:prstGeom>
          <a:noFill/>
        </p:spPr>
        <p:txBody>
          <a:bodyPr wrap="square" lIns="0" tIns="0" rIns="0" bIns="0" rtlCol="0" anchor="t">
            <a:spAutoFit/>
          </a:bodyPr>
          <a:lstStyle/>
          <a:p>
            <a:pPr algn="ctr" defTabSz="844083">
              <a:lnSpc>
                <a:spcPts val="1626"/>
              </a:lnSpc>
              <a:defRPr/>
            </a:pPr>
            <a:r>
              <a:rPr lang="ru-RU" sz="1532" dirty="0">
                <a:solidFill>
                  <a:prstClr val="black"/>
                </a:solidFill>
                <a:latin typeface="Times New Roman" panose="02020603050405020304" pitchFamily="18" charset="0"/>
                <a:cs typeface="Times New Roman" panose="02020603050405020304" pitchFamily="18" charset="0"/>
              </a:rPr>
              <a:t>подписка на определенный период на периодические издания, подписка на Интернет-сайт и т. д.</a:t>
            </a:r>
            <a:endParaRPr lang="en-US" sz="1532" spc="25" dirty="0">
              <a:solidFill>
                <a:prstClr val="black"/>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E3B93773-7B53-ADEC-3512-A27BBF66A89C}"/>
              </a:ext>
            </a:extLst>
          </p:cNvPr>
          <p:cNvSpPr txBox="1"/>
          <p:nvPr/>
        </p:nvSpPr>
        <p:spPr>
          <a:xfrm>
            <a:off x="2286000" y="597910"/>
            <a:ext cx="4572000" cy="362279"/>
          </a:xfrm>
          <a:prstGeom prst="rect">
            <a:avLst/>
          </a:prstGeom>
          <a:noFill/>
        </p:spPr>
        <p:txBody>
          <a:bodyPr wrap="square">
            <a:spAutoFit/>
          </a:bodyPr>
          <a:lstStyle/>
          <a:p>
            <a:pPr defTabSz="844083">
              <a:defRPr/>
            </a:pPr>
            <a:r>
              <a:rPr lang="ru-RU" sz="1754" b="1" dirty="0">
                <a:solidFill>
                  <a:prstClr val="black"/>
                </a:solidFill>
                <a:latin typeface="Times New Roman" panose="02020603050405020304" pitchFamily="18" charset="0"/>
                <a:cs typeface="Times New Roman" panose="02020603050405020304" pitchFamily="18" charset="0"/>
              </a:rPr>
              <a:t>Расходы будущих периодов</a:t>
            </a:r>
          </a:p>
        </p:txBody>
      </p:sp>
    </p:spTree>
    <p:extLst>
      <p:ext uri="{BB962C8B-B14F-4D97-AF65-F5344CB8AC3E}">
        <p14:creationId xmlns:p14="http://schemas.microsoft.com/office/powerpoint/2010/main" val="361447707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8185" y="263769"/>
            <a:ext cx="7280031" cy="762000"/>
          </a:xfrm>
        </p:spPr>
        <p:txBody>
          <a:bodyPr anchor="b">
            <a:noAutofit/>
          </a:bodyPr>
          <a:lstStyle/>
          <a:p>
            <a:pPr fontAlgn="base">
              <a:spcAft>
                <a:spcPct val="0"/>
              </a:spcAft>
            </a:pPr>
            <a:r>
              <a:rPr lang="ru-RU" sz="2031" b="1" dirty="0">
                <a:latin typeface="Times New Roman" panose="02020603050405020304" pitchFamily="18" charset="0"/>
                <a:ea typeface="MS PGothic" pitchFamily="34" charset="-128"/>
                <a:cs typeface="Times New Roman" panose="02020603050405020304" pitchFamily="18" charset="0"/>
              </a:rPr>
              <a:t>Информация о деятельности компании</a:t>
            </a:r>
          </a:p>
        </p:txBody>
      </p:sp>
      <p:sp>
        <p:nvSpPr>
          <p:cNvPr id="6146" name="Text Box 2"/>
          <p:cNvSpPr txBox="1">
            <a:spLocks noChangeArrowheads="1"/>
          </p:cNvSpPr>
          <p:nvPr/>
        </p:nvSpPr>
        <p:spPr bwMode="auto">
          <a:xfrm>
            <a:off x="1031631" y="1153505"/>
            <a:ext cx="2552433" cy="269946"/>
          </a:xfrm>
          <a:prstGeom prst="rect">
            <a:avLst/>
          </a:prstGeom>
          <a:noFill/>
          <a:ln w="9525">
            <a:noFill/>
            <a:miter lim="800000"/>
            <a:headEnd/>
            <a:tailEnd/>
          </a:ln>
        </p:spPr>
        <p:txBody>
          <a:bodyPr wrap="square" lIns="0" tIns="0" rIns="0" bIns="0">
            <a:spAutoFit/>
          </a:bodyPr>
          <a:lstStyle/>
          <a:p>
            <a:pPr defTabSz="844083"/>
            <a:r>
              <a:rPr lang="ru-RU" sz="1754" dirty="0">
                <a:solidFill>
                  <a:prstClr val="black"/>
                </a:solidFill>
                <a:latin typeface="Times New Roman" panose="02020603050405020304" pitchFamily="18" charset="0"/>
                <a:cs typeface="Times New Roman" panose="02020603050405020304" pitchFamily="18" charset="0"/>
              </a:rPr>
              <a:t>Виды отчётности</a:t>
            </a:r>
            <a:r>
              <a:rPr lang="en-US" sz="1754" dirty="0">
                <a:solidFill>
                  <a:prstClr val="black"/>
                </a:solidFill>
                <a:latin typeface="Times New Roman" panose="02020603050405020304" pitchFamily="18" charset="0"/>
                <a:cs typeface="Times New Roman" panose="02020603050405020304" pitchFamily="18" charset="0"/>
              </a:rPr>
              <a:t>:</a:t>
            </a:r>
            <a:endParaRPr lang="en-GB" sz="1754" dirty="0">
              <a:solidFill>
                <a:prstClr val="black"/>
              </a:solidFill>
              <a:latin typeface="Times New Roman" panose="02020603050405020304" pitchFamily="18" charset="0"/>
              <a:cs typeface="Times New Roman" panose="02020603050405020304" pitchFamily="18" charset="0"/>
            </a:endParaRPr>
          </a:p>
        </p:txBody>
      </p:sp>
      <p:sp>
        <p:nvSpPr>
          <p:cNvPr id="270339" name="Text Box 3"/>
          <p:cNvSpPr txBox="1">
            <a:spLocks noChangeArrowheads="1"/>
          </p:cNvSpPr>
          <p:nvPr/>
        </p:nvSpPr>
        <p:spPr bwMode="auto">
          <a:xfrm>
            <a:off x="826161" y="4068529"/>
            <a:ext cx="2110154" cy="809837"/>
          </a:xfrm>
          <a:prstGeom prst="rect">
            <a:avLst/>
          </a:prstGeom>
          <a:noFill/>
          <a:ln w="9525">
            <a:noFill/>
            <a:miter lim="800000"/>
            <a:headEnd/>
            <a:tailEnd/>
          </a:ln>
        </p:spPr>
        <p:txBody>
          <a:bodyPr lIns="0" tIns="0" rIns="0" bIns="0">
            <a:spAutoFit/>
          </a:bodyPr>
          <a:lstStyle/>
          <a:p>
            <a:pPr algn="ctr" defTabSz="844083" eaLnBrk="0" hangingPunct="0">
              <a:spcBef>
                <a:spcPct val="50000"/>
              </a:spcBef>
            </a:pPr>
            <a:r>
              <a:rPr lang="ru-RU" sz="1754" dirty="0">
                <a:solidFill>
                  <a:prstClr val="black"/>
                </a:solidFill>
                <a:latin typeface="Times New Roman" panose="02020603050405020304" pitchFamily="18" charset="0"/>
                <a:cs typeface="Times New Roman" panose="02020603050405020304" pitchFamily="18" charset="0"/>
              </a:rPr>
              <a:t>Выполнить требования законодательства</a:t>
            </a:r>
          </a:p>
        </p:txBody>
      </p:sp>
      <p:sp>
        <p:nvSpPr>
          <p:cNvPr id="270340" name="Text Box 4"/>
          <p:cNvSpPr txBox="1">
            <a:spLocks noChangeArrowheads="1"/>
          </p:cNvSpPr>
          <p:nvPr/>
        </p:nvSpPr>
        <p:spPr bwMode="auto">
          <a:xfrm>
            <a:off x="3182415" y="4068529"/>
            <a:ext cx="2954215" cy="1079783"/>
          </a:xfrm>
          <a:prstGeom prst="rect">
            <a:avLst/>
          </a:prstGeom>
          <a:noFill/>
          <a:ln w="9525">
            <a:noFill/>
            <a:miter lim="800000"/>
            <a:headEnd/>
            <a:tailEnd/>
          </a:ln>
        </p:spPr>
        <p:txBody>
          <a:bodyPr lIns="0" tIns="0" rIns="0" bIns="0">
            <a:spAutoFit/>
          </a:bodyPr>
          <a:lstStyle/>
          <a:p>
            <a:pPr algn="ctr" defTabSz="844083" eaLnBrk="0" hangingPunct="0">
              <a:spcBef>
                <a:spcPct val="50000"/>
              </a:spcBef>
            </a:pPr>
            <a:r>
              <a:rPr lang="ru-RU" sz="1754" dirty="0">
                <a:solidFill>
                  <a:prstClr val="black"/>
                </a:solidFill>
                <a:latin typeface="Times New Roman" panose="02020603050405020304" pitchFamily="18" charset="0"/>
                <a:cs typeface="Times New Roman" panose="02020603050405020304" pitchFamily="18" charset="0"/>
              </a:rPr>
              <a:t>Показать финансовое состояние предприятия для акционеров и потенциальных инвесторов</a:t>
            </a:r>
          </a:p>
        </p:txBody>
      </p:sp>
      <p:sp>
        <p:nvSpPr>
          <p:cNvPr id="270341" name="Text Box 5"/>
          <p:cNvSpPr txBox="1">
            <a:spLocks noChangeArrowheads="1"/>
          </p:cNvSpPr>
          <p:nvPr/>
        </p:nvSpPr>
        <p:spPr bwMode="auto">
          <a:xfrm>
            <a:off x="6203252" y="4068528"/>
            <a:ext cx="2250831" cy="1349728"/>
          </a:xfrm>
          <a:prstGeom prst="rect">
            <a:avLst/>
          </a:prstGeom>
          <a:noFill/>
          <a:ln w="9525">
            <a:noFill/>
            <a:miter lim="800000"/>
            <a:headEnd/>
            <a:tailEnd/>
          </a:ln>
        </p:spPr>
        <p:txBody>
          <a:bodyPr lIns="0" tIns="0" rIns="0" bIns="0">
            <a:spAutoFit/>
          </a:bodyPr>
          <a:lstStyle/>
          <a:p>
            <a:pPr algn="ctr" defTabSz="844083" eaLnBrk="0" hangingPunct="0">
              <a:spcBef>
                <a:spcPct val="50000"/>
              </a:spcBef>
            </a:pPr>
            <a:r>
              <a:rPr lang="ru-RU" sz="1754" dirty="0">
                <a:solidFill>
                  <a:prstClr val="black"/>
                </a:solidFill>
                <a:latin typeface="Times New Roman" panose="02020603050405020304" pitchFamily="18" charset="0"/>
                <a:cs typeface="Times New Roman" panose="02020603050405020304" pitchFamily="18" charset="0"/>
              </a:rPr>
              <a:t>Обеспечить информацию для  принятия управленческих решений </a:t>
            </a:r>
          </a:p>
        </p:txBody>
      </p:sp>
      <p:sp>
        <p:nvSpPr>
          <p:cNvPr id="10" name="Text Box 10"/>
          <p:cNvSpPr txBox="1">
            <a:spLocks noChangeArrowheads="1"/>
          </p:cNvSpPr>
          <p:nvPr/>
        </p:nvSpPr>
        <p:spPr bwMode="auto">
          <a:xfrm>
            <a:off x="1031631" y="5733253"/>
            <a:ext cx="7268308" cy="355162"/>
          </a:xfrm>
          <a:prstGeom prst="rect">
            <a:avLst/>
          </a:prstGeom>
          <a:noFill/>
          <a:ln w="9525">
            <a:noFill/>
            <a:miter lim="800000"/>
            <a:headEnd/>
            <a:tailEnd/>
          </a:ln>
          <a:effectLst/>
        </p:spPr>
        <p:txBody>
          <a:bodyPr wrap="square" lIns="84393" tIns="42196" rIns="84393" bIns="42196">
            <a:spAutoFit/>
          </a:bodyPr>
          <a:lstStyle/>
          <a:p>
            <a:pPr defTabSz="844083">
              <a:spcBef>
                <a:spcPct val="50000"/>
              </a:spcBef>
            </a:pPr>
            <a:r>
              <a:rPr lang="ru-RU" sz="1754" b="1" dirty="0">
                <a:solidFill>
                  <a:prstClr val="black"/>
                </a:solidFill>
                <a:latin typeface="Times New Roman" panose="02020603050405020304" pitchFamily="18" charset="0"/>
                <a:cs typeface="Times New Roman" panose="02020603050405020304" pitchFamily="18" charset="0"/>
              </a:rPr>
              <a:t>«Управлять можно только тем, что можно измерить»</a:t>
            </a:r>
          </a:p>
        </p:txBody>
      </p:sp>
      <p:sp>
        <p:nvSpPr>
          <p:cNvPr id="270342" name="AutoShape 6"/>
          <p:cNvSpPr>
            <a:spLocks noChangeArrowheads="1"/>
          </p:cNvSpPr>
          <p:nvPr/>
        </p:nvSpPr>
        <p:spPr bwMode="gray">
          <a:xfrm>
            <a:off x="1177853" y="1567870"/>
            <a:ext cx="1758462" cy="2321169"/>
          </a:xfrm>
          <a:prstGeom prst="downArrowCallout">
            <a:avLst>
              <a:gd name="adj1" fmla="val 25000"/>
              <a:gd name="adj2" fmla="val 25000"/>
              <a:gd name="adj3" fmla="val 22000"/>
              <a:gd name="adj4" fmla="val 66667"/>
            </a:avLst>
          </a:prstGeom>
          <a:solidFill>
            <a:schemeClr val="accent3">
              <a:lumMod val="20000"/>
              <a:lumOff val="80000"/>
            </a:schemeClr>
          </a:solidFill>
          <a:ln w="19050">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prstMaterial="matte">
            <a:bevelT w="63500" h="63500" prst="artDeco"/>
            <a:contourClr>
              <a:srgbClr val="FFFFFF"/>
            </a:contourClr>
          </a:sp3d>
        </p:spPr>
        <p:txBody>
          <a:bodyPr wrap="none" lIns="84393" tIns="42196" rIns="84393" bIns="42196" anchor="ctr"/>
          <a:lstStyle/>
          <a:p>
            <a:pPr algn="ctr" defTabSz="844083" eaLnBrk="0" hangingPunct="0"/>
            <a:r>
              <a:rPr lang="ru-RU" sz="1754" dirty="0">
                <a:solidFill>
                  <a:prstClr val="black"/>
                </a:solidFill>
                <a:latin typeface="Times New Roman" panose="02020603050405020304" pitchFamily="18" charset="0"/>
                <a:cs typeface="Times New Roman" panose="02020603050405020304" pitchFamily="18" charset="0"/>
              </a:rPr>
              <a:t>Налоговая</a:t>
            </a:r>
          </a:p>
          <a:p>
            <a:pPr algn="ctr" defTabSz="844083" eaLnBrk="0" hangingPunct="0"/>
            <a:endParaRPr lang="ru-RU" sz="1754" dirty="0">
              <a:solidFill>
                <a:prstClr val="black"/>
              </a:solidFill>
              <a:latin typeface="Times New Roman" panose="02020603050405020304" pitchFamily="18" charset="0"/>
              <a:cs typeface="Times New Roman" panose="02020603050405020304" pitchFamily="18" charset="0"/>
            </a:endParaRPr>
          </a:p>
        </p:txBody>
      </p:sp>
      <p:sp>
        <p:nvSpPr>
          <p:cNvPr id="270343" name="AutoShape 7"/>
          <p:cNvSpPr>
            <a:spLocks noChangeArrowheads="1"/>
          </p:cNvSpPr>
          <p:nvPr/>
        </p:nvSpPr>
        <p:spPr bwMode="gray">
          <a:xfrm>
            <a:off x="3710354" y="1583298"/>
            <a:ext cx="1758462" cy="2321169"/>
          </a:xfrm>
          <a:prstGeom prst="downArrowCallout">
            <a:avLst>
              <a:gd name="adj1" fmla="val 25000"/>
              <a:gd name="adj2" fmla="val 25000"/>
              <a:gd name="adj3" fmla="val 22000"/>
              <a:gd name="adj4" fmla="val 66667"/>
            </a:avLst>
          </a:prstGeom>
          <a:solidFill>
            <a:schemeClr val="accent3">
              <a:lumMod val="20000"/>
              <a:lumOff val="80000"/>
            </a:schemeClr>
          </a:solidFill>
          <a:ln w="19050">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prstMaterial="matte">
            <a:bevelT w="63500" h="63500" prst="artDeco"/>
            <a:contourClr>
              <a:srgbClr val="FFFFFF"/>
            </a:contourClr>
          </a:sp3d>
        </p:spPr>
        <p:txBody>
          <a:bodyPr wrap="none" lIns="84393" tIns="42196" rIns="84393" bIns="42196" anchor="ctr"/>
          <a:lstStyle/>
          <a:p>
            <a:pPr algn="ctr" defTabSz="844083" eaLnBrk="0" hangingPunct="0"/>
            <a:r>
              <a:rPr lang="ru-RU" sz="1754" dirty="0">
                <a:solidFill>
                  <a:prstClr val="black"/>
                </a:solidFill>
                <a:latin typeface="Times New Roman" panose="02020603050405020304" pitchFamily="18" charset="0"/>
                <a:cs typeface="Times New Roman" panose="02020603050405020304" pitchFamily="18" charset="0"/>
              </a:rPr>
              <a:t>Финансовая</a:t>
            </a:r>
          </a:p>
          <a:p>
            <a:pPr algn="ctr" defTabSz="844083" eaLnBrk="0" hangingPunct="0"/>
            <a:r>
              <a:rPr lang="ru-RU" sz="1754" dirty="0">
                <a:solidFill>
                  <a:prstClr val="black"/>
                </a:solidFill>
                <a:latin typeface="Times New Roman" panose="02020603050405020304" pitchFamily="18" charset="0"/>
                <a:cs typeface="Times New Roman" panose="02020603050405020304" pitchFamily="18" charset="0"/>
              </a:rPr>
              <a:t>(МСФО)</a:t>
            </a:r>
          </a:p>
          <a:p>
            <a:pPr algn="ctr" defTabSz="844083" eaLnBrk="0" hangingPunct="0"/>
            <a:endParaRPr lang="ru-RU" sz="1754" dirty="0">
              <a:solidFill>
                <a:prstClr val="black"/>
              </a:solidFill>
              <a:latin typeface="Times New Roman" panose="02020603050405020304" pitchFamily="18" charset="0"/>
              <a:cs typeface="Times New Roman" panose="02020603050405020304" pitchFamily="18" charset="0"/>
            </a:endParaRPr>
          </a:p>
        </p:txBody>
      </p:sp>
      <p:sp>
        <p:nvSpPr>
          <p:cNvPr id="270344" name="AutoShape 8"/>
          <p:cNvSpPr>
            <a:spLocks noChangeArrowheads="1"/>
          </p:cNvSpPr>
          <p:nvPr/>
        </p:nvSpPr>
        <p:spPr bwMode="gray">
          <a:xfrm>
            <a:off x="6382082" y="1583298"/>
            <a:ext cx="1758462" cy="2321169"/>
          </a:xfrm>
          <a:prstGeom prst="downArrowCallout">
            <a:avLst>
              <a:gd name="adj1" fmla="val 25000"/>
              <a:gd name="adj2" fmla="val 25000"/>
              <a:gd name="adj3" fmla="val 22000"/>
              <a:gd name="adj4" fmla="val 66667"/>
            </a:avLst>
          </a:prstGeom>
          <a:solidFill>
            <a:schemeClr val="accent3">
              <a:lumMod val="20000"/>
              <a:lumOff val="80000"/>
            </a:schemeClr>
          </a:solidFill>
          <a:ln w="19050">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prstMaterial="matte">
            <a:bevelT w="63500" h="63500" prst="artDeco"/>
            <a:contourClr>
              <a:srgbClr val="FFFFFF"/>
            </a:contourClr>
          </a:sp3d>
        </p:spPr>
        <p:txBody>
          <a:bodyPr wrap="none" lIns="84393" tIns="42196" rIns="84393" bIns="42196" anchor="ctr"/>
          <a:lstStyle/>
          <a:p>
            <a:pPr algn="ctr" defTabSz="844083" eaLnBrk="0" hangingPunct="0"/>
            <a:r>
              <a:rPr lang="ru-RU" sz="1754" dirty="0">
                <a:solidFill>
                  <a:prstClr val="black"/>
                </a:solidFill>
                <a:latin typeface="Times New Roman" panose="02020603050405020304" pitchFamily="18" charset="0"/>
                <a:cs typeface="Times New Roman" panose="02020603050405020304" pitchFamily="18" charset="0"/>
              </a:rPr>
              <a:t>Управленческая </a:t>
            </a:r>
            <a:br>
              <a:rPr lang="ru-RU" sz="1754" dirty="0">
                <a:solidFill>
                  <a:prstClr val="black"/>
                </a:solidFill>
                <a:latin typeface="Times New Roman" panose="02020603050405020304" pitchFamily="18" charset="0"/>
                <a:cs typeface="Times New Roman" panose="02020603050405020304" pitchFamily="18" charset="0"/>
              </a:rPr>
            </a:br>
            <a:r>
              <a:rPr lang="ru-RU" sz="1754" dirty="0">
                <a:solidFill>
                  <a:prstClr val="black"/>
                </a:solidFill>
                <a:latin typeface="Times New Roman" panose="02020603050405020304" pitchFamily="18" charset="0"/>
                <a:cs typeface="Times New Roman" panose="02020603050405020304" pitchFamily="18" charset="0"/>
              </a:rPr>
              <a:t>(бюджетная)</a:t>
            </a:r>
          </a:p>
        </p:txBody>
      </p:sp>
    </p:spTree>
    <p:extLst>
      <p:ext uri="{BB962C8B-B14F-4D97-AF65-F5344CB8AC3E}">
        <p14:creationId xmlns:p14="http://schemas.microsoft.com/office/powerpoint/2010/main" val="33337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F8002A5-F2F5-4D53-8F99-59A4CEB3EB2A}"/>
              </a:ext>
            </a:extLst>
          </p:cNvPr>
          <p:cNvSpPr txBox="1"/>
          <p:nvPr/>
        </p:nvSpPr>
        <p:spPr>
          <a:xfrm>
            <a:off x="152400" y="152400"/>
            <a:ext cx="8956104" cy="52814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rial" panose="020B0604020202020204" pitchFamily="34" charset="0"/>
              </a:rPr>
              <a:t>Разумно было бы почаще говорить себе: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rial" panose="020B0604020202020204" pitchFamily="34" charset="0"/>
              </a:rPr>
              <a:t>«Изменить я этого не могу, остается извлекать из этого пользу».</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Arial" panose="020B0604020202020204" pitchFamily="34" charset="0"/>
              </a:rPr>
              <a:t> Цитата «философа пессимизма» Артура Шопенгауэра</a:t>
            </a:r>
            <a:endParaRPr kumimoji="0" lang="ru-RU" sz="166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Данные и информация. Управленческий учет.</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В повседневной жизни термины «данные» и «информация» часто взаимозаменяемы.</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Данные» - это факты</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 Данные включают цифры, буквы, символы, простые факты, события и транзакции, которые были зафиксированы, но не представлены в подходящей для использования форме.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a:ea typeface="+mn-ea"/>
                <a:cs typeface="+mn-cs"/>
              </a:rPr>
              <a:t>Информация - это данные, </a:t>
            </a:r>
            <a:r>
              <a:rPr kumimoji="0" lang="ru-RU" sz="1900" b="0" i="0" u="none" strike="noStrike" kern="1200" cap="none" spc="0" normalizeH="0" baseline="0" noProof="0" dirty="0">
                <a:ln>
                  <a:noFill/>
                </a:ln>
                <a:solidFill>
                  <a:prstClr val="black"/>
                </a:solidFill>
                <a:effectLst/>
                <a:uLnTx/>
                <a:uFillTx/>
                <a:latin typeface="Times New Roman"/>
                <a:ea typeface="+mn-ea"/>
                <a:cs typeface="+mn-cs"/>
              </a:rPr>
              <a:t>которые были обработаны таким образом, чтобы быть полезными для человека, специалиста, который их получает </a:t>
            </a:r>
            <a:r>
              <a:rPr kumimoji="0" lang="ru-RU" sz="1900" b="1" i="0" u="none" strike="noStrike" kern="1200" cap="none" spc="0" normalizeH="0" baseline="0" noProof="0" dirty="0">
                <a:ln>
                  <a:noFill/>
                </a:ln>
                <a:solidFill>
                  <a:prstClr val="black"/>
                </a:solidFill>
                <a:effectLst/>
                <a:uLnTx/>
                <a:uFillTx/>
                <a:latin typeface="Times New Roman"/>
                <a:ea typeface="+mn-ea"/>
                <a:cs typeface="+mn-cs"/>
              </a:rPr>
              <a:t>(для принятия решений).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Данные преобразуются в информацию, при этом некоторые элементы данных убираются и заменяются итоговыми данными, которые проще понять.</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220310055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79512" y="4149080"/>
            <a:ext cx="8856984" cy="264687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Данный процесс является циклическим. Принятие решений требует </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информации</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которая основана на данных. Данные обеспечивают информацию, которая поддерживает решения, и т.д.</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Рассмотренные понятия являются составной частью так называемой </a:t>
            </a:r>
            <a:r>
              <a:rPr kumimoji="0" lang="ru-RU" sz="166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информационной пирамиды</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в основании которой находятся данные, следующий уровень - это </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информация</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затем идет решение, завершает пирамиду уровень знания.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мере продвижения вверх </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информационной пирамиде</a:t>
            </a: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объемы данных переходят в ценность решений, т.е. ценность для бизнеса.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Цель  преобразование данных в ценность бизнеса.</a:t>
            </a:r>
          </a:p>
        </p:txBody>
      </p:sp>
      <p:sp>
        <p:nvSpPr>
          <p:cNvPr id="8" name="TextBox 7">
            <a:extLst>
              <a:ext uri="{FF2B5EF4-FFF2-40B4-BE49-F238E27FC236}">
                <a16:creationId xmlns:a16="http://schemas.microsoft.com/office/drawing/2014/main" id="{A65C6FAA-416D-0E35-A019-15DA9A2F273A}"/>
              </a:ext>
            </a:extLst>
          </p:cNvPr>
          <p:cNvSpPr txBox="1"/>
          <p:nvPr/>
        </p:nvSpPr>
        <p:spPr>
          <a:xfrm>
            <a:off x="251520" y="116632"/>
            <a:ext cx="8535322" cy="43088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200" b="1" i="0" u="none" strike="noStrike" kern="1200" cap="none" spc="0" normalizeH="0" baseline="0" noProof="0" dirty="0">
                <a:ln>
                  <a:noFill/>
                </a:ln>
                <a:solidFill>
                  <a:prstClr val="black"/>
                </a:solidFill>
                <a:effectLst/>
                <a:uLnTx/>
                <a:uFillTx/>
                <a:latin typeface="Times New Roman"/>
                <a:ea typeface="+mn-ea"/>
                <a:cs typeface="+mn-cs"/>
              </a:rPr>
              <a:t>П</a:t>
            </a:r>
            <a:r>
              <a:rPr kumimoji="0" lang="ru-RU" sz="2200" b="1" i="0" u="none" strike="noStrike" kern="1200" cap="none" spc="0" normalizeH="0" baseline="0" noProof="0" dirty="0" err="1">
                <a:ln>
                  <a:noFill/>
                </a:ln>
                <a:solidFill>
                  <a:prstClr val="black"/>
                </a:solidFill>
                <a:effectLst/>
                <a:uLnTx/>
                <a:uFillTx/>
                <a:latin typeface="Times New Roman"/>
                <a:ea typeface="+mn-ea"/>
                <a:cs typeface="+mn-cs"/>
              </a:rPr>
              <a:t>роцесс</a:t>
            </a:r>
            <a:r>
              <a:rPr kumimoji="0" lang="ru-RU" sz="2200" b="1" i="0" u="none" strike="noStrike" kern="1200" cap="none" spc="0" normalizeH="0" baseline="0" noProof="0" dirty="0">
                <a:ln>
                  <a:noFill/>
                </a:ln>
                <a:solidFill>
                  <a:prstClr val="black"/>
                </a:solidFill>
                <a:effectLst/>
                <a:uLnTx/>
                <a:uFillTx/>
                <a:latin typeface="Times New Roman"/>
                <a:ea typeface="+mn-ea"/>
                <a:cs typeface="+mn-cs"/>
              </a:rPr>
              <a:t> принятия решений: данные, информация, знания</a:t>
            </a:r>
            <a:endParaRPr kumimoji="0" lang="ru-RU" sz="2200" b="1" i="0" u="none" strike="noStrike" kern="1200" cap="none" spc="0" normalizeH="0" baseline="0" noProof="0" dirty="0">
              <a:ln>
                <a:noFill/>
              </a:ln>
              <a:solidFill>
                <a:prstClr val="black"/>
              </a:solidFill>
              <a:effectLst/>
              <a:uLnTx/>
              <a:uFillTx/>
              <a:latin typeface="Corbel"/>
              <a:ea typeface="+mn-ea"/>
              <a:cs typeface="+mn-cs"/>
            </a:endParaRPr>
          </a:p>
        </p:txBody>
      </p:sp>
      <p:grpSp>
        <p:nvGrpSpPr>
          <p:cNvPr id="31" name="Группа 30">
            <a:extLst>
              <a:ext uri="{FF2B5EF4-FFF2-40B4-BE49-F238E27FC236}">
                <a16:creationId xmlns:a16="http://schemas.microsoft.com/office/drawing/2014/main" id="{5A9CF3AF-FD49-9930-F848-FE9F647B5A65}"/>
              </a:ext>
            </a:extLst>
          </p:cNvPr>
          <p:cNvGrpSpPr/>
          <p:nvPr/>
        </p:nvGrpSpPr>
        <p:grpSpPr>
          <a:xfrm>
            <a:off x="899592" y="671948"/>
            <a:ext cx="7200800" cy="3477131"/>
            <a:chOff x="341701" y="604549"/>
            <a:chExt cx="7675536" cy="3330602"/>
          </a:xfrm>
        </p:grpSpPr>
        <p:sp>
          <p:nvSpPr>
            <p:cNvPr id="9" name="Прямоугольник 8">
              <a:extLst>
                <a:ext uri="{FF2B5EF4-FFF2-40B4-BE49-F238E27FC236}">
                  <a16:creationId xmlns:a16="http://schemas.microsoft.com/office/drawing/2014/main" id="{4CCF0E54-8909-E1E3-1649-7E31BB72D628}"/>
                </a:ext>
              </a:extLst>
            </p:cNvPr>
            <p:cNvSpPr/>
            <p:nvPr/>
          </p:nvSpPr>
          <p:spPr>
            <a:xfrm>
              <a:off x="1900735" y="604549"/>
              <a:ext cx="4304859" cy="430887"/>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Решение</a:t>
              </a:r>
            </a:p>
          </p:txBody>
        </p:sp>
        <p:sp>
          <p:nvSpPr>
            <p:cNvPr id="10" name="Прямоугольник 9">
              <a:extLst>
                <a:ext uri="{FF2B5EF4-FFF2-40B4-BE49-F238E27FC236}">
                  <a16:creationId xmlns:a16="http://schemas.microsoft.com/office/drawing/2014/main" id="{998D3F47-0CA8-1CF4-4FD4-11145FB480E5}"/>
                </a:ext>
              </a:extLst>
            </p:cNvPr>
            <p:cNvSpPr/>
            <p:nvPr/>
          </p:nvSpPr>
          <p:spPr>
            <a:xfrm>
              <a:off x="1186010" y="2161370"/>
              <a:ext cx="6140429" cy="544118"/>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Информация</a:t>
              </a:r>
            </a:p>
          </p:txBody>
        </p:sp>
        <p:sp>
          <p:nvSpPr>
            <p:cNvPr id="11" name="Прямоугольник 10">
              <a:extLst>
                <a:ext uri="{FF2B5EF4-FFF2-40B4-BE49-F238E27FC236}">
                  <a16:creationId xmlns:a16="http://schemas.microsoft.com/office/drawing/2014/main" id="{AA7571F3-083B-409E-4175-1D8B97372535}"/>
                </a:ext>
              </a:extLst>
            </p:cNvPr>
            <p:cNvSpPr/>
            <p:nvPr/>
          </p:nvSpPr>
          <p:spPr>
            <a:xfrm>
              <a:off x="341701" y="3428512"/>
              <a:ext cx="7675536" cy="506639"/>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0" i="0" u="none" strike="noStrike" kern="1200" cap="none" spc="0" normalizeH="0" baseline="0" noProof="0" dirty="0">
                  <a:ln>
                    <a:noFill/>
                  </a:ln>
                  <a:solidFill>
                    <a:prstClr val="black"/>
                  </a:solidFill>
                  <a:effectLst/>
                  <a:uLnTx/>
                  <a:uFillTx/>
                  <a:latin typeface="Times New Roman"/>
                  <a:ea typeface="+mn-ea"/>
                  <a:cs typeface="+mn-cs"/>
                </a:rPr>
                <a:t>Данные</a:t>
              </a:r>
            </a:p>
          </p:txBody>
        </p:sp>
        <p:grpSp>
          <p:nvGrpSpPr>
            <p:cNvPr id="16" name="Группа 15">
              <a:extLst>
                <a:ext uri="{FF2B5EF4-FFF2-40B4-BE49-F238E27FC236}">
                  <a16:creationId xmlns:a16="http://schemas.microsoft.com/office/drawing/2014/main" id="{1EC62E2C-7FD4-F310-4FBC-4569CD044A89}"/>
                </a:ext>
              </a:extLst>
            </p:cNvPr>
            <p:cNvGrpSpPr/>
            <p:nvPr/>
          </p:nvGrpSpPr>
          <p:grpSpPr>
            <a:xfrm>
              <a:off x="1332781" y="1124744"/>
              <a:ext cx="1581894" cy="900097"/>
              <a:chOff x="1332781" y="1124744"/>
              <a:chExt cx="1581894" cy="900097"/>
            </a:xfrm>
          </p:grpSpPr>
          <p:sp>
            <p:nvSpPr>
              <p:cNvPr id="12" name="Стрелка: вниз 11">
                <a:extLst>
                  <a:ext uri="{FF2B5EF4-FFF2-40B4-BE49-F238E27FC236}">
                    <a16:creationId xmlns:a16="http://schemas.microsoft.com/office/drawing/2014/main" id="{5AB5685B-2411-E44A-AF40-6E462910EB82}"/>
                  </a:ext>
                </a:extLst>
              </p:cNvPr>
              <p:cNvSpPr/>
              <p:nvPr/>
            </p:nvSpPr>
            <p:spPr>
              <a:xfrm>
                <a:off x="1835696" y="1604686"/>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14" name="Прямоугольник 13">
                <a:extLst>
                  <a:ext uri="{FF2B5EF4-FFF2-40B4-BE49-F238E27FC236}">
                    <a16:creationId xmlns:a16="http://schemas.microsoft.com/office/drawing/2014/main" id="{23297704-F9C1-9367-146B-EB0E1F53E464}"/>
                  </a:ext>
                </a:extLst>
              </p:cNvPr>
              <p:cNvSpPr/>
              <p:nvPr/>
            </p:nvSpPr>
            <p:spPr>
              <a:xfrm>
                <a:off x="1332781" y="127961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нуждаются</a:t>
                </a:r>
              </a:p>
            </p:txBody>
          </p:sp>
          <p:sp>
            <p:nvSpPr>
              <p:cNvPr id="15" name="Прямоугольник 14">
                <a:extLst>
                  <a:ext uri="{FF2B5EF4-FFF2-40B4-BE49-F238E27FC236}">
                    <a16:creationId xmlns:a16="http://schemas.microsoft.com/office/drawing/2014/main" id="{A92F877A-988A-C871-C101-8940EC652F45}"/>
                  </a:ext>
                </a:extLst>
              </p:cNvPr>
              <p:cNvSpPr/>
              <p:nvPr/>
            </p:nvSpPr>
            <p:spPr>
              <a:xfrm>
                <a:off x="1979712" y="1124744"/>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grpSp>
          <p:nvGrpSpPr>
            <p:cNvPr id="17" name="Группа 16">
              <a:extLst>
                <a:ext uri="{FF2B5EF4-FFF2-40B4-BE49-F238E27FC236}">
                  <a16:creationId xmlns:a16="http://schemas.microsoft.com/office/drawing/2014/main" id="{9774FEF1-5638-7162-B889-47A2ECC5B143}"/>
                </a:ext>
              </a:extLst>
            </p:cNvPr>
            <p:cNvGrpSpPr/>
            <p:nvPr/>
          </p:nvGrpSpPr>
          <p:grpSpPr>
            <a:xfrm>
              <a:off x="1332781" y="2655904"/>
              <a:ext cx="1581894" cy="900097"/>
              <a:chOff x="1332781" y="1124744"/>
              <a:chExt cx="1581894" cy="900097"/>
            </a:xfrm>
          </p:grpSpPr>
          <p:sp>
            <p:nvSpPr>
              <p:cNvPr id="18" name="Стрелка: вниз 17">
                <a:extLst>
                  <a:ext uri="{FF2B5EF4-FFF2-40B4-BE49-F238E27FC236}">
                    <a16:creationId xmlns:a16="http://schemas.microsoft.com/office/drawing/2014/main" id="{3F73D9E6-FE46-419B-37A6-42E018398513}"/>
                  </a:ext>
                </a:extLst>
              </p:cNvPr>
              <p:cNvSpPr/>
              <p:nvPr/>
            </p:nvSpPr>
            <p:spPr>
              <a:xfrm>
                <a:off x="1835696" y="1604686"/>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19" name="Прямоугольник 18">
                <a:extLst>
                  <a:ext uri="{FF2B5EF4-FFF2-40B4-BE49-F238E27FC236}">
                    <a16:creationId xmlns:a16="http://schemas.microsoft.com/office/drawing/2014/main" id="{71578F88-AEF7-DF5E-1528-2EA4385B9FD8}"/>
                  </a:ext>
                </a:extLst>
              </p:cNvPr>
              <p:cNvSpPr/>
              <p:nvPr/>
            </p:nvSpPr>
            <p:spPr>
              <a:xfrm>
                <a:off x="1332781" y="127961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основана на</a:t>
                </a:r>
              </a:p>
            </p:txBody>
          </p:sp>
          <p:sp>
            <p:nvSpPr>
              <p:cNvPr id="20" name="Прямоугольник 19">
                <a:extLst>
                  <a:ext uri="{FF2B5EF4-FFF2-40B4-BE49-F238E27FC236}">
                    <a16:creationId xmlns:a16="http://schemas.microsoft.com/office/drawing/2014/main" id="{DEB1C0EC-FBC9-99D1-B497-5EDE39CB7AFA}"/>
                  </a:ext>
                </a:extLst>
              </p:cNvPr>
              <p:cNvSpPr/>
              <p:nvPr/>
            </p:nvSpPr>
            <p:spPr>
              <a:xfrm>
                <a:off x="1979712" y="1124744"/>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grpSp>
          <p:nvGrpSpPr>
            <p:cNvPr id="21" name="Группа 20">
              <a:extLst>
                <a:ext uri="{FF2B5EF4-FFF2-40B4-BE49-F238E27FC236}">
                  <a16:creationId xmlns:a16="http://schemas.microsoft.com/office/drawing/2014/main" id="{CDCB53B1-07AA-DAD9-233E-AD0091171CE4}"/>
                </a:ext>
              </a:extLst>
            </p:cNvPr>
            <p:cNvGrpSpPr/>
            <p:nvPr/>
          </p:nvGrpSpPr>
          <p:grpSpPr>
            <a:xfrm>
              <a:off x="5004048" y="1098046"/>
              <a:ext cx="1581894" cy="926795"/>
              <a:chOff x="1332781" y="948580"/>
              <a:chExt cx="1581894" cy="926795"/>
            </a:xfrm>
          </p:grpSpPr>
          <p:sp>
            <p:nvSpPr>
              <p:cNvPr id="22" name="Стрелка: вниз 21">
                <a:extLst>
                  <a:ext uri="{FF2B5EF4-FFF2-40B4-BE49-F238E27FC236}">
                    <a16:creationId xmlns:a16="http://schemas.microsoft.com/office/drawing/2014/main" id="{0C67828C-8DFE-73B4-228A-7AE426229446}"/>
                  </a:ext>
                </a:extLst>
              </p:cNvPr>
              <p:cNvSpPr/>
              <p:nvPr/>
            </p:nvSpPr>
            <p:spPr>
              <a:xfrm rot="10800000">
                <a:off x="1835696" y="948580"/>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23" name="Прямоугольник 22">
                <a:extLst>
                  <a:ext uri="{FF2B5EF4-FFF2-40B4-BE49-F238E27FC236}">
                    <a16:creationId xmlns:a16="http://schemas.microsoft.com/office/drawing/2014/main" id="{97BCF5E9-E331-3ED1-8622-480DDAF2D6D5}"/>
                  </a:ext>
                </a:extLst>
              </p:cNvPr>
              <p:cNvSpPr/>
              <p:nvPr/>
            </p:nvSpPr>
            <p:spPr>
              <a:xfrm>
                <a:off x="1332781" y="131084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поддерживает</a:t>
                </a:r>
              </a:p>
            </p:txBody>
          </p:sp>
          <p:sp>
            <p:nvSpPr>
              <p:cNvPr id="24" name="Прямоугольник 23">
                <a:extLst>
                  <a:ext uri="{FF2B5EF4-FFF2-40B4-BE49-F238E27FC236}">
                    <a16:creationId xmlns:a16="http://schemas.microsoft.com/office/drawing/2014/main" id="{17A72BDA-9685-7B3E-CDD4-01EA8DD4786D}"/>
                  </a:ext>
                </a:extLst>
              </p:cNvPr>
              <p:cNvSpPr/>
              <p:nvPr/>
            </p:nvSpPr>
            <p:spPr>
              <a:xfrm>
                <a:off x="1979712" y="1659351"/>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grpSp>
          <p:nvGrpSpPr>
            <p:cNvPr id="25" name="Группа 24">
              <a:extLst>
                <a:ext uri="{FF2B5EF4-FFF2-40B4-BE49-F238E27FC236}">
                  <a16:creationId xmlns:a16="http://schemas.microsoft.com/office/drawing/2014/main" id="{5C8598C0-6817-B698-C758-4AE9A7C2ED68}"/>
                </a:ext>
              </a:extLst>
            </p:cNvPr>
            <p:cNvGrpSpPr/>
            <p:nvPr/>
          </p:nvGrpSpPr>
          <p:grpSpPr>
            <a:xfrm>
              <a:off x="5004048" y="2678375"/>
              <a:ext cx="1581894" cy="926795"/>
              <a:chOff x="1332781" y="948580"/>
              <a:chExt cx="1581894" cy="926795"/>
            </a:xfrm>
          </p:grpSpPr>
          <p:sp>
            <p:nvSpPr>
              <p:cNvPr id="26" name="Стрелка: вниз 25">
                <a:extLst>
                  <a:ext uri="{FF2B5EF4-FFF2-40B4-BE49-F238E27FC236}">
                    <a16:creationId xmlns:a16="http://schemas.microsoft.com/office/drawing/2014/main" id="{6B921D91-70DE-9087-4774-523E55E8F8BE}"/>
                  </a:ext>
                </a:extLst>
              </p:cNvPr>
              <p:cNvSpPr/>
              <p:nvPr/>
            </p:nvSpPr>
            <p:spPr>
              <a:xfrm rot="10800000">
                <a:off x="1835696" y="948580"/>
                <a:ext cx="576064" cy="420155"/>
              </a:xfrm>
              <a:prstGeom prst="down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sp>
            <p:nvSpPr>
              <p:cNvPr id="27" name="Прямоугольник 26">
                <a:extLst>
                  <a:ext uri="{FF2B5EF4-FFF2-40B4-BE49-F238E27FC236}">
                    <a16:creationId xmlns:a16="http://schemas.microsoft.com/office/drawing/2014/main" id="{E0715ABB-6BF0-B209-B967-B327805937DC}"/>
                  </a:ext>
                </a:extLst>
              </p:cNvPr>
              <p:cNvSpPr/>
              <p:nvPr/>
            </p:nvSpPr>
            <p:spPr>
              <a:xfrm>
                <a:off x="1332781" y="1310846"/>
                <a:ext cx="1581894" cy="312504"/>
              </a:xfrm>
              <a:prstGeom prst="rect">
                <a:avLst/>
              </a:prstGeom>
              <a:no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a:ea typeface="+mn-ea"/>
                    <a:cs typeface="+mn-cs"/>
                  </a:rPr>
                  <a:t>обеспечивает</a:t>
                </a:r>
              </a:p>
            </p:txBody>
          </p:sp>
          <p:sp>
            <p:nvSpPr>
              <p:cNvPr id="28" name="Прямоугольник 27">
                <a:extLst>
                  <a:ext uri="{FF2B5EF4-FFF2-40B4-BE49-F238E27FC236}">
                    <a16:creationId xmlns:a16="http://schemas.microsoft.com/office/drawing/2014/main" id="{7B338D05-DDDD-934F-C0CF-79498DF4EE9F}"/>
                  </a:ext>
                </a:extLst>
              </p:cNvPr>
              <p:cNvSpPr/>
              <p:nvPr/>
            </p:nvSpPr>
            <p:spPr>
              <a:xfrm>
                <a:off x="1979712" y="1659351"/>
                <a:ext cx="288032" cy="216024"/>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orbel"/>
                  <a:ea typeface="+mn-ea"/>
                  <a:cs typeface="+mn-cs"/>
                </a:endParaRPr>
              </a:p>
            </p:txBody>
          </p:sp>
        </p:grpSp>
        <p:sp>
          <p:nvSpPr>
            <p:cNvPr id="29" name="Стрелка: изогнутая вверх 28">
              <a:extLst>
                <a:ext uri="{FF2B5EF4-FFF2-40B4-BE49-F238E27FC236}">
                  <a16:creationId xmlns:a16="http://schemas.microsoft.com/office/drawing/2014/main" id="{05AAC311-7FAD-A407-945B-4BA6C0E5F55A}"/>
                </a:ext>
              </a:extLst>
            </p:cNvPr>
            <p:cNvSpPr/>
            <p:nvPr/>
          </p:nvSpPr>
          <p:spPr>
            <a:xfrm>
              <a:off x="2949910" y="2718054"/>
              <a:ext cx="2376264" cy="781620"/>
            </a:xfrm>
            <a:prstGeom prst="curvedUp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orbel"/>
                <a:ea typeface="+mn-ea"/>
                <a:cs typeface="+mn-cs"/>
              </a:endParaRPr>
            </a:p>
          </p:txBody>
        </p:sp>
        <p:sp>
          <p:nvSpPr>
            <p:cNvPr id="30" name="Стрелка: изогнутая вниз 29">
              <a:extLst>
                <a:ext uri="{FF2B5EF4-FFF2-40B4-BE49-F238E27FC236}">
                  <a16:creationId xmlns:a16="http://schemas.microsoft.com/office/drawing/2014/main" id="{92DD360B-2B52-30D1-53CB-3548771EA3A3}"/>
                </a:ext>
              </a:extLst>
            </p:cNvPr>
            <p:cNvSpPr/>
            <p:nvPr/>
          </p:nvSpPr>
          <p:spPr>
            <a:xfrm flipH="1">
              <a:off x="2843807" y="1156737"/>
              <a:ext cx="2375123" cy="859926"/>
            </a:xfrm>
            <a:prstGeom prst="curved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orbel"/>
                <a:ea typeface="+mn-ea"/>
                <a:cs typeface="+mn-cs"/>
              </a:endParaRPr>
            </a:p>
          </p:txBody>
        </p:sp>
      </p:grpSp>
    </p:spTree>
    <p:extLst>
      <p:ext uri="{BB962C8B-B14F-4D97-AF65-F5344CB8AC3E}">
        <p14:creationId xmlns:p14="http://schemas.microsoft.com/office/powerpoint/2010/main" val="59883414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9793E8F-3681-9000-B687-183FAF3E9B8C}"/>
              </a:ext>
            </a:extLst>
          </p:cNvPr>
          <p:cNvSpPr txBox="1"/>
          <p:nvPr/>
        </p:nvSpPr>
        <p:spPr>
          <a:xfrm>
            <a:off x="395536" y="188640"/>
            <a:ext cx="8640960" cy="69526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Признаки </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качественной информации </a:t>
            </a: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можно описать акронимом </a:t>
            </a: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ACCERATE: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A</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ccurate</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Tочность</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Степень точности зависит от того, для чего нужна информация.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C</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omplete</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/Полнота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Менеджеры должны получать всю необходимую информацию, но она не должна быть избыточной.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C</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ost-</a:t>
            </a: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e</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ffective</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/Экономичность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Стоимость информации не должна превышать затраты на ее получение. Ценность управленческой информации заключается в том, что она помогает в принятии решений.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R</a:t>
            </a:r>
            <a:r>
              <a:rPr kumimoji="0" lang="ru-RU" sz="1660" b="1" i="0" u="none" strike="noStrike" kern="1200" cap="none" spc="0" normalizeH="0" baseline="0" noProof="0" dirty="0" err="1">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elevant</a:t>
            </a:r>
            <a:r>
              <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/Релевантность</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rPr>
              <a:t>Информация, содержащаяся в отчете, должна быть релевантна его цели. Лишняя информация должна быть удалена.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A</a:t>
            </a:r>
            <a:r>
              <a:rPr kumimoji="0" lang="ru-RU" sz="1660" b="1" i="0" u="none" strike="noStrike" kern="1200" cap="none" spc="0" normalizeH="0" baseline="0" noProof="0" dirty="0" err="1">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uthoritative</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/Достоверность</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Информация должна быть достоверной и исходить из надежных источников, чтобы пользователи, принимающие решения, были в ней уверены.</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err="1">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T</a:t>
            </a:r>
            <a:r>
              <a:rPr kumimoji="0" lang="ru-RU" sz="1660" b="1" i="0" u="none" strike="noStrike" kern="1200" cap="none" spc="0" normalizeH="0" baseline="0" noProof="0" dirty="0" err="1">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imely</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/Своевременность</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Информация должна поступать к менеджеру тогда, когда она необходима для принятия решений.</a:t>
            </a:r>
            <a:endParaRPr kumimoji="0" lang="ru-RU" sz="166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1" i="0" u="none" strike="noStrike" kern="1200" cap="none" spc="0" normalizeH="0" baseline="0" noProof="0" dirty="0">
                <a:ln>
                  <a:noFill/>
                </a:ln>
                <a:solidFill>
                  <a:srgbClr val="0000CC"/>
                </a:solidFill>
                <a:effectLst/>
                <a:uLnTx/>
                <a:uFillTx/>
                <a:latin typeface="Times New Roman" panose="02020603050405020304" pitchFamily="18" charset="0"/>
                <a:ea typeface="Arial" panose="020B0604020202020204" pitchFamily="34" charset="0"/>
                <a:cs typeface="Times New Roman" panose="02020603050405020304" pitchFamily="18" charset="0"/>
              </a:rPr>
              <a:t>E</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asy to </a:t>
            </a:r>
            <a:r>
              <a:rPr kumimoji="0" lang="ru-RU" sz="1660" b="1" i="0" u="none" strike="noStrike" kern="1200" cap="none" spc="0" normalizeH="0" baseline="0" noProof="0" dirty="0" err="1">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use</a:t>
            </a:r>
            <a:r>
              <a:rPr kumimoji="0" lang="ru-RU" sz="1660" b="1"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/Легкость в использовании</a:t>
            </a:r>
            <a:endParaRPr kumimoji="0" lang="ru-RU" sz="1660" b="1"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Следует всегда помнить о том, кто будет использовать информацию: она должна точно соответствовать его потребностям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66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Акро́ним</a:t>
            </a:r>
            <a:r>
              <a:rPr kumimoji="0" lang="ru-RU" sz="16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аббревиатура, образованная из начальных букв, частей слов или словосочетаний, произносимая как единое слово, например слово «ВУЗ», которое составлено из первых букв фразы «высшее учебное заведение». КНБ, США, </a:t>
            </a:r>
            <a:r>
              <a:rPr kumimoji="0" lang="en-US" sz="16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NATO, NASA,</a:t>
            </a:r>
            <a:r>
              <a:rPr kumimoji="0" lang="ru-RU" sz="16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ЗАГС, ГАИ, БАМ, СИМА, ЦУМ, </a:t>
            </a:r>
            <a:endPar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3935743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69F5E75C-DC49-6A04-EED5-FB42EAEFE450}"/>
              </a:ext>
            </a:extLst>
          </p:cNvPr>
          <p:cNvSpPr>
            <a:spLocks noGrp="1" noChangeArrowheads="1"/>
          </p:cNvSpPr>
          <p:nvPr>
            <p:ph type="title" idx="4294967295"/>
          </p:nvPr>
        </p:nvSpPr>
        <p:spPr>
          <a:xfrm>
            <a:off x="539750" y="260350"/>
            <a:ext cx="8229600" cy="720725"/>
          </a:xfrm>
        </p:spPr>
        <p:txBody>
          <a:bodyPr/>
          <a:lstStyle/>
          <a:p>
            <a:r>
              <a:rPr lang="ru-RU" altLang="ru-RU" sz="2200" b="1" dirty="0">
                <a:latin typeface="Times New Roman" panose="02020603050405020304" pitchFamily="18" charset="0"/>
                <a:cs typeface="Times New Roman" panose="02020603050405020304" pitchFamily="18" charset="0"/>
              </a:rPr>
              <a:t>Этапы процесса учета.</a:t>
            </a:r>
          </a:p>
        </p:txBody>
      </p:sp>
      <p:sp>
        <p:nvSpPr>
          <p:cNvPr id="176131" name="AutoShape 3">
            <a:extLst>
              <a:ext uri="{FF2B5EF4-FFF2-40B4-BE49-F238E27FC236}">
                <a16:creationId xmlns:a16="http://schemas.microsoft.com/office/drawing/2014/main" id="{7097A086-2D33-DEDB-B9A6-216B164E05E5}"/>
              </a:ext>
            </a:extLst>
          </p:cNvPr>
          <p:cNvSpPr>
            <a:spLocks noChangeArrowheads="1"/>
          </p:cNvSpPr>
          <p:nvPr/>
        </p:nvSpPr>
        <p:spPr bwMode="auto">
          <a:xfrm>
            <a:off x="395288" y="1628775"/>
            <a:ext cx="2520950" cy="720725"/>
          </a:xfrm>
          <a:prstGeom prst="roundRect">
            <a:avLst>
              <a:gd name="adj" fmla="val 16667"/>
            </a:avLst>
          </a:prstGeom>
          <a:solidFill>
            <a:schemeClr val="accent3">
              <a:lumMod val="20000"/>
              <a:lumOff val="80000"/>
              <a:alpha val="59999"/>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Первичный документ</a:t>
            </a:r>
          </a:p>
        </p:txBody>
      </p:sp>
      <p:sp>
        <p:nvSpPr>
          <p:cNvPr id="176132" name="AutoShape 4">
            <a:extLst>
              <a:ext uri="{FF2B5EF4-FFF2-40B4-BE49-F238E27FC236}">
                <a16:creationId xmlns:a16="http://schemas.microsoft.com/office/drawing/2014/main" id="{678B0DBD-D225-92BC-0369-B1DAA003C3FA}"/>
              </a:ext>
            </a:extLst>
          </p:cNvPr>
          <p:cNvSpPr>
            <a:spLocks noChangeArrowheads="1"/>
          </p:cNvSpPr>
          <p:nvPr/>
        </p:nvSpPr>
        <p:spPr bwMode="auto">
          <a:xfrm>
            <a:off x="3635375" y="1655047"/>
            <a:ext cx="3673475" cy="720725"/>
          </a:xfrm>
          <a:prstGeom prst="flowChartProcess">
            <a:avLst/>
          </a:prstGeom>
          <a:solidFill>
            <a:schemeClr val="accent3">
              <a:lumMod val="60000"/>
              <a:lumOff val="40000"/>
              <a:alpha val="59999"/>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Контроль правильности и полноты заполнения первичного документа</a:t>
            </a:r>
          </a:p>
        </p:txBody>
      </p:sp>
      <p:cxnSp>
        <p:nvCxnSpPr>
          <p:cNvPr id="176133" name="AutoShape 5">
            <a:extLst>
              <a:ext uri="{FF2B5EF4-FFF2-40B4-BE49-F238E27FC236}">
                <a16:creationId xmlns:a16="http://schemas.microsoft.com/office/drawing/2014/main" id="{516901F9-78A7-7040-3D57-4299C2062CCA}"/>
              </a:ext>
            </a:extLst>
          </p:cNvPr>
          <p:cNvCxnSpPr>
            <a:cxnSpLocks noChangeShapeType="1"/>
            <a:stCxn id="176131" idx="3"/>
            <a:endCxn id="176132" idx="1"/>
          </p:cNvCxnSpPr>
          <p:nvPr/>
        </p:nvCxnSpPr>
        <p:spPr bwMode="auto">
          <a:xfrm>
            <a:off x="2916238" y="1989138"/>
            <a:ext cx="719137" cy="26272"/>
          </a:xfrm>
          <a:prstGeom prst="straightConnector1">
            <a:avLst/>
          </a:prstGeom>
          <a:noFill/>
          <a:ln w="9525">
            <a:noFill/>
            <a:round/>
            <a:headEnd/>
            <a:tailEnd type="triangle" w="med" len="med"/>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noFill/>
              </a14:hiddenFill>
            </a:ext>
          </a:extLst>
        </p:spPr>
      </p:cxnSp>
      <p:sp>
        <p:nvSpPr>
          <p:cNvPr id="176134" name="AutoShape 6">
            <a:extLst>
              <a:ext uri="{FF2B5EF4-FFF2-40B4-BE49-F238E27FC236}">
                <a16:creationId xmlns:a16="http://schemas.microsoft.com/office/drawing/2014/main" id="{7E8CCD80-CCB3-8149-D337-8C44A0A4A423}"/>
              </a:ext>
            </a:extLst>
          </p:cNvPr>
          <p:cNvSpPr>
            <a:spLocks noChangeArrowheads="1"/>
          </p:cNvSpPr>
          <p:nvPr/>
        </p:nvSpPr>
        <p:spPr bwMode="auto">
          <a:xfrm>
            <a:off x="3635375" y="2879010"/>
            <a:ext cx="3673475" cy="720725"/>
          </a:xfrm>
          <a:prstGeom prst="flowChartProcess">
            <a:avLst/>
          </a:prstGeom>
          <a:solidFill>
            <a:schemeClr val="accent3">
              <a:lumMod val="60000"/>
              <a:lumOff val="40000"/>
              <a:alpha val="59999"/>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Регистрация документа на счетах бухгалтерского учета</a:t>
            </a:r>
          </a:p>
        </p:txBody>
      </p:sp>
      <p:sp>
        <p:nvSpPr>
          <p:cNvPr id="176135" name="Rectangle 7">
            <a:extLst>
              <a:ext uri="{FF2B5EF4-FFF2-40B4-BE49-F238E27FC236}">
                <a16:creationId xmlns:a16="http://schemas.microsoft.com/office/drawing/2014/main" id="{DCB45F91-7741-7F7C-0940-C83756326208}"/>
              </a:ext>
            </a:extLst>
          </p:cNvPr>
          <p:cNvSpPr>
            <a:spLocks noChangeArrowheads="1"/>
          </p:cNvSpPr>
          <p:nvPr/>
        </p:nvSpPr>
        <p:spPr bwMode="auto">
          <a:xfrm>
            <a:off x="3635375" y="4102972"/>
            <a:ext cx="3673475" cy="647700"/>
          </a:xfrm>
          <a:prstGeom prst="rect">
            <a:avLst/>
          </a:prstGeom>
          <a:solidFill>
            <a:schemeClr val="accent3">
              <a:lumMod val="60000"/>
              <a:lumOff val="40000"/>
              <a:alpha val="59999"/>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Аккумулирование информации на счетах по однотипным операциям</a:t>
            </a:r>
          </a:p>
        </p:txBody>
      </p:sp>
      <p:sp>
        <p:nvSpPr>
          <p:cNvPr id="176136" name="AutoShape 8">
            <a:extLst>
              <a:ext uri="{FF2B5EF4-FFF2-40B4-BE49-F238E27FC236}">
                <a16:creationId xmlns:a16="http://schemas.microsoft.com/office/drawing/2014/main" id="{EC52ACB5-4A83-C716-3B80-9BDD09C67CBE}"/>
              </a:ext>
            </a:extLst>
          </p:cNvPr>
          <p:cNvSpPr>
            <a:spLocks noChangeArrowheads="1"/>
          </p:cNvSpPr>
          <p:nvPr/>
        </p:nvSpPr>
        <p:spPr bwMode="auto">
          <a:xfrm>
            <a:off x="468313" y="4247435"/>
            <a:ext cx="2909887" cy="936625"/>
          </a:xfrm>
          <a:prstGeom prst="flowChartProcess">
            <a:avLst/>
          </a:prstGeom>
          <a:solidFill>
            <a:schemeClr val="accent3">
              <a:lumMod val="60000"/>
              <a:lumOff val="40000"/>
              <a:alpha val="59999"/>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t>Хранение первичных документов в регистрах бухгалтерского учета</a:t>
            </a:r>
          </a:p>
        </p:txBody>
      </p:sp>
      <p:sp>
        <p:nvSpPr>
          <p:cNvPr id="176137" name="Rectangle 9">
            <a:extLst>
              <a:ext uri="{FF2B5EF4-FFF2-40B4-BE49-F238E27FC236}">
                <a16:creationId xmlns:a16="http://schemas.microsoft.com/office/drawing/2014/main" id="{0956AAFC-9975-4F87-4286-ED8603932BAD}"/>
              </a:ext>
            </a:extLst>
          </p:cNvPr>
          <p:cNvSpPr>
            <a:spLocks noChangeArrowheads="1"/>
          </p:cNvSpPr>
          <p:nvPr/>
        </p:nvSpPr>
        <p:spPr bwMode="auto">
          <a:xfrm>
            <a:off x="3635375" y="5229225"/>
            <a:ext cx="3673475" cy="865188"/>
          </a:xfrm>
          <a:prstGeom prst="rect">
            <a:avLst/>
          </a:prstGeom>
          <a:solidFill>
            <a:schemeClr val="accent3">
              <a:lumMod val="20000"/>
              <a:lumOff val="80000"/>
              <a:alpha val="59999"/>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lvl1pPr>
              <a:spcBef>
                <a:spcPct val="20000"/>
              </a:spcBef>
              <a:buClr>
                <a:schemeClr val="accent1"/>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ru-RU" sz="166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Составление финансовой отчетности предприятия в определенные сроки</a:t>
            </a:r>
          </a:p>
        </p:txBody>
      </p:sp>
      <p:cxnSp>
        <p:nvCxnSpPr>
          <p:cNvPr id="176138" name="AutoShape 10">
            <a:extLst>
              <a:ext uri="{FF2B5EF4-FFF2-40B4-BE49-F238E27FC236}">
                <a16:creationId xmlns:a16="http://schemas.microsoft.com/office/drawing/2014/main" id="{6B320A9F-B985-A6D2-C50C-F5031B75F6F2}"/>
              </a:ext>
            </a:extLst>
          </p:cNvPr>
          <p:cNvCxnSpPr>
            <a:cxnSpLocks noChangeShapeType="1"/>
            <a:stCxn id="176132" idx="2"/>
            <a:endCxn id="176134" idx="0"/>
          </p:cNvCxnSpPr>
          <p:nvPr/>
        </p:nvCxnSpPr>
        <p:spPr bwMode="auto">
          <a:xfrm>
            <a:off x="5472113" y="2375772"/>
            <a:ext cx="0" cy="503238"/>
          </a:xfrm>
          <a:prstGeom prst="straightConnector1">
            <a:avLst/>
          </a:prstGeom>
          <a:noFill/>
          <a:ln w="9525">
            <a:noFill/>
            <a:round/>
            <a:headEnd/>
            <a:tailEnd type="triangle" w="med" len="med"/>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noFill/>
              </a14:hiddenFill>
            </a:ext>
          </a:extLst>
        </p:spPr>
      </p:cxnSp>
      <p:cxnSp>
        <p:nvCxnSpPr>
          <p:cNvPr id="176139" name="AutoShape 11">
            <a:extLst>
              <a:ext uri="{FF2B5EF4-FFF2-40B4-BE49-F238E27FC236}">
                <a16:creationId xmlns:a16="http://schemas.microsoft.com/office/drawing/2014/main" id="{57324E9F-E2EB-9C9A-F4EA-D23BFA4434D0}"/>
              </a:ext>
            </a:extLst>
          </p:cNvPr>
          <p:cNvCxnSpPr>
            <a:cxnSpLocks noChangeShapeType="1"/>
            <a:stCxn id="176134" idx="2"/>
            <a:endCxn id="176135" idx="0"/>
          </p:cNvCxnSpPr>
          <p:nvPr/>
        </p:nvCxnSpPr>
        <p:spPr bwMode="auto">
          <a:xfrm>
            <a:off x="5472113" y="3599735"/>
            <a:ext cx="0" cy="503237"/>
          </a:xfrm>
          <a:prstGeom prst="straightConnector1">
            <a:avLst/>
          </a:prstGeom>
          <a:noFill/>
          <a:ln w="9525">
            <a:noFill/>
            <a:round/>
            <a:headEnd/>
            <a:tailEnd type="triangle" w="med" len="med"/>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noFill/>
              </a14:hiddenFill>
            </a:ext>
          </a:extLst>
        </p:spPr>
      </p:cxnSp>
      <p:cxnSp>
        <p:nvCxnSpPr>
          <p:cNvPr id="176140" name="AutoShape 12">
            <a:extLst>
              <a:ext uri="{FF2B5EF4-FFF2-40B4-BE49-F238E27FC236}">
                <a16:creationId xmlns:a16="http://schemas.microsoft.com/office/drawing/2014/main" id="{E757170C-364A-AD09-062E-9102DECBF4DD}"/>
              </a:ext>
            </a:extLst>
          </p:cNvPr>
          <p:cNvCxnSpPr>
            <a:cxnSpLocks noChangeShapeType="1"/>
            <a:stCxn id="176134" idx="2"/>
            <a:endCxn id="176136" idx="0"/>
          </p:cNvCxnSpPr>
          <p:nvPr/>
        </p:nvCxnSpPr>
        <p:spPr bwMode="auto">
          <a:xfrm flipH="1">
            <a:off x="1923257" y="3599735"/>
            <a:ext cx="3548856" cy="647700"/>
          </a:xfrm>
          <a:prstGeom prst="straightConnector1">
            <a:avLst/>
          </a:prstGeom>
          <a:noFill/>
          <a:ln w="9525">
            <a:noFill/>
            <a:round/>
            <a:headEnd/>
            <a:tailEnd type="triangle" w="med" len="med"/>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noFill/>
              </a14:hiddenFill>
            </a:ext>
          </a:extLst>
        </p:spPr>
      </p:cxnSp>
      <p:cxnSp>
        <p:nvCxnSpPr>
          <p:cNvPr id="176141" name="AutoShape 13">
            <a:extLst>
              <a:ext uri="{FF2B5EF4-FFF2-40B4-BE49-F238E27FC236}">
                <a16:creationId xmlns:a16="http://schemas.microsoft.com/office/drawing/2014/main" id="{63F77183-25D6-A2C5-02EF-C8A160565D5B}"/>
              </a:ext>
            </a:extLst>
          </p:cNvPr>
          <p:cNvCxnSpPr>
            <a:cxnSpLocks noChangeShapeType="1"/>
            <a:stCxn id="176135" idx="2"/>
            <a:endCxn id="176137" idx="0"/>
          </p:cNvCxnSpPr>
          <p:nvPr/>
        </p:nvCxnSpPr>
        <p:spPr bwMode="auto">
          <a:xfrm>
            <a:off x="5472113" y="4750672"/>
            <a:ext cx="0" cy="478553"/>
          </a:xfrm>
          <a:prstGeom prst="straightConnector1">
            <a:avLst/>
          </a:prstGeom>
          <a:noFill/>
          <a:ln w="9525">
            <a:noFill/>
            <a:round/>
            <a:headEnd/>
            <a:tailEnd type="triangle" w="med" len="med"/>
          </a:ln>
          <a:effectLst/>
          <a:scene3d>
            <a:camera prst="orthographicFront">
              <a:rot lat="0" lon="0" rev="0"/>
            </a:camera>
            <a:lightRig rig="contrasting" dir="t">
              <a:rot lat="0" lon="0" rev="7800000"/>
            </a:lightRig>
          </a:scene3d>
          <a:sp3d>
            <a:bevelT w="139700" h="139700"/>
          </a:sp3d>
          <a:extLst>
            <a:ext uri="{909E8E84-426E-40DD-AFC4-6F175D3DCCD1}">
              <a14:hiddenFill xmlns:a14="http://schemas.microsoft.com/office/drawing/2010/main">
                <a:noFill/>
              </a14:hiddenFill>
            </a:ext>
          </a:extLst>
        </p:spPr>
      </p:cxnSp>
      <p:cxnSp>
        <p:nvCxnSpPr>
          <p:cNvPr id="7" name="AutoShape 5">
            <a:extLst>
              <a:ext uri="{FF2B5EF4-FFF2-40B4-BE49-F238E27FC236}">
                <a16:creationId xmlns:a16="http://schemas.microsoft.com/office/drawing/2014/main" id="{1A04B8D4-090B-1559-B979-64B7F680D9AB}"/>
              </a:ext>
            </a:extLst>
          </p:cNvPr>
          <p:cNvCxnSpPr>
            <a:cxnSpLocks noChangeShapeType="1"/>
          </p:cNvCxnSpPr>
          <p:nvPr/>
        </p:nvCxnSpPr>
        <p:spPr bwMode="auto">
          <a:xfrm>
            <a:off x="2916238" y="1989138"/>
            <a:ext cx="719137"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8" name="AutoShape 5">
            <a:extLst>
              <a:ext uri="{FF2B5EF4-FFF2-40B4-BE49-F238E27FC236}">
                <a16:creationId xmlns:a16="http://schemas.microsoft.com/office/drawing/2014/main" id="{E0701238-A153-B6F9-4FB4-4F9B640E63FB}"/>
              </a:ext>
            </a:extLst>
          </p:cNvPr>
          <p:cNvCxnSpPr>
            <a:cxnSpLocks noChangeShapeType="1"/>
          </p:cNvCxnSpPr>
          <p:nvPr/>
        </p:nvCxnSpPr>
        <p:spPr bwMode="auto">
          <a:xfrm flipH="1">
            <a:off x="2051720" y="3599735"/>
            <a:ext cx="3168352" cy="6477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AutoShape 5">
            <a:extLst>
              <a:ext uri="{FF2B5EF4-FFF2-40B4-BE49-F238E27FC236}">
                <a16:creationId xmlns:a16="http://schemas.microsoft.com/office/drawing/2014/main" id="{98DEFDE5-F301-2D3E-72FC-230C36B9DBD3}"/>
              </a:ext>
            </a:extLst>
          </p:cNvPr>
          <p:cNvCxnSpPr>
            <a:cxnSpLocks noChangeShapeType="1"/>
          </p:cNvCxnSpPr>
          <p:nvPr/>
        </p:nvCxnSpPr>
        <p:spPr bwMode="auto">
          <a:xfrm>
            <a:off x="5364088" y="3599735"/>
            <a:ext cx="0" cy="50323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0" name="AutoShape 5">
            <a:extLst>
              <a:ext uri="{FF2B5EF4-FFF2-40B4-BE49-F238E27FC236}">
                <a16:creationId xmlns:a16="http://schemas.microsoft.com/office/drawing/2014/main" id="{E372BF30-A652-3445-8043-2DD341748305}"/>
              </a:ext>
            </a:extLst>
          </p:cNvPr>
          <p:cNvCxnSpPr>
            <a:cxnSpLocks noChangeShapeType="1"/>
          </p:cNvCxnSpPr>
          <p:nvPr/>
        </p:nvCxnSpPr>
        <p:spPr bwMode="auto">
          <a:xfrm>
            <a:off x="5364088" y="2375772"/>
            <a:ext cx="0" cy="50323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AutoShape 5">
            <a:extLst>
              <a:ext uri="{FF2B5EF4-FFF2-40B4-BE49-F238E27FC236}">
                <a16:creationId xmlns:a16="http://schemas.microsoft.com/office/drawing/2014/main" id="{B16B8FDD-FC9A-63B1-32D2-88A8905BDFBD}"/>
              </a:ext>
            </a:extLst>
          </p:cNvPr>
          <p:cNvCxnSpPr>
            <a:cxnSpLocks noChangeShapeType="1"/>
          </p:cNvCxnSpPr>
          <p:nvPr/>
        </p:nvCxnSpPr>
        <p:spPr bwMode="auto">
          <a:xfrm>
            <a:off x="5364088" y="4750672"/>
            <a:ext cx="0" cy="47855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pic>
        <p:nvPicPr>
          <p:cNvPr id="2" name="Рисунок 1">
            <a:extLst>
              <a:ext uri="{FF2B5EF4-FFF2-40B4-BE49-F238E27FC236}">
                <a16:creationId xmlns:a16="http://schemas.microsoft.com/office/drawing/2014/main" id="{8F0A7C50-6801-5A2D-D480-69492A45712C}"/>
              </a:ext>
            </a:extLst>
          </p:cNvPr>
          <p:cNvPicPr>
            <a:picLocks noChangeAspect="1"/>
          </p:cNvPicPr>
          <p:nvPr/>
        </p:nvPicPr>
        <p:blipFill>
          <a:blip r:embed="rId2">
            <a:duotone>
              <a:schemeClr val="accent3">
                <a:shade val="45000"/>
                <a:satMod val="135000"/>
              </a:schemeClr>
              <a:prstClr val="white"/>
            </a:duotone>
          </a:blip>
          <a:stretch>
            <a:fillRect/>
          </a:stretch>
        </p:blipFill>
        <p:spPr>
          <a:xfrm>
            <a:off x="7677145" y="4941168"/>
            <a:ext cx="1100146" cy="814393"/>
          </a:xfrm>
          <a:prstGeom prst="rect">
            <a:avLst/>
          </a:prstGeom>
        </p:spPr>
      </p:pic>
    </p:spTree>
    <p:extLst>
      <p:ext uri="{BB962C8B-B14F-4D97-AF65-F5344CB8AC3E}">
        <p14:creationId xmlns:p14="http://schemas.microsoft.com/office/powerpoint/2010/main" val="896402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61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613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613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613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613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7614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613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7613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613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7614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61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animBg="1"/>
      <p:bldP spid="176132" grpId="0" animBg="1"/>
      <p:bldP spid="176134" grpId="0" animBg="1"/>
      <p:bldP spid="176135" grpId="0" animBg="1"/>
      <p:bldP spid="176136" grpId="0" animBg="1"/>
      <p:bldP spid="1761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C386-7735-BD03-D9AD-A869CD45C7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F37A4C4-4130-272F-1F42-232F685A4C5B}"/>
              </a:ext>
            </a:extLst>
          </p:cNvPr>
          <p:cNvSpPr txBox="1"/>
          <p:nvPr/>
        </p:nvSpPr>
        <p:spPr>
          <a:xfrm>
            <a:off x="119575" y="510932"/>
            <a:ext cx="8771206" cy="5767348"/>
          </a:xfrm>
          <a:prstGeom prst="rect">
            <a:avLst/>
          </a:prstGeom>
          <a:noFill/>
        </p:spPr>
        <p:txBody>
          <a:bodyPr wrap="square">
            <a:spAutoFit/>
          </a:bodyPr>
          <a:lstStyle/>
          <a:p>
            <a:pPr algn="just" defTabSz="844083"/>
            <a:r>
              <a:rPr lang="ru-RU" sz="1366" dirty="0">
                <a:solidFill>
                  <a:srgbClr val="252525"/>
                </a:solidFill>
                <a:latin typeface="Times New Roman" panose="02020603050405020304" pitchFamily="18" charset="0"/>
                <a:ea typeface="Times New Roman" panose="02020603050405020304" pitchFamily="18" charset="0"/>
              </a:rPr>
              <a:t>Ст. 57 ТК РК предусмотрены основания прекращения трудового договора по обстоятельствам, </a:t>
            </a:r>
            <a:r>
              <a:rPr lang="ru-RU" sz="1366" b="1" dirty="0">
                <a:solidFill>
                  <a:srgbClr val="252525"/>
                </a:solidFill>
                <a:latin typeface="Times New Roman" panose="02020603050405020304" pitchFamily="18" charset="0"/>
                <a:ea typeface="Times New Roman" panose="02020603050405020304" pitchFamily="18" charset="0"/>
              </a:rPr>
              <a:t>не зависящим от воли сторон</a:t>
            </a:r>
            <a:r>
              <a:rPr lang="ru-RU" sz="1366" dirty="0">
                <a:solidFill>
                  <a:srgbClr val="252525"/>
                </a:solidFill>
                <a:latin typeface="Times New Roman" panose="02020603050405020304" pitchFamily="18" charset="0"/>
                <a:ea typeface="Times New Roman" panose="02020603050405020304" pitchFamily="18" charset="0"/>
              </a:rPr>
              <a:t>, и трудовой договор может быть расторгнут по обстоятельству, не зависящему от воли сторон, указанному в пп.3) п.1:</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в случае смерти работника либо работодателя - физического лица, а также в случае объявления судом работника либо работодателя - физического лица умершим или признания безвестно отсутствующим.</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В п.2 ст.57 ТК РК указано, что датой прекращения трудового договора по основаниям, указанным в подпунктах 2), 3) и 4) пункта 1 настоящей статьи, является дата вступления в законную силу приговора или решения суда, </a:t>
            </a:r>
            <a:r>
              <a:rPr lang="ru-RU" sz="1366" b="1" dirty="0">
                <a:solidFill>
                  <a:srgbClr val="252525"/>
                </a:solidFill>
                <a:latin typeface="Times New Roman" panose="02020603050405020304" pitchFamily="18" charset="0"/>
                <a:ea typeface="Times New Roman" panose="02020603050405020304" pitchFamily="18" charset="0"/>
              </a:rPr>
              <a:t>дата смерти работника</a:t>
            </a:r>
            <a:r>
              <a:rPr lang="ru-RU" sz="1366" dirty="0">
                <a:solidFill>
                  <a:srgbClr val="252525"/>
                </a:solidFill>
                <a:latin typeface="Times New Roman" panose="02020603050405020304" pitchFamily="18" charset="0"/>
                <a:ea typeface="Times New Roman" panose="02020603050405020304" pitchFamily="18" charset="0"/>
              </a:rPr>
              <a:t> или работодателя - физического лица.</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Необходимо связаться с родственниками умершего работника, получить от них свидетельство о смерти, снять копию и издать приказ о расторжении трудового договора по указанному выше основанию. Указать ссылку на номер и дату свидетельства о смерти. Приказ о расторжении трудового договора может быть издан несколько позже даты прекращения трудового договора в связи со смертью, т. к. получение свидетельства о смерти займет некоторое время.</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Если в компании предусмотрена материальная помощь в связи со смертью работника, можно ее выдать по заявлению на основании внутренних документов.</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Приказ издать датой, когда будет предоставлено свидетельство о смерти, но в нем </a:t>
            </a:r>
            <a:r>
              <a:rPr lang="ru-RU" sz="1366" b="1" dirty="0">
                <a:solidFill>
                  <a:srgbClr val="252525"/>
                </a:solidFill>
                <a:latin typeface="Times New Roman" panose="02020603050405020304" pitchFamily="18" charset="0"/>
                <a:ea typeface="Times New Roman" panose="02020603050405020304" pitchFamily="18" charset="0"/>
              </a:rPr>
              <a:t>указать дату прекращения трудового договора – день смерти работника.</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 </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Приказ образец:</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Расторгнуть трудовой договор № ____и дата с ФИО и должность работника по основанию, предусмотренному подпунктом 3) пункта 1 статьи 57 ТК РК, в связи со смертью работника.</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Дата прекращения – день смерти работника «___» _____2023 г.</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Основанием: свидетельство о смерти работника.</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 </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Трудовым Кодексом РК выдача заработной платы умершего работника не регулируется.  Заработная плата является </a:t>
            </a:r>
            <a:r>
              <a:rPr lang="ru-RU" sz="1366" b="1" dirty="0">
                <a:solidFill>
                  <a:srgbClr val="252525"/>
                </a:solidFill>
                <a:latin typeface="Times New Roman" panose="02020603050405020304" pitchFamily="18" charset="0"/>
                <a:ea typeface="Times New Roman" panose="02020603050405020304" pitchFamily="18" charset="0"/>
              </a:rPr>
              <a:t>предметом наследования</a:t>
            </a:r>
            <a:r>
              <a:rPr lang="ru-RU" sz="1366" dirty="0">
                <a:solidFill>
                  <a:srgbClr val="252525"/>
                </a:solidFill>
                <a:latin typeface="Times New Roman" panose="02020603050405020304" pitchFamily="18" charset="0"/>
                <a:ea typeface="Times New Roman" panose="02020603050405020304" pitchFamily="18" charset="0"/>
              </a:rPr>
              <a:t> согласно ст.1040 Гражданского Кодекса РК (</a:t>
            </a:r>
            <a:r>
              <a:rPr lang="ru-RU" sz="1366" b="1" dirty="0">
                <a:solidFill>
                  <a:srgbClr val="252525"/>
                </a:solidFill>
                <a:latin typeface="Times New Roman" panose="02020603050405020304" pitchFamily="18" charset="0"/>
                <a:ea typeface="Times New Roman" panose="02020603050405020304" pitchFamily="18" charset="0"/>
              </a:rPr>
              <a:t>и компенсация за неиспользованные дни оплачиваемого ежегодного трудового отпуска).</a:t>
            </a:r>
            <a:endParaRPr lang="ru-RU" sz="1366"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9250089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854F8B00-C3EF-499F-91A0-442D2DBE2F73}"/>
              </a:ext>
            </a:extLst>
          </p:cNvPr>
          <p:cNvGraphicFramePr/>
          <p:nvPr/>
        </p:nvGraphicFramePr>
        <p:xfrm>
          <a:off x="287524" y="332656"/>
          <a:ext cx="8532948" cy="6300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Стрелка вниз 2">
            <a:extLst>
              <a:ext uri="{FF2B5EF4-FFF2-40B4-BE49-F238E27FC236}">
                <a16:creationId xmlns:a16="http://schemas.microsoft.com/office/drawing/2014/main" id="{C4338CB7-92DE-4F1D-928E-8A5AF9EC3136}"/>
              </a:ext>
            </a:extLst>
          </p:cNvPr>
          <p:cNvSpPr/>
          <p:nvPr/>
        </p:nvSpPr>
        <p:spPr>
          <a:xfrm>
            <a:off x="1403648" y="3563638"/>
            <a:ext cx="484188" cy="396305"/>
          </a:xfrm>
          <a:prstGeom prst="downArrow">
            <a:avLst/>
          </a:prstGeom>
          <a:solidFill>
            <a:schemeClr val="accent3">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Стрелка вниз 3">
            <a:extLst>
              <a:ext uri="{FF2B5EF4-FFF2-40B4-BE49-F238E27FC236}">
                <a16:creationId xmlns:a16="http://schemas.microsoft.com/office/drawing/2014/main" id="{70756754-61B9-4FFC-87C8-2B8A8052A46B}"/>
              </a:ext>
            </a:extLst>
          </p:cNvPr>
          <p:cNvSpPr/>
          <p:nvPr/>
        </p:nvSpPr>
        <p:spPr>
          <a:xfrm>
            <a:off x="4311110" y="3959943"/>
            <a:ext cx="485775" cy="360363"/>
          </a:xfrm>
          <a:prstGeom prst="downArrow">
            <a:avLst/>
          </a:prstGeom>
          <a:solidFill>
            <a:schemeClr val="accent3">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Стрелка вниз 4">
            <a:extLst>
              <a:ext uri="{FF2B5EF4-FFF2-40B4-BE49-F238E27FC236}">
                <a16:creationId xmlns:a16="http://schemas.microsoft.com/office/drawing/2014/main" id="{AC2810FC-28CB-45CF-B8A5-492639D48818}"/>
              </a:ext>
            </a:extLst>
          </p:cNvPr>
          <p:cNvSpPr/>
          <p:nvPr/>
        </p:nvSpPr>
        <p:spPr>
          <a:xfrm>
            <a:off x="7308304" y="3565730"/>
            <a:ext cx="484188" cy="396875"/>
          </a:xfrm>
          <a:prstGeom prst="downArrow">
            <a:avLst/>
          </a:prstGeom>
          <a:solidFill>
            <a:schemeClr val="accent3">
              <a:lumMod val="75000"/>
            </a:schemeClr>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66345689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F9468CE0-B23D-1B46-1AFA-734C46610EB7}"/>
            </a:ext>
          </a:extLst>
        </p:cNvPr>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8D61CD7F-41C3-3B6F-BC86-32D10104FA83}"/>
              </a:ext>
            </a:extLst>
          </p:cNvPr>
          <p:cNvPicPr>
            <a:picLocks noChangeAspect="1"/>
          </p:cNvPicPr>
          <p:nvPr/>
        </p:nvPicPr>
        <p:blipFill rotWithShape="1">
          <a:blip r:embed="rId3"/>
          <a:srcRect l="12329" t="4053" r="39303" b="60778"/>
          <a:stretch/>
        </p:blipFill>
        <p:spPr bwMode="auto">
          <a:xfrm>
            <a:off x="1856106" y="371006"/>
            <a:ext cx="6979236" cy="2336853"/>
          </a:xfrm>
          <a:prstGeom prst="rect">
            <a:avLst/>
          </a:prstGeom>
          <a:ln>
            <a:noFill/>
          </a:ln>
          <a:extLst>
            <a:ext uri="{53640926-AAD7-44D8-BBD7-CCE9431645EC}">
              <a14:shadowObscured xmlns:a14="http://schemas.microsoft.com/office/drawing/2010/main"/>
            </a:ext>
          </a:extLst>
        </p:spPr>
      </p:pic>
      <p:pic>
        <p:nvPicPr>
          <p:cNvPr id="6" name="Рисунок 5" descr="Изображение выглядит как текст, внутренний, снимок экрана&#10;&#10;Автоматически созданное описание">
            <a:extLst>
              <a:ext uri="{FF2B5EF4-FFF2-40B4-BE49-F238E27FC236}">
                <a16:creationId xmlns:a16="http://schemas.microsoft.com/office/drawing/2014/main" id="{7FD04CD5-658A-9FB9-EB4D-A19C22ECDE94}"/>
              </a:ext>
            </a:extLst>
          </p:cNvPr>
          <p:cNvPicPr>
            <a:picLocks noChangeAspect="1"/>
          </p:cNvPicPr>
          <p:nvPr/>
        </p:nvPicPr>
        <p:blipFill rotWithShape="1">
          <a:blip r:embed="rId4"/>
          <a:srcRect l="12610" t="3546" r="22358" b="32996"/>
          <a:stretch/>
        </p:blipFill>
        <p:spPr bwMode="auto">
          <a:xfrm>
            <a:off x="1856106" y="2831203"/>
            <a:ext cx="7124016" cy="3655791"/>
          </a:xfrm>
          <a:prstGeom prst="rect">
            <a:avLst/>
          </a:prstGeom>
          <a:ln>
            <a:noFill/>
          </a:ln>
          <a:extLst>
            <a:ext uri="{53640926-AAD7-44D8-BBD7-CCE9431645EC}">
              <a14:shadowObscured xmlns:a14="http://schemas.microsoft.com/office/drawing/2010/main"/>
            </a:ext>
          </a:extLst>
        </p:spPr>
      </p:pic>
      <p:sp>
        <p:nvSpPr>
          <p:cNvPr id="2" name="Прямоугольник: скругленные углы 1">
            <a:extLst>
              <a:ext uri="{FF2B5EF4-FFF2-40B4-BE49-F238E27FC236}">
                <a16:creationId xmlns:a16="http://schemas.microsoft.com/office/drawing/2014/main" id="{36BBDE16-EFD6-D756-BA21-778D2A994AE1}"/>
              </a:ext>
            </a:extLst>
          </p:cNvPr>
          <p:cNvSpPr/>
          <p:nvPr/>
        </p:nvSpPr>
        <p:spPr>
          <a:xfrm>
            <a:off x="2033954" y="5117123"/>
            <a:ext cx="1547446" cy="7033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7" name="Прямоугольник: скругленные углы 6">
            <a:extLst>
              <a:ext uri="{FF2B5EF4-FFF2-40B4-BE49-F238E27FC236}">
                <a16:creationId xmlns:a16="http://schemas.microsoft.com/office/drawing/2014/main" id="{8A3682B9-279D-59AB-0929-7300EE344335}"/>
              </a:ext>
            </a:extLst>
          </p:cNvPr>
          <p:cNvSpPr/>
          <p:nvPr/>
        </p:nvSpPr>
        <p:spPr>
          <a:xfrm>
            <a:off x="6393766" y="1951892"/>
            <a:ext cx="1547446" cy="6330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4" name="TextBox 3">
            <a:extLst>
              <a:ext uri="{FF2B5EF4-FFF2-40B4-BE49-F238E27FC236}">
                <a16:creationId xmlns:a16="http://schemas.microsoft.com/office/drawing/2014/main" id="{5DC7996A-16D2-43C1-7D59-6A01EBB479A6}"/>
              </a:ext>
            </a:extLst>
          </p:cNvPr>
          <p:cNvSpPr txBox="1"/>
          <p:nvPr/>
        </p:nvSpPr>
        <p:spPr>
          <a:xfrm>
            <a:off x="105508" y="152400"/>
            <a:ext cx="1807698" cy="5279266"/>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 По договорам ГПХ проверка</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Анализ субконто общий</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В целом по всем, </a:t>
            </a:r>
            <a:r>
              <a:rPr lang="ru-RU" sz="1532" dirty="0">
                <a:solidFill>
                  <a:prstClr val="black"/>
                </a:solidFill>
                <a:latin typeface="Times New Roman" panose="02020603050405020304" pitchFamily="18" charset="0"/>
                <a:cs typeface="Times New Roman" panose="02020603050405020304" pitchFamily="18" charset="0"/>
              </a:rPr>
              <a:t>не используем отбор</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a:ea typeface="Calibri" panose="020F0502020204030204" pitchFamily="34" charset="0"/>
                <a:cs typeface="Times New Roman" panose="02020603050405020304" pitchFamily="18" charset="0"/>
              </a:rPr>
              <a:t>Общая сводная информация по контрагентам по итогам месяца, </a:t>
            </a:r>
          </a:p>
          <a:p>
            <a:pPr defTabSz="844083">
              <a:defRPr/>
            </a:pPr>
            <a:endParaRPr lang="ru-RU" sz="1532" dirty="0">
              <a:solidFill>
                <a:prstClr val="black"/>
              </a:solidFill>
              <a:latin typeface="Times New Roman"/>
              <a:ea typeface="Calibri" panose="020F0502020204030204" pitchFamily="34" charset="0"/>
              <a:cs typeface="Times New Roman" panose="02020603050405020304" pitchFamily="18" charset="0"/>
            </a:endParaRPr>
          </a:p>
          <a:p>
            <a:pPr defTabSz="844083">
              <a:defRPr/>
            </a:pPr>
            <a:r>
              <a:rPr lang="ru-RU" sz="1532" dirty="0">
                <a:solidFill>
                  <a:prstClr val="black"/>
                </a:solidFill>
                <a:latin typeface="Times New Roman"/>
                <a:ea typeface="Calibri" panose="020F0502020204030204" pitchFamily="34" charset="0"/>
                <a:cs typeface="Times New Roman" panose="02020603050405020304" pitchFamily="18" charset="0"/>
              </a:rPr>
              <a:t>но надо работать </a:t>
            </a:r>
            <a:r>
              <a:rPr lang="ru-RU" sz="1532" b="1" dirty="0">
                <a:solidFill>
                  <a:prstClr val="black"/>
                </a:solidFill>
                <a:latin typeface="Times New Roman"/>
                <a:ea typeface="Calibri" panose="020F0502020204030204" pitchFamily="34" charset="0"/>
                <a:cs typeface="Times New Roman" panose="02020603050405020304" pitchFamily="18" charset="0"/>
              </a:rPr>
              <a:t>ежемесячно </a:t>
            </a:r>
            <a:r>
              <a:rPr lang="ru-RU" sz="1532" dirty="0">
                <a:solidFill>
                  <a:prstClr val="black"/>
                </a:solidFill>
                <a:latin typeface="Times New Roman"/>
                <a:ea typeface="Calibri" panose="020F0502020204030204" pitchFamily="34" charset="0"/>
                <a:cs typeface="Times New Roman" panose="02020603050405020304" pitchFamily="18" charset="0"/>
              </a:rPr>
              <a:t>с анализом субконто в разрезе каждого контрагента</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433881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F9468CE0-B23D-1B46-1AFA-734C46610EB7}"/>
            </a:ext>
          </a:extLst>
        </p:cNvPr>
        <p:cNvGrpSpPr/>
        <p:nvPr/>
      </p:nvGrpSpPr>
      <p:grpSpPr>
        <a:xfrm>
          <a:off x="0" y="0"/>
          <a:ext cx="0" cy="0"/>
          <a:chOff x="0" y="0"/>
          <a:chExt cx="0" cy="0"/>
        </a:xfrm>
      </p:grpSpPr>
      <p:sp>
        <p:nvSpPr>
          <p:cNvPr id="2" name="Прямоугольник: скругленные углы 1">
            <a:extLst>
              <a:ext uri="{FF2B5EF4-FFF2-40B4-BE49-F238E27FC236}">
                <a16:creationId xmlns:a16="http://schemas.microsoft.com/office/drawing/2014/main" id="{36BBDE16-EFD6-D756-BA21-778D2A994AE1}"/>
              </a:ext>
            </a:extLst>
          </p:cNvPr>
          <p:cNvSpPr/>
          <p:nvPr/>
        </p:nvSpPr>
        <p:spPr>
          <a:xfrm>
            <a:off x="1266092" y="5117123"/>
            <a:ext cx="1547446" cy="7033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7" name="Прямоугольник: скругленные углы 6">
            <a:extLst>
              <a:ext uri="{FF2B5EF4-FFF2-40B4-BE49-F238E27FC236}">
                <a16:creationId xmlns:a16="http://schemas.microsoft.com/office/drawing/2014/main" id="{8A3682B9-279D-59AB-0929-7300EE344335}"/>
              </a:ext>
            </a:extLst>
          </p:cNvPr>
          <p:cNvSpPr/>
          <p:nvPr/>
        </p:nvSpPr>
        <p:spPr>
          <a:xfrm>
            <a:off x="6393766" y="1951892"/>
            <a:ext cx="1547446" cy="6330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4" name="TextBox 3">
            <a:extLst>
              <a:ext uri="{FF2B5EF4-FFF2-40B4-BE49-F238E27FC236}">
                <a16:creationId xmlns:a16="http://schemas.microsoft.com/office/drawing/2014/main" id="{5DC7996A-16D2-43C1-7D59-6A01EBB479A6}"/>
              </a:ext>
            </a:extLst>
          </p:cNvPr>
          <p:cNvSpPr txBox="1"/>
          <p:nvPr/>
        </p:nvSpPr>
        <p:spPr>
          <a:xfrm>
            <a:off x="105508" y="398674"/>
            <a:ext cx="8595360" cy="328103"/>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Анализ субконто общая настройка. В целом по всем, </a:t>
            </a:r>
            <a:r>
              <a:rPr lang="ru-RU" sz="1532" dirty="0">
                <a:solidFill>
                  <a:prstClr val="black"/>
                </a:solidFill>
                <a:latin typeface="Times New Roman" panose="02020603050405020304" pitchFamily="18" charset="0"/>
                <a:cs typeface="Times New Roman" panose="02020603050405020304" pitchFamily="18" charset="0"/>
              </a:rPr>
              <a:t>не используем отбор</a:t>
            </a:r>
          </a:p>
        </p:txBody>
      </p:sp>
      <p:pic>
        <p:nvPicPr>
          <p:cNvPr id="3" name="Рисунок 2">
            <a:extLst>
              <a:ext uri="{FF2B5EF4-FFF2-40B4-BE49-F238E27FC236}">
                <a16:creationId xmlns:a16="http://schemas.microsoft.com/office/drawing/2014/main" id="{55698A71-128B-D52E-ABDE-26210BF99677}"/>
              </a:ext>
            </a:extLst>
          </p:cNvPr>
          <p:cNvPicPr>
            <a:picLocks noChangeAspect="1"/>
          </p:cNvPicPr>
          <p:nvPr/>
        </p:nvPicPr>
        <p:blipFill>
          <a:blip r:embed="rId3"/>
          <a:stretch>
            <a:fillRect/>
          </a:stretch>
        </p:blipFill>
        <p:spPr>
          <a:xfrm>
            <a:off x="532072" y="1120744"/>
            <a:ext cx="8323541" cy="4974660"/>
          </a:xfrm>
          <a:prstGeom prst="rect">
            <a:avLst/>
          </a:prstGeom>
        </p:spPr>
      </p:pic>
    </p:spTree>
    <p:extLst>
      <p:ext uri="{BB962C8B-B14F-4D97-AF65-F5344CB8AC3E}">
        <p14:creationId xmlns:p14="http://schemas.microsoft.com/office/powerpoint/2010/main" val="114925960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352">
          <a:extLst>
            <a:ext uri="{FF2B5EF4-FFF2-40B4-BE49-F238E27FC236}">
              <a16:creationId xmlns:a16="http://schemas.microsoft.com/office/drawing/2014/main" id="{067A52C5-6476-EDDA-8514-D551350BD2CC}"/>
            </a:ext>
          </a:extLst>
        </p:cNvPr>
        <p:cNvGrpSpPr/>
        <p:nvPr/>
      </p:nvGrpSpPr>
      <p:grpSpPr>
        <a:xfrm>
          <a:off x="0" y="0"/>
          <a:ext cx="0" cy="0"/>
          <a:chOff x="0" y="0"/>
          <a:chExt cx="0" cy="0"/>
        </a:xfrm>
      </p:grpSpPr>
      <p:pic>
        <p:nvPicPr>
          <p:cNvPr id="9" name="Рисунок 8" descr="Изображение выглядит как стол&#10;&#10;Автоматически созданное описание">
            <a:extLst>
              <a:ext uri="{FF2B5EF4-FFF2-40B4-BE49-F238E27FC236}">
                <a16:creationId xmlns:a16="http://schemas.microsoft.com/office/drawing/2014/main" id="{8F30AAC4-EDF2-D603-1038-0024F50328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318" y="474786"/>
            <a:ext cx="7737365" cy="5994715"/>
          </a:xfrm>
          <a:prstGeom prst="rect">
            <a:avLst/>
          </a:prstGeom>
        </p:spPr>
      </p:pic>
      <p:sp>
        <p:nvSpPr>
          <p:cNvPr id="2" name="Прямоугольник 1">
            <a:extLst>
              <a:ext uri="{FF2B5EF4-FFF2-40B4-BE49-F238E27FC236}">
                <a16:creationId xmlns:a16="http://schemas.microsoft.com/office/drawing/2014/main" id="{C03DCF24-3F85-05F4-9C16-4FA75F4CBA91}"/>
              </a:ext>
            </a:extLst>
          </p:cNvPr>
          <p:cNvSpPr/>
          <p:nvPr/>
        </p:nvSpPr>
        <p:spPr>
          <a:xfrm>
            <a:off x="6400800" y="4624754"/>
            <a:ext cx="1617785" cy="42203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7" name="Прямоугольник 6">
            <a:extLst>
              <a:ext uri="{FF2B5EF4-FFF2-40B4-BE49-F238E27FC236}">
                <a16:creationId xmlns:a16="http://schemas.microsoft.com/office/drawing/2014/main" id="{0B3E45EF-A3FF-8D9D-189A-67047452200F}"/>
              </a:ext>
            </a:extLst>
          </p:cNvPr>
          <p:cNvSpPr/>
          <p:nvPr/>
        </p:nvSpPr>
        <p:spPr>
          <a:xfrm>
            <a:off x="1406736" y="4695092"/>
            <a:ext cx="1477108" cy="3516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106885107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pic>
        <p:nvPicPr>
          <p:cNvPr id="1026" name="Picture 2" descr="Похожее изображение">
            <a:extLst>
              <a:ext uri="{FF2B5EF4-FFF2-40B4-BE49-F238E27FC236}">
                <a16:creationId xmlns:a16="http://schemas.microsoft.com/office/drawing/2014/main" id="{530591CF-93D0-65FB-980A-0DD39A11C03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3662" y="4880057"/>
            <a:ext cx="2571261" cy="17141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4B40D44-5076-8DD8-C567-F000D0966AA1}"/>
              </a:ext>
            </a:extLst>
          </p:cNvPr>
          <p:cNvSpPr txBox="1"/>
          <p:nvPr/>
        </p:nvSpPr>
        <p:spPr>
          <a:xfrm>
            <a:off x="359507" y="318089"/>
            <a:ext cx="8749323" cy="4681410"/>
          </a:xfrm>
          <a:prstGeom prst="rect">
            <a:avLst/>
          </a:prstGeom>
          <a:noFill/>
        </p:spPr>
        <p:txBody>
          <a:bodyPr wrap="square">
            <a:spAutoFit/>
          </a:bodyPr>
          <a:lstStyle/>
          <a:p>
            <a:pPr defTabSz="844083">
              <a:defRPr/>
            </a:pPr>
            <a:r>
              <a:rPr lang="ru-RU" sz="1754" b="1" dirty="0">
                <a:solidFill>
                  <a:prstClr val="black"/>
                </a:solidFill>
                <a:latin typeface="Times New Roman"/>
                <a:cs typeface="Heebo" panose="020B0604020202020204" pitchFamily="2" charset="-79"/>
              </a:rPr>
              <a:t>Стать должником и попасть под арест счетов и ограничение на выезд в Казахстане можно и без решения суда.</a:t>
            </a:r>
            <a:r>
              <a:rPr lang="ru-RU" sz="1754" dirty="0">
                <a:solidFill>
                  <a:prstClr val="black"/>
                </a:solidFill>
                <a:latin typeface="Times New Roman"/>
                <a:cs typeface="Heebo" panose="020B0604020202020204" pitchFamily="2" charset="-79"/>
              </a:rPr>
              <a:t> </a:t>
            </a:r>
          </a:p>
          <a:p>
            <a:pPr defTabSz="844083">
              <a:defRPr/>
            </a:pPr>
            <a:endParaRPr lang="ru-RU" sz="1754" dirty="0">
              <a:solidFill>
                <a:prstClr val="black"/>
              </a:solidFill>
              <a:latin typeface="Times New Roman"/>
              <a:cs typeface="Heebo" panose="020B0604020202020204" pitchFamily="2" charset="-79"/>
            </a:endParaRPr>
          </a:p>
          <a:p>
            <a:pPr defTabSz="844083">
              <a:defRPr/>
            </a:pPr>
            <a:r>
              <a:rPr lang="ru-RU" sz="1754" dirty="0">
                <a:solidFill>
                  <a:prstClr val="black"/>
                </a:solidFill>
                <a:latin typeface="Times New Roman"/>
                <a:cs typeface="Heebo" panose="020B0604020202020204" pitchFamily="2" charset="-79"/>
              </a:rPr>
              <a:t>Нотариус выносит </a:t>
            </a:r>
            <a:r>
              <a:rPr lang="ru-RU" sz="1754" b="1" dirty="0">
                <a:solidFill>
                  <a:prstClr val="black"/>
                </a:solidFill>
                <a:latin typeface="Times New Roman"/>
                <a:cs typeface="Heebo" panose="020B0604020202020204" pitchFamily="2" charset="-79"/>
              </a:rPr>
              <a:t>особый документ </a:t>
            </a:r>
            <a:r>
              <a:rPr lang="ru-RU" sz="1754" b="1" dirty="0">
                <a:solidFill>
                  <a:srgbClr val="0000CC"/>
                </a:solidFill>
                <a:latin typeface="Times New Roman"/>
                <a:cs typeface="Heebo" panose="020B0604020202020204" pitchFamily="2" charset="-79"/>
              </a:rPr>
              <a:t>- исполнительную надпись </a:t>
            </a:r>
            <a:r>
              <a:rPr lang="ru-RU" sz="1754" dirty="0">
                <a:solidFill>
                  <a:prstClr val="black"/>
                </a:solidFill>
                <a:latin typeface="Times New Roman"/>
                <a:cs typeface="Heebo" panose="020B0604020202020204" pitchFamily="2" charset="-79"/>
              </a:rPr>
              <a:t>в отношении долга. </a:t>
            </a:r>
          </a:p>
          <a:p>
            <a:pPr defTabSz="844083">
              <a:defRPr/>
            </a:pPr>
            <a:r>
              <a:rPr lang="ru-RU" sz="1754" dirty="0">
                <a:solidFill>
                  <a:prstClr val="black"/>
                </a:solidFill>
                <a:latin typeface="Times New Roman"/>
                <a:cs typeface="Heebo" panose="020B0604020202020204" pitchFamily="2" charset="-79"/>
              </a:rPr>
              <a:t>Затем по этому документу работает судоисполнитель.</a:t>
            </a:r>
          </a:p>
          <a:p>
            <a:pPr defTabSz="844083">
              <a:defRPr/>
            </a:pPr>
            <a:endParaRPr lang="ru-RU" sz="1754" b="1" dirty="0">
              <a:solidFill>
                <a:prstClr val="black"/>
              </a:solidFill>
              <a:latin typeface="Times New Roman"/>
              <a:cs typeface="Heebo" panose="020B0604020202020204" pitchFamily="2" charset="-79"/>
            </a:endParaRPr>
          </a:p>
          <a:p>
            <a:pPr defTabSz="844083">
              <a:defRPr/>
            </a:pPr>
            <a:r>
              <a:rPr lang="ru-RU" sz="1754" b="1" dirty="0">
                <a:solidFill>
                  <a:prstClr val="black"/>
                </a:solidFill>
                <a:latin typeface="Times New Roman"/>
                <a:cs typeface="Heebo" panose="020B0604020202020204" pitchFamily="2" charset="-79"/>
              </a:rPr>
              <a:t>Норма действует с 1 января 2016 года. </a:t>
            </a:r>
          </a:p>
          <a:p>
            <a:pPr defTabSz="844083">
              <a:defRPr/>
            </a:pPr>
            <a:r>
              <a:rPr lang="ru-RU" sz="1754" b="1" dirty="0">
                <a:solidFill>
                  <a:srgbClr val="0000CC"/>
                </a:solidFill>
                <a:latin typeface="Times New Roman"/>
                <a:cs typeface="Heebo" panose="020B0604020202020204" pitchFamily="2" charset="-79"/>
              </a:rPr>
              <a:t>Исполнительная надпись </a:t>
            </a:r>
            <a:r>
              <a:rPr lang="ru-RU" sz="1754" b="1" dirty="0">
                <a:solidFill>
                  <a:prstClr val="black"/>
                </a:solidFill>
                <a:latin typeface="Times New Roman"/>
                <a:cs typeface="Heebo" panose="020B0604020202020204" pitchFamily="2" charset="-79"/>
              </a:rPr>
              <a:t>— это документ, составленный нотариусом, который позволяет кредитору или поставщику взыскать долги без обращения в суд.</a:t>
            </a:r>
            <a:endParaRPr lang="ru-RU" sz="1754" dirty="0">
              <a:solidFill>
                <a:prstClr val="black"/>
              </a:solidFill>
              <a:latin typeface="Times New Roman"/>
              <a:cs typeface="Heebo" panose="020B0604020202020204" pitchFamily="2" charset="-79"/>
            </a:endParaRPr>
          </a:p>
          <a:p>
            <a:pPr defTabSz="844083">
              <a:defRPr/>
            </a:pPr>
            <a:endParaRPr lang="ru-RU" sz="1754" dirty="0">
              <a:solidFill>
                <a:prstClr val="black"/>
              </a:solidFill>
              <a:latin typeface="Times New Roman"/>
              <a:cs typeface="Heebo" panose="020B0604020202020204" pitchFamily="2" charset="-79"/>
            </a:endParaRPr>
          </a:p>
          <a:p>
            <a:pPr defTabSz="844083">
              <a:defRPr/>
            </a:pPr>
            <a:r>
              <a:rPr lang="ru-RU" sz="1754" dirty="0">
                <a:solidFill>
                  <a:prstClr val="black"/>
                </a:solidFill>
                <a:latin typeface="Times New Roman"/>
                <a:cs typeface="Heebo" panose="020B0604020202020204" pitchFamily="2" charset="-79"/>
              </a:rPr>
              <a:t>Частные судоисполнители на основании этой нотариальной исполнительной надписи не только арестовывают должникам счета, но и перекрывают выезд за границу.</a:t>
            </a:r>
          </a:p>
          <a:p>
            <a:pPr defTabSz="844083">
              <a:defRPr/>
            </a:pPr>
            <a:r>
              <a:rPr lang="ru-RU" sz="1754" dirty="0">
                <a:solidFill>
                  <a:prstClr val="black"/>
                </a:solidFill>
                <a:latin typeface="Times New Roman"/>
                <a:cs typeface="Heebo" panose="020B0604020202020204" pitchFamily="2" charset="-79"/>
              </a:rPr>
              <a:t>Главное условие для таких нотариальных действий — </a:t>
            </a:r>
            <a:r>
              <a:rPr lang="ru-RU" sz="1754" b="1" dirty="0">
                <a:solidFill>
                  <a:prstClr val="black"/>
                </a:solidFill>
                <a:latin typeface="Times New Roman"/>
                <a:cs typeface="Heebo" panose="020B0604020202020204" pitchFamily="2" charset="-79"/>
              </a:rPr>
              <a:t>бесспорность требований </a:t>
            </a:r>
            <a:r>
              <a:rPr lang="ru-RU" sz="1754" dirty="0">
                <a:solidFill>
                  <a:prstClr val="black"/>
                </a:solidFill>
                <a:latin typeface="Times New Roman"/>
                <a:cs typeface="Heebo" panose="020B0604020202020204" pitchFamily="2" charset="-79"/>
              </a:rPr>
              <a:t>взыскателя. Для этого:</a:t>
            </a:r>
          </a:p>
          <a:p>
            <a:pPr marL="316531" indent="-316531" defTabSz="844083">
              <a:buFont typeface="Wingdings" panose="05000000000000000000" pitchFamily="2" charset="2"/>
              <a:buChar char="ü"/>
              <a:defRPr/>
            </a:pPr>
            <a:r>
              <a:rPr lang="ru-RU" sz="1754" b="1" dirty="0">
                <a:solidFill>
                  <a:prstClr val="black"/>
                </a:solidFill>
                <a:latin typeface="Times New Roman"/>
                <a:cs typeface="Heebo" panose="020B0604020202020204" pitchFamily="2" charset="-79"/>
              </a:rPr>
              <a:t>должник должен признавать свой долг</a:t>
            </a:r>
            <a:r>
              <a:rPr lang="ru-RU" sz="1754" dirty="0">
                <a:solidFill>
                  <a:prstClr val="black"/>
                </a:solidFill>
                <a:latin typeface="Times New Roman"/>
                <a:cs typeface="Heebo" panose="020B0604020202020204" pitchFamily="2" charset="-79"/>
              </a:rPr>
              <a:t>;</a:t>
            </a:r>
          </a:p>
          <a:p>
            <a:pPr marL="316531" indent="-316531" defTabSz="844083">
              <a:buFont typeface="Wingdings" panose="05000000000000000000" pitchFamily="2" charset="2"/>
              <a:buChar char="ü"/>
              <a:defRPr/>
            </a:pPr>
            <a:r>
              <a:rPr lang="ru-RU" sz="1754" b="1" dirty="0">
                <a:solidFill>
                  <a:prstClr val="black"/>
                </a:solidFill>
                <a:latin typeface="Times New Roman"/>
                <a:cs typeface="Heebo" panose="020B0604020202020204" pitchFamily="2" charset="-79"/>
              </a:rPr>
              <a:t>спор между должником и взыскателем должен быть урегулирован в письменном виде.</a:t>
            </a:r>
          </a:p>
        </p:txBody>
      </p:sp>
      <p:sp>
        <p:nvSpPr>
          <p:cNvPr id="6" name="TextBox 5">
            <a:extLst>
              <a:ext uri="{FF2B5EF4-FFF2-40B4-BE49-F238E27FC236}">
                <a16:creationId xmlns:a16="http://schemas.microsoft.com/office/drawing/2014/main" id="{D41C2809-7FC1-2F02-3F8E-51AD737072F4}"/>
              </a:ext>
            </a:extLst>
          </p:cNvPr>
          <p:cNvSpPr txBox="1"/>
          <p:nvPr/>
        </p:nvSpPr>
        <p:spPr>
          <a:xfrm>
            <a:off x="4157780" y="5140892"/>
            <a:ext cx="4833814" cy="1506951"/>
          </a:xfrm>
          <a:prstGeom prst="rect">
            <a:avLst/>
          </a:prstGeom>
          <a:noFill/>
        </p:spPr>
        <p:txBody>
          <a:bodyPr wrap="square">
            <a:spAutoFit/>
          </a:bodyPr>
          <a:lstStyle/>
          <a:p>
            <a:pPr defTabSz="844083">
              <a:defRPr/>
            </a:pPr>
            <a:r>
              <a:rPr lang="ru-RU" sz="1532" b="1" dirty="0">
                <a:solidFill>
                  <a:prstClr val="black"/>
                </a:solidFill>
                <a:latin typeface="Times New Roman"/>
                <a:cs typeface="Heebo" pitchFamily="2" charset="-79"/>
              </a:rPr>
              <a:t>!!!! Только если должник:</a:t>
            </a:r>
          </a:p>
          <a:p>
            <a:pPr marL="263776" indent="-263776" defTabSz="844083">
              <a:buFont typeface="Wingdings" panose="05000000000000000000" pitchFamily="2" charset="2"/>
              <a:buChar char="ü"/>
              <a:defRPr/>
            </a:pPr>
            <a:r>
              <a:rPr lang="ru-RU" sz="1532" dirty="0">
                <a:solidFill>
                  <a:prstClr val="black"/>
                </a:solidFill>
                <a:latin typeface="Times New Roman"/>
                <a:cs typeface="Heebo" pitchFamily="2" charset="-79"/>
              </a:rPr>
              <a:t>признал свой долг, как того требует закон;</a:t>
            </a:r>
          </a:p>
          <a:p>
            <a:pPr marL="263776" indent="-263776" defTabSz="844083">
              <a:buFont typeface="Wingdings" panose="05000000000000000000" pitchFamily="2" charset="2"/>
              <a:buChar char="ü"/>
              <a:defRPr/>
            </a:pPr>
            <a:r>
              <a:rPr lang="ru-RU" sz="1532" dirty="0">
                <a:solidFill>
                  <a:prstClr val="black"/>
                </a:solidFill>
                <a:latin typeface="Times New Roman"/>
                <a:cs typeface="Heebo" pitchFamily="2" charset="-79"/>
              </a:rPr>
              <a:t>Не готов оспорить этот долг и доказать свою невиновность с помощью платежных документов;</a:t>
            </a:r>
          </a:p>
          <a:p>
            <a:pPr marL="263776" indent="-263776" defTabSz="844083">
              <a:buFont typeface="Wingdings" panose="05000000000000000000" pitchFamily="2" charset="2"/>
              <a:buChar char="ü"/>
              <a:defRPr/>
            </a:pPr>
            <a:r>
              <a:rPr lang="ru-RU" sz="1532" dirty="0">
                <a:solidFill>
                  <a:prstClr val="black"/>
                </a:solidFill>
                <a:latin typeface="Times New Roman"/>
                <a:cs typeface="Heebo" pitchFamily="2" charset="-79"/>
              </a:rPr>
              <a:t>подписал документов о досудебном урегулировании спора.</a:t>
            </a:r>
          </a:p>
        </p:txBody>
      </p:sp>
    </p:spTree>
    <p:extLst>
      <p:ext uri="{BB962C8B-B14F-4D97-AF65-F5344CB8AC3E}">
        <p14:creationId xmlns:p14="http://schemas.microsoft.com/office/powerpoint/2010/main" val="12824705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182390F-AFB7-2A77-EBDA-C91C50828492}"/>
              </a:ext>
            </a:extLst>
          </p:cNvPr>
          <p:cNvSpPr txBox="1"/>
          <p:nvPr/>
        </p:nvSpPr>
        <p:spPr>
          <a:xfrm>
            <a:off x="125047" y="453855"/>
            <a:ext cx="8847014" cy="6006581"/>
          </a:xfrm>
          <a:prstGeom prst="rect">
            <a:avLst/>
          </a:prstGeom>
          <a:noFill/>
        </p:spPr>
        <p:txBody>
          <a:bodyPr wrap="square">
            <a:spAutoFit/>
          </a:bodyPr>
          <a:lstStyle/>
          <a:p>
            <a:pPr defTabSz="844083">
              <a:defRPr/>
            </a:pPr>
            <a:r>
              <a:rPr lang="ru-RU" sz="1662" dirty="0">
                <a:solidFill>
                  <a:prstClr val="black"/>
                </a:solidFill>
                <a:latin typeface="system-ui"/>
              </a:rPr>
              <a:t> </a:t>
            </a:r>
            <a:r>
              <a:rPr lang="ru-RU" sz="1532" dirty="0">
                <a:solidFill>
                  <a:prstClr val="black"/>
                </a:solidFill>
                <a:latin typeface="Times New Roman"/>
              </a:rPr>
              <a:t>С 01.01.2016 г дополнен </a:t>
            </a:r>
            <a:r>
              <a:rPr lang="ru-RU" sz="1532" dirty="0">
                <a:solidFill>
                  <a:prstClr val="black"/>
                </a:solidFill>
                <a:latin typeface="Times New Roman"/>
                <a:hlinkClick r:id="rId3">
                  <a:extLst>
                    <a:ext uri="{A12FA001-AC4F-418D-AE19-62706E023703}">
                      <ahyp:hlinkClr xmlns:ahyp="http://schemas.microsoft.com/office/drawing/2018/hyperlinkcolor" val="tx"/>
                    </a:ext>
                  </a:extLst>
                </a:hlinkClick>
              </a:rPr>
              <a:t>главой 14-1</a:t>
            </a:r>
            <a:r>
              <a:rPr lang="ru-RU" sz="1532" dirty="0">
                <a:solidFill>
                  <a:prstClr val="black"/>
                </a:solidFill>
                <a:latin typeface="Times New Roman"/>
              </a:rPr>
              <a:t> «Совершение исполнительных надписей»  ЗРК «О нотариате» </a:t>
            </a:r>
          </a:p>
          <a:p>
            <a:pPr defTabSz="844083">
              <a:defRPr/>
            </a:pPr>
            <a:r>
              <a:rPr lang="ru-RU" sz="1532" b="1" u="sng" dirty="0">
                <a:solidFill>
                  <a:prstClr val="black"/>
                </a:solidFill>
                <a:latin typeface="Times New Roman"/>
              </a:rPr>
              <a:t>Исполнительная надпись</a:t>
            </a:r>
            <a:r>
              <a:rPr lang="ru-RU" sz="1532" dirty="0">
                <a:solidFill>
                  <a:prstClr val="black"/>
                </a:solidFill>
                <a:latin typeface="Times New Roman"/>
              </a:rPr>
              <a:t> - распоряжение нотариуса о взыскании с должника причитающейся взыскателю определенной денежной суммы или истребования движимого имущества.</a:t>
            </a:r>
          </a:p>
          <a:p>
            <a:pPr defTabSz="844083">
              <a:defRPr/>
            </a:pPr>
            <a:r>
              <a:rPr lang="ru-RU" sz="1532" b="1" u="sng" dirty="0">
                <a:solidFill>
                  <a:prstClr val="black"/>
                </a:solidFill>
                <a:latin typeface="Times New Roman"/>
              </a:rPr>
              <a:t>Взыскатель</a:t>
            </a:r>
            <a:r>
              <a:rPr lang="ru-RU" sz="1532" dirty="0">
                <a:solidFill>
                  <a:prstClr val="black"/>
                </a:solidFill>
                <a:latin typeface="Times New Roman"/>
              </a:rPr>
              <a:t> - лицо, в интересах которого совершается исполнительная надпись.</a:t>
            </a:r>
          </a:p>
          <a:p>
            <a:pPr defTabSz="844083">
              <a:defRPr/>
            </a:pPr>
            <a:r>
              <a:rPr lang="ru-RU" sz="1532" b="1" u="sng" dirty="0">
                <a:solidFill>
                  <a:prstClr val="black"/>
                </a:solidFill>
                <a:latin typeface="Times New Roman"/>
              </a:rPr>
              <a:t>Должник</a:t>
            </a:r>
            <a:r>
              <a:rPr lang="ru-RU" sz="1532" dirty="0">
                <a:solidFill>
                  <a:prstClr val="black"/>
                </a:solidFill>
                <a:latin typeface="Times New Roman"/>
              </a:rPr>
              <a:t> - лицо, с которого предлагается взыскать определенную сумму денег или истребовать иное движимое имущества на основании исполнительной надписи.</a:t>
            </a:r>
          </a:p>
          <a:p>
            <a:pPr algn="ctr" defTabSz="844083">
              <a:defRPr/>
            </a:pPr>
            <a:r>
              <a:rPr lang="ru-RU" sz="1532" b="1" dirty="0">
                <a:solidFill>
                  <a:prstClr val="black"/>
                </a:solidFill>
                <a:latin typeface="Times New Roman"/>
              </a:rPr>
              <a:t>Перечень требований, по которым взыскание задолженности производится в бесспорном порядке</a:t>
            </a:r>
            <a:endParaRPr lang="ru-RU" sz="1532" dirty="0">
              <a:solidFill>
                <a:prstClr val="black"/>
              </a:solidFill>
              <a:latin typeface="Times New Roman"/>
            </a:endParaRPr>
          </a:p>
          <a:p>
            <a:pPr defTabSz="844083">
              <a:defRPr/>
            </a:pPr>
            <a:r>
              <a:rPr lang="ru-RU" sz="1532" b="1" dirty="0">
                <a:solidFill>
                  <a:prstClr val="black"/>
                </a:solidFill>
                <a:latin typeface="Times New Roman"/>
              </a:rPr>
              <a:t>предусмотренные</a:t>
            </a:r>
            <a:r>
              <a:rPr lang="ru-RU" sz="1532" dirty="0">
                <a:solidFill>
                  <a:prstClr val="black"/>
                </a:solidFill>
                <a:latin typeface="Times New Roman"/>
              </a:rPr>
              <a:t>  </a:t>
            </a:r>
            <a:r>
              <a:rPr lang="ru-RU" sz="1532" b="1" dirty="0">
                <a:solidFill>
                  <a:prstClr val="black"/>
                </a:solidFill>
                <a:latin typeface="Times New Roman"/>
                <a:hlinkClick r:id="rId4">
                  <a:extLst>
                    <a:ext uri="{A12FA001-AC4F-418D-AE19-62706E023703}">
                      <ahyp:hlinkClr xmlns:ahyp="http://schemas.microsoft.com/office/drawing/2018/hyperlinkcolor" val="tx"/>
                    </a:ext>
                  </a:extLst>
                </a:hlinkClick>
              </a:rPr>
              <a:t>пп 1), 2), 3), 4), 10), 11) и 17) ст. 135</a:t>
            </a:r>
            <a:r>
              <a:rPr lang="ru-RU" sz="1532" dirty="0">
                <a:solidFill>
                  <a:prstClr val="black"/>
                </a:solidFill>
                <a:latin typeface="Times New Roman"/>
              </a:rPr>
              <a:t> </a:t>
            </a:r>
            <a:r>
              <a:rPr lang="ru-RU" sz="1532" b="1" dirty="0">
                <a:solidFill>
                  <a:prstClr val="black"/>
                </a:solidFill>
                <a:latin typeface="Times New Roman"/>
              </a:rPr>
              <a:t>Гражданского процессуального кодекса РК, в частности:</a:t>
            </a:r>
            <a:endParaRPr lang="ru-RU" sz="1532" dirty="0">
              <a:solidFill>
                <a:prstClr val="black"/>
              </a:solidFill>
              <a:latin typeface="Times New Roman"/>
            </a:endParaRPr>
          </a:p>
          <a:p>
            <a:pPr defTabSz="844083">
              <a:defRPr/>
            </a:pPr>
            <a:r>
              <a:rPr lang="ru-RU" sz="1532" dirty="0">
                <a:solidFill>
                  <a:prstClr val="black"/>
                </a:solidFill>
                <a:latin typeface="Times New Roman"/>
              </a:rPr>
              <a:t>- об исполнении обязательства, основанного на нотариально удостоверенной сделке;</a:t>
            </a:r>
          </a:p>
          <a:p>
            <a:pPr defTabSz="844083">
              <a:defRPr/>
            </a:pPr>
            <a:r>
              <a:rPr lang="ru-RU" sz="1532" dirty="0">
                <a:solidFill>
                  <a:prstClr val="black"/>
                </a:solidFill>
                <a:latin typeface="Times New Roman"/>
              </a:rPr>
              <a:t>- об исполнении обязательства, основанного на письменной сделке, срок исполнения которой наступил и неисполнение обязательства признается должником, в т. ч., в ответе на претензию, направленную взыскателю в порядке досудебного урегулирования спора;</a:t>
            </a:r>
          </a:p>
          <a:p>
            <a:pPr defTabSz="844083">
              <a:defRPr/>
            </a:pPr>
            <a:r>
              <a:rPr lang="ru-RU" sz="1532" dirty="0">
                <a:solidFill>
                  <a:prstClr val="black"/>
                </a:solidFill>
                <a:latin typeface="Times New Roman"/>
              </a:rPr>
              <a:t>- об исполнении обязательства, основанного на протесте векселя в неплатеже, неакцепте и не датировании акцепта, совершенном нотариусом;</a:t>
            </a:r>
          </a:p>
          <a:p>
            <a:pPr defTabSz="844083">
              <a:defRPr/>
            </a:pPr>
            <a:r>
              <a:rPr lang="ru-RU" sz="1532" dirty="0">
                <a:solidFill>
                  <a:prstClr val="black"/>
                </a:solidFill>
                <a:latin typeface="Times New Roman"/>
              </a:rPr>
              <a:t>- о взыскании алиментов на содержание несовершеннолетних детей, не связанным с установлением отцовства (материнства) или необходимостью привлечения третьих лиц;</a:t>
            </a:r>
          </a:p>
          <a:p>
            <a:pPr defTabSz="844083">
              <a:defRPr/>
            </a:pPr>
            <a:r>
              <a:rPr lang="ru-RU" sz="1532" dirty="0">
                <a:solidFill>
                  <a:prstClr val="black"/>
                </a:solidFill>
                <a:latin typeface="Times New Roman"/>
              </a:rPr>
              <a:t>- о взыскании задолженности с собственников помещений (квартир), уклоняющихся от участия в обязательных расходах на содержание общего имущества объекта кондоминиума, утвержденных </a:t>
            </a:r>
            <a:r>
              <a:rPr lang="ru-RU" sz="1532" dirty="0">
                <a:solidFill>
                  <a:prstClr val="black"/>
                </a:solidFill>
                <a:latin typeface="Times New Roman"/>
                <a:hlinkClick r:id="rId5">
                  <a:extLst>
                    <a:ext uri="{A12FA001-AC4F-418D-AE19-62706E023703}">
                      <ahyp:hlinkClr xmlns:ahyp="http://schemas.microsoft.com/office/drawing/2018/hyperlinkcolor" val="tx"/>
                    </a:ext>
                  </a:extLst>
                </a:hlinkClick>
              </a:rPr>
              <a:t>Законом</a:t>
            </a:r>
            <a:r>
              <a:rPr lang="ru-RU" sz="1532" dirty="0">
                <a:solidFill>
                  <a:prstClr val="black"/>
                </a:solidFill>
                <a:latin typeface="Times New Roman"/>
              </a:rPr>
              <a:t> РК«О жилищных отношениях», за исключением требований о взыскании дополнительных расходов;</a:t>
            </a:r>
          </a:p>
          <a:p>
            <a:pPr defTabSz="844083">
              <a:defRPr/>
            </a:pPr>
            <a:r>
              <a:rPr lang="ru-RU" sz="1532" dirty="0">
                <a:solidFill>
                  <a:prstClr val="black"/>
                </a:solidFill>
                <a:latin typeface="Times New Roman"/>
              </a:rPr>
              <a:t>- о взыскании задолженности на основании публичных договоров за фактически потребленные услуги (электро-, газо-, тепло-, водоснабжение и другие), а также иных договоров за услуги согласно установленным тарифам, срок оплаты по которым наступил;</a:t>
            </a:r>
          </a:p>
          <a:p>
            <a:pPr defTabSz="844083">
              <a:defRPr/>
            </a:pPr>
            <a:r>
              <a:rPr lang="ru-RU" sz="1532" dirty="0">
                <a:solidFill>
                  <a:prstClr val="black"/>
                </a:solidFill>
                <a:latin typeface="Times New Roman"/>
              </a:rPr>
              <a:t>- о взыскании арендных платежей ввиду их неуплаты в сроки, установленные договором аренды.</a:t>
            </a:r>
          </a:p>
        </p:txBody>
      </p:sp>
    </p:spTree>
    <p:extLst>
      <p:ext uri="{BB962C8B-B14F-4D97-AF65-F5344CB8AC3E}">
        <p14:creationId xmlns:p14="http://schemas.microsoft.com/office/powerpoint/2010/main" val="109949872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61422" y="1131042"/>
            <a:ext cx="7447963" cy="3443068"/>
            <a:chOff x="158495" y="109728"/>
            <a:chExt cx="10758170" cy="4973320"/>
          </a:xfrm>
        </p:grpSpPr>
        <p:pic>
          <p:nvPicPr>
            <p:cNvPr id="3" name="object 3"/>
            <p:cNvPicPr/>
            <p:nvPr/>
          </p:nvPicPr>
          <p:blipFill>
            <a:blip r:embed="rId2" cstate="print"/>
            <a:stretch>
              <a:fillRect/>
            </a:stretch>
          </p:blipFill>
          <p:spPr>
            <a:xfrm>
              <a:off x="158495" y="109728"/>
              <a:ext cx="10742676" cy="4972812"/>
            </a:xfrm>
            <a:prstGeom prst="rect">
              <a:avLst/>
            </a:prstGeom>
          </p:spPr>
        </p:pic>
        <p:sp>
          <p:nvSpPr>
            <p:cNvPr id="4" name="object 4"/>
            <p:cNvSpPr/>
            <p:nvPr/>
          </p:nvSpPr>
          <p:spPr>
            <a:xfrm>
              <a:off x="768858" y="4411218"/>
              <a:ext cx="10133330" cy="297180"/>
            </a:xfrm>
            <a:custGeom>
              <a:avLst/>
              <a:gdLst/>
              <a:ahLst/>
              <a:cxnLst/>
              <a:rect l="l" t="t" r="r" b="b"/>
              <a:pathLst>
                <a:path w="10133330" h="297179">
                  <a:moveTo>
                    <a:pt x="0" y="297179"/>
                  </a:moveTo>
                  <a:lnTo>
                    <a:pt x="10133076" y="297179"/>
                  </a:lnTo>
                  <a:lnTo>
                    <a:pt x="10133076" y="0"/>
                  </a:lnTo>
                  <a:lnTo>
                    <a:pt x="0" y="0"/>
                  </a:lnTo>
                  <a:lnTo>
                    <a:pt x="0" y="297179"/>
                  </a:lnTo>
                  <a:close/>
                </a:path>
              </a:pathLst>
            </a:custGeom>
            <a:ln w="28956">
              <a:solidFill>
                <a:srgbClr val="FF0000"/>
              </a:solidFill>
            </a:ln>
          </p:spPr>
          <p:txBody>
            <a:bodyPr wrap="square" lIns="0" tIns="0" rIns="0" bIns="0" rtlCol="0"/>
            <a:lstStyle/>
            <a:p>
              <a:pPr defTabSz="779173">
                <a:defRPr/>
              </a:pPr>
              <a:endParaRPr sz="1246">
                <a:solidFill>
                  <a:prstClr val="black"/>
                </a:solidFill>
                <a:latin typeface="Corbel"/>
                <a:cs typeface="Arial" charset="0"/>
              </a:endParaRPr>
            </a:p>
          </p:txBody>
        </p:sp>
      </p:grpSp>
      <p:grpSp>
        <p:nvGrpSpPr>
          <p:cNvPr id="5" name="object 5"/>
          <p:cNvGrpSpPr/>
          <p:nvPr/>
        </p:nvGrpSpPr>
        <p:grpSpPr>
          <a:xfrm>
            <a:off x="461420" y="4957194"/>
            <a:ext cx="8014628" cy="996168"/>
            <a:chOff x="158495" y="5151120"/>
            <a:chExt cx="11576685" cy="1438910"/>
          </a:xfrm>
        </p:grpSpPr>
        <p:pic>
          <p:nvPicPr>
            <p:cNvPr id="6" name="object 6"/>
            <p:cNvPicPr/>
            <p:nvPr/>
          </p:nvPicPr>
          <p:blipFill>
            <a:blip r:embed="rId3" cstate="print"/>
            <a:stretch>
              <a:fillRect/>
            </a:stretch>
          </p:blipFill>
          <p:spPr>
            <a:xfrm>
              <a:off x="158495" y="5151120"/>
              <a:ext cx="11561064" cy="925068"/>
            </a:xfrm>
            <a:prstGeom prst="rect">
              <a:avLst/>
            </a:prstGeom>
          </p:spPr>
        </p:pic>
        <p:pic>
          <p:nvPicPr>
            <p:cNvPr id="7" name="object 7"/>
            <p:cNvPicPr/>
            <p:nvPr/>
          </p:nvPicPr>
          <p:blipFill>
            <a:blip r:embed="rId4" cstate="print"/>
            <a:stretch>
              <a:fillRect/>
            </a:stretch>
          </p:blipFill>
          <p:spPr>
            <a:xfrm>
              <a:off x="158495" y="6006084"/>
              <a:ext cx="11561064" cy="583691"/>
            </a:xfrm>
            <a:prstGeom prst="rect">
              <a:avLst/>
            </a:prstGeom>
          </p:spPr>
        </p:pic>
        <p:sp>
          <p:nvSpPr>
            <p:cNvPr id="8" name="object 8"/>
            <p:cNvSpPr/>
            <p:nvPr/>
          </p:nvSpPr>
          <p:spPr>
            <a:xfrm>
              <a:off x="768858" y="6076950"/>
              <a:ext cx="10951845" cy="445134"/>
            </a:xfrm>
            <a:custGeom>
              <a:avLst/>
              <a:gdLst/>
              <a:ahLst/>
              <a:cxnLst/>
              <a:rect l="l" t="t" r="r" b="b"/>
              <a:pathLst>
                <a:path w="10951845" h="445134">
                  <a:moveTo>
                    <a:pt x="0" y="445008"/>
                  </a:moveTo>
                  <a:lnTo>
                    <a:pt x="10951464" y="445008"/>
                  </a:lnTo>
                  <a:lnTo>
                    <a:pt x="10951464" y="0"/>
                  </a:lnTo>
                  <a:lnTo>
                    <a:pt x="0" y="0"/>
                  </a:lnTo>
                  <a:lnTo>
                    <a:pt x="0" y="445008"/>
                  </a:lnTo>
                  <a:close/>
                </a:path>
              </a:pathLst>
            </a:custGeom>
            <a:ln w="28956">
              <a:solidFill>
                <a:srgbClr val="FF0000"/>
              </a:solidFill>
            </a:ln>
          </p:spPr>
          <p:txBody>
            <a:bodyPr wrap="square" lIns="0" tIns="0" rIns="0" bIns="0" rtlCol="0"/>
            <a:lstStyle/>
            <a:p>
              <a:pPr defTabSz="779173">
                <a:defRPr/>
              </a:pPr>
              <a:endParaRPr sz="1246">
                <a:solidFill>
                  <a:prstClr val="black"/>
                </a:solidFill>
                <a:latin typeface="Corbel"/>
                <a:cs typeface="Arial" charset="0"/>
              </a:endParaRPr>
            </a:p>
          </p:txBody>
        </p:sp>
      </p:grpSp>
      <p:sp>
        <p:nvSpPr>
          <p:cNvPr id="10" name="TextBox 9">
            <a:extLst>
              <a:ext uri="{FF2B5EF4-FFF2-40B4-BE49-F238E27FC236}">
                <a16:creationId xmlns:a16="http://schemas.microsoft.com/office/drawing/2014/main" id="{870F36B2-24DE-4740-B0CA-649E0BD2D25C}"/>
              </a:ext>
            </a:extLst>
          </p:cNvPr>
          <p:cNvSpPr txBox="1"/>
          <p:nvPr/>
        </p:nvSpPr>
        <p:spPr>
          <a:xfrm>
            <a:off x="1309527" y="626216"/>
            <a:ext cx="5373521" cy="380873"/>
          </a:xfrm>
          <a:prstGeom prst="rect">
            <a:avLst/>
          </a:prstGeom>
          <a:noFill/>
        </p:spPr>
        <p:txBody>
          <a:bodyPr wrap="square">
            <a:spAutoFit/>
          </a:bodyPr>
          <a:lstStyle/>
          <a:p>
            <a:pPr defTabSz="779173">
              <a:defRPr/>
            </a:pPr>
            <a:r>
              <a:rPr lang="ru-RU" sz="1875" b="1" spc="-10" dirty="0">
                <a:solidFill>
                  <a:prstClr val="black"/>
                </a:solidFill>
                <a:latin typeface="Times New Roman"/>
                <a:cs typeface="Calibri"/>
              </a:rPr>
              <a:t>Сверка</a:t>
            </a:r>
            <a:r>
              <a:rPr lang="ru-RU" sz="1875" b="1" spc="-28" dirty="0">
                <a:solidFill>
                  <a:prstClr val="black"/>
                </a:solidFill>
                <a:latin typeface="Times New Roman"/>
                <a:cs typeface="Calibri"/>
              </a:rPr>
              <a:t> </a:t>
            </a:r>
            <a:r>
              <a:rPr lang="ru-RU" sz="1875" b="1" spc="-4" dirty="0">
                <a:solidFill>
                  <a:prstClr val="black"/>
                </a:solidFill>
                <a:latin typeface="Times New Roman"/>
                <a:cs typeface="Calibri"/>
              </a:rPr>
              <a:t>ф.100.00</a:t>
            </a:r>
            <a:r>
              <a:rPr lang="ru-RU" sz="1875" b="1" spc="-31" dirty="0">
                <a:solidFill>
                  <a:prstClr val="black"/>
                </a:solidFill>
                <a:latin typeface="Times New Roman"/>
                <a:cs typeface="Calibri"/>
              </a:rPr>
              <a:t> </a:t>
            </a:r>
            <a:r>
              <a:rPr lang="ru-RU" sz="1875" b="1" spc="-4" dirty="0">
                <a:solidFill>
                  <a:prstClr val="black"/>
                </a:solidFill>
                <a:latin typeface="Times New Roman"/>
                <a:cs typeface="Calibri"/>
              </a:rPr>
              <a:t>с</a:t>
            </a:r>
            <a:r>
              <a:rPr lang="ru-RU" sz="1875" b="1" spc="-17" dirty="0">
                <a:solidFill>
                  <a:prstClr val="black"/>
                </a:solidFill>
                <a:latin typeface="Times New Roman"/>
                <a:cs typeface="Calibri"/>
              </a:rPr>
              <a:t> </a:t>
            </a:r>
            <a:r>
              <a:rPr lang="ru-RU" sz="1875" b="1" spc="-4" dirty="0">
                <a:solidFill>
                  <a:prstClr val="black"/>
                </a:solidFill>
                <a:latin typeface="Times New Roman"/>
                <a:cs typeface="Calibri"/>
              </a:rPr>
              <a:t>ф.200.00</a:t>
            </a:r>
            <a:endParaRPr lang="ru-RU" sz="1875" dirty="0">
              <a:solidFill>
                <a:prstClr val="black"/>
              </a:solidFill>
              <a:latin typeface="Times New Roman"/>
              <a:cs typeface="Arial" charset="0"/>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16932603"/>
              </p:ext>
            </p:extLst>
          </p:nvPr>
        </p:nvGraphicFramePr>
        <p:xfrm>
          <a:off x="481548" y="1191156"/>
          <a:ext cx="8154933" cy="3349002"/>
        </p:xfrm>
        <a:graphic>
          <a:graphicData uri="http://schemas.openxmlformats.org/drawingml/2006/table">
            <a:tbl>
              <a:tblPr firstRow="1" bandRow="1">
                <a:tableStyleId>{2D5ABB26-0587-4C30-8999-92F81FD0307C}</a:tableStyleId>
              </a:tblPr>
              <a:tblGrid>
                <a:gridCol w="1688123">
                  <a:extLst>
                    <a:ext uri="{9D8B030D-6E8A-4147-A177-3AD203B41FA5}">
                      <a16:colId xmlns:a16="http://schemas.microsoft.com/office/drawing/2014/main" val="20000"/>
                    </a:ext>
                  </a:extLst>
                </a:gridCol>
                <a:gridCol w="934981">
                  <a:extLst>
                    <a:ext uri="{9D8B030D-6E8A-4147-A177-3AD203B41FA5}">
                      <a16:colId xmlns:a16="http://schemas.microsoft.com/office/drawing/2014/main" val="20001"/>
                    </a:ext>
                  </a:extLst>
                </a:gridCol>
                <a:gridCol w="1015199">
                  <a:extLst>
                    <a:ext uri="{9D8B030D-6E8A-4147-A177-3AD203B41FA5}">
                      <a16:colId xmlns:a16="http://schemas.microsoft.com/office/drawing/2014/main" val="20002"/>
                    </a:ext>
                  </a:extLst>
                </a:gridCol>
                <a:gridCol w="961190">
                  <a:extLst>
                    <a:ext uri="{9D8B030D-6E8A-4147-A177-3AD203B41FA5}">
                      <a16:colId xmlns:a16="http://schemas.microsoft.com/office/drawing/2014/main" val="20003"/>
                    </a:ext>
                  </a:extLst>
                </a:gridCol>
                <a:gridCol w="907181">
                  <a:extLst>
                    <a:ext uri="{9D8B030D-6E8A-4147-A177-3AD203B41FA5}">
                      <a16:colId xmlns:a16="http://schemas.microsoft.com/office/drawing/2014/main" val="20004"/>
                    </a:ext>
                  </a:extLst>
                </a:gridCol>
                <a:gridCol w="1042444">
                  <a:extLst>
                    <a:ext uri="{9D8B030D-6E8A-4147-A177-3AD203B41FA5}">
                      <a16:colId xmlns:a16="http://schemas.microsoft.com/office/drawing/2014/main" val="20005"/>
                    </a:ext>
                  </a:extLst>
                </a:gridCol>
                <a:gridCol w="825925">
                  <a:extLst>
                    <a:ext uri="{9D8B030D-6E8A-4147-A177-3AD203B41FA5}">
                      <a16:colId xmlns:a16="http://schemas.microsoft.com/office/drawing/2014/main" val="20006"/>
                    </a:ext>
                  </a:extLst>
                </a:gridCol>
                <a:gridCol w="779890">
                  <a:extLst>
                    <a:ext uri="{9D8B030D-6E8A-4147-A177-3AD203B41FA5}">
                      <a16:colId xmlns:a16="http://schemas.microsoft.com/office/drawing/2014/main" val="20007"/>
                    </a:ext>
                  </a:extLst>
                </a:gridCol>
              </a:tblGrid>
              <a:tr h="270486">
                <a:tc>
                  <a:txBody>
                    <a:bodyPr/>
                    <a:lstStyle/>
                    <a:p>
                      <a:pPr marL="9525">
                        <a:lnSpc>
                          <a:spcPct val="100000"/>
                        </a:lnSpc>
                        <a:spcBef>
                          <a:spcPts val="585"/>
                        </a:spcBef>
                      </a:pPr>
                      <a:r>
                        <a:rPr sz="1400" b="1" spc="-10" dirty="0">
                          <a:latin typeface="+mj-lt"/>
                          <a:cs typeface="Calibri"/>
                        </a:rPr>
                        <a:t>200</a:t>
                      </a:r>
                      <a:r>
                        <a:rPr sz="1400" b="1" spc="-5" dirty="0">
                          <a:latin typeface="+mj-lt"/>
                          <a:cs typeface="Calibri"/>
                        </a:rPr>
                        <a:t> </a:t>
                      </a:r>
                      <a:r>
                        <a:rPr sz="1400" b="1" spc="-5" dirty="0" err="1">
                          <a:latin typeface="+mj-lt"/>
                          <a:cs typeface="Calibri"/>
                        </a:rPr>
                        <a:t>за</a:t>
                      </a:r>
                      <a:r>
                        <a:rPr sz="1400" b="1" spc="-15" dirty="0">
                          <a:latin typeface="+mj-lt"/>
                          <a:cs typeface="Calibri"/>
                        </a:rPr>
                        <a:t> </a:t>
                      </a:r>
                      <a:r>
                        <a:rPr sz="1400" b="1" spc="-20" dirty="0">
                          <a:latin typeface="+mj-lt"/>
                          <a:cs typeface="Calibri"/>
                        </a:rPr>
                        <a:t>202</a:t>
                      </a:r>
                      <a:r>
                        <a:rPr lang="ru-RU" sz="1400" b="1" spc="-20" dirty="0">
                          <a:latin typeface="+mj-lt"/>
                          <a:cs typeface="Calibri"/>
                        </a:rPr>
                        <a:t>4</a:t>
                      </a:r>
                      <a:r>
                        <a:rPr sz="1400" b="1" spc="-20" dirty="0">
                          <a:latin typeface="+mj-lt"/>
                          <a:cs typeface="Calibri"/>
                        </a:rPr>
                        <a:t>г.</a:t>
                      </a:r>
                      <a:endParaRPr sz="1400" dirty="0">
                        <a:latin typeface="+mj-lt"/>
                        <a:cs typeface="Calibri"/>
                      </a:endParaRPr>
                    </a:p>
                  </a:txBody>
                  <a:tcPr marL="0" marR="0" marT="51436" marB="0">
                    <a:lnL w="12700">
                      <a:solidFill>
                        <a:srgbClr val="FFFFFF"/>
                      </a:solidFill>
                      <a:prstDash val="solid"/>
                    </a:lnL>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dirty="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T w="12700">
                      <a:solidFill>
                        <a:srgbClr val="FFFFFF"/>
                      </a:solidFill>
                      <a:prstDash val="solid"/>
                    </a:lnT>
                  </a:tcPr>
                </a:tc>
                <a:tc>
                  <a:txBody>
                    <a:bodyPr/>
                    <a:lstStyle/>
                    <a:p>
                      <a:pPr>
                        <a:lnSpc>
                          <a:spcPct val="100000"/>
                        </a:lnSpc>
                      </a:pPr>
                      <a:endParaRPr sz="1400">
                        <a:latin typeface="+mj-lt"/>
                        <a:cs typeface="Times New Roman"/>
                      </a:endParaRPr>
                    </a:p>
                  </a:txBody>
                  <a:tcPr marL="0" marR="0" marT="0" marB="0">
                    <a:lnR w="12700">
                      <a:solidFill>
                        <a:srgbClr val="FFFFFF"/>
                      </a:solidFill>
                      <a:prstDash val="solid"/>
                    </a:lnR>
                    <a:lnT w="12700">
                      <a:solidFill>
                        <a:srgbClr val="FFFFFF"/>
                      </a:solidFill>
                      <a:prstDash val="solid"/>
                    </a:lnT>
                  </a:tcPr>
                </a:tc>
                <a:extLst>
                  <a:ext uri="{0D108BD9-81ED-4DB2-BD59-A6C34878D82A}">
                    <a16:rowId xmlns:a16="http://schemas.microsoft.com/office/drawing/2014/main" val="10000"/>
                  </a:ext>
                </a:extLst>
              </a:tr>
              <a:tr h="220248">
                <a:tc>
                  <a:txBody>
                    <a:bodyPr/>
                    <a:lstStyle/>
                    <a:p>
                      <a:pPr>
                        <a:lnSpc>
                          <a:spcPct val="100000"/>
                        </a:lnSpc>
                      </a:pPr>
                      <a:endParaRPr sz="1400">
                        <a:latin typeface="+mj-lt"/>
                        <a:cs typeface="Times New Roman"/>
                      </a:endParaRPr>
                    </a:p>
                  </a:txBody>
                  <a:tcPr marL="0" marR="0" marT="0" marB="0">
                    <a:lnL w="12700">
                      <a:solidFill>
                        <a:srgbClr val="FFFFFF"/>
                      </a:solidFill>
                      <a:prstDash val="solid"/>
                    </a:lnL>
                    <a:lnB w="12700">
                      <a:solidFill>
                        <a:srgbClr val="000000"/>
                      </a:solidFill>
                      <a:prstDash val="solid"/>
                    </a:lnB>
                  </a:tcPr>
                </a:tc>
                <a:tc>
                  <a:txBody>
                    <a:bodyPr/>
                    <a:lstStyle/>
                    <a:p>
                      <a:pPr>
                        <a:lnSpc>
                          <a:spcPct val="100000"/>
                        </a:lnSpc>
                      </a:pPr>
                      <a:endParaRPr sz="1400">
                        <a:latin typeface="+mj-lt"/>
                        <a:cs typeface="Times New Roman"/>
                      </a:endParaRPr>
                    </a:p>
                  </a:txBody>
                  <a:tcPr marL="0" marR="0" marT="0" marB="0">
                    <a:lnB w="12700">
                      <a:solidFill>
                        <a:srgbClr val="000000"/>
                      </a:solidFill>
                      <a:prstDash val="solid"/>
                    </a:lnB>
                  </a:tcPr>
                </a:tc>
                <a:tc>
                  <a:txBody>
                    <a:bodyPr/>
                    <a:lstStyle/>
                    <a:p>
                      <a:pPr>
                        <a:lnSpc>
                          <a:spcPct val="100000"/>
                        </a:lnSpc>
                      </a:pPr>
                      <a:endParaRPr sz="1400">
                        <a:latin typeface="+mj-lt"/>
                        <a:cs typeface="Times New Roman"/>
                      </a:endParaRPr>
                    </a:p>
                  </a:txBody>
                  <a:tcPr marL="0" marR="0" marT="0" marB="0">
                    <a:lnB w="12700">
                      <a:solidFill>
                        <a:srgbClr val="000000"/>
                      </a:solidFill>
                      <a:prstDash val="solid"/>
                    </a:lnB>
                  </a:tcPr>
                </a:tc>
                <a:tc>
                  <a:txBody>
                    <a:bodyPr/>
                    <a:lstStyle/>
                    <a:p>
                      <a:pPr>
                        <a:lnSpc>
                          <a:spcPct val="100000"/>
                        </a:lnSpc>
                      </a:pPr>
                      <a:endParaRPr sz="1400">
                        <a:latin typeface="+mj-lt"/>
                        <a:cs typeface="Times New Roman"/>
                      </a:endParaRPr>
                    </a:p>
                  </a:txBody>
                  <a:tcPr marL="0" marR="0" marT="0" marB="0">
                    <a:lnB w="12700">
                      <a:solidFill>
                        <a:srgbClr val="000000"/>
                      </a:solidFill>
                      <a:prstDash val="solid"/>
                    </a:lnB>
                  </a:tcPr>
                </a:tc>
                <a:tc>
                  <a:txBody>
                    <a:bodyPr/>
                    <a:lstStyle/>
                    <a:p>
                      <a:pPr>
                        <a:lnSpc>
                          <a:spcPct val="100000"/>
                        </a:lnSpc>
                      </a:pPr>
                      <a:endParaRPr sz="1400">
                        <a:latin typeface="+mj-lt"/>
                        <a:cs typeface="Times New Roman"/>
                      </a:endParaRPr>
                    </a:p>
                  </a:txBody>
                  <a:tcPr marL="0" marR="0" marT="0" marB="0">
                    <a:lnB w="12700">
                      <a:solidFill>
                        <a:srgbClr val="000000"/>
                      </a:solidFill>
                      <a:prstDash val="solid"/>
                    </a:lnB>
                  </a:tcPr>
                </a:tc>
                <a:tc>
                  <a:txBody>
                    <a:bodyPr/>
                    <a:lstStyle/>
                    <a:p>
                      <a:pPr marL="240665">
                        <a:lnSpc>
                          <a:spcPct val="100000"/>
                        </a:lnSpc>
                        <a:spcBef>
                          <a:spcPts val="105"/>
                        </a:spcBef>
                      </a:pPr>
                      <a:r>
                        <a:rPr sz="1400" b="1" spc="-5" dirty="0">
                          <a:latin typeface="+mj-lt"/>
                          <a:cs typeface="Calibri"/>
                        </a:rPr>
                        <a:t>в</a:t>
                      </a:r>
                      <a:r>
                        <a:rPr sz="1400" b="1" spc="-40" dirty="0">
                          <a:latin typeface="+mj-lt"/>
                          <a:cs typeface="Calibri"/>
                        </a:rPr>
                        <a:t> </a:t>
                      </a:r>
                      <a:r>
                        <a:rPr sz="1400" b="1" spc="-5" dirty="0">
                          <a:latin typeface="+mj-lt"/>
                          <a:cs typeface="Calibri"/>
                        </a:rPr>
                        <a:t>ф.200.00</a:t>
                      </a:r>
                      <a:endParaRPr sz="1400">
                        <a:latin typeface="+mj-lt"/>
                        <a:cs typeface="Calibri"/>
                      </a:endParaRPr>
                    </a:p>
                  </a:txBody>
                  <a:tcPr marL="0" marR="0" marT="9233" marB="0">
                    <a:lnB w="12700">
                      <a:solidFill>
                        <a:srgbClr val="000000"/>
                      </a:solidFill>
                      <a:prstDash val="solid"/>
                    </a:lnB>
                  </a:tcPr>
                </a:tc>
                <a:tc>
                  <a:txBody>
                    <a:bodyPr/>
                    <a:lstStyle/>
                    <a:p>
                      <a:pPr marL="1270" algn="ctr">
                        <a:lnSpc>
                          <a:spcPct val="100000"/>
                        </a:lnSpc>
                        <a:spcBef>
                          <a:spcPts val="105"/>
                        </a:spcBef>
                      </a:pPr>
                      <a:r>
                        <a:rPr sz="1400" b="1" spc="-5" dirty="0">
                          <a:latin typeface="+mj-lt"/>
                          <a:cs typeface="Calibri"/>
                        </a:rPr>
                        <a:t>в</a:t>
                      </a:r>
                      <a:r>
                        <a:rPr sz="1400" b="1" spc="-40" dirty="0">
                          <a:latin typeface="+mj-lt"/>
                          <a:cs typeface="Calibri"/>
                        </a:rPr>
                        <a:t> </a:t>
                      </a:r>
                      <a:r>
                        <a:rPr sz="1400" b="1" spc="-5" dirty="0">
                          <a:latin typeface="+mj-lt"/>
                          <a:cs typeface="Calibri"/>
                        </a:rPr>
                        <a:t>1С</a:t>
                      </a:r>
                      <a:endParaRPr sz="1400">
                        <a:latin typeface="+mj-lt"/>
                        <a:cs typeface="Calibri"/>
                      </a:endParaRPr>
                    </a:p>
                  </a:txBody>
                  <a:tcPr marL="0" marR="0" marT="9233" marB="0">
                    <a:lnB w="12700">
                      <a:solidFill>
                        <a:srgbClr val="000000"/>
                      </a:solidFill>
                      <a:prstDash val="solid"/>
                    </a:lnB>
                  </a:tcPr>
                </a:tc>
                <a:tc>
                  <a:txBody>
                    <a:bodyPr/>
                    <a:lstStyle/>
                    <a:p>
                      <a:pPr>
                        <a:lnSpc>
                          <a:spcPct val="100000"/>
                        </a:lnSpc>
                      </a:pPr>
                      <a:endParaRPr sz="1400">
                        <a:latin typeface="+mj-lt"/>
                        <a:cs typeface="Times New Roman"/>
                      </a:endParaRPr>
                    </a:p>
                  </a:txBody>
                  <a:tcPr marL="0" marR="0" marT="0" marB="0">
                    <a:lnR w="12700">
                      <a:solidFill>
                        <a:srgbClr val="FFFFFF"/>
                      </a:solidFill>
                      <a:prstDash val="solid"/>
                    </a:lnR>
                    <a:lnB w="12700">
                      <a:solidFill>
                        <a:srgbClr val="000000"/>
                      </a:solidFill>
                      <a:prstDash val="solid"/>
                    </a:lnB>
                  </a:tcPr>
                </a:tc>
                <a:extLst>
                  <a:ext uri="{0D108BD9-81ED-4DB2-BD59-A6C34878D82A}">
                    <a16:rowId xmlns:a16="http://schemas.microsoft.com/office/drawing/2014/main" val="10001"/>
                  </a:ext>
                </a:extLst>
              </a:tr>
              <a:tr h="473906">
                <a:tc>
                  <a:txBody>
                    <a:bodyPr/>
                    <a:lstStyle/>
                    <a:p>
                      <a:pPr>
                        <a:lnSpc>
                          <a:spcPct val="100000"/>
                        </a:lnSpc>
                      </a:pPr>
                      <a:endParaRPr sz="1400" dirty="0">
                        <a:latin typeface="+mj-lt"/>
                        <a:cs typeface="Times New Roman" panose="02020603050405020304" pitchFamily="18" charset="0"/>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24485">
                        <a:lnSpc>
                          <a:spcPct val="100000"/>
                        </a:lnSpc>
                        <a:spcBef>
                          <a:spcPts val="590"/>
                        </a:spcBef>
                      </a:pPr>
                      <a:r>
                        <a:rPr sz="1400" spc="-5" dirty="0">
                          <a:latin typeface="+mj-lt"/>
                          <a:cs typeface="Times New Roman" panose="02020603050405020304" pitchFamily="18" charset="0"/>
                        </a:rPr>
                        <a:t>1</a:t>
                      </a:r>
                      <a:r>
                        <a:rPr sz="1400" spc="-30" dirty="0">
                          <a:latin typeface="+mj-lt"/>
                          <a:cs typeface="Times New Roman" panose="02020603050405020304" pitchFamily="18" charset="0"/>
                        </a:rPr>
                        <a:t> </a:t>
                      </a:r>
                      <a:r>
                        <a:rPr sz="1400" spc="-5" dirty="0">
                          <a:latin typeface="+mj-lt"/>
                          <a:cs typeface="Times New Roman" panose="02020603050405020304" pitchFamily="18" charset="0"/>
                        </a:rPr>
                        <a:t>квартал</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61620">
                        <a:lnSpc>
                          <a:spcPct val="100000"/>
                        </a:lnSpc>
                        <a:spcBef>
                          <a:spcPts val="590"/>
                        </a:spcBef>
                      </a:pPr>
                      <a:r>
                        <a:rPr sz="1400" spc="-5" dirty="0">
                          <a:latin typeface="+mj-lt"/>
                          <a:cs typeface="Times New Roman" panose="02020603050405020304" pitchFamily="18" charset="0"/>
                        </a:rPr>
                        <a:t>2</a:t>
                      </a:r>
                      <a:r>
                        <a:rPr sz="1400" spc="-30" dirty="0">
                          <a:latin typeface="+mj-lt"/>
                          <a:cs typeface="Times New Roman" panose="02020603050405020304" pitchFamily="18" charset="0"/>
                        </a:rPr>
                        <a:t> </a:t>
                      </a:r>
                      <a:r>
                        <a:rPr sz="1400" spc="-5" dirty="0">
                          <a:latin typeface="+mj-lt"/>
                          <a:cs typeface="Times New Roman" panose="02020603050405020304" pitchFamily="18" charset="0"/>
                        </a:rPr>
                        <a:t>квартал</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25425">
                        <a:lnSpc>
                          <a:spcPct val="100000"/>
                        </a:lnSpc>
                        <a:spcBef>
                          <a:spcPts val="590"/>
                        </a:spcBef>
                      </a:pPr>
                      <a:r>
                        <a:rPr sz="1400" spc="-5" dirty="0">
                          <a:latin typeface="+mj-lt"/>
                          <a:cs typeface="Times New Roman" panose="02020603050405020304" pitchFamily="18" charset="0"/>
                        </a:rPr>
                        <a:t>3</a:t>
                      </a:r>
                      <a:r>
                        <a:rPr sz="1400" spc="-30" dirty="0">
                          <a:latin typeface="+mj-lt"/>
                          <a:cs typeface="Times New Roman" panose="02020603050405020304" pitchFamily="18" charset="0"/>
                        </a:rPr>
                        <a:t> </a:t>
                      </a:r>
                      <a:r>
                        <a:rPr sz="1400" spc="-5" dirty="0">
                          <a:latin typeface="+mj-lt"/>
                          <a:cs typeface="Times New Roman" panose="02020603050405020304" pitchFamily="18" charset="0"/>
                        </a:rPr>
                        <a:t>квартал</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89230">
                        <a:lnSpc>
                          <a:spcPct val="100000"/>
                        </a:lnSpc>
                        <a:spcBef>
                          <a:spcPts val="590"/>
                        </a:spcBef>
                      </a:pPr>
                      <a:r>
                        <a:rPr sz="1400" spc="-5" dirty="0">
                          <a:latin typeface="+mj-lt"/>
                          <a:cs typeface="Times New Roman" panose="02020603050405020304" pitchFamily="18" charset="0"/>
                        </a:rPr>
                        <a:t>4</a:t>
                      </a:r>
                      <a:r>
                        <a:rPr sz="1400" spc="-30" dirty="0">
                          <a:latin typeface="+mj-lt"/>
                          <a:cs typeface="Times New Roman" panose="02020603050405020304" pitchFamily="18" charset="0"/>
                        </a:rPr>
                        <a:t> </a:t>
                      </a:r>
                      <a:r>
                        <a:rPr sz="1400" spc="-5" dirty="0">
                          <a:latin typeface="+mj-lt"/>
                          <a:cs typeface="Times New Roman" panose="02020603050405020304" pitchFamily="18" charset="0"/>
                        </a:rPr>
                        <a:t>квартал</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8470">
                        <a:lnSpc>
                          <a:spcPct val="100000"/>
                        </a:lnSpc>
                        <a:spcBef>
                          <a:spcPts val="590"/>
                        </a:spcBef>
                      </a:pPr>
                      <a:r>
                        <a:rPr sz="1400" spc="-10" dirty="0">
                          <a:latin typeface="+mj-lt"/>
                          <a:cs typeface="Times New Roman" panose="02020603050405020304" pitchFamily="18" charset="0"/>
                        </a:rPr>
                        <a:t>итого</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4325">
                        <a:lnSpc>
                          <a:spcPct val="100000"/>
                        </a:lnSpc>
                        <a:spcBef>
                          <a:spcPts val="590"/>
                        </a:spcBef>
                      </a:pPr>
                      <a:r>
                        <a:rPr sz="1400" spc="-10" dirty="0">
                          <a:latin typeface="+mj-lt"/>
                          <a:cs typeface="Times New Roman" panose="02020603050405020304" pitchFamily="18" charset="0"/>
                        </a:rPr>
                        <a:t>итого</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74930">
                        <a:lnSpc>
                          <a:spcPct val="100000"/>
                        </a:lnSpc>
                        <a:spcBef>
                          <a:spcPts val="590"/>
                        </a:spcBef>
                      </a:pPr>
                      <a:r>
                        <a:rPr sz="1400" spc="-5" dirty="0">
                          <a:latin typeface="+mj-lt"/>
                          <a:cs typeface="Times New Roman" panose="02020603050405020304" pitchFamily="18" charset="0"/>
                        </a:rPr>
                        <a:t>разница</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355719">
                <a:tc>
                  <a:txBody>
                    <a:bodyPr/>
                    <a:lstStyle/>
                    <a:p>
                      <a:pPr marL="9525">
                        <a:lnSpc>
                          <a:spcPct val="100000"/>
                        </a:lnSpc>
                        <a:spcBef>
                          <a:spcPts val="590"/>
                        </a:spcBef>
                      </a:pPr>
                      <a:r>
                        <a:rPr sz="1400" spc="-5" dirty="0">
                          <a:latin typeface="+mj-lt"/>
                          <a:cs typeface="Times New Roman" panose="02020603050405020304" pitchFamily="18" charset="0"/>
                        </a:rPr>
                        <a:t>Зарплата</a:t>
                      </a:r>
                      <a:r>
                        <a:rPr sz="1400" spc="-30" dirty="0">
                          <a:latin typeface="+mj-lt"/>
                          <a:cs typeface="Times New Roman" panose="02020603050405020304" pitchFamily="18" charset="0"/>
                        </a:rPr>
                        <a:t> </a:t>
                      </a:r>
                      <a:r>
                        <a:rPr sz="1400" spc="-5" dirty="0">
                          <a:latin typeface="+mj-lt"/>
                          <a:cs typeface="Times New Roman" panose="02020603050405020304" pitchFamily="18" charset="0"/>
                        </a:rPr>
                        <a:t>-</a:t>
                      </a:r>
                      <a:r>
                        <a:rPr sz="1400" spc="-10" dirty="0">
                          <a:latin typeface="+mj-lt"/>
                          <a:cs typeface="Times New Roman" panose="02020603050405020304" pitchFamily="18" charset="0"/>
                        </a:rPr>
                        <a:t> </a:t>
                      </a:r>
                      <a:r>
                        <a:rPr sz="1400" b="1" spc="-5" dirty="0">
                          <a:latin typeface="+mj-lt"/>
                          <a:cs typeface="Times New Roman" panose="02020603050405020304" pitchFamily="18" charset="0"/>
                        </a:rPr>
                        <a:t>счет </a:t>
                      </a:r>
                      <a:r>
                        <a:rPr sz="1400" b="1" spc="-10" dirty="0">
                          <a:latin typeface="+mj-lt"/>
                          <a:cs typeface="Times New Roman" panose="02020603050405020304" pitchFamily="18" charset="0"/>
                        </a:rPr>
                        <a:t>3350</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marR="2540" algn="r">
                        <a:lnSpc>
                          <a:spcPct val="100000"/>
                        </a:lnSpc>
                        <a:spcBef>
                          <a:spcPts val="590"/>
                        </a:spcBef>
                      </a:pPr>
                      <a:r>
                        <a:rPr sz="1400" spc="-5" dirty="0">
                          <a:latin typeface="+mj-lt"/>
                          <a:cs typeface="Times New Roman" panose="02020603050405020304" pitchFamily="18" charset="0"/>
                        </a:rPr>
                        <a:t>7</a:t>
                      </a:r>
                      <a:r>
                        <a:rPr sz="1400" spc="-25" dirty="0">
                          <a:latin typeface="+mj-lt"/>
                          <a:cs typeface="Times New Roman" panose="02020603050405020304" pitchFamily="18" charset="0"/>
                        </a:rPr>
                        <a:t> </a:t>
                      </a:r>
                      <a:r>
                        <a:rPr sz="1400" spc="-10" dirty="0">
                          <a:latin typeface="+mj-lt"/>
                          <a:cs typeface="Times New Roman" panose="02020603050405020304" pitchFamily="18" charset="0"/>
                        </a:rPr>
                        <a:t>547</a:t>
                      </a:r>
                      <a:r>
                        <a:rPr sz="1400" spc="-15" dirty="0">
                          <a:latin typeface="+mj-lt"/>
                          <a:cs typeface="Times New Roman" panose="02020603050405020304" pitchFamily="18" charset="0"/>
                        </a:rPr>
                        <a:t> </a:t>
                      </a:r>
                      <a:r>
                        <a:rPr sz="1400" spc="-10" dirty="0">
                          <a:latin typeface="+mj-lt"/>
                          <a:cs typeface="Times New Roman" panose="02020603050405020304" pitchFamily="18" charset="0"/>
                        </a:rPr>
                        <a:t>273</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5" dirty="0">
                          <a:latin typeface="+mj-lt"/>
                          <a:cs typeface="Times New Roman" panose="02020603050405020304" pitchFamily="18" charset="0"/>
                        </a:rPr>
                        <a:t>7</a:t>
                      </a:r>
                      <a:r>
                        <a:rPr sz="1400" spc="-25" dirty="0">
                          <a:latin typeface="+mj-lt"/>
                          <a:cs typeface="Times New Roman" panose="02020603050405020304" pitchFamily="18" charset="0"/>
                        </a:rPr>
                        <a:t> </a:t>
                      </a:r>
                      <a:r>
                        <a:rPr sz="1400" spc="-10" dirty="0">
                          <a:latin typeface="+mj-lt"/>
                          <a:cs typeface="Times New Roman" panose="02020603050405020304" pitchFamily="18" charset="0"/>
                        </a:rPr>
                        <a:t>074</a:t>
                      </a:r>
                      <a:r>
                        <a:rPr sz="1400" spc="-15" dirty="0">
                          <a:latin typeface="+mj-lt"/>
                          <a:cs typeface="Times New Roman" panose="02020603050405020304" pitchFamily="18" charset="0"/>
                        </a:rPr>
                        <a:t> </a:t>
                      </a:r>
                      <a:r>
                        <a:rPr sz="1400" spc="-10" dirty="0">
                          <a:latin typeface="+mj-lt"/>
                          <a:cs typeface="Times New Roman" panose="02020603050405020304" pitchFamily="18" charset="0"/>
                        </a:rPr>
                        <a:t>891</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5" dirty="0">
                          <a:latin typeface="+mj-lt"/>
                          <a:cs typeface="Times New Roman" panose="02020603050405020304" pitchFamily="18" charset="0"/>
                        </a:rPr>
                        <a:t>6</a:t>
                      </a:r>
                      <a:r>
                        <a:rPr sz="1400" spc="-25" dirty="0">
                          <a:latin typeface="+mj-lt"/>
                          <a:cs typeface="Times New Roman" panose="02020603050405020304" pitchFamily="18" charset="0"/>
                        </a:rPr>
                        <a:t> </a:t>
                      </a:r>
                      <a:r>
                        <a:rPr sz="1400" spc="-10" dirty="0">
                          <a:latin typeface="+mj-lt"/>
                          <a:cs typeface="Times New Roman" panose="02020603050405020304" pitchFamily="18" charset="0"/>
                        </a:rPr>
                        <a:t>971</a:t>
                      </a:r>
                      <a:r>
                        <a:rPr sz="1400" spc="-15" dirty="0">
                          <a:latin typeface="+mj-lt"/>
                          <a:cs typeface="Times New Roman" panose="02020603050405020304" pitchFamily="18" charset="0"/>
                        </a:rPr>
                        <a:t> </a:t>
                      </a:r>
                      <a:r>
                        <a:rPr sz="1400" spc="-10" dirty="0">
                          <a:latin typeface="+mj-lt"/>
                          <a:cs typeface="Times New Roman" panose="02020603050405020304" pitchFamily="18" charset="0"/>
                        </a:rPr>
                        <a:t>615</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905" algn="r">
                        <a:lnSpc>
                          <a:spcPct val="100000"/>
                        </a:lnSpc>
                        <a:spcBef>
                          <a:spcPts val="590"/>
                        </a:spcBef>
                      </a:pPr>
                      <a:r>
                        <a:rPr sz="1400" spc="-5" dirty="0">
                          <a:latin typeface="+mj-lt"/>
                          <a:cs typeface="Times New Roman" panose="02020603050405020304" pitchFamily="18" charset="0"/>
                        </a:rPr>
                        <a:t>7</a:t>
                      </a:r>
                      <a:r>
                        <a:rPr sz="1400" spc="-25" dirty="0">
                          <a:latin typeface="+mj-lt"/>
                          <a:cs typeface="Times New Roman" panose="02020603050405020304" pitchFamily="18" charset="0"/>
                        </a:rPr>
                        <a:t> </a:t>
                      </a:r>
                      <a:r>
                        <a:rPr sz="1400" spc="-10" dirty="0">
                          <a:latin typeface="+mj-lt"/>
                          <a:cs typeface="Times New Roman" panose="02020603050405020304" pitchFamily="18" charset="0"/>
                        </a:rPr>
                        <a:t>197</a:t>
                      </a:r>
                      <a:r>
                        <a:rPr sz="1400" spc="-15" dirty="0">
                          <a:latin typeface="+mj-lt"/>
                          <a:cs typeface="Times New Roman" panose="02020603050405020304" pitchFamily="18" charset="0"/>
                        </a:rPr>
                        <a:t> </a:t>
                      </a:r>
                      <a:r>
                        <a:rPr sz="1400" spc="-10" dirty="0">
                          <a:latin typeface="+mj-lt"/>
                          <a:cs typeface="Times New Roman" panose="02020603050405020304" pitchFamily="18" charset="0"/>
                        </a:rPr>
                        <a:t>740</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340"/>
                        </a:spcBef>
                      </a:pPr>
                      <a:r>
                        <a:rPr sz="1400" b="1" dirty="0">
                          <a:latin typeface="+mj-lt"/>
                          <a:cs typeface="Times New Roman" panose="02020603050405020304" pitchFamily="18" charset="0"/>
                        </a:rPr>
                        <a:t>28</a:t>
                      </a:r>
                      <a:r>
                        <a:rPr sz="1400" b="1" spc="-25" dirty="0">
                          <a:latin typeface="+mj-lt"/>
                          <a:cs typeface="Times New Roman" panose="02020603050405020304" pitchFamily="18" charset="0"/>
                        </a:rPr>
                        <a:t> </a:t>
                      </a:r>
                      <a:r>
                        <a:rPr sz="1400" b="1" spc="-5" dirty="0">
                          <a:latin typeface="+mj-lt"/>
                          <a:cs typeface="Times New Roman" panose="02020603050405020304" pitchFamily="18" charset="0"/>
                        </a:rPr>
                        <a:t>791</a:t>
                      </a:r>
                      <a:r>
                        <a:rPr sz="1400" b="1" spc="-15" dirty="0">
                          <a:latin typeface="+mj-lt"/>
                          <a:cs typeface="Times New Roman" panose="02020603050405020304" pitchFamily="18" charset="0"/>
                        </a:rPr>
                        <a:t> </a:t>
                      </a:r>
                      <a:r>
                        <a:rPr sz="1400" b="1" dirty="0">
                          <a:latin typeface="+mj-lt"/>
                          <a:cs typeface="Times New Roman" panose="02020603050405020304" pitchFamily="18" charset="0"/>
                        </a:rPr>
                        <a:t>519</a:t>
                      </a:r>
                      <a:endParaRPr sz="1400" dirty="0">
                        <a:latin typeface="+mj-lt"/>
                        <a:cs typeface="Times New Roman" panose="02020603050405020304" pitchFamily="18" charset="0"/>
                      </a:endParaRPr>
                    </a:p>
                  </a:txBody>
                  <a:tcPr marL="0" marR="0" marT="2989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bg1"/>
                    </a:solidFill>
                  </a:tcPr>
                </a:tc>
                <a:tc>
                  <a:txBody>
                    <a:bodyPr/>
                    <a:lstStyle/>
                    <a:p>
                      <a:pPr marR="1905" algn="r">
                        <a:lnSpc>
                          <a:spcPct val="100000"/>
                        </a:lnSpc>
                        <a:spcBef>
                          <a:spcPts val="590"/>
                        </a:spcBef>
                      </a:pPr>
                      <a:r>
                        <a:rPr sz="1400" spc="-10" dirty="0">
                          <a:latin typeface="+mj-lt"/>
                          <a:cs typeface="Times New Roman" panose="02020603050405020304" pitchFamily="18" charset="0"/>
                        </a:rPr>
                        <a:t>28</a:t>
                      </a:r>
                      <a:r>
                        <a:rPr sz="1400" spc="-15" dirty="0">
                          <a:latin typeface="+mj-lt"/>
                          <a:cs typeface="Times New Roman" panose="02020603050405020304" pitchFamily="18" charset="0"/>
                        </a:rPr>
                        <a:t> </a:t>
                      </a:r>
                      <a:r>
                        <a:rPr sz="1400" spc="-10" dirty="0">
                          <a:latin typeface="+mj-lt"/>
                          <a:cs typeface="Times New Roman" panose="02020603050405020304" pitchFamily="18" charset="0"/>
                        </a:rPr>
                        <a:t>791 518</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dirty="0">
                          <a:latin typeface="+mj-lt"/>
                          <a:cs typeface="Times New Roman" panose="02020603050405020304" pitchFamily="18" charset="0"/>
                        </a:rPr>
                        <a:t>1</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262890">
                <a:tc>
                  <a:txBody>
                    <a:bodyPr/>
                    <a:lstStyle/>
                    <a:p>
                      <a:pPr marL="9525">
                        <a:lnSpc>
                          <a:spcPct val="100000"/>
                        </a:lnSpc>
                        <a:spcBef>
                          <a:spcPts val="590"/>
                        </a:spcBef>
                      </a:pPr>
                      <a:r>
                        <a:rPr sz="1400" spc="-5" dirty="0">
                          <a:latin typeface="+mj-lt"/>
                          <a:cs typeface="Times New Roman" panose="02020603050405020304" pitchFamily="18" charset="0"/>
                        </a:rPr>
                        <a:t>ИПН</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905" algn="r">
                        <a:lnSpc>
                          <a:spcPct val="100000"/>
                        </a:lnSpc>
                        <a:spcBef>
                          <a:spcPts val="590"/>
                        </a:spcBef>
                      </a:pPr>
                      <a:r>
                        <a:rPr sz="1400" spc="-10" dirty="0">
                          <a:latin typeface="+mj-lt"/>
                          <a:cs typeface="Times New Roman" panose="02020603050405020304" pitchFamily="18" charset="0"/>
                        </a:rPr>
                        <a:t>574</a:t>
                      </a:r>
                      <a:r>
                        <a:rPr sz="1400" spc="-15" dirty="0">
                          <a:latin typeface="+mj-lt"/>
                          <a:cs typeface="Times New Roman" panose="02020603050405020304" pitchFamily="18" charset="0"/>
                        </a:rPr>
                        <a:t> </a:t>
                      </a:r>
                      <a:r>
                        <a:rPr sz="1400" spc="-10" dirty="0">
                          <a:latin typeface="+mj-lt"/>
                          <a:cs typeface="Times New Roman" panose="02020603050405020304" pitchFamily="18" charset="0"/>
                        </a:rPr>
                        <a:t>353</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516</a:t>
                      </a:r>
                      <a:r>
                        <a:rPr sz="1400" spc="-15" dirty="0">
                          <a:latin typeface="+mj-lt"/>
                          <a:cs typeface="Times New Roman" panose="02020603050405020304" pitchFamily="18" charset="0"/>
                        </a:rPr>
                        <a:t> </a:t>
                      </a:r>
                      <a:r>
                        <a:rPr sz="1400" spc="-10" dirty="0">
                          <a:latin typeface="+mj-lt"/>
                          <a:cs typeface="Times New Roman" panose="02020603050405020304" pitchFamily="18" charset="0"/>
                        </a:rPr>
                        <a:t>199</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455</a:t>
                      </a:r>
                      <a:r>
                        <a:rPr sz="1400" spc="-15" dirty="0">
                          <a:latin typeface="+mj-lt"/>
                          <a:cs typeface="Times New Roman" panose="02020603050405020304" pitchFamily="18" charset="0"/>
                        </a:rPr>
                        <a:t> </a:t>
                      </a:r>
                      <a:r>
                        <a:rPr sz="1400" spc="-10" dirty="0">
                          <a:latin typeface="+mj-lt"/>
                          <a:cs typeface="Times New Roman" panose="02020603050405020304" pitchFamily="18" charset="0"/>
                        </a:rPr>
                        <a:t>709</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10" dirty="0">
                          <a:latin typeface="+mj-lt"/>
                          <a:cs typeface="Times New Roman" panose="02020603050405020304" pitchFamily="18" charset="0"/>
                        </a:rPr>
                        <a:t>532</a:t>
                      </a:r>
                      <a:r>
                        <a:rPr sz="1400" spc="-15" dirty="0">
                          <a:latin typeface="+mj-lt"/>
                          <a:cs typeface="Times New Roman" panose="02020603050405020304" pitchFamily="18" charset="0"/>
                        </a:rPr>
                        <a:t> </a:t>
                      </a:r>
                      <a:r>
                        <a:rPr sz="1400" spc="-10" dirty="0">
                          <a:latin typeface="+mj-lt"/>
                          <a:cs typeface="Times New Roman" panose="02020603050405020304" pitchFamily="18" charset="0"/>
                        </a:rPr>
                        <a:t>354</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590"/>
                        </a:spcBef>
                      </a:pPr>
                      <a:r>
                        <a:rPr sz="1400" spc="-5" dirty="0">
                          <a:latin typeface="+mj-lt"/>
                          <a:cs typeface="Times New Roman" panose="02020603050405020304" pitchFamily="18" charset="0"/>
                        </a:rPr>
                        <a:t>2</a:t>
                      </a:r>
                      <a:r>
                        <a:rPr sz="1400" spc="-20" dirty="0">
                          <a:latin typeface="+mj-lt"/>
                          <a:cs typeface="Times New Roman" panose="02020603050405020304" pitchFamily="18" charset="0"/>
                        </a:rPr>
                        <a:t> </a:t>
                      </a:r>
                      <a:r>
                        <a:rPr sz="1400" spc="-10" dirty="0">
                          <a:latin typeface="+mj-lt"/>
                          <a:cs typeface="Times New Roman" panose="02020603050405020304" pitchFamily="18" charset="0"/>
                        </a:rPr>
                        <a:t>078 615</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5" dirty="0">
                          <a:latin typeface="+mj-lt"/>
                          <a:cs typeface="Times New Roman" panose="02020603050405020304" pitchFamily="18" charset="0"/>
                        </a:rPr>
                        <a:t>2</a:t>
                      </a:r>
                      <a:r>
                        <a:rPr sz="1400" spc="-20" dirty="0">
                          <a:latin typeface="+mj-lt"/>
                          <a:cs typeface="Times New Roman" panose="02020603050405020304" pitchFamily="18" charset="0"/>
                        </a:rPr>
                        <a:t> </a:t>
                      </a:r>
                      <a:r>
                        <a:rPr sz="1400" spc="-10" dirty="0">
                          <a:latin typeface="+mj-lt"/>
                          <a:cs typeface="Times New Roman" panose="02020603050405020304" pitchFamily="18" charset="0"/>
                        </a:rPr>
                        <a:t>122 606</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5" dirty="0">
                          <a:latin typeface="+mj-lt"/>
                          <a:cs typeface="Times New Roman" panose="02020603050405020304" pitchFamily="18" charset="0"/>
                        </a:rPr>
                        <a:t>-43</a:t>
                      </a:r>
                      <a:r>
                        <a:rPr sz="1400" spc="-35" dirty="0">
                          <a:latin typeface="+mj-lt"/>
                          <a:cs typeface="Times New Roman" panose="02020603050405020304" pitchFamily="18" charset="0"/>
                        </a:rPr>
                        <a:t> </a:t>
                      </a:r>
                      <a:r>
                        <a:rPr sz="1400" spc="-10" dirty="0">
                          <a:latin typeface="+mj-lt"/>
                          <a:cs typeface="Times New Roman" panose="02020603050405020304" pitchFamily="18" charset="0"/>
                        </a:rPr>
                        <a:t>991</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262890">
                <a:tc>
                  <a:txBody>
                    <a:bodyPr/>
                    <a:lstStyle/>
                    <a:p>
                      <a:pPr marL="9525">
                        <a:lnSpc>
                          <a:spcPct val="100000"/>
                        </a:lnSpc>
                        <a:spcBef>
                          <a:spcPts val="590"/>
                        </a:spcBef>
                      </a:pPr>
                      <a:r>
                        <a:rPr sz="1400" spc="-10" dirty="0">
                          <a:latin typeface="+mj-lt"/>
                          <a:cs typeface="Times New Roman" panose="02020603050405020304" pitchFamily="18" charset="0"/>
                        </a:rPr>
                        <a:t>ОПВ</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905" algn="r">
                        <a:lnSpc>
                          <a:spcPct val="100000"/>
                        </a:lnSpc>
                        <a:spcBef>
                          <a:spcPts val="590"/>
                        </a:spcBef>
                      </a:pPr>
                      <a:r>
                        <a:rPr sz="1400" spc="-10" dirty="0">
                          <a:latin typeface="+mj-lt"/>
                          <a:cs typeface="Times New Roman" panose="02020603050405020304" pitchFamily="18" charset="0"/>
                        </a:rPr>
                        <a:t>715</a:t>
                      </a:r>
                      <a:r>
                        <a:rPr sz="1400" spc="-15" dirty="0">
                          <a:latin typeface="+mj-lt"/>
                          <a:cs typeface="Times New Roman" panose="02020603050405020304" pitchFamily="18" charset="0"/>
                        </a:rPr>
                        <a:t> </a:t>
                      </a:r>
                      <a:r>
                        <a:rPr sz="1400" spc="-10" dirty="0">
                          <a:latin typeface="+mj-lt"/>
                          <a:cs typeface="Times New Roman" panose="02020603050405020304" pitchFamily="18" charset="0"/>
                        </a:rPr>
                        <a:t>451</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627</a:t>
                      </a:r>
                      <a:r>
                        <a:rPr sz="1400" spc="-15" dirty="0">
                          <a:latin typeface="+mj-lt"/>
                          <a:cs typeface="Times New Roman" panose="02020603050405020304" pitchFamily="18" charset="0"/>
                        </a:rPr>
                        <a:t> </a:t>
                      </a:r>
                      <a:r>
                        <a:rPr sz="1400" spc="-10" dirty="0">
                          <a:latin typeface="+mj-lt"/>
                          <a:cs typeface="Times New Roman" panose="02020603050405020304" pitchFamily="18" charset="0"/>
                        </a:rPr>
                        <a:t>407</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630</a:t>
                      </a:r>
                      <a:r>
                        <a:rPr sz="1400" spc="-15" dirty="0">
                          <a:latin typeface="+mj-lt"/>
                          <a:cs typeface="Times New Roman" panose="02020603050405020304" pitchFamily="18" charset="0"/>
                        </a:rPr>
                        <a:t> </a:t>
                      </a:r>
                      <a:r>
                        <a:rPr sz="1400" spc="-10" dirty="0">
                          <a:latin typeface="+mj-lt"/>
                          <a:cs typeface="Times New Roman" panose="02020603050405020304" pitchFamily="18" charset="0"/>
                        </a:rPr>
                        <a:t>257</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10" dirty="0">
                          <a:latin typeface="+mj-lt"/>
                          <a:cs typeface="Times New Roman" panose="02020603050405020304" pitchFamily="18" charset="0"/>
                        </a:rPr>
                        <a:t>642</a:t>
                      </a:r>
                      <a:r>
                        <a:rPr sz="1400" spc="-15" dirty="0">
                          <a:latin typeface="+mj-lt"/>
                          <a:cs typeface="Times New Roman" panose="02020603050405020304" pitchFamily="18" charset="0"/>
                        </a:rPr>
                        <a:t> </a:t>
                      </a:r>
                      <a:r>
                        <a:rPr sz="1400" spc="-10" dirty="0">
                          <a:latin typeface="+mj-lt"/>
                          <a:cs typeface="Times New Roman" panose="02020603050405020304" pitchFamily="18" charset="0"/>
                        </a:rPr>
                        <a:t>636</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590"/>
                        </a:spcBef>
                      </a:pPr>
                      <a:r>
                        <a:rPr sz="1400" spc="-5" dirty="0">
                          <a:latin typeface="+mj-lt"/>
                          <a:cs typeface="Times New Roman" panose="02020603050405020304" pitchFamily="18" charset="0"/>
                        </a:rPr>
                        <a:t>2</a:t>
                      </a:r>
                      <a:r>
                        <a:rPr sz="1400" spc="-20" dirty="0">
                          <a:latin typeface="+mj-lt"/>
                          <a:cs typeface="Times New Roman" panose="02020603050405020304" pitchFamily="18" charset="0"/>
                        </a:rPr>
                        <a:t> </a:t>
                      </a:r>
                      <a:r>
                        <a:rPr sz="1400" spc="-10" dirty="0">
                          <a:latin typeface="+mj-lt"/>
                          <a:cs typeface="Times New Roman" panose="02020603050405020304" pitchFamily="18" charset="0"/>
                        </a:rPr>
                        <a:t>615 751</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5" dirty="0">
                          <a:latin typeface="+mj-lt"/>
                          <a:cs typeface="Times New Roman" panose="02020603050405020304" pitchFamily="18" charset="0"/>
                        </a:rPr>
                        <a:t>2</a:t>
                      </a:r>
                      <a:r>
                        <a:rPr sz="1400" spc="-20" dirty="0">
                          <a:latin typeface="+mj-lt"/>
                          <a:cs typeface="Times New Roman" panose="02020603050405020304" pitchFamily="18" charset="0"/>
                        </a:rPr>
                        <a:t> </a:t>
                      </a:r>
                      <a:r>
                        <a:rPr sz="1400" spc="-10" dirty="0">
                          <a:latin typeface="+mj-lt"/>
                          <a:cs typeface="Times New Roman" panose="02020603050405020304" pitchFamily="18" charset="0"/>
                        </a:rPr>
                        <a:t>615 749</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dirty="0">
                          <a:latin typeface="+mj-lt"/>
                          <a:cs typeface="Times New Roman" panose="02020603050405020304" pitchFamily="18" charset="0"/>
                        </a:rPr>
                        <a:t>2</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262890">
                <a:tc>
                  <a:txBody>
                    <a:bodyPr/>
                    <a:lstStyle/>
                    <a:p>
                      <a:pPr marL="9525">
                        <a:lnSpc>
                          <a:spcPct val="100000"/>
                        </a:lnSpc>
                        <a:spcBef>
                          <a:spcPts val="590"/>
                        </a:spcBef>
                      </a:pPr>
                      <a:r>
                        <a:rPr sz="1400" spc="-10" dirty="0">
                          <a:latin typeface="+mj-lt"/>
                          <a:cs typeface="Times New Roman" panose="02020603050405020304" pitchFamily="18" charset="0"/>
                        </a:rPr>
                        <a:t>ОСМС</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60000"/>
                        <a:lumOff val="40000"/>
                      </a:schemeClr>
                    </a:solidFill>
                  </a:tcPr>
                </a:tc>
                <a:tc>
                  <a:txBody>
                    <a:bodyPr/>
                    <a:lstStyle/>
                    <a:p>
                      <a:pPr marR="1905" algn="r">
                        <a:lnSpc>
                          <a:spcPct val="100000"/>
                        </a:lnSpc>
                        <a:spcBef>
                          <a:spcPts val="590"/>
                        </a:spcBef>
                      </a:pPr>
                      <a:r>
                        <a:rPr sz="1400" spc="-10" dirty="0">
                          <a:latin typeface="+mj-lt"/>
                          <a:cs typeface="Times New Roman" panose="02020603050405020304" pitchFamily="18" charset="0"/>
                        </a:rPr>
                        <a:t>150</a:t>
                      </a:r>
                      <a:r>
                        <a:rPr sz="1400" spc="-15" dirty="0">
                          <a:latin typeface="+mj-lt"/>
                          <a:cs typeface="Times New Roman" panose="02020603050405020304" pitchFamily="18" charset="0"/>
                        </a:rPr>
                        <a:t> </a:t>
                      </a:r>
                      <a:r>
                        <a:rPr sz="1400" spc="-10" dirty="0">
                          <a:latin typeface="+mj-lt"/>
                          <a:cs typeface="Times New Roman" panose="02020603050405020304" pitchFamily="18" charset="0"/>
                        </a:rPr>
                        <a:t>945</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141</a:t>
                      </a:r>
                      <a:r>
                        <a:rPr sz="1400" spc="-15" dirty="0">
                          <a:latin typeface="+mj-lt"/>
                          <a:cs typeface="Times New Roman" panose="02020603050405020304" pitchFamily="18" charset="0"/>
                        </a:rPr>
                        <a:t> </a:t>
                      </a:r>
                      <a:r>
                        <a:rPr sz="1400" spc="-10" dirty="0">
                          <a:latin typeface="+mj-lt"/>
                          <a:cs typeface="Times New Roman" panose="02020603050405020304" pitchFamily="18" charset="0"/>
                        </a:rPr>
                        <a:t>498</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139</a:t>
                      </a:r>
                      <a:r>
                        <a:rPr sz="1400" spc="-15" dirty="0">
                          <a:latin typeface="+mj-lt"/>
                          <a:cs typeface="Times New Roman" panose="02020603050405020304" pitchFamily="18" charset="0"/>
                        </a:rPr>
                        <a:t> </a:t>
                      </a:r>
                      <a:r>
                        <a:rPr sz="1400" spc="-10" dirty="0">
                          <a:latin typeface="+mj-lt"/>
                          <a:cs typeface="Times New Roman" panose="02020603050405020304" pitchFamily="18" charset="0"/>
                        </a:rPr>
                        <a:t>432</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10" dirty="0">
                          <a:latin typeface="+mj-lt"/>
                          <a:cs typeface="Times New Roman" panose="02020603050405020304" pitchFamily="18" charset="0"/>
                        </a:rPr>
                        <a:t>143</a:t>
                      </a:r>
                      <a:r>
                        <a:rPr sz="1400" spc="-15" dirty="0">
                          <a:latin typeface="+mj-lt"/>
                          <a:cs typeface="Times New Roman" panose="02020603050405020304" pitchFamily="18" charset="0"/>
                        </a:rPr>
                        <a:t> </a:t>
                      </a:r>
                      <a:r>
                        <a:rPr sz="1400" spc="-10" dirty="0">
                          <a:latin typeface="+mj-lt"/>
                          <a:cs typeface="Times New Roman" panose="02020603050405020304" pitchFamily="18" charset="0"/>
                        </a:rPr>
                        <a:t>955</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590"/>
                        </a:spcBef>
                      </a:pPr>
                      <a:r>
                        <a:rPr sz="1400" spc="-10" dirty="0">
                          <a:latin typeface="+mj-lt"/>
                          <a:cs typeface="Times New Roman" panose="02020603050405020304" pitchFamily="18" charset="0"/>
                        </a:rPr>
                        <a:t>575</a:t>
                      </a:r>
                      <a:r>
                        <a:rPr sz="1400" spc="-15" dirty="0">
                          <a:latin typeface="+mj-lt"/>
                          <a:cs typeface="Times New Roman" panose="02020603050405020304" pitchFamily="18" charset="0"/>
                        </a:rPr>
                        <a:t> </a:t>
                      </a:r>
                      <a:r>
                        <a:rPr sz="1400" spc="-10" dirty="0">
                          <a:latin typeface="+mj-lt"/>
                          <a:cs typeface="Times New Roman" panose="02020603050405020304" pitchFamily="18" charset="0"/>
                        </a:rPr>
                        <a:t>830</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60000"/>
                        <a:lumOff val="40000"/>
                      </a:schemeClr>
                    </a:solidFill>
                  </a:tcPr>
                </a:tc>
                <a:tc>
                  <a:txBody>
                    <a:bodyPr/>
                    <a:lstStyle/>
                    <a:p>
                      <a:pPr marR="1270" algn="r">
                        <a:lnSpc>
                          <a:spcPct val="100000"/>
                        </a:lnSpc>
                        <a:spcBef>
                          <a:spcPts val="590"/>
                        </a:spcBef>
                      </a:pPr>
                      <a:r>
                        <a:rPr sz="1400" spc="-10" dirty="0">
                          <a:latin typeface="+mj-lt"/>
                          <a:cs typeface="Times New Roman" panose="02020603050405020304" pitchFamily="18" charset="0"/>
                        </a:rPr>
                        <a:t>575</a:t>
                      </a:r>
                      <a:r>
                        <a:rPr sz="1400" spc="-15" dirty="0">
                          <a:latin typeface="+mj-lt"/>
                          <a:cs typeface="Times New Roman" panose="02020603050405020304" pitchFamily="18" charset="0"/>
                        </a:rPr>
                        <a:t> </a:t>
                      </a:r>
                      <a:r>
                        <a:rPr sz="1400" spc="-10" dirty="0">
                          <a:latin typeface="+mj-lt"/>
                          <a:cs typeface="Times New Roman" panose="02020603050405020304" pitchFamily="18" charset="0"/>
                        </a:rPr>
                        <a:t>830</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dirty="0">
                          <a:latin typeface="+mj-lt"/>
                          <a:cs typeface="Times New Roman" panose="02020603050405020304" pitchFamily="18" charset="0"/>
                        </a:rPr>
                        <a:t>0</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r h="262890">
                <a:tc>
                  <a:txBody>
                    <a:bodyPr/>
                    <a:lstStyle/>
                    <a:p>
                      <a:pPr marL="9525">
                        <a:lnSpc>
                          <a:spcPct val="100000"/>
                        </a:lnSpc>
                        <a:spcBef>
                          <a:spcPts val="590"/>
                        </a:spcBef>
                      </a:pPr>
                      <a:r>
                        <a:rPr sz="1400" spc="-5" dirty="0">
                          <a:latin typeface="+mj-lt"/>
                          <a:cs typeface="Times New Roman" panose="02020603050405020304" pitchFamily="18" charset="0"/>
                        </a:rPr>
                        <a:t>СО</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60000"/>
                        <a:lumOff val="40000"/>
                      </a:schemeClr>
                    </a:solidFill>
                  </a:tcPr>
                </a:tc>
                <a:tc>
                  <a:txBody>
                    <a:bodyPr/>
                    <a:lstStyle/>
                    <a:p>
                      <a:pPr marR="1905" algn="r">
                        <a:lnSpc>
                          <a:spcPct val="100000"/>
                        </a:lnSpc>
                        <a:spcBef>
                          <a:spcPts val="590"/>
                        </a:spcBef>
                      </a:pPr>
                      <a:r>
                        <a:rPr sz="1400" spc="-10" dirty="0">
                          <a:latin typeface="+mj-lt"/>
                          <a:cs typeface="Times New Roman" panose="02020603050405020304" pitchFamily="18" charset="0"/>
                        </a:rPr>
                        <a:t>310</a:t>
                      </a:r>
                      <a:r>
                        <a:rPr sz="1400" spc="-15" dirty="0">
                          <a:latin typeface="+mj-lt"/>
                          <a:cs typeface="Times New Roman" panose="02020603050405020304" pitchFamily="18" charset="0"/>
                        </a:rPr>
                        <a:t> </a:t>
                      </a:r>
                      <a:r>
                        <a:rPr sz="1400" spc="-10" dirty="0">
                          <a:latin typeface="+mj-lt"/>
                          <a:cs typeface="Times New Roman" panose="02020603050405020304" pitchFamily="18" charset="0"/>
                        </a:rPr>
                        <a:t>432</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270</a:t>
                      </a:r>
                      <a:r>
                        <a:rPr sz="1400" spc="-15" dirty="0">
                          <a:latin typeface="+mj-lt"/>
                          <a:cs typeface="Times New Roman" panose="02020603050405020304" pitchFamily="18" charset="0"/>
                        </a:rPr>
                        <a:t> </a:t>
                      </a:r>
                      <a:r>
                        <a:rPr sz="1400" spc="-10" dirty="0">
                          <a:latin typeface="+mj-lt"/>
                          <a:cs typeface="Times New Roman" panose="02020603050405020304" pitchFamily="18" charset="0"/>
                        </a:rPr>
                        <a:t>813</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268</a:t>
                      </a:r>
                      <a:r>
                        <a:rPr sz="1400" spc="-15" dirty="0">
                          <a:latin typeface="+mj-lt"/>
                          <a:cs typeface="Times New Roman" panose="02020603050405020304" pitchFamily="18" charset="0"/>
                        </a:rPr>
                        <a:t> </a:t>
                      </a:r>
                      <a:r>
                        <a:rPr sz="1400" spc="-10" dirty="0">
                          <a:latin typeface="+mj-lt"/>
                          <a:cs typeface="Times New Roman" panose="02020603050405020304" pitchFamily="18" charset="0"/>
                        </a:rPr>
                        <a:t>580</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10" dirty="0">
                          <a:latin typeface="+mj-lt"/>
                          <a:cs typeface="Times New Roman" panose="02020603050405020304" pitchFamily="18" charset="0"/>
                        </a:rPr>
                        <a:t>279</a:t>
                      </a:r>
                      <a:r>
                        <a:rPr sz="1400" spc="-15" dirty="0">
                          <a:latin typeface="+mj-lt"/>
                          <a:cs typeface="Times New Roman" panose="02020603050405020304" pitchFamily="18" charset="0"/>
                        </a:rPr>
                        <a:t> </a:t>
                      </a:r>
                      <a:r>
                        <a:rPr sz="1400" spc="-10" dirty="0">
                          <a:latin typeface="+mj-lt"/>
                          <a:cs typeface="Times New Roman" panose="02020603050405020304" pitchFamily="18" charset="0"/>
                        </a:rPr>
                        <a:t>844</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590"/>
                        </a:spcBef>
                      </a:pPr>
                      <a:r>
                        <a:rPr sz="1400" spc="-5" dirty="0">
                          <a:latin typeface="+mj-lt"/>
                          <a:cs typeface="Times New Roman" panose="02020603050405020304" pitchFamily="18" charset="0"/>
                        </a:rPr>
                        <a:t>1</a:t>
                      </a:r>
                      <a:r>
                        <a:rPr sz="1400" spc="-20" dirty="0">
                          <a:latin typeface="+mj-lt"/>
                          <a:cs typeface="Times New Roman" panose="02020603050405020304" pitchFamily="18" charset="0"/>
                        </a:rPr>
                        <a:t> </a:t>
                      </a:r>
                      <a:r>
                        <a:rPr sz="1400" spc="-10" dirty="0">
                          <a:latin typeface="+mj-lt"/>
                          <a:cs typeface="Times New Roman" panose="02020603050405020304" pitchFamily="18" charset="0"/>
                        </a:rPr>
                        <a:t>129 669</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60000"/>
                        <a:lumOff val="40000"/>
                      </a:schemeClr>
                    </a:solidFill>
                  </a:tcPr>
                </a:tc>
                <a:tc>
                  <a:txBody>
                    <a:bodyPr/>
                    <a:lstStyle/>
                    <a:p>
                      <a:pPr marR="1270" algn="r">
                        <a:lnSpc>
                          <a:spcPct val="100000"/>
                        </a:lnSpc>
                        <a:spcBef>
                          <a:spcPts val="590"/>
                        </a:spcBef>
                      </a:pPr>
                      <a:r>
                        <a:rPr sz="1400" spc="-5" dirty="0">
                          <a:latin typeface="+mj-lt"/>
                          <a:cs typeface="Times New Roman" panose="02020603050405020304" pitchFamily="18" charset="0"/>
                        </a:rPr>
                        <a:t>1</a:t>
                      </a:r>
                      <a:r>
                        <a:rPr sz="1400" spc="-20" dirty="0">
                          <a:latin typeface="+mj-lt"/>
                          <a:cs typeface="Times New Roman" panose="02020603050405020304" pitchFamily="18" charset="0"/>
                        </a:rPr>
                        <a:t> </a:t>
                      </a:r>
                      <a:r>
                        <a:rPr sz="1400" spc="-10" dirty="0">
                          <a:latin typeface="+mj-lt"/>
                          <a:cs typeface="Times New Roman" panose="02020603050405020304" pitchFamily="18" charset="0"/>
                        </a:rPr>
                        <a:t>122 964</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5" dirty="0">
                          <a:latin typeface="+mj-lt"/>
                          <a:cs typeface="Times New Roman" panose="02020603050405020304" pitchFamily="18" charset="0"/>
                        </a:rPr>
                        <a:t>6</a:t>
                      </a:r>
                      <a:r>
                        <a:rPr sz="1400" spc="-35" dirty="0">
                          <a:latin typeface="+mj-lt"/>
                          <a:cs typeface="Times New Roman" panose="02020603050405020304" pitchFamily="18" charset="0"/>
                        </a:rPr>
                        <a:t> </a:t>
                      </a:r>
                      <a:r>
                        <a:rPr sz="1400" spc="-10" dirty="0">
                          <a:latin typeface="+mj-lt"/>
                          <a:cs typeface="Times New Roman" panose="02020603050405020304" pitchFamily="18" charset="0"/>
                        </a:rPr>
                        <a:t>705</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7"/>
                  </a:ext>
                </a:extLst>
              </a:tr>
              <a:tr h="262890">
                <a:tc>
                  <a:txBody>
                    <a:bodyPr/>
                    <a:lstStyle/>
                    <a:p>
                      <a:pPr marL="9525">
                        <a:lnSpc>
                          <a:spcPct val="100000"/>
                        </a:lnSpc>
                        <a:spcBef>
                          <a:spcPts val="590"/>
                        </a:spcBef>
                      </a:pPr>
                      <a:r>
                        <a:rPr sz="1400" spc="-5" dirty="0">
                          <a:latin typeface="+mj-lt"/>
                          <a:cs typeface="Times New Roman" panose="02020603050405020304" pitchFamily="18" charset="0"/>
                        </a:rPr>
                        <a:t>СН</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20000"/>
                        <a:lumOff val="80000"/>
                      </a:schemeClr>
                    </a:solidFill>
                  </a:tcPr>
                </a:tc>
                <a:tc>
                  <a:txBody>
                    <a:bodyPr/>
                    <a:lstStyle/>
                    <a:p>
                      <a:pPr marR="1905" algn="r">
                        <a:lnSpc>
                          <a:spcPct val="100000"/>
                        </a:lnSpc>
                        <a:spcBef>
                          <a:spcPts val="590"/>
                        </a:spcBef>
                      </a:pPr>
                      <a:r>
                        <a:rPr sz="1400" spc="-10" dirty="0">
                          <a:latin typeface="+mj-lt"/>
                          <a:cs typeface="Times New Roman" panose="02020603050405020304" pitchFamily="18" charset="0"/>
                        </a:rPr>
                        <a:t>431</a:t>
                      </a:r>
                      <a:r>
                        <a:rPr sz="1400" spc="-15" dirty="0">
                          <a:latin typeface="+mj-lt"/>
                          <a:cs typeface="Times New Roman" panose="02020603050405020304" pitchFamily="18" charset="0"/>
                        </a:rPr>
                        <a:t> </a:t>
                      </a:r>
                      <a:r>
                        <a:rPr sz="1400" spc="-10" dirty="0">
                          <a:latin typeface="+mj-lt"/>
                          <a:cs typeface="Times New Roman" panose="02020603050405020304" pitchFamily="18" charset="0"/>
                        </a:rPr>
                        <a:t>518</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399</a:t>
                      </a:r>
                      <a:r>
                        <a:rPr sz="1400" spc="-15" dirty="0">
                          <a:latin typeface="+mj-lt"/>
                          <a:cs typeface="Times New Roman" panose="02020603050405020304" pitchFamily="18" charset="0"/>
                        </a:rPr>
                        <a:t> </a:t>
                      </a:r>
                      <a:r>
                        <a:rPr sz="1400" spc="-10" dirty="0">
                          <a:latin typeface="+mj-lt"/>
                          <a:cs typeface="Times New Roman" panose="02020603050405020304" pitchFamily="18" charset="0"/>
                        </a:rPr>
                        <a:t>340</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10" dirty="0">
                          <a:latin typeface="+mj-lt"/>
                          <a:cs typeface="Times New Roman" panose="02020603050405020304" pitchFamily="18" charset="0"/>
                        </a:rPr>
                        <a:t>397</a:t>
                      </a:r>
                      <a:r>
                        <a:rPr sz="1400" spc="-15" dirty="0">
                          <a:latin typeface="+mj-lt"/>
                          <a:cs typeface="Times New Roman" panose="02020603050405020304" pitchFamily="18" charset="0"/>
                        </a:rPr>
                        <a:t> </a:t>
                      </a:r>
                      <a:r>
                        <a:rPr sz="1400" spc="-10" dirty="0">
                          <a:latin typeface="+mj-lt"/>
                          <a:cs typeface="Times New Roman" panose="02020603050405020304" pitchFamily="18" charset="0"/>
                        </a:rPr>
                        <a:t>273</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1270" algn="r">
                        <a:lnSpc>
                          <a:spcPct val="100000"/>
                        </a:lnSpc>
                        <a:spcBef>
                          <a:spcPts val="590"/>
                        </a:spcBef>
                      </a:pPr>
                      <a:r>
                        <a:rPr sz="1400" spc="-10" dirty="0">
                          <a:latin typeface="+mj-lt"/>
                          <a:cs typeface="Times New Roman" panose="02020603050405020304" pitchFamily="18" charset="0"/>
                        </a:rPr>
                        <a:t>413</a:t>
                      </a:r>
                      <a:r>
                        <a:rPr sz="1400" spc="-15" dirty="0">
                          <a:latin typeface="+mj-lt"/>
                          <a:cs typeface="Times New Roman" panose="02020603050405020304" pitchFamily="18" charset="0"/>
                        </a:rPr>
                        <a:t> </a:t>
                      </a:r>
                      <a:r>
                        <a:rPr sz="1400" spc="-10" dirty="0">
                          <a:latin typeface="+mj-lt"/>
                          <a:cs typeface="Times New Roman" panose="02020603050405020304" pitchFamily="18" charset="0"/>
                        </a:rPr>
                        <a:t>957</a:t>
                      </a:r>
                      <a:endParaRPr sz="140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r">
                        <a:lnSpc>
                          <a:spcPct val="100000"/>
                        </a:lnSpc>
                        <a:spcBef>
                          <a:spcPts val="590"/>
                        </a:spcBef>
                      </a:pPr>
                      <a:r>
                        <a:rPr sz="1400" spc="-5" dirty="0">
                          <a:latin typeface="+mj-lt"/>
                          <a:cs typeface="Times New Roman" panose="02020603050405020304" pitchFamily="18" charset="0"/>
                        </a:rPr>
                        <a:t>1</a:t>
                      </a:r>
                      <a:r>
                        <a:rPr sz="1400" spc="-20" dirty="0">
                          <a:latin typeface="+mj-lt"/>
                          <a:cs typeface="Times New Roman" panose="02020603050405020304" pitchFamily="18" charset="0"/>
                        </a:rPr>
                        <a:t> </a:t>
                      </a:r>
                      <a:r>
                        <a:rPr sz="1400" spc="-10" dirty="0">
                          <a:latin typeface="+mj-lt"/>
                          <a:cs typeface="Times New Roman" panose="02020603050405020304" pitchFamily="18" charset="0"/>
                        </a:rPr>
                        <a:t>642 088</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3">
                        <a:lumMod val="20000"/>
                        <a:lumOff val="80000"/>
                      </a:schemeClr>
                    </a:solidFill>
                  </a:tcPr>
                </a:tc>
                <a:tc>
                  <a:txBody>
                    <a:bodyPr/>
                    <a:lstStyle/>
                    <a:p>
                      <a:pPr marR="1270" algn="r">
                        <a:lnSpc>
                          <a:spcPct val="100000"/>
                        </a:lnSpc>
                        <a:spcBef>
                          <a:spcPts val="590"/>
                        </a:spcBef>
                      </a:pPr>
                      <a:r>
                        <a:rPr sz="1400" spc="-5" dirty="0">
                          <a:latin typeface="+mj-lt"/>
                          <a:cs typeface="Times New Roman" panose="02020603050405020304" pitchFamily="18" charset="0"/>
                        </a:rPr>
                        <a:t>1</a:t>
                      </a:r>
                      <a:r>
                        <a:rPr sz="1400" spc="-20" dirty="0">
                          <a:latin typeface="+mj-lt"/>
                          <a:cs typeface="Times New Roman" panose="02020603050405020304" pitchFamily="18" charset="0"/>
                        </a:rPr>
                        <a:t> </a:t>
                      </a:r>
                      <a:r>
                        <a:rPr sz="1400" spc="-10" dirty="0">
                          <a:latin typeface="+mj-lt"/>
                          <a:cs typeface="Times New Roman" panose="02020603050405020304" pitchFamily="18" charset="0"/>
                        </a:rPr>
                        <a:t>630 267</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35" algn="r">
                        <a:lnSpc>
                          <a:spcPct val="100000"/>
                        </a:lnSpc>
                        <a:spcBef>
                          <a:spcPts val="590"/>
                        </a:spcBef>
                      </a:pPr>
                      <a:r>
                        <a:rPr sz="1400" spc="-5" dirty="0">
                          <a:latin typeface="+mj-lt"/>
                          <a:cs typeface="Times New Roman" panose="02020603050405020304" pitchFamily="18" charset="0"/>
                        </a:rPr>
                        <a:t>11</a:t>
                      </a:r>
                      <a:r>
                        <a:rPr sz="1400" spc="-25" dirty="0">
                          <a:latin typeface="+mj-lt"/>
                          <a:cs typeface="Times New Roman" panose="02020603050405020304" pitchFamily="18" charset="0"/>
                        </a:rPr>
                        <a:t> </a:t>
                      </a:r>
                      <a:r>
                        <a:rPr sz="1400" spc="-10" dirty="0">
                          <a:latin typeface="+mj-lt"/>
                          <a:cs typeface="Times New Roman" panose="02020603050405020304" pitchFamily="18" charset="0"/>
                        </a:rPr>
                        <a:t>821</a:t>
                      </a:r>
                      <a:endParaRPr sz="1400" dirty="0">
                        <a:latin typeface="+mj-lt"/>
                        <a:cs typeface="Times New Roman" panose="02020603050405020304" pitchFamily="18" charset="0"/>
                      </a:endParaRPr>
                    </a:p>
                  </a:txBody>
                  <a:tcPr marL="0" marR="0" marT="518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8"/>
                  </a:ext>
                </a:extLst>
              </a:tr>
              <a:tr h="211015">
                <a:tc gridSpan="5">
                  <a:txBody>
                    <a:bodyPr/>
                    <a:lstStyle/>
                    <a:p>
                      <a:pPr>
                        <a:lnSpc>
                          <a:spcPct val="100000"/>
                        </a:lnSpc>
                      </a:pPr>
                      <a:endParaRPr sz="1400">
                        <a:latin typeface="+mj-lt"/>
                        <a:cs typeface="Times New Roman" panose="02020603050405020304" pitchFamily="18" charset="0"/>
                      </a:endParaRPr>
                    </a:p>
                  </a:txBody>
                  <a:tcPr marL="0" marR="0" marT="0" marB="0">
                    <a:lnL w="12700">
                      <a:solidFill>
                        <a:srgbClr val="FFFFFF"/>
                      </a:solidFill>
                      <a:prstDash val="solid"/>
                    </a:lnL>
                    <a:lnR w="12700">
                      <a:solidFill>
                        <a:srgbClr val="FFFFFF"/>
                      </a:solidFill>
                      <a:prstDash val="solid"/>
                    </a:lnR>
                    <a:lnT w="12700">
                      <a:solidFill>
                        <a:srgbClr val="000000"/>
                      </a:solidFill>
                      <a:prstDash val="solid"/>
                    </a:lnT>
                    <a:lnB w="1270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400">
                        <a:latin typeface="+mj-lt"/>
                        <a:cs typeface="Times New Roman" panose="02020603050405020304" pitchFamily="18" charset="0"/>
                      </a:endParaRPr>
                    </a:p>
                  </a:txBody>
                  <a:tcPr marL="0" marR="0" marT="0" marB="0">
                    <a:lnL w="12700">
                      <a:solidFill>
                        <a:srgbClr val="FFFFFF"/>
                      </a:solidFill>
                      <a:prstDash val="solid"/>
                    </a:lnL>
                    <a:lnR w="12700">
                      <a:solidFill>
                        <a:srgbClr val="FFFFFF"/>
                      </a:solidFill>
                      <a:prstDash val="solid"/>
                    </a:lnR>
                    <a:lnT w="12700">
                      <a:solidFill>
                        <a:srgbClr val="000000"/>
                      </a:solidFill>
                      <a:prstDash val="solid"/>
                    </a:lnT>
                    <a:lnB w="12700">
                      <a:solidFill>
                        <a:srgbClr val="FFFFFF"/>
                      </a:solidFill>
                      <a:prstDash val="solid"/>
                    </a:lnB>
                  </a:tcPr>
                </a:tc>
                <a:tc>
                  <a:txBody>
                    <a:bodyPr/>
                    <a:lstStyle/>
                    <a:p>
                      <a:pPr>
                        <a:lnSpc>
                          <a:spcPct val="100000"/>
                        </a:lnSpc>
                      </a:pPr>
                      <a:endParaRPr sz="1400">
                        <a:latin typeface="+mj-lt"/>
                        <a:cs typeface="Times New Roman" panose="02020603050405020304" pitchFamily="18" charset="0"/>
                      </a:endParaRPr>
                    </a:p>
                  </a:txBody>
                  <a:tcPr marL="0" marR="0" marT="0" marB="0">
                    <a:lnL w="12700">
                      <a:solidFill>
                        <a:srgbClr val="FFFFFF"/>
                      </a:solidFill>
                      <a:prstDash val="solid"/>
                    </a:lnL>
                    <a:lnR w="12700">
                      <a:solidFill>
                        <a:srgbClr val="FFFFFF"/>
                      </a:solidFill>
                      <a:prstDash val="solid"/>
                    </a:lnR>
                    <a:lnT w="12700">
                      <a:solidFill>
                        <a:srgbClr val="000000"/>
                      </a:solidFill>
                      <a:prstDash val="solid"/>
                    </a:lnT>
                    <a:lnB w="12700">
                      <a:solidFill>
                        <a:srgbClr val="FFFFFF"/>
                      </a:solidFill>
                      <a:prstDash val="solid"/>
                    </a:lnB>
                  </a:tcPr>
                </a:tc>
                <a:tc>
                  <a:txBody>
                    <a:bodyPr/>
                    <a:lstStyle/>
                    <a:p>
                      <a:pPr>
                        <a:lnSpc>
                          <a:spcPct val="100000"/>
                        </a:lnSpc>
                      </a:pPr>
                      <a:endParaRPr sz="1400" dirty="0">
                        <a:latin typeface="+mj-lt"/>
                        <a:cs typeface="Times New Roman" panose="02020603050405020304" pitchFamily="18" charset="0"/>
                      </a:endParaRPr>
                    </a:p>
                  </a:txBody>
                  <a:tcPr marL="0" marR="0" marT="0" marB="0">
                    <a:lnL w="12700">
                      <a:solidFill>
                        <a:srgbClr val="FFFFFF"/>
                      </a:solidFill>
                      <a:prstDash val="solid"/>
                    </a:lnL>
                    <a:lnR w="12700">
                      <a:solidFill>
                        <a:srgbClr val="FFFFFF"/>
                      </a:solidFill>
                      <a:prstDash val="solid"/>
                    </a:lnR>
                    <a:lnT w="12700">
                      <a:solidFill>
                        <a:srgbClr val="000000"/>
                      </a:solidFill>
                      <a:prstDash val="solid"/>
                    </a:lnT>
                    <a:lnB w="12700">
                      <a:solidFill>
                        <a:srgbClr val="FFFFFF"/>
                      </a:solidFill>
                      <a:prstDash val="solid"/>
                    </a:lnB>
                  </a:tcPr>
                </a:tc>
                <a:extLst>
                  <a:ext uri="{0D108BD9-81ED-4DB2-BD59-A6C34878D82A}">
                    <a16:rowId xmlns:a16="http://schemas.microsoft.com/office/drawing/2014/main" val="10009"/>
                  </a:ext>
                </a:extLst>
              </a:tr>
              <a:tr h="482074">
                <a:tc gridSpan="5">
                  <a:txBody>
                    <a:bodyPr/>
                    <a:lstStyle/>
                    <a:p>
                      <a:pPr>
                        <a:lnSpc>
                          <a:spcPct val="100000"/>
                        </a:lnSpc>
                      </a:pPr>
                      <a:endParaRPr sz="1400" dirty="0">
                        <a:latin typeface="+mj-lt"/>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gridSpan="3">
                  <a:txBody>
                    <a:bodyPr/>
                    <a:lstStyle/>
                    <a:p>
                      <a:pPr marL="10160">
                        <a:lnSpc>
                          <a:spcPct val="100000"/>
                        </a:lnSpc>
                        <a:spcBef>
                          <a:spcPts val="715"/>
                        </a:spcBef>
                      </a:pPr>
                      <a:r>
                        <a:rPr sz="1400" b="1" dirty="0">
                          <a:latin typeface="+mj-lt"/>
                          <a:cs typeface="Calibri"/>
                        </a:rPr>
                        <a:t>в</a:t>
                      </a:r>
                      <a:r>
                        <a:rPr sz="1400" b="1" spc="-15" dirty="0">
                          <a:latin typeface="+mj-lt"/>
                          <a:cs typeface="Calibri"/>
                        </a:rPr>
                        <a:t> </a:t>
                      </a:r>
                      <a:r>
                        <a:rPr sz="1400" b="1" spc="-5" dirty="0">
                          <a:latin typeface="+mj-lt"/>
                          <a:cs typeface="Calibri"/>
                        </a:rPr>
                        <a:t>ф.100.00</a:t>
                      </a:r>
                      <a:r>
                        <a:rPr sz="1400" b="1" spc="-10" dirty="0">
                          <a:latin typeface="+mj-lt"/>
                          <a:cs typeface="Calibri"/>
                        </a:rPr>
                        <a:t> </a:t>
                      </a:r>
                      <a:r>
                        <a:rPr sz="1400" b="1" dirty="0">
                          <a:latin typeface="+mj-lt"/>
                          <a:cs typeface="Calibri"/>
                        </a:rPr>
                        <a:t>-</a:t>
                      </a:r>
                      <a:r>
                        <a:rPr sz="1400" b="1" spc="-5" dirty="0">
                          <a:latin typeface="+mj-lt"/>
                          <a:cs typeface="Calibri"/>
                        </a:rPr>
                        <a:t> </a:t>
                      </a:r>
                      <a:r>
                        <a:rPr sz="1400" b="1" spc="-10" dirty="0">
                          <a:latin typeface="+mj-lt"/>
                          <a:cs typeface="Calibri"/>
                        </a:rPr>
                        <a:t>строка</a:t>
                      </a:r>
                      <a:r>
                        <a:rPr sz="1400" b="1" spc="-20" dirty="0">
                          <a:latin typeface="+mj-lt"/>
                          <a:cs typeface="Calibri"/>
                        </a:rPr>
                        <a:t> </a:t>
                      </a:r>
                      <a:r>
                        <a:rPr sz="1400" b="1" spc="-5" dirty="0">
                          <a:latin typeface="+mj-lt"/>
                          <a:cs typeface="Calibri"/>
                        </a:rPr>
                        <a:t>100.00.019</a:t>
                      </a:r>
                      <a:r>
                        <a:rPr sz="1400" b="1" spc="-15" dirty="0">
                          <a:latin typeface="+mj-lt"/>
                          <a:cs typeface="Calibri"/>
                        </a:rPr>
                        <a:t> </a:t>
                      </a:r>
                      <a:r>
                        <a:rPr sz="1400" b="1" dirty="0">
                          <a:latin typeface="+mj-lt"/>
                          <a:cs typeface="Calibri"/>
                        </a:rPr>
                        <a:t>IV</a:t>
                      </a:r>
                      <a:endParaRPr sz="1400" dirty="0">
                        <a:latin typeface="+mj-lt"/>
                        <a:cs typeface="Calibri"/>
                      </a:endParaRPr>
                    </a:p>
                  </a:txBody>
                  <a:tcPr marL="0" marR="0" marT="6286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bg1"/>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0"/>
                  </a:ext>
                </a:extLst>
              </a:tr>
            </a:tbl>
          </a:graphicData>
        </a:graphic>
      </p:graphicFrame>
      <p:sp>
        <p:nvSpPr>
          <p:cNvPr id="3" name="object 3"/>
          <p:cNvSpPr txBox="1"/>
          <p:nvPr/>
        </p:nvSpPr>
        <p:spPr>
          <a:xfrm>
            <a:off x="971428" y="4783413"/>
            <a:ext cx="7253513" cy="795356"/>
          </a:xfrm>
          <a:prstGeom prst="rect">
            <a:avLst/>
          </a:prstGeom>
          <a:solidFill>
            <a:schemeClr val="accent3">
              <a:lumMod val="60000"/>
              <a:lumOff val="40000"/>
            </a:schemeClr>
          </a:solidFill>
        </p:spPr>
        <p:txBody>
          <a:bodyPr vert="horz" wrap="square" lIns="0" tIns="21981" rIns="0" bIns="0" rtlCol="0">
            <a:spAutoFit/>
          </a:bodyPr>
          <a:lstStyle/>
          <a:p>
            <a:pPr marL="64187" defTabSz="779173">
              <a:spcBef>
                <a:spcPts val="173"/>
              </a:spcBef>
              <a:defRPr/>
            </a:pPr>
            <a:r>
              <a:rPr sz="1619" b="1" dirty="0">
                <a:solidFill>
                  <a:prstClr val="black"/>
                </a:solidFill>
                <a:latin typeface="Times New Roman" panose="02020603050405020304" pitchFamily="18" charset="0"/>
                <a:cs typeface="Times New Roman" panose="02020603050405020304" pitchFamily="18" charset="0"/>
              </a:rPr>
              <a:t>в</a:t>
            </a:r>
            <a:r>
              <a:rPr sz="1619" b="1" spc="-6" dirty="0">
                <a:solidFill>
                  <a:prstClr val="black"/>
                </a:solidFill>
                <a:latin typeface="Times New Roman" panose="02020603050405020304" pitchFamily="18" charset="0"/>
                <a:cs typeface="Times New Roman" panose="02020603050405020304" pitchFamily="18" charset="0"/>
              </a:rPr>
              <a:t> </a:t>
            </a:r>
            <a:r>
              <a:rPr sz="1619" b="1" spc="-4" dirty="0">
                <a:solidFill>
                  <a:prstClr val="black"/>
                </a:solidFill>
                <a:latin typeface="Times New Roman" panose="02020603050405020304" pitchFamily="18" charset="0"/>
                <a:cs typeface="Times New Roman" panose="02020603050405020304" pitchFamily="18" charset="0"/>
              </a:rPr>
              <a:t>ф.100.00</a:t>
            </a:r>
            <a:r>
              <a:rPr sz="1619" b="1" spc="-6" dirty="0">
                <a:solidFill>
                  <a:prstClr val="black"/>
                </a:solidFill>
                <a:latin typeface="Times New Roman" panose="02020603050405020304" pitchFamily="18" charset="0"/>
                <a:cs typeface="Times New Roman" panose="02020603050405020304" pitchFamily="18" charset="0"/>
              </a:rPr>
              <a:t> </a:t>
            </a:r>
            <a:r>
              <a:rPr sz="1619" b="1" dirty="0">
                <a:solidFill>
                  <a:prstClr val="black"/>
                </a:solidFill>
                <a:latin typeface="Times New Roman" panose="02020603050405020304" pitchFamily="18" charset="0"/>
                <a:cs typeface="Times New Roman" panose="02020603050405020304" pitchFamily="18" charset="0"/>
              </a:rPr>
              <a:t>–</a:t>
            </a:r>
            <a:r>
              <a:rPr sz="1619" b="1" spc="-6" dirty="0">
                <a:solidFill>
                  <a:prstClr val="black"/>
                </a:solidFill>
                <a:latin typeface="Times New Roman" panose="02020603050405020304" pitchFamily="18" charset="0"/>
                <a:cs typeface="Times New Roman" panose="02020603050405020304" pitchFamily="18" charset="0"/>
              </a:rPr>
              <a:t> </a:t>
            </a:r>
            <a:r>
              <a:rPr sz="1619" b="1" spc="-6" dirty="0" err="1">
                <a:solidFill>
                  <a:prstClr val="black"/>
                </a:solidFill>
                <a:latin typeface="Times New Roman" panose="02020603050405020304" pitchFamily="18" charset="0"/>
                <a:cs typeface="Times New Roman" panose="02020603050405020304" pitchFamily="18" charset="0"/>
              </a:rPr>
              <a:t>строка</a:t>
            </a:r>
            <a:r>
              <a:rPr sz="1619" b="1" spc="-17" dirty="0">
                <a:solidFill>
                  <a:prstClr val="black"/>
                </a:solidFill>
                <a:latin typeface="Times New Roman" panose="02020603050405020304" pitchFamily="18" charset="0"/>
                <a:cs typeface="Times New Roman" panose="02020603050405020304" pitchFamily="18" charset="0"/>
              </a:rPr>
              <a:t> </a:t>
            </a:r>
            <a:r>
              <a:rPr sz="1619" b="1" spc="-4" dirty="0">
                <a:solidFill>
                  <a:prstClr val="black"/>
                </a:solidFill>
                <a:latin typeface="Times New Roman" panose="02020603050405020304" pitchFamily="18" charset="0"/>
                <a:cs typeface="Times New Roman" panose="02020603050405020304" pitchFamily="18" charset="0"/>
              </a:rPr>
              <a:t>100.00.022</a:t>
            </a:r>
            <a:endParaRPr lang="ru-RU" sz="1619" b="1" spc="-4" dirty="0">
              <a:solidFill>
                <a:prstClr val="black"/>
              </a:solidFill>
              <a:latin typeface="Times New Roman" panose="02020603050405020304" pitchFamily="18" charset="0"/>
              <a:cs typeface="Times New Roman" panose="02020603050405020304" pitchFamily="18" charset="0"/>
            </a:endParaRPr>
          </a:p>
          <a:p>
            <a:pPr marL="64187" defTabSz="779173">
              <a:spcBef>
                <a:spcPts val="173"/>
              </a:spcBef>
              <a:defRPr/>
            </a:pPr>
            <a:r>
              <a:rPr lang="ru-RU" sz="1619" b="1" spc="-4" dirty="0">
                <a:solidFill>
                  <a:prstClr val="black"/>
                </a:solidFill>
                <a:latin typeface="Times New Roman" panose="02020603050405020304" pitchFamily="18" charset="0"/>
                <a:cs typeface="Times New Roman" panose="02020603050405020304" pitchFamily="18" charset="0"/>
              </a:rPr>
              <a:t> по СО вычет </a:t>
            </a:r>
            <a:r>
              <a:rPr lang="ru-RU" sz="1619" b="1" spc="-4" dirty="0">
                <a:solidFill>
                  <a:srgbClr val="0000CC"/>
                </a:solidFill>
                <a:latin typeface="Times New Roman" panose="02020603050405020304" pitchFamily="18" charset="0"/>
                <a:cs typeface="Times New Roman" panose="02020603050405020304" pitchFamily="18" charset="0"/>
              </a:rPr>
              <a:t>по методу начисления </a:t>
            </a:r>
            <a:r>
              <a:rPr lang="ru-RU" sz="1619" b="1" spc="-4" dirty="0">
                <a:solidFill>
                  <a:prstClr val="black"/>
                </a:solidFill>
                <a:latin typeface="Times New Roman" panose="02020603050405020304" pitchFamily="18" charset="0"/>
                <a:cs typeface="Times New Roman" panose="02020603050405020304" pitchFamily="18" charset="0"/>
              </a:rPr>
              <a:t>+ по ООСМС – </a:t>
            </a:r>
            <a:r>
              <a:rPr lang="ru-RU" sz="1619" b="1" strike="sngStrike" spc="-4" dirty="0">
                <a:solidFill>
                  <a:prstClr val="black"/>
                </a:solidFill>
                <a:latin typeface="Times New Roman" panose="02020603050405020304" pitchFamily="18" charset="0"/>
                <a:cs typeface="Times New Roman" panose="02020603050405020304" pitchFamily="18" charset="0"/>
              </a:rPr>
              <a:t>кассовым методом с 2023г </a:t>
            </a:r>
            <a:r>
              <a:rPr lang="ru-RU" sz="1619" b="1" spc="-4" dirty="0">
                <a:solidFill>
                  <a:srgbClr val="0000CC"/>
                </a:solidFill>
                <a:latin typeface="Times New Roman" panose="02020603050405020304" pitchFamily="18" charset="0"/>
                <a:cs typeface="Times New Roman" panose="02020603050405020304" pitchFamily="18" charset="0"/>
              </a:rPr>
              <a:t>по методу начисления + ОПВР с 2024г </a:t>
            </a:r>
            <a:endParaRPr sz="1619" strike="sngStrike" dirty="0">
              <a:solidFill>
                <a:prstClr val="black"/>
              </a:solidFill>
              <a:latin typeface="Times New Roman" panose="02020603050405020304" pitchFamily="18" charset="0"/>
              <a:cs typeface="Times New Roman" panose="02020603050405020304" pitchFamily="18" charset="0"/>
            </a:endParaRPr>
          </a:p>
        </p:txBody>
      </p:sp>
      <p:sp>
        <p:nvSpPr>
          <p:cNvPr id="4" name="object 4"/>
          <p:cNvSpPr txBox="1"/>
          <p:nvPr/>
        </p:nvSpPr>
        <p:spPr>
          <a:xfrm>
            <a:off x="971429" y="5893715"/>
            <a:ext cx="7253514" cy="271810"/>
          </a:xfrm>
          <a:prstGeom prst="rect">
            <a:avLst/>
          </a:prstGeom>
          <a:solidFill>
            <a:schemeClr val="accent3">
              <a:lumMod val="20000"/>
              <a:lumOff val="80000"/>
            </a:schemeClr>
          </a:solidFill>
        </p:spPr>
        <p:txBody>
          <a:bodyPr vert="horz" wrap="square" lIns="0" tIns="22420" rIns="0" bIns="0" rtlCol="0">
            <a:spAutoFit/>
          </a:bodyPr>
          <a:lstStyle/>
          <a:p>
            <a:pPr marL="64187" defTabSz="779173">
              <a:spcBef>
                <a:spcPts val="175"/>
              </a:spcBef>
              <a:defRPr/>
            </a:pPr>
            <a:r>
              <a:rPr sz="1619" b="1" dirty="0">
                <a:solidFill>
                  <a:prstClr val="black"/>
                </a:solidFill>
                <a:latin typeface="Times New Roman" panose="02020603050405020304" pitchFamily="18" charset="0"/>
                <a:cs typeface="Times New Roman" panose="02020603050405020304" pitchFamily="18" charset="0"/>
              </a:rPr>
              <a:t>в</a:t>
            </a:r>
            <a:r>
              <a:rPr sz="1619" b="1" spc="-10" dirty="0">
                <a:solidFill>
                  <a:prstClr val="black"/>
                </a:solidFill>
                <a:latin typeface="Times New Roman" panose="02020603050405020304" pitchFamily="18" charset="0"/>
                <a:cs typeface="Times New Roman" panose="02020603050405020304" pitchFamily="18" charset="0"/>
              </a:rPr>
              <a:t> </a:t>
            </a:r>
            <a:r>
              <a:rPr sz="1619" b="1" spc="-4" dirty="0">
                <a:solidFill>
                  <a:prstClr val="black"/>
                </a:solidFill>
                <a:latin typeface="Times New Roman" panose="02020603050405020304" pitchFamily="18" charset="0"/>
                <a:cs typeface="Times New Roman" panose="02020603050405020304" pitchFamily="18" charset="0"/>
              </a:rPr>
              <a:t>ф.100.00</a:t>
            </a:r>
            <a:r>
              <a:rPr sz="1619" b="1" dirty="0">
                <a:solidFill>
                  <a:prstClr val="black"/>
                </a:solidFill>
                <a:latin typeface="Times New Roman" panose="02020603050405020304" pitchFamily="18" charset="0"/>
                <a:cs typeface="Times New Roman" panose="02020603050405020304" pitchFamily="18" charset="0"/>
              </a:rPr>
              <a:t> –</a:t>
            </a:r>
            <a:r>
              <a:rPr sz="1619" b="1" spc="-6" dirty="0">
                <a:solidFill>
                  <a:prstClr val="black"/>
                </a:solidFill>
                <a:latin typeface="Times New Roman" panose="02020603050405020304" pitchFamily="18" charset="0"/>
                <a:cs typeface="Times New Roman" panose="02020603050405020304" pitchFamily="18" charset="0"/>
              </a:rPr>
              <a:t> </a:t>
            </a:r>
            <a:r>
              <a:rPr sz="1619" b="1" spc="-6" dirty="0" err="1">
                <a:solidFill>
                  <a:prstClr val="black"/>
                </a:solidFill>
                <a:latin typeface="Times New Roman" panose="02020603050405020304" pitchFamily="18" charset="0"/>
                <a:cs typeface="Times New Roman" panose="02020603050405020304" pitchFamily="18" charset="0"/>
              </a:rPr>
              <a:t>строка</a:t>
            </a:r>
            <a:r>
              <a:rPr sz="1619" b="1" spc="-14" dirty="0">
                <a:solidFill>
                  <a:prstClr val="black"/>
                </a:solidFill>
                <a:latin typeface="Times New Roman" panose="02020603050405020304" pitchFamily="18" charset="0"/>
                <a:cs typeface="Times New Roman" panose="02020603050405020304" pitchFamily="18" charset="0"/>
              </a:rPr>
              <a:t> </a:t>
            </a:r>
            <a:r>
              <a:rPr sz="1619" b="1" spc="-4" dirty="0">
                <a:solidFill>
                  <a:prstClr val="black"/>
                </a:solidFill>
                <a:latin typeface="Times New Roman" panose="02020603050405020304" pitchFamily="18" charset="0"/>
                <a:cs typeface="Times New Roman" panose="02020603050405020304" pitchFamily="18" charset="0"/>
              </a:rPr>
              <a:t>100.00.036</a:t>
            </a:r>
            <a:r>
              <a:rPr lang="ru-RU" sz="1619" b="1" spc="-4" dirty="0">
                <a:solidFill>
                  <a:prstClr val="black"/>
                </a:solidFill>
                <a:latin typeface="Times New Roman" panose="02020603050405020304" pitchFamily="18" charset="0"/>
                <a:cs typeface="Times New Roman" panose="02020603050405020304" pitchFamily="18" charset="0"/>
              </a:rPr>
              <a:t> вычет по налогам кассовым методом</a:t>
            </a:r>
            <a:endParaRPr sz="1619" dirty="0">
              <a:solidFill>
                <a:prstClr val="black"/>
              </a:solidFill>
              <a:latin typeface="Times New Roman" panose="02020603050405020304" pitchFamily="18" charset="0"/>
              <a:cs typeface="Times New Roman" panose="02020603050405020304" pitchFamily="18" charset="0"/>
            </a:endParaRPr>
          </a:p>
        </p:txBody>
      </p:sp>
      <p:sp>
        <p:nvSpPr>
          <p:cNvPr id="5" name="object 5"/>
          <p:cNvSpPr txBox="1">
            <a:spLocks noGrp="1"/>
          </p:cNvSpPr>
          <p:nvPr>
            <p:ph type="title"/>
          </p:nvPr>
        </p:nvSpPr>
        <p:spPr>
          <a:xfrm>
            <a:off x="2561902" y="711947"/>
            <a:ext cx="4858806" cy="258049"/>
          </a:xfrm>
          <a:prstGeom prst="rect">
            <a:avLst/>
          </a:prstGeom>
        </p:spPr>
        <p:txBody>
          <a:bodyPr vert="horz" wrap="square" lIns="0" tIns="8792" rIns="0" bIns="0" rtlCol="0" anchor="ctr">
            <a:spAutoFit/>
          </a:bodyPr>
          <a:lstStyle/>
          <a:p>
            <a:pPr marL="8793">
              <a:spcBef>
                <a:spcPts val="69"/>
              </a:spcBef>
            </a:pPr>
            <a:r>
              <a:rPr sz="1619" b="1" spc="-6" dirty="0">
                <a:latin typeface="Times New Roman" panose="02020603050405020304" pitchFamily="18" charset="0"/>
                <a:cs typeface="Times New Roman" panose="02020603050405020304" pitchFamily="18" charset="0"/>
              </a:rPr>
              <a:t>Сверка</a:t>
            </a:r>
            <a:r>
              <a:rPr sz="1619" b="1" spc="6" dirty="0">
                <a:latin typeface="Times New Roman" panose="02020603050405020304" pitchFamily="18" charset="0"/>
                <a:cs typeface="Times New Roman" panose="02020603050405020304" pitchFamily="18" charset="0"/>
              </a:rPr>
              <a:t> </a:t>
            </a:r>
            <a:r>
              <a:rPr sz="1619" b="1" spc="-4" dirty="0">
                <a:latin typeface="Times New Roman" panose="02020603050405020304" pitchFamily="18" charset="0"/>
                <a:cs typeface="Times New Roman" panose="02020603050405020304" pitchFamily="18" charset="0"/>
              </a:rPr>
              <a:t>строк</a:t>
            </a:r>
            <a:r>
              <a:rPr sz="1619" b="1" spc="-10" dirty="0">
                <a:latin typeface="Times New Roman" panose="02020603050405020304" pitchFamily="18" charset="0"/>
                <a:cs typeface="Times New Roman" panose="02020603050405020304" pitchFamily="18" charset="0"/>
              </a:rPr>
              <a:t> </a:t>
            </a:r>
            <a:r>
              <a:rPr sz="1619" b="1" spc="-6" dirty="0">
                <a:latin typeface="Times New Roman" panose="02020603050405020304" pitchFamily="18" charset="0"/>
                <a:cs typeface="Times New Roman" panose="02020603050405020304" pitchFamily="18" charset="0"/>
              </a:rPr>
              <a:t>ф.200.00</a:t>
            </a:r>
            <a:r>
              <a:rPr sz="1619" b="1" spc="-4" dirty="0">
                <a:latin typeface="Times New Roman" panose="02020603050405020304" pitchFamily="18" charset="0"/>
                <a:cs typeface="Times New Roman" panose="02020603050405020304" pitchFamily="18" charset="0"/>
              </a:rPr>
              <a:t> со</a:t>
            </a:r>
            <a:r>
              <a:rPr sz="1619" b="1" spc="-6" dirty="0">
                <a:latin typeface="Times New Roman" panose="02020603050405020304" pitchFamily="18" charset="0"/>
                <a:cs typeface="Times New Roman" panose="02020603050405020304" pitchFamily="18" charset="0"/>
              </a:rPr>
              <a:t> строками</a:t>
            </a:r>
            <a:r>
              <a:rPr sz="1619" b="1" spc="-14" dirty="0">
                <a:latin typeface="Times New Roman" panose="02020603050405020304" pitchFamily="18" charset="0"/>
                <a:cs typeface="Times New Roman" panose="02020603050405020304" pitchFamily="18" charset="0"/>
              </a:rPr>
              <a:t> </a:t>
            </a:r>
            <a:r>
              <a:rPr sz="1619" b="1" spc="-6" dirty="0">
                <a:latin typeface="Times New Roman" panose="02020603050405020304" pitchFamily="18" charset="0"/>
                <a:cs typeface="Times New Roman" panose="02020603050405020304" pitchFamily="18" charset="0"/>
              </a:rPr>
              <a:t>ф.100.00</a:t>
            </a:r>
            <a:endParaRPr sz="1619"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65898" y="777851"/>
            <a:ext cx="7327567" cy="5452323"/>
          </a:xfrm>
          <a:ln>
            <a:noFill/>
          </a:ln>
        </p:spPr>
        <p:txBody>
          <a:bodyPr>
            <a:normAutofit fontScale="92500" lnSpcReduction="20000"/>
          </a:bodyPr>
          <a:lstStyle/>
          <a:p>
            <a:pPr marL="0" indent="0" algn="ctr">
              <a:buNone/>
            </a:pPr>
            <a:r>
              <a:rPr lang="ru-RU" sz="1875" b="1" dirty="0">
                <a:latin typeface="+mj-lt"/>
              </a:rPr>
              <a:t>Порядок заполнения Декларация по ИПН и соц. налогу </a:t>
            </a:r>
          </a:p>
          <a:p>
            <a:pPr marL="0" indent="0" algn="ctr">
              <a:buNone/>
            </a:pPr>
            <a:r>
              <a:rPr lang="ru-RU" sz="1875" b="1" dirty="0">
                <a:latin typeface="+mj-lt"/>
              </a:rPr>
              <a:t> (ф. 200.00)</a:t>
            </a:r>
          </a:p>
          <a:p>
            <a:pPr marL="0" indent="0" algn="ctr">
              <a:buNone/>
            </a:pPr>
            <a:endParaRPr lang="ru-RU" sz="1875" dirty="0">
              <a:latin typeface="+mj-lt"/>
            </a:endParaRPr>
          </a:p>
          <a:p>
            <a:pPr marL="0" indent="0" algn="ctr">
              <a:buNone/>
            </a:pPr>
            <a:r>
              <a:rPr lang="ru-RU" sz="1875" dirty="0">
                <a:latin typeface="+mj-lt"/>
              </a:rPr>
              <a:t>Форма и правила составления  утверждены  приказом  МФ РК от 20.01.20 г. № 39</a:t>
            </a:r>
          </a:p>
          <a:p>
            <a:pPr marL="0" indent="0" algn="just">
              <a:buNone/>
            </a:pPr>
            <a:r>
              <a:rPr lang="ru-RU" sz="1875" b="1" dirty="0">
                <a:latin typeface="+mj-lt"/>
              </a:rPr>
              <a:t>Структура:</a:t>
            </a:r>
          </a:p>
          <a:p>
            <a:pPr algn="just">
              <a:buFontTx/>
              <a:buChar char="-"/>
            </a:pPr>
            <a:r>
              <a:rPr lang="ru-RU" sz="1875" dirty="0">
                <a:latin typeface="+mj-lt"/>
              </a:rPr>
              <a:t>ф. 200.00  - Декларация;</a:t>
            </a:r>
          </a:p>
          <a:p>
            <a:pPr marL="0" indent="0" algn="just">
              <a:buNone/>
            </a:pPr>
            <a:endParaRPr lang="ru-RU" sz="1875" dirty="0">
              <a:latin typeface="+mj-lt"/>
            </a:endParaRPr>
          </a:p>
          <a:p>
            <a:pPr algn="just">
              <a:buFontTx/>
              <a:buChar char="-"/>
            </a:pPr>
            <a:r>
              <a:rPr lang="ru-RU" sz="1875" dirty="0">
                <a:latin typeface="+mj-lt"/>
              </a:rPr>
              <a:t>ф.200.01 - Исчисление ИПН и соц. налога, ОПВ,ОППВ, соц. отчислений, отчислений и (или) взносов на ОСМС;</a:t>
            </a:r>
          </a:p>
          <a:p>
            <a:pPr algn="just">
              <a:buFontTx/>
              <a:buChar char="-"/>
            </a:pPr>
            <a:endParaRPr lang="ru-RU" sz="1875" dirty="0">
              <a:latin typeface="+mj-lt"/>
            </a:endParaRPr>
          </a:p>
          <a:p>
            <a:pPr marL="0" indent="0" algn="just">
              <a:buNone/>
            </a:pPr>
            <a:r>
              <a:rPr lang="ru-RU" sz="1875" dirty="0">
                <a:latin typeface="+mj-lt"/>
              </a:rPr>
              <a:t>-ф.200.02 - Исчисление ИПН с доходов иностранцев и лиц без гражданства;</a:t>
            </a:r>
          </a:p>
          <a:p>
            <a:pPr marL="0" indent="0" algn="just">
              <a:buNone/>
            </a:pPr>
            <a:endParaRPr lang="ru-RU" sz="1875" dirty="0">
              <a:latin typeface="+mj-lt"/>
            </a:endParaRPr>
          </a:p>
          <a:p>
            <a:pPr marL="0" indent="0">
              <a:buNone/>
            </a:pPr>
            <a:r>
              <a:rPr lang="ru-RU" sz="1875" dirty="0">
                <a:latin typeface="+mj-lt"/>
              </a:rPr>
              <a:t>-ф.200.03 - Исчисление суммы ИПН и соц. налога по структурному подразделению;</a:t>
            </a:r>
          </a:p>
          <a:p>
            <a:pPr marL="0" indent="0">
              <a:buNone/>
            </a:pPr>
            <a:endParaRPr lang="ru-RU" sz="1875" dirty="0">
              <a:latin typeface="+mj-lt"/>
            </a:endParaRPr>
          </a:p>
          <a:p>
            <a:pPr marL="0" indent="0">
              <a:buNone/>
            </a:pPr>
            <a:r>
              <a:rPr lang="ru-RU" sz="1875" dirty="0">
                <a:latin typeface="+mj-lt"/>
              </a:rPr>
              <a:t>-ф.200.04 - Исчисление соц. налога налогоплательщиками, работающими по контракту;</a:t>
            </a:r>
          </a:p>
          <a:p>
            <a:pPr marL="0" indent="0">
              <a:buNone/>
            </a:pPr>
            <a:endParaRPr lang="ru-RU" sz="1875" dirty="0">
              <a:latin typeface="+mj-lt"/>
            </a:endParaRPr>
          </a:p>
          <a:p>
            <a:pPr marL="0" indent="0">
              <a:buNone/>
            </a:pPr>
            <a:r>
              <a:rPr lang="ru-RU" sz="1875" dirty="0">
                <a:latin typeface="+mj-lt"/>
              </a:rPr>
              <a:t>-</a:t>
            </a:r>
            <a:r>
              <a:rPr lang="ru-RU" sz="1875" b="1" dirty="0">
                <a:solidFill>
                  <a:srgbClr val="0000CC"/>
                </a:solidFill>
                <a:latin typeface="+mj-lt"/>
              </a:rPr>
              <a:t>ф. 200.05 </a:t>
            </a:r>
            <a:r>
              <a:rPr lang="ru-RU" sz="1875" dirty="0">
                <a:latin typeface="+mj-lt"/>
              </a:rPr>
              <a:t>- Исчисление налогов и социальных платежей по доходам физ. лиц</a:t>
            </a:r>
          </a:p>
          <a:p>
            <a:endParaRPr lang="ru-RU" sz="1704" dirty="0"/>
          </a:p>
        </p:txBody>
      </p:sp>
    </p:spTree>
    <p:extLst>
      <p:ext uri="{BB962C8B-B14F-4D97-AF65-F5344CB8AC3E}">
        <p14:creationId xmlns:p14="http://schemas.microsoft.com/office/powerpoint/2010/main" val="12735843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174" y="833501"/>
            <a:ext cx="7611626" cy="4875124"/>
          </a:xfrm>
          <a:ln>
            <a:noFill/>
          </a:ln>
        </p:spPr>
        <p:txBody>
          <a:bodyPr>
            <a:normAutofit/>
          </a:bodyPr>
          <a:lstStyle/>
          <a:p>
            <a:pPr marL="0" indent="0" algn="just">
              <a:buNone/>
            </a:pPr>
            <a:r>
              <a:rPr lang="ru-RU" sz="1619" b="1" dirty="0">
                <a:latin typeface="+mj-lt"/>
              </a:rPr>
              <a:t>ф. 200.05 - Исчисление налогов и социальных платежей по доходам физ. лиц</a:t>
            </a:r>
          </a:p>
          <a:p>
            <a:pPr marL="0" indent="0" algn="just">
              <a:buNone/>
            </a:pPr>
            <a:endParaRPr lang="ru-RU" sz="1619" dirty="0">
              <a:latin typeface="+mj-lt"/>
            </a:endParaRPr>
          </a:p>
          <a:p>
            <a:pPr marL="0" indent="0" algn="just">
              <a:buNone/>
            </a:pPr>
            <a:r>
              <a:rPr lang="ru-RU" sz="1619" dirty="0">
                <a:latin typeface="+mj-lt"/>
              </a:rPr>
              <a:t>Форма предназначена для исчисления налогов и соц. платежей с доходов физ. лиц, облагаемых у источника выплаты, </a:t>
            </a:r>
            <a:r>
              <a:rPr lang="ru-RU" sz="1619" b="1" dirty="0">
                <a:latin typeface="+mj-lt"/>
              </a:rPr>
              <a:t>за исключением иностранцев и лиц без гражданства (!).</a:t>
            </a:r>
          </a:p>
          <a:p>
            <a:pPr marL="0" indent="0" algn="just">
              <a:buNone/>
            </a:pPr>
            <a:endParaRPr lang="ru-RU" sz="1619" b="1" dirty="0">
              <a:latin typeface="+mj-lt"/>
            </a:endParaRPr>
          </a:p>
          <a:p>
            <a:pPr marL="0" indent="0" algn="just">
              <a:buNone/>
            </a:pPr>
            <a:r>
              <a:rPr lang="ru-RU" sz="1619" dirty="0">
                <a:latin typeface="+mj-lt"/>
              </a:rPr>
              <a:t>Составляется по начисленным доходам и обязательствам  по налогам и платежам за отчетный квартал  по каждому физ. лицу, в т. ч. по договорам ГПХ, за исключением иностранцев.</a:t>
            </a:r>
          </a:p>
          <a:p>
            <a:pPr algn="just">
              <a:buFontTx/>
              <a:buChar char="-"/>
            </a:pPr>
            <a:endParaRPr lang="ru-RU" sz="1619" dirty="0">
              <a:latin typeface="+mj-lt"/>
            </a:endParaRPr>
          </a:p>
          <a:p>
            <a:pPr marL="0" indent="0" algn="just">
              <a:buNone/>
            </a:pPr>
            <a:endParaRPr lang="ru-RU" sz="1619" dirty="0">
              <a:latin typeface="+mj-lt"/>
            </a:endParaRPr>
          </a:p>
          <a:p>
            <a:pPr marL="0" indent="0" algn="just">
              <a:buNone/>
            </a:pPr>
            <a:r>
              <a:rPr lang="ru-RU" sz="1619" dirty="0">
                <a:latin typeface="+mj-lt"/>
              </a:rPr>
              <a:t>Постановление от  20.04.20 г.  №224 – коэффициент «0» к налогам и социальным платежам </a:t>
            </a:r>
            <a:r>
              <a:rPr lang="ru-RU" sz="1619" b="1" dirty="0">
                <a:latin typeface="+mj-lt"/>
              </a:rPr>
              <a:t>работников</a:t>
            </a:r>
          </a:p>
        </p:txBody>
      </p:sp>
    </p:spTree>
    <p:extLst>
      <p:ext uri="{BB962C8B-B14F-4D97-AF65-F5344CB8AC3E}">
        <p14:creationId xmlns:p14="http://schemas.microsoft.com/office/powerpoint/2010/main" val="2201679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C386-7735-BD03-D9AD-A869CD45C7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F37A4C4-4130-272F-1F42-232F685A4C5B}"/>
              </a:ext>
            </a:extLst>
          </p:cNvPr>
          <p:cNvSpPr txBox="1"/>
          <p:nvPr/>
        </p:nvSpPr>
        <p:spPr>
          <a:xfrm>
            <a:off x="218049" y="461695"/>
            <a:ext cx="8771206" cy="6187720"/>
          </a:xfrm>
          <a:prstGeom prst="rect">
            <a:avLst/>
          </a:prstGeom>
          <a:noFill/>
        </p:spPr>
        <p:txBody>
          <a:bodyPr wrap="square">
            <a:spAutoFit/>
          </a:bodyPr>
          <a:lstStyle/>
          <a:p>
            <a:pPr algn="just" defTabSz="844083"/>
            <a:r>
              <a:rPr lang="ru-RU" sz="1366" dirty="0">
                <a:solidFill>
                  <a:srgbClr val="252525"/>
                </a:solidFill>
                <a:latin typeface="Times New Roman" panose="02020603050405020304" pitchFamily="18" charset="0"/>
                <a:ea typeface="Times New Roman" panose="02020603050405020304" pitchFamily="18" charset="0"/>
              </a:rPr>
              <a:t>В состав наследства входит принадлежащее наследодателю имущество, а значит, невыплаченная заработная плата и компенсация за неиспользованный отпуск будут являться объектом гражданского права, входящим в состав наследства.</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Согласно п.2 ст.115 Гражданского Кодекса РК: к имущественным благам и правам (имуществу) относятся: вещи, деньги, в том числе иностранная валюта, финансовые инструменты, работы, услуги, объективированные результаты творческой интеллектуальной деятельности, фирменные наименования, товарные знаки и иные средства индивидуализации изделий, имущественные права и другое имущество.</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 </a:t>
            </a:r>
            <a:endParaRPr lang="ru-RU" sz="1366" dirty="0">
              <a:solidFill>
                <a:prstClr val="black"/>
              </a:solidFill>
              <a:latin typeface="Times New Roman" panose="02020603050405020304" pitchFamily="18" charset="0"/>
              <a:ea typeface="Times New Roman" panose="02020603050405020304" pitchFamily="18" charset="0"/>
            </a:endParaRPr>
          </a:p>
          <a:p>
            <a:pPr algn="just" defTabSz="844083"/>
            <a:r>
              <a:rPr lang="ru-RU" sz="1366" dirty="0">
                <a:solidFill>
                  <a:srgbClr val="252525"/>
                </a:solidFill>
                <a:latin typeface="Times New Roman" panose="02020603050405020304" pitchFamily="18" charset="0"/>
                <a:ea typeface="Times New Roman" panose="02020603050405020304" pitchFamily="18" charset="0"/>
              </a:rPr>
              <a:t>Работнику должны быть начислены заработная плата за отработанный период, компенсация за неиспользованный ежегодный трудовой отпуск, и прочие положенные умершему работнику начисления. Выплачивается все наследнику при предъявлении свидетельства о праве на наследство. </a:t>
            </a:r>
            <a:endParaRPr lang="ru-RU" sz="1366" dirty="0">
              <a:solidFill>
                <a:prstClr val="black"/>
              </a:solidFill>
              <a:latin typeface="Times New Roman" panose="02020603050405020304" pitchFamily="18" charset="0"/>
              <a:ea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Согласно пп. 18) пункта 1 статьи 341 Налогового кодекса РК,  из доходов физического лица, подлежащих налогообложению, исключаются  выплаты в пределах 94-кратного размера МРП, на 1 января, по каждому виду выплат, произведенные налоговым агентом в течение календарного года на погребение работника или членов его семьи, близких родственников - при наличии справки о смерти или свидетельства о смерти работника или членов его семьи, близких родственников.</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компания захочет выплатить сотруднику сумму материальной помощи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больше</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94-кратного размера МРП, то сумма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превышения</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считается доходом работника, облагаемым у источника выплаты, и подлежит налогообложению в общеустановленном порядке.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пп 4) ст. 324 НК РК говорится, что доходом работника в виде материальной выгоды, подлежащим налогообложению, являются в том числе расходы работодателя на возмещение затрат работника, не связанных с деятельностью работодателя, - при возмещении затрат работнику. На основании изложенного, если в соответствии с коллективным договором работникам производится выплата материальной помощи на погребение, рождение ребенка, то такие выплаты признаются доходом работника в виде материальной выгоды и при исчислении корпоративного подоходного налога подлежат отнесению на вычеты в виде расходов работодателя по доходам работника.</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477570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67934" y="819969"/>
            <a:ext cx="7602344" cy="5390887"/>
          </a:xfrm>
          <a:ln>
            <a:noFill/>
          </a:ln>
        </p:spPr>
        <p:txBody>
          <a:bodyPr>
            <a:normAutofit fontScale="92500" lnSpcReduction="20000"/>
          </a:bodyPr>
          <a:lstStyle/>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endParaRPr lang="ru-RU" sz="1704" b="1" dirty="0"/>
          </a:p>
          <a:p>
            <a:pPr marL="0" indent="0" algn="just">
              <a:buNone/>
            </a:pPr>
            <a:r>
              <a:rPr lang="ru-RU" sz="1619" b="1" dirty="0">
                <a:latin typeface="+mj-lt"/>
              </a:rPr>
              <a:t>в графе D указывается статус физ. лица:</a:t>
            </a:r>
          </a:p>
          <a:p>
            <a:pPr marL="0" indent="0" algn="just">
              <a:buNone/>
            </a:pPr>
            <a:r>
              <a:rPr lang="ru-RU" sz="1619" dirty="0">
                <a:latin typeface="+mj-lt"/>
              </a:rPr>
              <a:t>1 - работник;</a:t>
            </a:r>
          </a:p>
          <a:p>
            <a:pPr marL="0" indent="0" algn="just">
              <a:buNone/>
            </a:pPr>
            <a:endParaRPr lang="ru-RU" sz="1619" dirty="0">
              <a:latin typeface="+mj-lt"/>
            </a:endParaRPr>
          </a:p>
          <a:p>
            <a:pPr marL="0" indent="0" algn="just">
              <a:buNone/>
            </a:pPr>
            <a:r>
              <a:rPr lang="ru-RU" sz="1619" dirty="0">
                <a:latin typeface="+mj-lt"/>
              </a:rPr>
              <a:t>2 – физ. лицо, получившее доходы по договорам ГПХ,  предметом которых является оказание услуг, выполнение работ;</a:t>
            </a:r>
          </a:p>
          <a:p>
            <a:pPr marL="0" indent="0" algn="just">
              <a:buNone/>
            </a:pPr>
            <a:endParaRPr lang="ru-RU" sz="1619" dirty="0">
              <a:latin typeface="+mj-lt"/>
            </a:endParaRPr>
          </a:p>
          <a:p>
            <a:pPr marL="0" indent="0" algn="just">
              <a:buNone/>
            </a:pPr>
            <a:r>
              <a:rPr lang="ru-RU" sz="1619" dirty="0">
                <a:latin typeface="+mj-lt"/>
              </a:rPr>
              <a:t>3 – физ. лицо, получившее иные доходы, облагаемые у источника выплаты, за исключением выигрышей;</a:t>
            </a:r>
          </a:p>
          <a:p>
            <a:pPr marL="0" indent="0" algn="just">
              <a:buNone/>
            </a:pPr>
            <a:endParaRPr lang="ru-RU" sz="1619" dirty="0">
              <a:latin typeface="+mj-lt"/>
            </a:endParaRPr>
          </a:p>
          <a:p>
            <a:pPr marL="0" indent="0" algn="just">
              <a:buNone/>
            </a:pPr>
            <a:r>
              <a:rPr lang="ru-RU" sz="1619" dirty="0">
                <a:latin typeface="+mj-lt"/>
              </a:rPr>
              <a:t>4 – физ. лицо, получившее доход в виде выигрыша;</a:t>
            </a:r>
          </a:p>
          <a:p>
            <a:pPr marL="0" indent="0" algn="just">
              <a:buNone/>
            </a:pPr>
            <a:endParaRPr lang="ru-RU" sz="1704" dirty="0"/>
          </a:p>
          <a:p>
            <a:endParaRPr lang="ru-RU" sz="1704"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8114" y="852052"/>
            <a:ext cx="6994576" cy="2576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137" y="532427"/>
            <a:ext cx="7791337" cy="2883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852280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9290" y="606627"/>
            <a:ext cx="7485424" cy="5337966"/>
          </a:xfrm>
          <a:ln>
            <a:noFill/>
          </a:ln>
        </p:spPr>
        <p:txBody>
          <a:bodyPr>
            <a:noAutofit/>
          </a:bodyPr>
          <a:lstStyle/>
          <a:p>
            <a:pPr marL="0" indent="0">
              <a:spcBef>
                <a:spcPts val="0"/>
              </a:spcBef>
              <a:buNone/>
            </a:pPr>
            <a:r>
              <a:rPr lang="ru-RU" sz="1704" dirty="0"/>
              <a:t>  </a:t>
            </a:r>
            <a:r>
              <a:rPr lang="ru-RU" sz="1534" b="1" dirty="0">
                <a:latin typeface="Times New Roman" panose="02020603050405020304" pitchFamily="18" charset="0"/>
                <a:ea typeface="Calibri" panose="020F0502020204030204" pitchFamily="34" charset="0"/>
                <a:cs typeface="Arial" panose="020B0604020202020204" pitchFamily="34" charset="0"/>
              </a:rPr>
              <a:t>В графе D указывается </a:t>
            </a:r>
            <a:r>
              <a:rPr lang="ru-RU" sz="1534" b="1" dirty="0">
                <a:solidFill>
                  <a:srgbClr val="0000CC"/>
                </a:solidFill>
                <a:latin typeface="Times New Roman" panose="02020603050405020304" pitchFamily="18" charset="0"/>
                <a:ea typeface="Calibri" panose="020F0502020204030204" pitchFamily="34" charset="0"/>
                <a:cs typeface="Arial" panose="020B0604020202020204" pitchFamily="34" charset="0"/>
              </a:rPr>
              <a:t>статус</a:t>
            </a:r>
            <a:r>
              <a:rPr lang="ru-RU" sz="1534" b="1" dirty="0">
                <a:latin typeface="Times New Roman" panose="02020603050405020304" pitchFamily="18" charset="0"/>
                <a:ea typeface="Calibri" panose="020F0502020204030204" pitchFamily="34" charset="0"/>
                <a:cs typeface="Arial" panose="020B0604020202020204" pitchFamily="34" charset="0"/>
              </a:rPr>
              <a:t> физического лица: </a:t>
            </a:r>
            <a:endParaRPr lang="ru-RU" sz="1534" b="1"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1 – физическое лицо, получившее доход работника (по трудовому договору/контракту), в том числе в виде натуральной и материальной выгоды, прощения долга, а также безвозмездно полученного имущества; </a:t>
            </a:r>
          </a:p>
          <a:p>
            <a:pPr marL="0" indent="0">
              <a:spcBef>
                <a:spcPts val="0"/>
              </a:spcBef>
              <a:buNone/>
            </a:pP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2 – физическое лицо, получившее доходы по договорам ГПХ предметом которых является оказание услуг, выполнение работ, в том числе в виде прощения долга; </a:t>
            </a:r>
          </a:p>
          <a:p>
            <a:pPr marL="0" indent="0">
              <a:spcBef>
                <a:spcPts val="0"/>
              </a:spcBef>
              <a:buNone/>
            </a:pP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3 – физическое лицо, получившее доход в виде выигрыша; </a:t>
            </a:r>
          </a:p>
          <a:p>
            <a:pPr marL="0" indent="0">
              <a:spcBef>
                <a:spcPts val="0"/>
              </a:spcBef>
              <a:buNone/>
            </a:pP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4 – физическое лицо, получившее доходы в виде пенсионных выплат; </a:t>
            </a:r>
          </a:p>
          <a:p>
            <a:pPr marL="0" indent="0">
              <a:spcBef>
                <a:spcPts val="0"/>
              </a:spcBef>
              <a:buNone/>
            </a:pP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5 – физическое лицо, получившее доходы в виде вознаграждения по операциям </a:t>
            </a:r>
            <a:r>
              <a:rPr lang="ru-RU" sz="1534" dirty="0" err="1">
                <a:latin typeface="Times New Roman" panose="02020603050405020304" pitchFamily="18" charset="0"/>
                <a:ea typeface="Calibri" panose="020F0502020204030204" pitchFamily="34" charset="0"/>
                <a:cs typeface="Arial" panose="020B0604020202020204" pitchFamily="34" charset="0"/>
              </a:rPr>
              <a:t>репо</a:t>
            </a:r>
            <a:r>
              <a:rPr lang="ru-RU" sz="1534" dirty="0">
                <a:latin typeface="Times New Roman" panose="02020603050405020304" pitchFamily="18" charset="0"/>
                <a:ea typeface="Calibri" panose="020F0502020204030204" pitchFamily="34" charset="0"/>
                <a:cs typeface="Arial" panose="020B0604020202020204" pitchFamily="34" charset="0"/>
              </a:rPr>
              <a:t>;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6 – физическое лицо, получившее доходы в виде вознаграждений, за исключением вознаграждения по операциям </a:t>
            </a:r>
            <a:r>
              <a:rPr lang="ru-RU" sz="1534" dirty="0" err="1">
                <a:latin typeface="Times New Roman" panose="02020603050405020304" pitchFamily="18" charset="0"/>
                <a:ea typeface="Calibri" panose="020F0502020204030204" pitchFamily="34" charset="0"/>
                <a:cs typeface="Arial" panose="020B0604020202020204" pitchFamily="34" charset="0"/>
              </a:rPr>
              <a:t>репо</a:t>
            </a:r>
            <a:r>
              <a:rPr lang="ru-RU" sz="1534" dirty="0">
                <a:latin typeface="Times New Roman" panose="02020603050405020304" pitchFamily="18" charset="0"/>
                <a:ea typeface="Calibri" panose="020F0502020204030204" pitchFamily="34" charset="0"/>
                <a:cs typeface="Arial" panose="020B0604020202020204" pitchFamily="34" charset="0"/>
              </a:rPr>
              <a:t>;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7 - физическое лицо, получившее доходы в виде дивидендов;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8 – физическое лицо, получившее доходы в виде стипендий;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9 – физическое лицо, получившее доходы по договорам накопительного страхования;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10 – физическое лицо, получившее доходы от личного подсобного хозяйства;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spcBef>
                <a:spcPts val="0"/>
              </a:spcBef>
              <a:buNone/>
            </a:pPr>
            <a:r>
              <a:rPr lang="ru-RU" sz="1534" dirty="0">
                <a:latin typeface="Times New Roman" panose="02020603050405020304" pitchFamily="18" charset="0"/>
                <a:ea typeface="Calibri" panose="020F0502020204030204" pitchFamily="34" charset="0"/>
                <a:cs typeface="Arial" panose="020B0604020202020204" pitchFamily="34" charset="0"/>
              </a:rPr>
              <a:t>11 – физическое лицо, получившее иные доходы, облагаемые у источника выплаты, за исключением указанных выше; </a:t>
            </a:r>
            <a:endParaRPr lang="ru-RU" sz="1534" dirty="0">
              <a:latin typeface="Calibri" panose="020F0502020204030204" pitchFamily="34" charset="0"/>
              <a:ea typeface="Calibri" panose="020F0502020204030204" pitchFamily="34" charset="0"/>
              <a:cs typeface="Arial" panose="020B0604020202020204" pitchFamily="34" charset="0"/>
            </a:endParaRPr>
          </a:p>
          <a:p>
            <a:pPr marL="0" indent="0">
              <a:buNone/>
            </a:pPr>
            <a:endParaRPr lang="ru-RU" sz="1704" dirty="0"/>
          </a:p>
        </p:txBody>
      </p:sp>
    </p:spTree>
    <p:extLst>
      <p:ext uri="{BB962C8B-B14F-4D97-AF65-F5344CB8AC3E}">
        <p14:creationId xmlns:p14="http://schemas.microsoft.com/office/powerpoint/2010/main" val="109139847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9290" y="606627"/>
            <a:ext cx="7485424" cy="5337966"/>
          </a:xfrm>
          <a:ln>
            <a:noFill/>
          </a:ln>
        </p:spPr>
        <p:txBody>
          <a:bodyPr>
            <a:noAutofit/>
          </a:bodyPr>
          <a:lstStyle/>
          <a:p>
            <a:pPr marL="0" indent="0">
              <a:buNone/>
            </a:pPr>
            <a:r>
              <a:rPr lang="ru-RU" sz="1704" dirty="0"/>
              <a:t>  </a:t>
            </a:r>
            <a:r>
              <a:rPr lang="ru-RU" sz="1619" b="1" dirty="0">
                <a:latin typeface="+mj-lt"/>
              </a:rPr>
              <a:t>в графе E указывается </a:t>
            </a:r>
            <a:r>
              <a:rPr lang="ru-RU" sz="1619" b="1" dirty="0">
                <a:solidFill>
                  <a:srgbClr val="0000CC"/>
                </a:solidFill>
                <a:latin typeface="+mj-lt"/>
              </a:rPr>
              <a:t>категория</a:t>
            </a:r>
            <a:r>
              <a:rPr lang="ru-RU" sz="1619" b="1" dirty="0">
                <a:latin typeface="+mj-lt"/>
              </a:rPr>
              <a:t> физ. лица:</a:t>
            </a:r>
          </a:p>
          <a:p>
            <a:pPr marL="0" indent="0">
              <a:buNone/>
            </a:pPr>
            <a:r>
              <a:rPr lang="ru-RU" sz="1619" dirty="0">
                <a:latin typeface="+mj-lt"/>
              </a:rPr>
              <a:t>1 - пенсионер;</a:t>
            </a:r>
          </a:p>
          <a:p>
            <a:pPr marL="0" indent="0">
              <a:buNone/>
            </a:pPr>
            <a:r>
              <a:rPr lang="ru-RU" sz="1619" dirty="0">
                <a:latin typeface="+mj-lt"/>
              </a:rPr>
              <a:t>2 - инвалид;</a:t>
            </a:r>
          </a:p>
          <a:p>
            <a:pPr marL="0" indent="0">
              <a:buNone/>
            </a:pPr>
            <a:r>
              <a:rPr lang="ru-RU" sz="1619" dirty="0">
                <a:latin typeface="+mj-lt"/>
              </a:rPr>
              <a:t>3 - лицо, приравненное к участникам ВОВ;</a:t>
            </a:r>
          </a:p>
          <a:p>
            <a:pPr marL="0" indent="0">
              <a:buNone/>
            </a:pPr>
            <a:r>
              <a:rPr lang="ru-RU" sz="1619" dirty="0">
                <a:latin typeface="+mj-lt"/>
              </a:rPr>
              <a:t>4 - родитель, опекун, попечитель ребенка-инвалида, не достигшего 18-летнего возраста, или лица, признанного инвалидом по причине «инвалид с детства»;</a:t>
            </a:r>
          </a:p>
          <a:p>
            <a:pPr marL="0" indent="0">
              <a:buNone/>
            </a:pPr>
            <a:r>
              <a:rPr lang="ru-RU" sz="1619" dirty="0">
                <a:latin typeface="+mj-lt"/>
              </a:rPr>
              <a:t>5 - усыновитель (</a:t>
            </a:r>
            <a:r>
              <a:rPr lang="ru-RU" sz="1619" dirty="0" err="1">
                <a:latin typeface="+mj-lt"/>
              </a:rPr>
              <a:t>удочеритель</a:t>
            </a:r>
            <a:r>
              <a:rPr lang="ru-RU" sz="1619" dirty="0">
                <a:latin typeface="+mj-lt"/>
              </a:rPr>
              <a:t>) ребенка, не достигшего 18-летнего возраста;</a:t>
            </a:r>
          </a:p>
          <a:p>
            <a:pPr marL="0" indent="0">
              <a:buNone/>
            </a:pPr>
            <a:r>
              <a:rPr lang="ru-RU" sz="1619" dirty="0">
                <a:latin typeface="+mj-lt"/>
              </a:rPr>
              <a:t>6 - приемный родитель, принявший детей-сирот и детей, оставшихся без попечения родителей, в приемную семью.</a:t>
            </a:r>
          </a:p>
          <a:p>
            <a:pPr marL="0" indent="0">
              <a:buNone/>
            </a:pPr>
            <a:endParaRPr lang="ru-RU" sz="1619" b="1" dirty="0">
              <a:latin typeface="+mj-lt"/>
            </a:endParaRPr>
          </a:p>
          <a:p>
            <a:pPr marL="0" indent="0" algn="just">
              <a:buNone/>
            </a:pPr>
            <a:r>
              <a:rPr lang="ru-RU" sz="1619" b="1" dirty="0">
                <a:latin typeface="+mj-lt"/>
              </a:rPr>
              <a:t>в графе F отмечается если физ. лицо осуществляет деятельность в структурном подразделении </a:t>
            </a:r>
            <a:r>
              <a:rPr lang="ru-RU" sz="1619" dirty="0">
                <a:latin typeface="+mj-lt"/>
              </a:rPr>
              <a:t>юр. лица, не признанном налоговым агентом. </a:t>
            </a:r>
          </a:p>
          <a:p>
            <a:pPr marL="0" indent="0" algn="just">
              <a:buNone/>
            </a:pPr>
            <a:r>
              <a:rPr lang="ru-RU" sz="1619" dirty="0">
                <a:latin typeface="+mj-lt"/>
              </a:rPr>
              <a:t>Заполняется  если заполнено приложение 200.03 за структурное подразделение;</a:t>
            </a:r>
          </a:p>
          <a:p>
            <a:pPr marL="0" indent="0" algn="just">
              <a:buNone/>
            </a:pPr>
            <a:endParaRPr lang="ru-RU" sz="1619" dirty="0">
              <a:latin typeface="+mj-lt"/>
            </a:endParaRPr>
          </a:p>
          <a:p>
            <a:pPr marL="0" indent="0" algn="just">
              <a:buNone/>
            </a:pPr>
            <a:r>
              <a:rPr lang="ru-RU" sz="1619" b="1" dirty="0">
                <a:latin typeface="+mj-lt"/>
              </a:rPr>
              <a:t>в графе G  указывается начисление доходов</a:t>
            </a:r>
            <a:r>
              <a:rPr lang="ru-RU" sz="1619" dirty="0">
                <a:latin typeface="+mj-lt"/>
              </a:rPr>
              <a:t>;</a:t>
            </a:r>
          </a:p>
          <a:p>
            <a:pPr marL="0" indent="0">
              <a:buNone/>
            </a:pPr>
            <a:endParaRPr lang="ru-RU" sz="1619" dirty="0">
              <a:latin typeface="+mj-lt"/>
            </a:endParaRPr>
          </a:p>
          <a:p>
            <a:endParaRPr lang="ru-RU" sz="1704" dirty="0"/>
          </a:p>
        </p:txBody>
      </p:sp>
    </p:spTree>
    <p:extLst>
      <p:ext uri="{BB962C8B-B14F-4D97-AF65-F5344CB8AC3E}">
        <p14:creationId xmlns:p14="http://schemas.microsoft.com/office/powerpoint/2010/main" val="384183272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9290" y="606630"/>
            <a:ext cx="7248813" cy="5120547"/>
          </a:xfrm>
          <a:ln>
            <a:noFill/>
          </a:ln>
        </p:spPr>
        <p:txBody>
          <a:bodyPr>
            <a:normAutofit/>
          </a:bodyPr>
          <a:lstStyle/>
          <a:p>
            <a:pPr marL="0" indent="0" algn="just">
              <a:buNone/>
            </a:pPr>
            <a:r>
              <a:rPr lang="ru-RU" sz="1619" b="1" dirty="0">
                <a:latin typeface="+mj-lt"/>
              </a:rPr>
              <a:t>В разделе «ИПН»:</a:t>
            </a:r>
          </a:p>
          <a:p>
            <a:pPr marL="0" indent="0" algn="just">
              <a:buNone/>
            </a:pPr>
            <a:endParaRPr lang="ru-RU" sz="1619" dirty="0">
              <a:latin typeface="+mj-lt"/>
            </a:endParaRPr>
          </a:p>
          <a:p>
            <a:pPr marL="0" indent="0" algn="just">
              <a:buNone/>
            </a:pPr>
            <a:r>
              <a:rPr lang="ru-RU" sz="1619" dirty="0">
                <a:latin typeface="+mj-lt"/>
              </a:rPr>
              <a:t> -стр. 200.01.001  </a:t>
            </a:r>
            <a:r>
              <a:rPr lang="ru-RU" sz="1619" b="1" dirty="0">
                <a:latin typeface="+mj-lt"/>
              </a:rPr>
              <a:t>Начислены доходы-  отражаются  доходы  начисленные </a:t>
            </a:r>
            <a:r>
              <a:rPr lang="ru-RU" sz="1619" dirty="0">
                <a:latin typeface="+mj-lt"/>
              </a:rPr>
              <a:t>физ. лицам в любой форме  </a:t>
            </a:r>
            <a:r>
              <a:rPr lang="ru-RU" sz="1619" b="1" dirty="0">
                <a:solidFill>
                  <a:srgbClr val="FF0000"/>
                </a:solidFill>
                <a:latin typeface="+mj-lt"/>
              </a:rPr>
              <a:t>в т. ч. иностранцам и лицам без гражданства,</a:t>
            </a:r>
            <a:r>
              <a:rPr lang="ru-RU" sz="1619" dirty="0">
                <a:solidFill>
                  <a:srgbClr val="FF0000"/>
                </a:solidFill>
                <a:latin typeface="+mj-lt"/>
              </a:rPr>
              <a:t> </a:t>
            </a:r>
            <a:r>
              <a:rPr lang="ru-RU" sz="1619" dirty="0">
                <a:latin typeface="+mj-lt"/>
              </a:rPr>
              <a:t>за каждый месяц отчетного квартала, </a:t>
            </a:r>
            <a:r>
              <a:rPr lang="ru-RU" sz="1619" b="1" dirty="0">
                <a:latin typeface="+mj-lt"/>
              </a:rPr>
              <a:t>а также по заключенным договорам ГПХ, </a:t>
            </a:r>
            <a:r>
              <a:rPr lang="ru-RU" sz="1619" dirty="0">
                <a:latin typeface="+mj-lt"/>
              </a:rPr>
              <a:t>в том числе доходы, отраженные в ст. 341 НК.</a:t>
            </a:r>
          </a:p>
          <a:p>
            <a:pPr marL="0" indent="0" algn="just">
              <a:buNone/>
            </a:pPr>
            <a:r>
              <a:rPr lang="ru-RU" sz="1619" dirty="0">
                <a:latin typeface="+mj-lt"/>
              </a:rPr>
              <a:t> в т. ч. детализация:</a:t>
            </a:r>
          </a:p>
          <a:p>
            <a:pPr marL="0" indent="0" algn="just">
              <a:buNone/>
            </a:pPr>
            <a:r>
              <a:rPr lang="ru-RU" sz="1619" dirty="0">
                <a:latin typeface="+mj-lt"/>
              </a:rPr>
              <a:t>А  - доходы работников;</a:t>
            </a:r>
          </a:p>
          <a:p>
            <a:pPr marL="0" indent="0" algn="just">
              <a:buNone/>
            </a:pPr>
            <a:r>
              <a:rPr lang="ru-RU" sz="1619" dirty="0">
                <a:latin typeface="+mj-lt"/>
              </a:rPr>
              <a:t>В -дивиденды;</a:t>
            </a:r>
          </a:p>
          <a:p>
            <a:pPr marL="0" indent="0" algn="just">
              <a:buNone/>
            </a:pPr>
            <a:r>
              <a:rPr lang="ru-RU" sz="1619" dirty="0">
                <a:latin typeface="+mj-lt"/>
              </a:rPr>
              <a:t>С-  выигрыши;</a:t>
            </a:r>
          </a:p>
          <a:p>
            <a:pPr marL="0" indent="0" algn="just">
              <a:buNone/>
            </a:pPr>
            <a:r>
              <a:rPr lang="ru-RU" sz="1619" dirty="0">
                <a:latin typeface="+mj-lt"/>
              </a:rPr>
              <a:t>D-  вознаграждения;</a:t>
            </a:r>
          </a:p>
          <a:p>
            <a:pPr marL="0" indent="0" algn="just">
              <a:buNone/>
            </a:pPr>
            <a:r>
              <a:rPr lang="ru-RU" sz="1619" dirty="0">
                <a:latin typeface="+mj-lt"/>
              </a:rPr>
              <a:t>Е - доходы по договорам ГПХ предметом которых является </a:t>
            </a:r>
            <a:r>
              <a:rPr lang="ru-RU" sz="1619" b="1" dirty="0">
                <a:solidFill>
                  <a:srgbClr val="FF0000"/>
                </a:solidFill>
                <a:latin typeface="+mj-lt"/>
              </a:rPr>
              <a:t>оказание услуг, выполнение работ (!)</a:t>
            </a:r>
            <a:r>
              <a:rPr lang="ru-RU" sz="1619" dirty="0">
                <a:solidFill>
                  <a:srgbClr val="FF0000"/>
                </a:solidFill>
                <a:latin typeface="+mj-lt"/>
              </a:rPr>
              <a:t>;</a:t>
            </a:r>
          </a:p>
          <a:p>
            <a:pPr marL="0" indent="0" algn="just">
              <a:buNone/>
            </a:pPr>
            <a:endParaRPr lang="ru-RU" sz="1704" dirty="0"/>
          </a:p>
        </p:txBody>
      </p:sp>
    </p:spTree>
    <p:extLst>
      <p:ext uri="{BB962C8B-B14F-4D97-AF65-F5344CB8AC3E}">
        <p14:creationId xmlns:p14="http://schemas.microsoft.com/office/powerpoint/2010/main" val="4980964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224326686"/>
              </p:ext>
            </p:extLst>
          </p:nvPr>
        </p:nvGraphicFramePr>
        <p:xfrm>
          <a:off x="1013357" y="1220187"/>
          <a:ext cx="7749643" cy="3626559"/>
        </p:xfrm>
        <a:graphic>
          <a:graphicData uri="http://schemas.openxmlformats.org/drawingml/2006/table">
            <a:tbl>
              <a:tblPr firstRow="1" bandRow="1">
                <a:tableStyleId>{F5AB1C69-6EDB-4FF4-983F-18BD219EF322}</a:tableStyleId>
              </a:tblPr>
              <a:tblGrid>
                <a:gridCol w="2254442">
                  <a:extLst>
                    <a:ext uri="{9D8B030D-6E8A-4147-A177-3AD203B41FA5}">
                      <a16:colId xmlns:a16="http://schemas.microsoft.com/office/drawing/2014/main" val="20000"/>
                    </a:ext>
                  </a:extLst>
                </a:gridCol>
                <a:gridCol w="991135">
                  <a:extLst>
                    <a:ext uri="{9D8B030D-6E8A-4147-A177-3AD203B41FA5}">
                      <a16:colId xmlns:a16="http://schemas.microsoft.com/office/drawing/2014/main" val="20001"/>
                    </a:ext>
                  </a:extLst>
                </a:gridCol>
                <a:gridCol w="993544">
                  <a:extLst>
                    <a:ext uri="{9D8B030D-6E8A-4147-A177-3AD203B41FA5}">
                      <a16:colId xmlns:a16="http://schemas.microsoft.com/office/drawing/2014/main" val="20002"/>
                    </a:ext>
                  </a:extLst>
                </a:gridCol>
                <a:gridCol w="993544">
                  <a:extLst>
                    <a:ext uri="{9D8B030D-6E8A-4147-A177-3AD203B41FA5}">
                      <a16:colId xmlns:a16="http://schemas.microsoft.com/office/drawing/2014/main" val="20003"/>
                    </a:ext>
                  </a:extLst>
                </a:gridCol>
                <a:gridCol w="993544">
                  <a:extLst>
                    <a:ext uri="{9D8B030D-6E8A-4147-A177-3AD203B41FA5}">
                      <a16:colId xmlns:a16="http://schemas.microsoft.com/office/drawing/2014/main" val="20004"/>
                    </a:ext>
                  </a:extLst>
                </a:gridCol>
                <a:gridCol w="1523434">
                  <a:extLst>
                    <a:ext uri="{9D8B030D-6E8A-4147-A177-3AD203B41FA5}">
                      <a16:colId xmlns:a16="http://schemas.microsoft.com/office/drawing/2014/main" val="20005"/>
                    </a:ext>
                  </a:extLst>
                </a:gridCol>
              </a:tblGrid>
              <a:tr h="327901">
                <a:tc gridSpan="6">
                  <a:txBody>
                    <a:bodyPr/>
                    <a:lstStyle/>
                    <a:p>
                      <a:r>
                        <a:rPr lang="ru-RU" sz="1700" dirty="0">
                          <a:solidFill>
                            <a:schemeClr val="tx1"/>
                          </a:solidFill>
                          <a:latin typeface="+mj-lt"/>
                        </a:rPr>
                        <a:t>Особенности при заполнении форм:</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ru-R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579991">
                <a:tc>
                  <a:txBody>
                    <a:bodyPr/>
                    <a:lstStyle/>
                    <a:p>
                      <a:r>
                        <a:rPr lang="ru-RU" sz="1700" dirty="0">
                          <a:solidFill>
                            <a:schemeClr val="tx1"/>
                          </a:solidFill>
                          <a:latin typeface="+mj-lt"/>
                        </a:rPr>
                        <a:t>субъекты</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dirty="0">
                          <a:latin typeface="+mj-lt"/>
                        </a:rPr>
                        <a:t>Ф.205.00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dirty="0">
                          <a:solidFill>
                            <a:schemeClr val="tx1"/>
                          </a:solidFill>
                          <a:latin typeface="+mj-lt"/>
                        </a:rPr>
                        <a:t>Ф.202.00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dirty="0">
                          <a:solidFill>
                            <a:schemeClr val="tx1"/>
                          </a:solidFill>
                          <a:latin typeface="+mj-lt"/>
                        </a:rPr>
                        <a:t>Ф.203.00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0" dirty="0">
                          <a:solidFill>
                            <a:schemeClr val="tx1"/>
                          </a:solidFill>
                          <a:latin typeface="+mj-lt"/>
                        </a:rPr>
                        <a:t>Ф.201.00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0" dirty="0">
                          <a:solidFill>
                            <a:schemeClr val="tx1"/>
                          </a:solidFill>
                          <a:latin typeface="+mj-lt"/>
                        </a:rPr>
                        <a:t>Ф.200.00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36260">
                <a:tc>
                  <a:txBody>
                    <a:bodyPr/>
                    <a:lstStyle/>
                    <a:p>
                      <a:r>
                        <a:rPr lang="ru-RU" sz="1700" dirty="0">
                          <a:solidFill>
                            <a:schemeClr val="tx1"/>
                          </a:solidFill>
                          <a:latin typeface="+mj-lt"/>
                        </a:rPr>
                        <a:t>Иностранцы</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0"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0" dirty="0">
                          <a:solidFill>
                            <a:schemeClr val="tx1"/>
                          </a:solidFill>
                          <a:latin typeface="+mj-lt"/>
                        </a:rPr>
                        <a:t>+ (только если  работники  головного офиса)</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336260">
                <a:tc>
                  <a:txBody>
                    <a:bodyPr/>
                    <a:lstStyle/>
                    <a:p>
                      <a:r>
                        <a:rPr lang="ru-RU" sz="1700" dirty="0">
                          <a:solidFill>
                            <a:schemeClr val="tx1"/>
                          </a:solidFill>
                          <a:latin typeface="+mj-lt"/>
                        </a:rPr>
                        <a:t>Структурные подразделения </a:t>
                      </a:r>
                      <a:r>
                        <a:rPr lang="ru-RU" sz="1700" b="1" dirty="0">
                          <a:solidFill>
                            <a:schemeClr val="tx1"/>
                          </a:solidFill>
                          <a:latin typeface="+mj-lt"/>
                        </a:rPr>
                        <a:t>(не являющиеся самостоятельными плательщиками)</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700" b="1" dirty="0">
                          <a:solidFill>
                            <a:schemeClr val="tx1"/>
                          </a:solidFill>
                          <a:latin typeface="+mj-lt"/>
                        </a:rPr>
                        <a:t>-</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6962783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1">
            <a:extLst>
              <a:ext uri="{FF2B5EF4-FFF2-40B4-BE49-F238E27FC236}">
                <a16:creationId xmlns:a16="http://schemas.microsoft.com/office/drawing/2014/main" id="{98767D9E-6C8B-4374-9C93-90E720CBE6EA}"/>
              </a:ext>
            </a:extLst>
          </p:cNvPr>
          <p:cNvSpPr txBox="1">
            <a:spLocks noChangeArrowheads="1"/>
          </p:cNvSpPr>
          <p:nvPr/>
        </p:nvSpPr>
        <p:spPr bwMode="auto">
          <a:xfrm>
            <a:off x="1811216" y="668217"/>
            <a:ext cx="6258770" cy="3665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292190" indent="-290837" algn="ctr" defTabSz="779173" fontAlgn="base">
              <a:lnSpc>
                <a:spcPct val="80000"/>
              </a:lnSpc>
              <a:spcBef>
                <a:spcPts val="426"/>
              </a:spcBef>
              <a:spcAft>
                <a:spcPct val="0"/>
              </a:spcAft>
              <a:buClrTx/>
              <a:tabLst>
                <a:tab pos="777821" algn="l"/>
                <a:tab pos="1556993" algn="l"/>
                <a:tab pos="2336166" algn="l"/>
                <a:tab pos="3115339" algn="l"/>
                <a:tab pos="3894511" algn="l"/>
                <a:tab pos="4673684" algn="l"/>
                <a:tab pos="5452857" algn="l"/>
                <a:tab pos="6232029" algn="l"/>
                <a:tab pos="7011202" algn="l"/>
                <a:tab pos="7790374" algn="l"/>
                <a:tab pos="8569547" algn="l"/>
              </a:tabLst>
              <a:defRPr/>
            </a:pPr>
            <a:endParaRPr lang="ru-RU" altLang="ru-RU" sz="1704" b="1" dirty="0">
              <a:latin typeface="Times New Roman" panose="02020603050405020304" pitchFamily="18" charset="0"/>
              <a:cs typeface="Times New Roman" panose="02020603050405020304" pitchFamily="18" charset="0"/>
            </a:endParaRPr>
          </a:p>
        </p:txBody>
      </p:sp>
      <p:sp>
        <p:nvSpPr>
          <p:cNvPr id="30723" name="Rectangle 2">
            <a:extLst>
              <a:ext uri="{FF2B5EF4-FFF2-40B4-BE49-F238E27FC236}">
                <a16:creationId xmlns:a16="http://schemas.microsoft.com/office/drawing/2014/main" id="{75F62821-4E7E-4B36-8A24-230FBA31DFF5}"/>
              </a:ext>
            </a:extLst>
          </p:cNvPr>
          <p:cNvSpPr>
            <a:spLocks noChangeArrowheads="1"/>
          </p:cNvSpPr>
          <p:nvPr/>
        </p:nvSpPr>
        <p:spPr bwMode="auto">
          <a:xfrm>
            <a:off x="744835" y="975271"/>
            <a:ext cx="7777042" cy="3780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686" tIns="39877" rIns="76686" bIns="39877">
            <a:spAutoFit/>
          </a:bodyPr>
          <a:lstStyle>
            <a:lvl1pPr indent="3603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9pPr>
          </a:lstStyle>
          <a:p>
            <a:pPr marL="649310" indent="-432874"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b="1" dirty="0">
                <a:solidFill>
                  <a:srgbClr val="000000"/>
                </a:solidFill>
                <a:latin typeface="Times New Roman" panose="02020603050405020304" pitchFamily="18" charset="0"/>
              </a:rPr>
              <a:t>Статья 324. Доход работника в виде материальной выгоды</a:t>
            </a:r>
          </a:p>
          <a:p>
            <a:pPr marL="649310" indent="-432874"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Доходом работника в виде материальной выгоды, подлежащим налогообложению, является в том числе:</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1) отрицательная разница между стоимостью товаров,  реализованных работнику, и их балансовой стоимостью или ценой их приобретения - при реализации товаров работнику;</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b="1" dirty="0">
                <a:solidFill>
                  <a:srgbClr val="000000"/>
                </a:solidFill>
                <a:latin typeface="Times New Roman" panose="02020603050405020304" pitchFamily="18" charset="0"/>
              </a:rPr>
              <a:t>отрицательная разница между стоимостью работ, услуг, реализованных работнику, и  общей суммой расходов работодателя, понесенных в связи с таким выполнением работ, оказанием услуг с учетом соответствующей суммы НДС и акцизов - при реализации работ, услуг работнику.</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b="1" dirty="0">
                <a:solidFill>
                  <a:srgbClr val="000000"/>
                </a:solidFill>
                <a:latin typeface="Times New Roman" panose="02020603050405020304" pitchFamily="18" charset="0"/>
              </a:rPr>
              <a:t>В целях применения настоящего подпункта цена приобретения используется налогоплательщиками, которые согласно законодательству РК о бухгалтерском учете и финансовой отчетности не осуществляют ведение бухгалтерского учета;</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i="1" dirty="0">
                <a:solidFill>
                  <a:srgbClr val="000000"/>
                </a:solidFill>
                <a:latin typeface="Times New Roman" panose="02020603050405020304" pitchFamily="18" charset="0"/>
              </a:rPr>
              <a:t>Вводится в действие с 1 января 2021 года</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lang="ru-RU" sz="1414" dirty="0">
              <a:solidFill>
                <a:srgbClr val="000000"/>
              </a:solidFill>
              <a:latin typeface="Times New Roman" panose="02020603050405020304" pitchFamily="18" charset="0"/>
            </a:endParaRP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i="1" dirty="0">
                <a:solidFill>
                  <a:srgbClr val="000000"/>
                </a:solidFill>
                <a:latin typeface="Times New Roman" panose="02020603050405020304" pitchFamily="18" charset="0"/>
              </a:rPr>
              <a:t>Уточняющая поправка с разделением дохода, возникающего при реализации товаров или выполнении работ, оказании услуг.</a:t>
            </a:r>
          </a:p>
        </p:txBody>
      </p:sp>
    </p:spTree>
    <p:extLst>
      <p:ext uri="{BB962C8B-B14F-4D97-AF65-F5344CB8AC3E}">
        <p14:creationId xmlns:p14="http://schemas.microsoft.com/office/powerpoint/2010/main" val="129011797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1">
            <a:extLst>
              <a:ext uri="{FF2B5EF4-FFF2-40B4-BE49-F238E27FC236}">
                <a16:creationId xmlns:a16="http://schemas.microsoft.com/office/drawing/2014/main" id="{98767D9E-6C8B-4374-9C93-90E720CBE6EA}"/>
              </a:ext>
            </a:extLst>
          </p:cNvPr>
          <p:cNvSpPr txBox="1">
            <a:spLocks noChangeArrowheads="1"/>
          </p:cNvSpPr>
          <p:nvPr/>
        </p:nvSpPr>
        <p:spPr bwMode="auto">
          <a:xfrm>
            <a:off x="1811216" y="668217"/>
            <a:ext cx="6258770" cy="3665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292190" indent="-290837" algn="ctr" defTabSz="779173" fontAlgn="base">
              <a:lnSpc>
                <a:spcPct val="80000"/>
              </a:lnSpc>
              <a:spcBef>
                <a:spcPts val="426"/>
              </a:spcBef>
              <a:spcAft>
                <a:spcPct val="0"/>
              </a:spcAft>
              <a:buClrTx/>
              <a:tabLst>
                <a:tab pos="777821" algn="l"/>
                <a:tab pos="1556993" algn="l"/>
                <a:tab pos="2336166" algn="l"/>
                <a:tab pos="3115339" algn="l"/>
                <a:tab pos="3894511" algn="l"/>
                <a:tab pos="4673684" algn="l"/>
                <a:tab pos="5452857" algn="l"/>
                <a:tab pos="6232029" algn="l"/>
                <a:tab pos="7011202" algn="l"/>
                <a:tab pos="7790374" algn="l"/>
                <a:tab pos="8569547" algn="l"/>
              </a:tabLst>
              <a:defRPr/>
            </a:pPr>
            <a:endParaRPr lang="ru-RU" altLang="ru-RU" sz="1704" b="1" dirty="0">
              <a:latin typeface="Times New Roman" panose="02020603050405020304" pitchFamily="18" charset="0"/>
              <a:cs typeface="Times New Roman" panose="02020603050405020304" pitchFamily="18" charset="0"/>
            </a:endParaRPr>
          </a:p>
        </p:txBody>
      </p:sp>
      <p:sp>
        <p:nvSpPr>
          <p:cNvPr id="30723" name="Rectangle 2">
            <a:extLst>
              <a:ext uri="{FF2B5EF4-FFF2-40B4-BE49-F238E27FC236}">
                <a16:creationId xmlns:a16="http://schemas.microsoft.com/office/drawing/2014/main" id="{75F62821-4E7E-4B36-8A24-230FBA31DFF5}"/>
              </a:ext>
            </a:extLst>
          </p:cNvPr>
          <p:cNvSpPr>
            <a:spLocks noChangeArrowheads="1"/>
          </p:cNvSpPr>
          <p:nvPr/>
        </p:nvSpPr>
        <p:spPr bwMode="auto">
          <a:xfrm>
            <a:off x="744835" y="975270"/>
            <a:ext cx="7777042" cy="3817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6686" tIns="39877" rIns="76686" bIns="39877">
            <a:spAutoFit/>
          </a:bodyPr>
          <a:lstStyle>
            <a:lvl1pPr indent="3603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5pPr>
            <a:lvl6pPr marL="25146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6pPr>
            <a:lvl7pPr marL="29718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7pPr>
            <a:lvl8pPr marL="34290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8pPr>
            <a:lvl9pPr marL="3886200" indent="-228600" defTabSz="449263" eaLnBrk="0" fontAlgn="base" hangingPunct="0">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Gill Sans MT" pitchFamily="32" charset="0"/>
                <a:ea typeface="Microsoft YaHei" charset="-122"/>
              </a:defRPr>
            </a:lvl9pPr>
          </a:lstStyle>
          <a:p>
            <a:pPr marL="649310" indent="-432874"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b="1" dirty="0">
                <a:solidFill>
                  <a:srgbClr val="000000"/>
                </a:solidFill>
                <a:latin typeface="Times New Roman" panose="02020603050405020304" pitchFamily="18" charset="0"/>
              </a:rPr>
              <a:t>Статья 325. Доход в виде безвозмездно полученного имущества, работ, услуг</a:t>
            </a:r>
          </a:p>
          <a:p>
            <a:pPr marL="649310" indent="-432874"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lang="ru-RU" sz="1414" b="1" dirty="0">
              <a:solidFill>
                <a:srgbClr val="000000"/>
              </a:solidFill>
              <a:latin typeface="Times New Roman" panose="02020603050405020304" pitchFamily="18" charset="0"/>
            </a:endParaRP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Доход в виде безвозмездно полученного имущества определяется в следующем размере с учетом соответствующей суммы налога на добавленную стоимость и акцизов:</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балансовой стоимости имущества;</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dirty="0">
                <a:solidFill>
                  <a:srgbClr val="000000"/>
                </a:solidFill>
                <a:latin typeface="Times New Roman" panose="02020603050405020304" pitchFamily="18" charset="0"/>
              </a:rPr>
              <a:t>стоимости имущества, определенной договором или иным документом, на основании которого имущество передается физическому лицу, в случае отсутствия балансовой стоимости такого имущества.      </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b="1" dirty="0">
                <a:solidFill>
                  <a:srgbClr val="000000"/>
                </a:solidFill>
                <a:latin typeface="Times New Roman" panose="02020603050405020304" pitchFamily="18" charset="0"/>
              </a:rPr>
              <a:t>Доход в виде безвозмездно полученных  работ и (или) услуг, определяется в виде стоимости выполненных работ, оказанных услуг в размере расходов налогового агента, понесенных в связи с таким выполнением работ, оказанием услуг, </a:t>
            </a:r>
            <a:r>
              <a:rPr lang="ru-RU" sz="1534" b="1" dirty="0">
                <a:solidFill>
                  <a:srgbClr val="000000"/>
                </a:solidFill>
                <a:latin typeface="Times New Roman" panose="02020603050405020304" pitchFamily="18" charset="0"/>
                <a:ea typeface="Times New Roman" panose="02020603050405020304" pitchFamily="18" charset="0"/>
              </a:rPr>
              <a:t>с учетом </a:t>
            </a:r>
            <a:r>
              <a:rPr lang="ru-RU" sz="1534" b="1" dirty="0">
                <a:solidFill>
                  <a:srgbClr val="0070C0"/>
                </a:solidFill>
                <a:latin typeface="Times New Roman" panose="02020603050405020304" pitchFamily="18" charset="0"/>
                <a:ea typeface="Times New Roman" panose="02020603050405020304" pitchFamily="18" charset="0"/>
              </a:rPr>
              <a:t>соответствующей суммы налога на добавленную стоимость и акцизов.</a:t>
            </a:r>
            <a:r>
              <a:rPr lang="ru-RU" sz="1414" dirty="0">
                <a:solidFill>
                  <a:srgbClr val="0070C0"/>
                </a:solidFill>
                <a:latin typeface="Times New Roman" panose="02020603050405020304" pitchFamily="18" charset="0"/>
              </a:rPr>
              <a:t>…</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lang="ru-RU" sz="1414" dirty="0">
              <a:solidFill>
                <a:srgbClr val="000000"/>
              </a:solidFill>
              <a:latin typeface="Times New Roman" panose="02020603050405020304" pitchFamily="18" charset="0"/>
            </a:endParaRP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i="1" dirty="0">
                <a:solidFill>
                  <a:srgbClr val="000000"/>
                </a:solidFill>
                <a:latin typeface="Times New Roman" panose="02020603050405020304" pitchFamily="18" charset="0"/>
              </a:rPr>
              <a:t>Вводится в действие с 1 января 2021 года</a:t>
            </a: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endParaRPr lang="ru-RU" sz="1414" i="1" dirty="0">
              <a:solidFill>
                <a:srgbClr val="000000"/>
              </a:solidFill>
              <a:latin typeface="Times New Roman" panose="02020603050405020304" pitchFamily="18" charset="0"/>
            </a:endParaRPr>
          </a:p>
          <a:p>
            <a:pPr marL="228612" indent="-12175" algn="just" defTabSz="779173" fontAlgn="base">
              <a:tabLst>
                <a:tab pos="0" algn="l"/>
                <a:tab pos="779173" algn="l"/>
                <a:tab pos="1558345" algn="l"/>
                <a:tab pos="2337518" algn="l"/>
                <a:tab pos="3116691" algn="l"/>
                <a:tab pos="3895863" algn="l"/>
                <a:tab pos="4675036" algn="l"/>
                <a:tab pos="5454208" algn="l"/>
                <a:tab pos="6233381" algn="l"/>
                <a:tab pos="7012554" algn="l"/>
                <a:tab pos="7791726" algn="l"/>
                <a:tab pos="8570899" algn="l"/>
              </a:tabLst>
              <a:defRPr/>
            </a:pPr>
            <a:r>
              <a:rPr lang="ru-RU" sz="1414" i="1" dirty="0">
                <a:solidFill>
                  <a:srgbClr val="000000"/>
                </a:solidFill>
                <a:latin typeface="Times New Roman" panose="02020603050405020304" pitchFamily="18" charset="0"/>
              </a:rPr>
              <a:t>Уточнение в части определения дохода в виде безвозмездно полученных  работ и (или) услуг физическими лицами, не являющиеся работниками</a:t>
            </a:r>
          </a:p>
        </p:txBody>
      </p:sp>
    </p:spTree>
    <p:extLst>
      <p:ext uri="{BB962C8B-B14F-4D97-AF65-F5344CB8AC3E}">
        <p14:creationId xmlns:p14="http://schemas.microsoft.com/office/powerpoint/2010/main" val="72723572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CC46A8A-5319-AED3-3F3C-196DE5994FAE}"/>
              </a:ext>
            </a:extLst>
          </p:cNvPr>
          <p:cNvSpPr txBox="1"/>
          <p:nvPr/>
        </p:nvSpPr>
        <p:spPr>
          <a:xfrm>
            <a:off x="357302" y="467697"/>
            <a:ext cx="8601143" cy="6222344"/>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Статья 363. Декларация по ИПН</a:t>
            </a:r>
          </a:p>
          <a:p>
            <a:pPr defTabSz="844083"/>
            <a:r>
              <a:rPr lang="ru-RU" sz="1532" dirty="0">
                <a:solidFill>
                  <a:prstClr val="black"/>
                </a:solidFill>
                <a:latin typeface="Times New Roman" panose="02020603050405020304" pitchFamily="18" charset="0"/>
                <a:cs typeface="Times New Roman" panose="02020603050405020304" pitchFamily="18" charset="0"/>
              </a:rPr>
              <a:t>1. Декларацию по ИПН представляют следующие налогоплательщики-резиденты:</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11-1) граждане РК, кандасы и лица, имеющие вид на жительство в РК, которые имеют по состоянию на 31 декабря отчетного налогового периода деньги на банковских счетах в иностранных банках, находящихся за пределами РК, в сумме, </a:t>
            </a:r>
            <a:r>
              <a:rPr lang="ru-RU" sz="1532" b="1" dirty="0">
                <a:solidFill>
                  <a:srgbClr val="0033CC"/>
                </a:solidFill>
                <a:latin typeface="Times New Roman" panose="02020603050405020304" pitchFamily="18" charset="0"/>
                <a:cs typeface="Times New Roman" panose="02020603050405020304" pitchFamily="18" charset="0"/>
              </a:rPr>
              <a:t>превышающей 2 000 </a:t>
            </a:r>
            <a:r>
              <a:rPr lang="ru-RU" sz="1532" b="1" dirty="0">
                <a:solidFill>
                  <a:prstClr val="black"/>
                </a:solidFill>
                <a:latin typeface="Times New Roman" panose="02020603050405020304" pitchFamily="18" charset="0"/>
                <a:cs typeface="Times New Roman" panose="02020603050405020304" pitchFamily="18" charset="0"/>
              </a:rPr>
              <a:t>МРП;</a:t>
            </a:r>
          </a:p>
          <a:p>
            <a:pPr defTabSz="844083"/>
            <a:endParaRPr lang="ru-RU" sz="1532" b="1" i="1"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Пункт 1 статьи дополнен пп.11-1, изменения вводятся в действие ЗРК 11.07.22 г. № 135-VII о внесении изменений в ЗРК «О введении в действие…»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12-1) граждане РК, кандасы и лица, имеющие вид на жительство в РК, которые имеют по состоянию на 31 декабря отчетного налогового периода в собственности цифровые активы;</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Налогообложение прироста стоимости при реализации цифровых активов ИПН</a:t>
            </a:r>
          </a:p>
          <a:p>
            <a:pPr defTabSz="844083"/>
            <a:r>
              <a:rPr lang="ru-RU" sz="1532" dirty="0">
                <a:solidFill>
                  <a:prstClr val="black"/>
                </a:solidFill>
                <a:latin typeface="Times New Roman" panose="02020603050405020304" pitchFamily="18" charset="0"/>
                <a:cs typeface="Times New Roman" panose="02020603050405020304" pitchFamily="18" charset="0"/>
              </a:rPr>
              <a:t>Статья 332. Доход физического лица от реализации имущества, полученный из источников за пределами Республики Казахстан</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4. Доход физического лица при реализации цифрового актива, ценных бумаг, за исключением долговых ценных бумаг, полученный из источников за пределами РК, определяется как положительная разница между стоимостью реализации и стоимостью приобретения.</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Цифровые активы </a:t>
            </a:r>
            <a:r>
              <a:rPr lang="ru-RU" sz="1532" dirty="0">
                <a:solidFill>
                  <a:prstClr val="black"/>
                </a:solidFill>
                <a:latin typeface="Times New Roman" panose="02020603050405020304" pitchFamily="18" charset="0"/>
                <a:cs typeface="Times New Roman" panose="02020603050405020304" pitchFamily="18" charset="0"/>
              </a:rPr>
              <a:t>– это электронные файлы данных, которые могут принадлежать физлицам и передаваться ими, и использоваться </a:t>
            </a:r>
            <a:r>
              <a:rPr lang="ru-RU" sz="1532" b="1" dirty="0">
                <a:solidFill>
                  <a:prstClr val="black"/>
                </a:solidFill>
                <a:latin typeface="Times New Roman" panose="02020603050405020304" pitchFamily="18" charset="0"/>
                <a:cs typeface="Times New Roman" panose="02020603050405020304" pitchFamily="18" charset="0"/>
              </a:rPr>
              <a:t>в качестве валюты </a:t>
            </a:r>
            <a:r>
              <a:rPr lang="ru-RU" sz="1532" dirty="0">
                <a:solidFill>
                  <a:prstClr val="black"/>
                </a:solidFill>
                <a:latin typeface="Times New Roman" panose="02020603050405020304" pitchFamily="18" charset="0"/>
                <a:cs typeface="Times New Roman" panose="02020603050405020304" pitchFamily="18" charset="0"/>
              </a:rPr>
              <a:t>для совершения </a:t>
            </a:r>
            <a:r>
              <a:rPr lang="ru-RU" sz="1532" b="1" dirty="0">
                <a:solidFill>
                  <a:prstClr val="black"/>
                </a:solidFill>
                <a:latin typeface="Times New Roman" panose="02020603050405020304" pitchFamily="18" charset="0"/>
                <a:cs typeface="Times New Roman" panose="02020603050405020304" pitchFamily="18" charset="0"/>
              </a:rPr>
              <a:t>транзакций</a:t>
            </a:r>
            <a:r>
              <a:rPr lang="ru-RU" sz="1532" dirty="0">
                <a:solidFill>
                  <a:prstClr val="black"/>
                </a:solidFill>
                <a:latin typeface="Times New Roman" panose="02020603050405020304" pitchFamily="18" charset="0"/>
                <a:cs typeface="Times New Roman" panose="02020603050405020304" pitchFamily="18" charset="0"/>
              </a:rPr>
              <a:t> или как способ хранения нематериального контента, такого как компьютеризированные произведения искусства, видео или контрактные документы.(например, NFT)</a:t>
            </a:r>
          </a:p>
          <a:p>
            <a:pPr defTabSz="844083"/>
            <a:endParaRPr lang="ru-KZ" sz="1532"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771712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id="{02288D2D-D818-4445-A4C6-058001D9287F}"/>
              </a:ext>
            </a:extLst>
          </p:cNvPr>
          <p:cNvGraphicFramePr/>
          <p:nvPr/>
        </p:nvGraphicFramePr>
        <p:xfrm>
          <a:off x="562708" y="685800"/>
          <a:ext cx="8018585" cy="4642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564224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716802" y="637687"/>
            <a:ext cx="7909802" cy="525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1920" tIns="35960" rIns="71920" bIns="3596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defTabSz="844083" eaLnBrk="0" hangingPunct="0">
              <a:defRPr/>
            </a:pPr>
            <a:r>
              <a:rPr lang="ru-RU" altLang="ru-RU" sz="1532" b="1" dirty="0">
                <a:solidFill>
                  <a:srgbClr val="1E09B7"/>
                </a:solidFill>
                <a:latin typeface="Times New Roman" panose="02020603050405020304" pitchFamily="18" charset="0"/>
                <a:cs typeface="Times New Roman" panose="02020603050405020304" pitchFamily="18" charset="0"/>
              </a:rPr>
              <a:t>Горизонтальный анализ</a:t>
            </a:r>
            <a:r>
              <a:rPr lang="ru-RU" altLang="ru-RU" sz="1532" dirty="0">
                <a:solidFill>
                  <a:srgbClr val="1E09B7"/>
                </a:solidFill>
                <a:latin typeface="Times New Roman" panose="02020603050405020304" pitchFamily="18" charset="0"/>
                <a:cs typeface="Times New Roman" panose="02020603050405020304" pitchFamily="18" charset="0"/>
              </a:rPr>
              <a:t> </a:t>
            </a:r>
            <a:r>
              <a:rPr lang="ru-RU" altLang="ru-RU" sz="1532" dirty="0">
                <a:solidFill>
                  <a:srgbClr val="000000"/>
                </a:solidFill>
                <a:latin typeface="Times New Roman" panose="02020603050405020304" pitchFamily="18" charset="0"/>
                <a:cs typeface="Times New Roman" panose="02020603050405020304" pitchFamily="18" charset="0"/>
              </a:rPr>
              <a:t>концентрирует внимание на тенденциях поведения различных стадий финансовой отчетности в стоимостном и процентном выражении.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Горизонтальный анализ показывает динамику статей ФО.</a:t>
            </a:r>
          </a:p>
          <a:p>
            <a:pPr defTabSz="844083">
              <a:spcBef>
                <a:spcPts val="0"/>
              </a:spcBef>
              <a:defRPr/>
            </a:pPr>
            <a:r>
              <a:rPr lang="ru-RU" altLang="ru-RU" sz="1532" b="1" dirty="0">
                <a:solidFill>
                  <a:prstClr val="black"/>
                </a:solidFill>
                <a:latin typeface="Times New Roman" panose="02020603050405020304" pitchFamily="18" charset="0"/>
                <a:cs typeface="Times New Roman" panose="02020603050405020304" pitchFamily="18" charset="0"/>
              </a:rPr>
              <a:t>Горизонтальный (временной) анализ</a:t>
            </a:r>
            <a:r>
              <a:rPr lang="ru-RU" altLang="ru-RU" sz="1532" i="1" dirty="0">
                <a:solidFill>
                  <a:prstClr val="black"/>
                </a:solidFill>
                <a:latin typeface="Times New Roman" panose="02020603050405020304" pitchFamily="18" charset="0"/>
                <a:cs typeface="Times New Roman" panose="02020603050405020304" pitchFamily="18" charset="0"/>
              </a:rPr>
              <a:t> - </a:t>
            </a:r>
            <a:r>
              <a:rPr lang="ru-RU" altLang="ru-RU" sz="1532" dirty="0">
                <a:solidFill>
                  <a:prstClr val="black"/>
                </a:solidFill>
                <a:latin typeface="Times New Roman" panose="02020603050405020304" pitchFamily="18" charset="0"/>
                <a:cs typeface="Times New Roman" panose="02020603050405020304" pitchFamily="18" charset="0"/>
              </a:rPr>
              <a:t>это сравнение каждой позиции отчетности с предыдущим периодом. Показывает абсолютное и относительное изменения статей отчетов. Отвечает на вопросы</a:t>
            </a:r>
          </a:p>
          <a:p>
            <a:pPr defTabSz="844083">
              <a:spcBef>
                <a:spcPts val="0"/>
              </a:spcBef>
              <a:buFont typeface="Wingdings" panose="05000000000000000000" pitchFamily="2" charset="2"/>
              <a:buChar char="Ø"/>
              <a:defRPr/>
            </a:pPr>
            <a:r>
              <a:rPr lang="ru-RU" altLang="ru-RU" sz="1532" dirty="0">
                <a:solidFill>
                  <a:prstClr val="black"/>
                </a:solidFill>
                <a:latin typeface="Times New Roman" panose="02020603050405020304" pitchFamily="18" charset="0"/>
                <a:cs typeface="Times New Roman" panose="02020603050405020304" pitchFamily="18" charset="0"/>
              </a:rPr>
              <a:t>как изменились за период активы, обязательства, капитал предприятия (баланс) </a:t>
            </a:r>
          </a:p>
          <a:p>
            <a:pPr defTabSz="844083">
              <a:spcBef>
                <a:spcPts val="0"/>
              </a:spcBef>
              <a:buFont typeface="Wingdings" panose="05000000000000000000" pitchFamily="2" charset="2"/>
              <a:buChar char="Ø"/>
              <a:defRPr/>
            </a:pPr>
            <a:r>
              <a:rPr lang="ru-RU" altLang="ru-RU" sz="1532" dirty="0">
                <a:solidFill>
                  <a:srgbClr val="000000"/>
                </a:solidFill>
                <a:latin typeface="Times New Roman" panose="02020603050405020304" pitchFamily="18" charset="0"/>
                <a:cs typeface="Times New Roman" panose="02020603050405020304" pitchFamily="18" charset="0"/>
              </a:rPr>
              <a:t>как изменились </a:t>
            </a:r>
            <a:r>
              <a:rPr lang="ru-RU" altLang="ru-RU" sz="1532" dirty="0">
                <a:solidFill>
                  <a:prstClr val="black"/>
                </a:solidFill>
                <a:latin typeface="Times New Roman" panose="02020603050405020304" pitchFamily="18" charset="0"/>
                <a:cs typeface="Times New Roman" panose="02020603050405020304" pitchFamily="18" charset="0"/>
              </a:rPr>
              <a:t>объем продаж, валовая прибыль, расходы, чистая прибыль и т.д. (отчет о прибылях и убытках),</a:t>
            </a:r>
          </a:p>
          <a:p>
            <a:pPr defTabSz="844083">
              <a:spcBef>
                <a:spcPts val="0"/>
              </a:spcBef>
              <a:buFont typeface="Wingdings" panose="05000000000000000000" pitchFamily="2" charset="2"/>
              <a:buChar char="Ø"/>
              <a:defRPr/>
            </a:pPr>
            <a:r>
              <a:rPr lang="ru-RU" altLang="ru-RU" sz="1532" dirty="0">
                <a:solidFill>
                  <a:prstClr val="black"/>
                </a:solidFill>
                <a:latin typeface="Times New Roman" panose="02020603050405020304" pitchFamily="18" charset="0"/>
                <a:cs typeface="Times New Roman" panose="02020603050405020304" pitchFamily="18" charset="0"/>
              </a:rPr>
              <a:t>как изменился объем денежной наличности за периоды (отчет о движении денежных средств).</a:t>
            </a:r>
          </a:p>
          <a:p>
            <a:pPr defTabSz="844083" eaLnBrk="0" hangingPunct="0">
              <a:defRPr/>
            </a:pPr>
            <a:endPar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spcAft>
                <a:spcPts val="0"/>
              </a:spcAft>
              <a:defRPr/>
            </a:pPr>
            <a:r>
              <a:rPr lang="ru-RU" sz="1532" b="1" dirty="0">
                <a:solidFill>
                  <a:srgbClr val="1E09B7"/>
                </a:solidFill>
                <a:latin typeface="Times New Roman" panose="02020603050405020304" pitchFamily="18" charset="0"/>
                <a:ea typeface="Times New Roman" panose="02020603050405020304" pitchFamily="18" charset="0"/>
                <a:cs typeface="Times New Roman" panose="02020603050405020304" pitchFamily="18" charset="0"/>
              </a:rPr>
              <a:t>Вертикальный анализ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называется еще структурным, так как показывает структуру в виде относительных величин. Является анализом внутренней структуры отчетности. При проведении такого анализа целая часть приравнивается к 100% и исчисляется удельный вес каждой ее составляющей. Выясняют, какую долю в группе или подгруппе составляет конкретная статья, позволяющая определить влияние показателя этой статьи на деятельность предприятия.</a:t>
            </a:r>
          </a:p>
          <a:p>
            <a:pPr defTabSz="844083">
              <a:spcAft>
                <a:spcPts val="0"/>
              </a:spcAft>
              <a:defRPr/>
            </a:pP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Вертикальный (структурный) анализ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определение структуры итоговых финансовых показателей с выявлением влияния каждой позиции отчетности на результат в целом. </a:t>
            </a:r>
          </a:p>
          <a:p>
            <a:pPr defTabSz="844083">
              <a:spcAft>
                <a:spcPts val="0"/>
              </a:spcAft>
              <a:defRPr/>
            </a:pP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Согласно правилу структурного анализа каждая статья финансового документа рассчитывается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 процентах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 самой крупной величине этого документа. </a:t>
            </a:r>
          </a:p>
        </p:txBody>
      </p:sp>
      <p:pic>
        <p:nvPicPr>
          <p:cNvPr id="9" name="Рисунок 8" descr="Вертикальный и горизонтальный анализ баланса">
            <a:extLst>
              <a:ext uri="{FF2B5EF4-FFF2-40B4-BE49-F238E27FC236}">
                <a16:creationId xmlns:a16="http://schemas.microsoft.com/office/drawing/2014/main" id="{1B816C8C-7315-47B2-B50F-45209F93BB2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6633" y="291168"/>
            <a:ext cx="1245997" cy="480442"/>
          </a:xfrm>
          <a:prstGeom prst="rect">
            <a:avLst/>
          </a:prstGeom>
          <a:noFill/>
          <a:ln>
            <a:noFill/>
          </a:ln>
        </p:spPr>
      </p:pic>
    </p:spTree>
    <p:extLst>
      <p:ext uri="{BB962C8B-B14F-4D97-AF65-F5344CB8AC3E}">
        <p14:creationId xmlns:p14="http://schemas.microsoft.com/office/powerpoint/2010/main" val="4267031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C386-7735-BD03-D9AD-A869CD45C71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F37A4C4-4130-272F-1F42-232F685A4C5B}"/>
              </a:ext>
            </a:extLst>
          </p:cNvPr>
          <p:cNvSpPr txBox="1"/>
          <p:nvPr/>
        </p:nvSpPr>
        <p:spPr>
          <a:xfrm>
            <a:off x="218049" y="539068"/>
            <a:ext cx="8771206" cy="3208379"/>
          </a:xfrm>
          <a:prstGeom prst="rect">
            <a:avLst/>
          </a:prstGeom>
          <a:noFill/>
        </p:spPr>
        <p:txBody>
          <a:bodyPr wrap="square">
            <a:spAutoFit/>
          </a:bodyPr>
          <a:lstStyle/>
          <a:p>
            <a:pPr defTabSz="844083"/>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в учете остаток задолженность по счету 3241, то желательно перенести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Дт 3241 Кт 3243 и эта задолженность в течение 6 мес. будет на данном счете</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Дт 3243 Кт 1091</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Описание ситуации                              Дт               Кт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Начислено пособие на погребение    7140            3248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Выплачено пособие на погребение    3248    1091 или 1047</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За отработанный период работодатель в соответствии с положениями Трудового кодекса РК обязан выплатить работнику заработную плату,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работник находился на больничном</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то  возникает обязательство по оплате пособия по временной нетрудоспособности, также в соответствии со ст. 96 ТК РК работодатель при расторжении трудового договора с работником в связи с его смертью должен начислить и выплатить компенсацию за неиспользованный отпуск. Данные выплаты работодатель выплачивает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наследникам</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умершего работника.</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lnSpc>
                <a:spcPct val="107000"/>
              </a:lnSpc>
              <a:spcAft>
                <a:spcPts val="738"/>
              </a:spcAft>
            </a:pPr>
            <a:r>
              <a:rPr lang="ru-RU" sz="1108"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015"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5360172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5598" y="422561"/>
            <a:ext cx="6472804" cy="328814"/>
          </a:xfrm>
        </p:spPr>
        <p:txBody>
          <a:bodyPr>
            <a:normAutofit fontScale="90000"/>
          </a:bodyPr>
          <a:lstStyle/>
          <a:p>
            <a:pPr lvl="0"/>
            <a:br>
              <a:rPr lang="ru-RU" altLang="ru-RU" sz="1888" b="1" dirty="0">
                <a:solidFill>
                  <a:srgbClr val="000000"/>
                </a:solidFill>
                <a:latin typeface="Times New Roman" panose="02020603050405020304" pitchFamily="18" charset="0"/>
                <a:cs typeface="Times New Roman" panose="02020603050405020304" pitchFamily="18" charset="0"/>
              </a:rPr>
            </a:br>
            <a:br>
              <a:rPr lang="ru-RU" altLang="ru-RU" sz="1888" b="1" dirty="0">
                <a:solidFill>
                  <a:srgbClr val="000000"/>
                </a:solidFill>
                <a:latin typeface="Times New Roman" panose="02020603050405020304" pitchFamily="18" charset="0"/>
                <a:cs typeface="Times New Roman" panose="02020603050405020304" pitchFamily="18" charset="0"/>
              </a:rPr>
            </a:br>
            <a:r>
              <a:rPr lang="ru-RU" altLang="ru-RU" sz="1888" b="1" dirty="0">
                <a:solidFill>
                  <a:srgbClr val="000000"/>
                </a:solidFill>
                <a:latin typeface="Times New Roman" panose="02020603050405020304" pitchFamily="18" charset="0"/>
                <a:cs typeface="Times New Roman" panose="02020603050405020304" pitchFamily="18" charset="0"/>
              </a:rPr>
              <a:t>Горизонтальный анализ баланса</a:t>
            </a:r>
            <a:br>
              <a:rPr lang="ru-RU" altLang="ru-RU" dirty="0">
                <a:solidFill>
                  <a:srgbClr val="000000"/>
                </a:solidFill>
                <a:latin typeface="Arial" pitchFamily="34" charset="0"/>
                <a:cs typeface="Arial" pitchFamily="34" charset="0"/>
              </a:rPr>
            </a:br>
            <a:endParaRPr lang="ru-RU" dirty="0"/>
          </a:p>
        </p:txBody>
      </p:sp>
      <p:graphicFrame>
        <p:nvGraphicFramePr>
          <p:cNvPr id="4" name="Таблица 3"/>
          <p:cNvGraphicFramePr>
            <a:graphicFrameLocks noGrp="1"/>
          </p:cNvGraphicFramePr>
          <p:nvPr/>
        </p:nvGraphicFramePr>
        <p:xfrm>
          <a:off x="1013359" y="852052"/>
          <a:ext cx="7362714" cy="5087947"/>
        </p:xfrm>
        <a:graphic>
          <a:graphicData uri="http://schemas.openxmlformats.org/drawingml/2006/table">
            <a:tbl>
              <a:tblPr firstRow="1" bandRow="1">
                <a:tableStyleId>{F5AB1C69-6EDB-4FF4-983F-18BD219EF322}</a:tableStyleId>
              </a:tblPr>
              <a:tblGrid>
                <a:gridCol w="3264138">
                  <a:extLst>
                    <a:ext uri="{9D8B030D-6E8A-4147-A177-3AD203B41FA5}">
                      <a16:colId xmlns:a16="http://schemas.microsoft.com/office/drawing/2014/main" val="20000"/>
                    </a:ext>
                  </a:extLst>
                </a:gridCol>
                <a:gridCol w="969422">
                  <a:extLst>
                    <a:ext uri="{9D8B030D-6E8A-4147-A177-3AD203B41FA5}">
                      <a16:colId xmlns:a16="http://schemas.microsoft.com/office/drawing/2014/main" val="20001"/>
                    </a:ext>
                  </a:extLst>
                </a:gridCol>
                <a:gridCol w="1043051">
                  <a:extLst>
                    <a:ext uri="{9D8B030D-6E8A-4147-A177-3AD203B41FA5}">
                      <a16:colId xmlns:a16="http://schemas.microsoft.com/office/drawing/2014/main" val="20002"/>
                    </a:ext>
                  </a:extLst>
                </a:gridCol>
                <a:gridCol w="1104407">
                  <a:extLst>
                    <a:ext uri="{9D8B030D-6E8A-4147-A177-3AD203B41FA5}">
                      <a16:colId xmlns:a16="http://schemas.microsoft.com/office/drawing/2014/main" val="20003"/>
                    </a:ext>
                  </a:extLst>
                </a:gridCol>
                <a:gridCol w="981696">
                  <a:extLst>
                    <a:ext uri="{9D8B030D-6E8A-4147-A177-3AD203B41FA5}">
                      <a16:colId xmlns:a16="http://schemas.microsoft.com/office/drawing/2014/main" val="20004"/>
                    </a:ext>
                  </a:extLst>
                </a:gridCol>
              </a:tblGrid>
              <a:tr h="51163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ru-RU" sz="1400" b="0" dirty="0">
                        <a:solidFill>
                          <a:schemeClr val="tx1"/>
                        </a:solidFill>
                        <a:effectLst/>
                        <a:latin typeface="Times New Roman" panose="02020603050405020304" pitchFamily="18" charset="0"/>
                        <a:cs typeface="Times New Roman" panose="02020603050405020304" pitchFamily="18"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lang="ru-RU" sz="1400" b="0" dirty="0">
                          <a:solidFill>
                            <a:schemeClr val="tx1"/>
                          </a:solidFill>
                          <a:effectLst/>
                          <a:latin typeface="Times New Roman" panose="02020603050405020304" pitchFamily="18" charset="0"/>
                          <a:cs typeface="Times New Roman" panose="02020603050405020304" pitchFamily="18" charset="0"/>
                        </a:rPr>
                        <a:t>Статьи баланса</a:t>
                      </a:r>
                      <a:endParaRPr lang="ru-RU" sz="1400" dirty="0"/>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400" b="0" dirty="0">
                          <a:solidFill>
                            <a:schemeClr val="tx1"/>
                          </a:solidFill>
                          <a:effectLst/>
                          <a:latin typeface="Times New Roman" panose="02020603050405020304" pitchFamily="18" charset="0"/>
                          <a:cs typeface="Times New Roman" panose="02020603050405020304" pitchFamily="18" charset="0"/>
                        </a:rPr>
                        <a:t>Прошлый </a:t>
                      </a:r>
                    </a:p>
                    <a:p>
                      <a:pPr algn="ctr"/>
                      <a:r>
                        <a:rPr lang="ru-RU" sz="1400" b="0" dirty="0">
                          <a:solidFill>
                            <a:schemeClr val="tx1"/>
                          </a:solidFill>
                          <a:effectLst/>
                          <a:latin typeface="Times New Roman" panose="02020603050405020304" pitchFamily="18" charset="0"/>
                          <a:cs typeface="Times New Roman" panose="02020603050405020304" pitchFamily="18" charset="0"/>
                        </a:rPr>
                        <a:t>Период</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400" b="0" dirty="0">
                          <a:solidFill>
                            <a:schemeClr val="tx1"/>
                          </a:solidFill>
                          <a:effectLst/>
                          <a:latin typeface="Times New Roman" panose="02020603050405020304" pitchFamily="18" charset="0"/>
                          <a:cs typeface="Times New Roman" panose="02020603050405020304" pitchFamily="18" charset="0"/>
                        </a:rPr>
                        <a:t>Отчетный</a:t>
                      </a:r>
                    </a:p>
                    <a:p>
                      <a:pPr algn="ctr"/>
                      <a:r>
                        <a:rPr lang="ru-RU" sz="1400" b="0" dirty="0">
                          <a:solidFill>
                            <a:schemeClr val="tx1"/>
                          </a:solidFill>
                          <a:effectLst/>
                          <a:latin typeface="Times New Roman" panose="02020603050405020304" pitchFamily="18" charset="0"/>
                          <a:cs typeface="Times New Roman" panose="02020603050405020304" pitchFamily="18" charset="0"/>
                        </a:rPr>
                        <a:t> период</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1400" b="0" dirty="0">
                          <a:solidFill>
                            <a:schemeClr val="tx1"/>
                          </a:solidFill>
                          <a:effectLst/>
                          <a:latin typeface="Times New Roman" panose="02020603050405020304" pitchFamily="18" charset="0"/>
                          <a:cs typeface="Times New Roman" panose="02020603050405020304" pitchFamily="18" charset="0"/>
                        </a:rPr>
                        <a:t>Абсолютное изменение</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400" b="0" dirty="0">
                          <a:solidFill>
                            <a:schemeClr val="tx1"/>
                          </a:solidFill>
                          <a:effectLst/>
                          <a:latin typeface="Times New Roman" panose="02020603050405020304" pitchFamily="18" charset="0"/>
                          <a:cs typeface="Times New Roman" panose="02020603050405020304" pitchFamily="18" charset="0"/>
                        </a:rPr>
                        <a:t>в % изменение</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1"/>
                  </a:ext>
                </a:extLst>
              </a:tr>
              <a:tr h="2691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tx1"/>
                          </a:solidFill>
                          <a:effectLst/>
                          <a:latin typeface="Times New Roman" panose="02020603050405020304" pitchFamily="18" charset="0"/>
                          <a:cs typeface="Times New Roman" panose="02020603050405020304" pitchFamily="18" charset="0"/>
                        </a:rPr>
                        <a:t>Актив</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2631061"/>
                  </a:ext>
                </a:extLst>
              </a:tr>
              <a:tr h="269195">
                <a:tc>
                  <a:txBody>
                    <a:bodyPr/>
                    <a:lstStyle/>
                    <a:p>
                      <a:pPr algn="ctr"/>
                      <a:r>
                        <a:rPr lang="ru-RU" sz="1400" dirty="0">
                          <a:solidFill>
                            <a:schemeClr val="tx1"/>
                          </a:solidFill>
                          <a:effectLst/>
                          <a:latin typeface="Times New Roman" panose="02020603050405020304" pitchFamily="18" charset="0"/>
                          <a:cs typeface="Times New Roman" panose="02020603050405020304" pitchFamily="18" charset="0"/>
                        </a:rPr>
                        <a:t>Краткосрочные (оборотные) активы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Денежные средства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1,950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2,550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4417107"/>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Запасы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272,900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261,700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Дебиторская задолженность</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44,200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25,250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691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effectLst/>
                          <a:latin typeface="Times New Roman" panose="02020603050405020304" pitchFamily="18" charset="0"/>
                          <a:cs typeface="Times New Roman" panose="02020603050405020304" pitchFamily="18" charset="0"/>
                        </a:rPr>
                        <a:t>Долгосрочные (внеоборотные) активы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Основные средства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361,200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353,500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69195">
                <a:tc>
                  <a:txBody>
                    <a:bodyPr/>
                    <a:lstStyle/>
                    <a:p>
                      <a:pPr algn="just"/>
                      <a:r>
                        <a:rPr lang="ru-RU" sz="1400" b="1" dirty="0">
                          <a:solidFill>
                            <a:schemeClr val="tx1"/>
                          </a:solidFill>
                          <a:effectLst/>
                          <a:latin typeface="Times New Roman" panose="02020603050405020304" pitchFamily="18" charset="0"/>
                          <a:cs typeface="Times New Roman" panose="02020603050405020304" pitchFamily="18" charset="0"/>
                        </a:rPr>
                        <a:t>Итого активы</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680,250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643,000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69195">
                <a:tc>
                  <a:txBody>
                    <a:bodyPr/>
                    <a:lstStyle/>
                    <a:p>
                      <a:pPr algn="ctr"/>
                      <a:r>
                        <a:rPr lang="ru-RU" sz="1400" b="1" dirty="0">
                          <a:solidFill>
                            <a:schemeClr val="tx1"/>
                          </a:solidFill>
                          <a:effectLst/>
                          <a:latin typeface="Times New Roman" panose="02020603050405020304" pitchFamily="18" charset="0"/>
                          <a:cs typeface="Times New Roman" panose="02020603050405020304" pitchFamily="18" charset="0"/>
                        </a:rPr>
                        <a:t>Обязательство и капитал</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69195">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Краткосрочные обязательства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67,900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42,950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69195">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Долгосрочные обязательства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117,800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115,600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69195">
                <a:tc>
                  <a:txBody>
                    <a:bodyPr/>
                    <a:lstStyle/>
                    <a:p>
                      <a:pPr algn="just"/>
                      <a:r>
                        <a:rPr lang="ru-RU" sz="1400" b="1">
                          <a:solidFill>
                            <a:schemeClr val="tx1"/>
                          </a:solidFill>
                          <a:effectLst/>
                          <a:latin typeface="Times New Roman" panose="02020603050405020304" pitchFamily="18" charset="0"/>
                          <a:cs typeface="Times New Roman" panose="02020603050405020304" pitchFamily="18" charset="0"/>
                        </a:rPr>
                        <a:t>Итого обязательств</a:t>
                      </a:r>
                      <a:endParaRPr lang="ru-RU" sz="140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185,700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158,550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Уставный капитал</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400,000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400,000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69195">
                <a:tc>
                  <a:txBody>
                    <a:bodyPr/>
                    <a:lstStyle/>
                    <a:p>
                      <a:pPr algn="just"/>
                      <a:r>
                        <a:rPr lang="ru-RU" sz="1400" dirty="0">
                          <a:solidFill>
                            <a:schemeClr val="tx1"/>
                          </a:solidFill>
                          <a:effectLst/>
                          <a:latin typeface="Times New Roman" panose="02020603050405020304" pitchFamily="18" charset="0"/>
                          <a:cs typeface="Times New Roman" panose="02020603050405020304" pitchFamily="18" charset="0"/>
                        </a:rPr>
                        <a:t>Нераспределенная прибыль</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69,550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62,200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(7,350)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69195">
                <a:tc>
                  <a:txBody>
                    <a:bodyPr/>
                    <a:lstStyle/>
                    <a:p>
                      <a:pPr algn="just"/>
                      <a:r>
                        <a:rPr lang="ru-RU" sz="1400">
                          <a:solidFill>
                            <a:schemeClr val="tx1"/>
                          </a:solidFill>
                          <a:effectLst/>
                          <a:latin typeface="Times New Roman" panose="02020603050405020304" pitchFamily="18" charset="0"/>
                          <a:cs typeface="Times New Roman" panose="02020603050405020304" pitchFamily="18" charset="0"/>
                        </a:rPr>
                        <a:t>Резерв</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25,000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22,250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69195">
                <a:tc>
                  <a:txBody>
                    <a:bodyPr/>
                    <a:lstStyle/>
                    <a:p>
                      <a:pPr algn="just"/>
                      <a:r>
                        <a:rPr lang="ru-RU" sz="1400" b="1">
                          <a:solidFill>
                            <a:schemeClr val="tx1"/>
                          </a:solidFill>
                          <a:effectLst/>
                          <a:latin typeface="Times New Roman" panose="02020603050405020304" pitchFamily="18" charset="0"/>
                          <a:cs typeface="Times New Roman" panose="02020603050405020304" pitchFamily="18" charset="0"/>
                        </a:rPr>
                        <a:t>Итого собственного капитала</a:t>
                      </a:r>
                      <a:endParaRPr lang="ru-RU" sz="140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494,550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484,450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69195">
                <a:tc>
                  <a:txBody>
                    <a:bodyPr/>
                    <a:lstStyle/>
                    <a:p>
                      <a:pPr algn="just"/>
                      <a:r>
                        <a:rPr lang="ru-RU" sz="1400" b="1" dirty="0">
                          <a:solidFill>
                            <a:schemeClr val="tx1"/>
                          </a:solidFill>
                          <a:effectLst/>
                          <a:latin typeface="Times New Roman" panose="02020603050405020304" pitchFamily="18" charset="0"/>
                          <a:cs typeface="Times New Roman" panose="02020603050405020304" pitchFamily="18" charset="0"/>
                        </a:rPr>
                        <a:t>Итого обязательства и капитал</a:t>
                      </a: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680,250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400" dirty="0">
                          <a:solidFill>
                            <a:schemeClr val="tx1"/>
                          </a:solidFill>
                          <a:effectLst/>
                          <a:latin typeface="Times New Roman" panose="02020603050405020304" pitchFamily="18" charset="0"/>
                          <a:cs typeface="Times New Roman" panose="02020603050405020304" pitchFamily="18" charset="0"/>
                        </a:rPr>
                        <a:t>643,000</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4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5" name="Rectangle 1"/>
          <p:cNvSpPr>
            <a:spLocks noChangeArrowheads="1"/>
          </p:cNvSpPr>
          <p:nvPr/>
        </p:nvSpPr>
        <p:spPr bwMode="auto">
          <a:xfrm>
            <a:off x="3313404" y="2006990"/>
            <a:ext cx="65" cy="326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844083" eaLnBrk="0" fontAlgn="base" hangingPunct="0">
              <a:spcBef>
                <a:spcPct val="0"/>
              </a:spcBef>
              <a:spcAft>
                <a:spcPct val="0"/>
              </a:spcAft>
              <a:defRPr/>
            </a:pPr>
            <a:br>
              <a:rPr lang="ru-RU" altLang="ru-RU" sz="708" dirty="0">
                <a:solidFill>
                  <a:prstClr val="black"/>
                </a:solidFill>
                <a:latin typeface="Arial" pitchFamily="34" charset="0"/>
              </a:rPr>
            </a:br>
            <a:endParaRPr lang="ru-RU" altLang="ru-RU" sz="1416" dirty="0">
              <a:solidFill>
                <a:prstClr val="black"/>
              </a:solidFill>
              <a:latin typeface="Arial" pitchFamily="34" charset="0"/>
            </a:endParaRPr>
          </a:p>
        </p:txBody>
      </p:sp>
    </p:spTree>
    <p:extLst>
      <p:ext uri="{BB962C8B-B14F-4D97-AF65-F5344CB8AC3E}">
        <p14:creationId xmlns:p14="http://schemas.microsoft.com/office/powerpoint/2010/main" val="416193931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0555" y="483916"/>
            <a:ext cx="7107344" cy="429491"/>
          </a:xfrm>
        </p:spPr>
        <p:txBody>
          <a:bodyPr>
            <a:normAutofit fontScale="90000"/>
          </a:bodyPr>
          <a:lstStyle/>
          <a:p>
            <a:pPr lvl="0"/>
            <a:r>
              <a:rPr lang="ru-RU" altLang="ru-RU" sz="1888" b="1" dirty="0">
                <a:solidFill>
                  <a:srgbClr val="000000"/>
                </a:solidFill>
                <a:latin typeface="Times New Roman" panose="02020603050405020304" pitchFamily="18" charset="0"/>
                <a:cs typeface="Times New Roman" panose="02020603050405020304" pitchFamily="18" charset="0"/>
              </a:rPr>
              <a:t>Оформление горизонтального и вертикального  анализ отчетности</a:t>
            </a:r>
            <a:endParaRPr lang="ru-RU" dirty="0"/>
          </a:p>
        </p:txBody>
      </p:sp>
      <p:graphicFrame>
        <p:nvGraphicFramePr>
          <p:cNvPr id="4" name="Таблица 3"/>
          <p:cNvGraphicFramePr>
            <a:graphicFrameLocks noGrp="1"/>
          </p:cNvGraphicFramePr>
          <p:nvPr/>
        </p:nvGraphicFramePr>
        <p:xfrm>
          <a:off x="976102" y="1097476"/>
          <a:ext cx="7584033" cy="5276614"/>
        </p:xfrm>
        <a:graphic>
          <a:graphicData uri="http://schemas.openxmlformats.org/drawingml/2006/table">
            <a:tbl>
              <a:tblPr firstRow="1" bandRow="1">
                <a:tableStyleId>{F5AB1C69-6EDB-4FF4-983F-18BD219EF322}</a:tableStyleId>
              </a:tblPr>
              <a:tblGrid>
                <a:gridCol w="2548732">
                  <a:extLst>
                    <a:ext uri="{9D8B030D-6E8A-4147-A177-3AD203B41FA5}">
                      <a16:colId xmlns:a16="http://schemas.microsoft.com/office/drawing/2014/main" val="20000"/>
                    </a:ext>
                  </a:extLst>
                </a:gridCol>
                <a:gridCol w="683806">
                  <a:extLst>
                    <a:ext uri="{9D8B030D-6E8A-4147-A177-3AD203B41FA5}">
                      <a16:colId xmlns:a16="http://schemas.microsoft.com/office/drawing/2014/main" val="20001"/>
                    </a:ext>
                  </a:extLst>
                </a:gridCol>
                <a:gridCol w="808134">
                  <a:extLst>
                    <a:ext uri="{9D8B030D-6E8A-4147-A177-3AD203B41FA5}">
                      <a16:colId xmlns:a16="http://schemas.microsoft.com/office/drawing/2014/main" val="20002"/>
                    </a:ext>
                  </a:extLst>
                </a:gridCol>
                <a:gridCol w="621642">
                  <a:extLst>
                    <a:ext uri="{9D8B030D-6E8A-4147-A177-3AD203B41FA5}">
                      <a16:colId xmlns:a16="http://schemas.microsoft.com/office/drawing/2014/main" val="20003"/>
                    </a:ext>
                  </a:extLst>
                </a:gridCol>
                <a:gridCol w="745971">
                  <a:extLst>
                    <a:ext uri="{9D8B030D-6E8A-4147-A177-3AD203B41FA5}">
                      <a16:colId xmlns:a16="http://schemas.microsoft.com/office/drawing/2014/main" val="3311672099"/>
                    </a:ext>
                  </a:extLst>
                </a:gridCol>
                <a:gridCol w="683806">
                  <a:extLst>
                    <a:ext uri="{9D8B030D-6E8A-4147-A177-3AD203B41FA5}">
                      <a16:colId xmlns:a16="http://schemas.microsoft.com/office/drawing/2014/main" val="121981190"/>
                    </a:ext>
                  </a:extLst>
                </a:gridCol>
                <a:gridCol w="683806">
                  <a:extLst>
                    <a:ext uri="{9D8B030D-6E8A-4147-A177-3AD203B41FA5}">
                      <a16:colId xmlns:a16="http://schemas.microsoft.com/office/drawing/2014/main" val="1030656694"/>
                    </a:ext>
                  </a:extLst>
                </a:gridCol>
                <a:gridCol w="808137">
                  <a:extLst>
                    <a:ext uri="{9D8B030D-6E8A-4147-A177-3AD203B41FA5}">
                      <a16:colId xmlns:a16="http://schemas.microsoft.com/office/drawing/2014/main" val="20004"/>
                    </a:ext>
                  </a:extLst>
                </a:gridCol>
              </a:tblGrid>
              <a:tr h="256374">
                <a:tc rowSpan="2">
                  <a:txBody>
                    <a:bodyPr/>
                    <a:lstStyle/>
                    <a:p>
                      <a:pPr algn="ctr"/>
                      <a:endParaRPr lang="ru-RU" sz="1100" b="0" dirty="0">
                        <a:solidFill>
                          <a:schemeClr val="tx1"/>
                        </a:solidFill>
                        <a:effectLst/>
                        <a:latin typeface="Times New Roman" panose="02020603050405020304" pitchFamily="18" charset="0"/>
                        <a:cs typeface="Times New Roman" panose="02020603050405020304" pitchFamily="18" charset="0"/>
                      </a:endParaRPr>
                    </a:p>
                    <a:p>
                      <a:pPr algn="ctr"/>
                      <a:r>
                        <a:rPr lang="ru-RU" sz="1100" b="0" dirty="0">
                          <a:solidFill>
                            <a:schemeClr val="tx1"/>
                          </a:solidFill>
                          <a:effectLst/>
                          <a:latin typeface="Times New Roman" panose="02020603050405020304" pitchFamily="18" charset="0"/>
                          <a:cs typeface="Times New Roman" panose="02020603050405020304" pitchFamily="18" charset="0"/>
                        </a:rPr>
                        <a:t>Статьи баланса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На начало периода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100" b="0" dirty="0">
                          <a:solidFill>
                            <a:schemeClr val="tx1"/>
                          </a:solidFill>
                          <a:effectLst/>
                          <a:latin typeface="Times New Roman" panose="02020603050405020304" pitchFamily="18" charset="0"/>
                          <a:cs typeface="Times New Roman" panose="02020603050405020304" pitchFamily="18" charset="0"/>
                        </a:rPr>
                        <a:t>На конец периода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gridSpan="2">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Отклонение +/-</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ru-RU"/>
                    </a:p>
                  </a:txBody>
                  <a:tcPr/>
                </a:tc>
                <a:tc rowSpan="2">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Темп роста в %</a:t>
                      </a:r>
                    </a:p>
                  </a:txBody>
                  <a:tcPr marL="71920" marR="71920" marT="35960" marB="35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450938">
                <a:tc vMerge="1">
                  <a:txBody>
                    <a:bodyPr/>
                    <a:lstStyle/>
                    <a:p>
                      <a:endParaRPr lang="ru-RU"/>
                    </a:p>
                  </a:txBody>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Сумма, тыс.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Сумма, тыс.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Сумма, тыс.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r>
                        <a:rPr lang="ru-RU" sz="1100" b="0" dirty="0">
                          <a:solidFill>
                            <a:schemeClr val="tx1"/>
                          </a:solidFill>
                          <a:effectLst/>
                          <a:latin typeface="Times New Roman" panose="02020603050405020304" pitchFamily="18" charset="0"/>
                          <a:cs typeface="Times New Roman" panose="02020603050405020304" pitchFamily="18" charset="0"/>
                        </a:rPr>
                        <a:t>Удельный вес</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vMerge="1">
                  <a:txBody>
                    <a:bodyPr/>
                    <a:lstStyle/>
                    <a:p>
                      <a:pPr algn="ctr"/>
                      <a:endParaRPr lang="ru-RU" sz="1200" b="0" dirty="0">
                        <a:effectLst/>
                        <a:latin typeface="Times New Roman" panose="02020603050405020304" pitchFamily="18" charset="0"/>
                        <a:cs typeface="Times New Roman" panose="02020603050405020304" pitchFamily="18" charset="0"/>
                      </a:endParaRPr>
                    </a:p>
                  </a:txBody>
                  <a:tcPr marL="34096" marR="34096" marT="34096" marB="34096">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87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300" b="1" dirty="0">
                          <a:solidFill>
                            <a:schemeClr val="tx1"/>
                          </a:solidFill>
                          <a:effectLst/>
                          <a:latin typeface="Times New Roman" panose="02020603050405020304" pitchFamily="18" charset="0"/>
                          <a:cs typeface="Times New Roman" panose="02020603050405020304" pitchFamily="18" charset="0"/>
                        </a:rPr>
                        <a:t>Актив</a:t>
                      </a:r>
                      <a:endParaRPr lang="ru-RU" sz="13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2631061"/>
                  </a:ext>
                </a:extLst>
              </a:tr>
              <a:tr h="268782">
                <a:tc>
                  <a:txBody>
                    <a:bodyPr/>
                    <a:lstStyle/>
                    <a:p>
                      <a:pPr algn="ctr"/>
                      <a:r>
                        <a:rPr lang="ru-RU" sz="1300" dirty="0">
                          <a:solidFill>
                            <a:schemeClr val="tx1"/>
                          </a:solidFill>
                          <a:effectLst/>
                          <a:latin typeface="Times New Roman" panose="02020603050405020304" pitchFamily="18" charset="0"/>
                          <a:cs typeface="Times New Roman" panose="02020603050405020304" pitchFamily="18" charset="0"/>
                        </a:rPr>
                        <a:t>Краткосрочные  активы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68782">
                <a:tc>
                  <a:txBody>
                    <a:bodyPr/>
                    <a:lstStyle/>
                    <a:p>
                      <a:pPr algn="just"/>
                      <a:r>
                        <a:rPr lang="ru-RU" sz="1300" dirty="0">
                          <a:solidFill>
                            <a:schemeClr val="tx1"/>
                          </a:solidFill>
                          <a:effectLst/>
                          <a:latin typeface="Times New Roman" panose="02020603050405020304" pitchFamily="18" charset="0"/>
                          <a:cs typeface="Times New Roman" panose="02020603050405020304" pitchFamily="18" charset="0"/>
                        </a:rPr>
                        <a:t>Денежные средства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4417107"/>
                  </a:ext>
                </a:extLst>
              </a:tr>
              <a:tr h="268782">
                <a:tc>
                  <a:txBody>
                    <a:bodyPr/>
                    <a:lstStyle/>
                    <a:p>
                      <a:pPr algn="just"/>
                      <a:r>
                        <a:rPr lang="ru-RU" sz="1300" dirty="0">
                          <a:solidFill>
                            <a:schemeClr val="tx1"/>
                          </a:solidFill>
                          <a:effectLst/>
                          <a:latin typeface="Times New Roman" panose="02020603050405020304" pitchFamily="18" charset="0"/>
                          <a:cs typeface="Times New Roman" panose="02020603050405020304" pitchFamily="18" charset="0"/>
                        </a:rPr>
                        <a:t>Запасы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68782">
                <a:tc>
                  <a:txBody>
                    <a:bodyPr/>
                    <a:lstStyle/>
                    <a:p>
                      <a:pPr algn="just"/>
                      <a:r>
                        <a:rPr lang="ru-RU" sz="1300" dirty="0">
                          <a:solidFill>
                            <a:schemeClr val="tx1"/>
                          </a:solidFill>
                          <a:effectLst/>
                          <a:latin typeface="Times New Roman" panose="02020603050405020304" pitchFamily="18" charset="0"/>
                          <a:cs typeface="Times New Roman" panose="02020603050405020304" pitchFamily="18" charset="0"/>
                        </a:rPr>
                        <a:t>Дебиторская задолженность</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687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300" dirty="0">
                          <a:solidFill>
                            <a:schemeClr val="tx1"/>
                          </a:solidFill>
                          <a:effectLst/>
                          <a:latin typeface="Times New Roman" panose="02020603050405020304" pitchFamily="18" charset="0"/>
                          <a:cs typeface="Times New Roman" panose="02020603050405020304" pitchFamily="18" charset="0"/>
                        </a:rPr>
                        <a:t>Долгосрочные активы</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68782">
                <a:tc>
                  <a:txBody>
                    <a:bodyPr/>
                    <a:lstStyle/>
                    <a:p>
                      <a:pPr algn="just"/>
                      <a:r>
                        <a:rPr lang="ru-RU" sz="1300" dirty="0">
                          <a:solidFill>
                            <a:schemeClr val="tx1"/>
                          </a:solidFill>
                          <a:effectLst/>
                          <a:latin typeface="Times New Roman" panose="02020603050405020304" pitchFamily="18" charset="0"/>
                          <a:cs typeface="Times New Roman" panose="02020603050405020304" pitchFamily="18" charset="0"/>
                        </a:rPr>
                        <a:t>Основные средства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68782">
                <a:tc>
                  <a:txBody>
                    <a:bodyPr/>
                    <a:lstStyle/>
                    <a:p>
                      <a:pPr algn="just"/>
                      <a:r>
                        <a:rPr lang="ru-RU" sz="1300" b="1" dirty="0">
                          <a:solidFill>
                            <a:schemeClr val="tx1"/>
                          </a:solidFill>
                          <a:effectLst/>
                          <a:latin typeface="Times New Roman" panose="02020603050405020304" pitchFamily="18" charset="0"/>
                          <a:cs typeface="Times New Roman" panose="02020603050405020304" pitchFamily="18" charset="0"/>
                        </a:rPr>
                        <a:t>Итого активы</a:t>
                      </a:r>
                      <a:endParaRPr lang="ru-RU" sz="13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68782">
                <a:tc>
                  <a:txBody>
                    <a:bodyPr/>
                    <a:lstStyle/>
                    <a:p>
                      <a:pPr algn="ctr"/>
                      <a:r>
                        <a:rPr lang="ru-RU" sz="1300" b="1" dirty="0">
                          <a:solidFill>
                            <a:schemeClr val="tx1"/>
                          </a:solidFill>
                          <a:effectLst/>
                          <a:latin typeface="Times New Roman" panose="02020603050405020304" pitchFamily="18" charset="0"/>
                          <a:cs typeface="Times New Roman" panose="02020603050405020304" pitchFamily="18" charset="0"/>
                        </a:rPr>
                        <a:t>Обязательство и капитал</a:t>
                      </a:r>
                      <a:endParaRPr lang="ru-RU" sz="13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68782">
                <a:tc>
                  <a:txBody>
                    <a:bodyPr/>
                    <a:lstStyle/>
                    <a:p>
                      <a:pPr algn="just"/>
                      <a:r>
                        <a:rPr lang="ru-RU" sz="1300">
                          <a:solidFill>
                            <a:schemeClr val="tx1"/>
                          </a:solidFill>
                          <a:effectLst/>
                          <a:latin typeface="Times New Roman" panose="02020603050405020304" pitchFamily="18" charset="0"/>
                          <a:cs typeface="Times New Roman" panose="02020603050405020304" pitchFamily="18" charset="0"/>
                        </a:rPr>
                        <a:t>Краткосрочные обязательства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68782">
                <a:tc>
                  <a:txBody>
                    <a:bodyPr/>
                    <a:lstStyle/>
                    <a:p>
                      <a:pPr algn="just"/>
                      <a:r>
                        <a:rPr lang="ru-RU" sz="1300">
                          <a:solidFill>
                            <a:schemeClr val="tx1"/>
                          </a:solidFill>
                          <a:effectLst/>
                          <a:latin typeface="Times New Roman" panose="02020603050405020304" pitchFamily="18" charset="0"/>
                          <a:cs typeface="Times New Roman" panose="02020603050405020304" pitchFamily="18" charset="0"/>
                        </a:rPr>
                        <a:t>Долгосрочные обязательства</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68782">
                <a:tc>
                  <a:txBody>
                    <a:bodyPr/>
                    <a:lstStyle/>
                    <a:p>
                      <a:pPr algn="just"/>
                      <a:r>
                        <a:rPr lang="ru-RU" sz="1300" b="1">
                          <a:solidFill>
                            <a:schemeClr val="tx1"/>
                          </a:solidFill>
                          <a:effectLst/>
                          <a:latin typeface="Times New Roman" panose="02020603050405020304" pitchFamily="18" charset="0"/>
                          <a:cs typeface="Times New Roman" panose="02020603050405020304" pitchFamily="18" charset="0"/>
                        </a:rPr>
                        <a:t>Итого обязательств</a:t>
                      </a:r>
                      <a:endParaRPr lang="ru-RU" sz="130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68782">
                <a:tc>
                  <a:txBody>
                    <a:bodyPr/>
                    <a:lstStyle/>
                    <a:p>
                      <a:pPr algn="just"/>
                      <a:r>
                        <a:rPr lang="ru-RU" sz="1300">
                          <a:solidFill>
                            <a:schemeClr val="tx1"/>
                          </a:solidFill>
                          <a:effectLst/>
                          <a:latin typeface="Times New Roman" panose="02020603050405020304" pitchFamily="18" charset="0"/>
                          <a:cs typeface="Times New Roman" panose="02020603050405020304" pitchFamily="18" charset="0"/>
                        </a:rPr>
                        <a:t>Акционерный капитал</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68782">
                <a:tc>
                  <a:txBody>
                    <a:bodyPr/>
                    <a:lstStyle/>
                    <a:p>
                      <a:pPr algn="just"/>
                      <a:r>
                        <a:rPr lang="ru-RU" sz="1300" dirty="0">
                          <a:solidFill>
                            <a:schemeClr val="tx1"/>
                          </a:solidFill>
                          <a:effectLst/>
                          <a:latin typeface="Times New Roman" panose="02020603050405020304" pitchFamily="18" charset="0"/>
                          <a:cs typeface="Times New Roman" panose="02020603050405020304" pitchFamily="18" charset="0"/>
                        </a:rPr>
                        <a:t>Нераспределенная прибыль</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68782">
                <a:tc>
                  <a:txBody>
                    <a:bodyPr/>
                    <a:lstStyle/>
                    <a:p>
                      <a:pPr algn="just"/>
                      <a:r>
                        <a:rPr lang="ru-RU" sz="1300">
                          <a:solidFill>
                            <a:schemeClr val="tx1"/>
                          </a:solidFill>
                          <a:effectLst/>
                          <a:latin typeface="Times New Roman" panose="02020603050405020304" pitchFamily="18" charset="0"/>
                          <a:cs typeface="Times New Roman" panose="02020603050405020304" pitchFamily="18" charset="0"/>
                        </a:rPr>
                        <a:t>Резерв</a:t>
                      </a: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68782">
                <a:tc>
                  <a:txBody>
                    <a:bodyPr/>
                    <a:lstStyle/>
                    <a:p>
                      <a:pPr algn="just"/>
                      <a:r>
                        <a:rPr lang="ru-RU" sz="1300" b="1">
                          <a:solidFill>
                            <a:schemeClr val="tx1"/>
                          </a:solidFill>
                          <a:effectLst/>
                          <a:latin typeface="Times New Roman" panose="02020603050405020304" pitchFamily="18" charset="0"/>
                          <a:cs typeface="Times New Roman" panose="02020603050405020304" pitchFamily="18" charset="0"/>
                        </a:rPr>
                        <a:t>Итого собственного капитала</a:t>
                      </a:r>
                      <a:endParaRPr lang="ru-RU" sz="130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68782">
                <a:tc>
                  <a:txBody>
                    <a:bodyPr/>
                    <a:lstStyle/>
                    <a:p>
                      <a:pPr algn="just"/>
                      <a:r>
                        <a:rPr lang="ru-RU" sz="1300" b="1" dirty="0">
                          <a:solidFill>
                            <a:schemeClr val="tx1"/>
                          </a:solidFill>
                          <a:effectLst/>
                          <a:latin typeface="Times New Roman" panose="02020603050405020304" pitchFamily="18" charset="0"/>
                          <a:cs typeface="Times New Roman" panose="02020603050405020304" pitchFamily="18" charset="0"/>
                        </a:rPr>
                        <a:t>Итого обязательства и капитал</a:t>
                      </a:r>
                      <a:endParaRPr lang="ru-RU" sz="130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ru-RU" sz="1300" b="0" dirty="0">
                        <a:solidFill>
                          <a:schemeClr val="tx1"/>
                        </a:solidFill>
                        <a:effectLst/>
                        <a:latin typeface="Times New Roman" panose="02020603050405020304" pitchFamily="18" charset="0"/>
                        <a:cs typeface="Times New Roman" panose="02020603050405020304" pitchFamily="18" charset="0"/>
                      </a:endParaRPr>
                    </a:p>
                  </a:txBody>
                  <a:tcPr marL="26817" marR="26817" marT="26817" marB="2681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
        <p:nvSpPr>
          <p:cNvPr id="5" name="Rectangle 1"/>
          <p:cNvSpPr>
            <a:spLocks noChangeArrowheads="1"/>
          </p:cNvSpPr>
          <p:nvPr/>
        </p:nvSpPr>
        <p:spPr bwMode="auto">
          <a:xfrm>
            <a:off x="3313404" y="2006990"/>
            <a:ext cx="65" cy="326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844083" eaLnBrk="0" fontAlgn="base" hangingPunct="0">
              <a:spcBef>
                <a:spcPct val="0"/>
              </a:spcBef>
              <a:spcAft>
                <a:spcPct val="0"/>
              </a:spcAft>
              <a:defRPr/>
            </a:pPr>
            <a:br>
              <a:rPr lang="ru-RU" altLang="ru-RU" sz="708" dirty="0">
                <a:solidFill>
                  <a:prstClr val="black"/>
                </a:solidFill>
                <a:latin typeface="Arial" pitchFamily="34" charset="0"/>
              </a:rPr>
            </a:br>
            <a:endParaRPr lang="ru-RU" altLang="ru-RU" sz="1416" dirty="0">
              <a:solidFill>
                <a:prstClr val="black"/>
              </a:solidFill>
              <a:latin typeface="Arial" pitchFamily="34" charset="0"/>
            </a:endParaRPr>
          </a:p>
        </p:txBody>
      </p:sp>
    </p:spTree>
    <p:extLst>
      <p:ext uri="{BB962C8B-B14F-4D97-AF65-F5344CB8AC3E}">
        <p14:creationId xmlns:p14="http://schemas.microsoft.com/office/powerpoint/2010/main" val="190726097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56"/>
          <p:cNvSpPr txBox="1">
            <a:spLocks noGrp="1"/>
          </p:cNvSpPr>
          <p:nvPr>
            <p:ph type="title"/>
          </p:nvPr>
        </p:nvSpPr>
        <p:spPr>
          <a:xfrm>
            <a:off x="1065898" y="605995"/>
            <a:ext cx="7012204" cy="305702"/>
          </a:xfrm>
          <a:prstGeom prst="rect">
            <a:avLst/>
          </a:prstGeom>
          <a:noFill/>
          <a:ln>
            <a:noFill/>
          </a:ln>
        </p:spPr>
        <p:txBody>
          <a:bodyPr spcFirstLastPara="1" vert="horz" wrap="square" lIns="77900" tIns="38940" rIns="77900" bIns="38940" rtlCol="0" anchor="ctr" anchorCtr="0">
            <a:noAutofit/>
          </a:bodyPr>
          <a:lstStyle/>
          <a:p>
            <a:pPr>
              <a:lnSpc>
                <a:spcPct val="90000"/>
              </a:lnSpc>
              <a:spcBef>
                <a:spcPts val="0"/>
              </a:spcBef>
              <a:buClr>
                <a:schemeClr val="dk1"/>
              </a:buClr>
              <a:buSzPts val="1800"/>
            </a:pPr>
            <a:r>
              <a:rPr lang="ru-RU" sz="1875" b="1" dirty="0">
                <a:solidFill>
                  <a:schemeClr val="dk1"/>
                </a:solidFill>
                <a:latin typeface="Times New Roman" panose="02020603050405020304" pitchFamily="18" charset="0"/>
                <a:ea typeface="Questrial"/>
                <a:cs typeface="Times New Roman" panose="02020603050405020304" pitchFamily="18" charset="0"/>
                <a:sym typeface="Questrial"/>
              </a:rPr>
              <a:t>Баланс, ОФП как источник информации </a:t>
            </a:r>
          </a:p>
        </p:txBody>
      </p:sp>
      <p:sp>
        <p:nvSpPr>
          <p:cNvPr id="497" name="Google Shape;497;p56"/>
          <p:cNvSpPr txBox="1"/>
          <p:nvPr/>
        </p:nvSpPr>
        <p:spPr>
          <a:xfrm>
            <a:off x="1065900" y="914399"/>
            <a:ext cx="7248813" cy="919811"/>
          </a:xfrm>
          <a:prstGeom prst="rect">
            <a:avLst/>
          </a:prstGeom>
          <a:solidFill>
            <a:schemeClr val="accent3">
              <a:lumMod val="20000"/>
              <a:lumOff val="8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ctr" anchorCtr="0">
            <a:noAutofit/>
          </a:bodyPr>
          <a:lstStyle/>
          <a:p>
            <a:pPr defTabSz="779173">
              <a:buClr>
                <a:srgbClr val="FF3300"/>
              </a:buClr>
              <a:buSzPts val="1600"/>
              <a:defRPr/>
            </a:pPr>
            <a:r>
              <a:rPr lang="ru-RU" sz="1363" b="1" dirty="0">
                <a:solidFill>
                  <a:prstClr val="black"/>
                </a:solidFill>
                <a:latin typeface="Times New Roman" panose="02020603050405020304" pitchFamily="18" charset="0"/>
                <a:ea typeface="Arial"/>
                <a:cs typeface="Times New Roman" panose="02020603050405020304" pitchFamily="18" charset="0"/>
                <a:sym typeface="Arial"/>
              </a:rPr>
              <a:t>Баланс предприятия – </a:t>
            </a:r>
            <a:r>
              <a:rPr lang="ru-RU" sz="1363" dirty="0">
                <a:solidFill>
                  <a:prstClr val="black"/>
                </a:solidFill>
                <a:latin typeface="Times New Roman" panose="02020603050405020304" pitchFamily="18" charset="0"/>
                <a:ea typeface="Arial"/>
                <a:cs typeface="Times New Roman" panose="02020603050405020304" pitchFamily="18" charset="0"/>
                <a:sym typeface="Arial"/>
              </a:rPr>
              <a:t>это отражение его финансового состояния на конкретный момент времени, являющийся в управлении важнейшими инструментом изучения и диагностики финансового равновесия, наблюдения за потенциальными факторами его нарушения.</a:t>
            </a:r>
          </a:p>
        </p:txBody>
      </p:sp>
      <p:grpSp>
        <p:nvGrpSpPr>
          <p:cNvPr id="2" name="Группа 1">
            <a:extLst>
              <a:ext uri="{FF2B5EF4-FFF2-40B4-BE49-F238E27FC236}">
                <a16:creationId xmlns:a16="http://schemas.microsoft.com/office/drawing/2014/main" id="{BA9F9132-A3E4-4205-A8D8-7F5DB5543669}"/>
              </a:ext>
            </a:extLst>
          </p:cNvPr>
          <p:cNvGrpSpPr/>
          <p:nvPr/>
        </p:nvGrpSpPr>
        <p:grpSpPr>
          <a:xfrm>
            <a:off x="1780088" y="1895103"/>
            <a:ext cx="5644662" cy="1630930"/>
            <a:chOff x="1331912" y="1658938"/>
            <a:chExt cx="6624637" cy="1914078"/>
          </a:xfrm>
        </p:grpSpPr>
        <p:grpSp>
          <p:nvGrpSpPr>
            <p:cNvPr id="498" name="Google Shape;498;p56"/>
            <p:cNvGrpSpPr/>
            <p:nvPr/>
          </p:nvGrpSpPr>
          <p:grpSpPr>
            <a:xfrm>
              <a:off x="1331912" y="1658938"/>
              <a:ext cx="6624637" cy="1914078"/>
              <a:chOff x="1258887" y="2133600"/>
              <a:chExt cx="6624637" cy="1655762"/>
            </a:xfrm>
            <a:solidFill>
              <a:schemeClr val="accent3">
                <a:lumMod val="20000"/>
                <a:lumOff val="80000"/>
              </a:schemeClr>
            </a:solidFill>
          </p:grpSpPr>
          <p:sp>
            <p:nvSpPr>
              <p:cNvPr id="499" name="Google Shape;499;p56"/>
              <p:cNvSpPr/>
              <p:nvPr/>
            </p:nvSpPr>
            <p:spPr>
              <a:xfrm>
                <a:off x="1258887" y="2133600"/>
                <a:ext cx="6624637" cy="1655762"/>
              </a:xfrm>
              <a:prstGeom prst="roundRect">
                <a:avLst>
                  <a:gd name="adj" fmla="val 16667"/>
                </a:avLst>
              </a:prstGeom>
              <a:grp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ctr" anchorCtr="0">
                <a:noAutofit/>
              </a:bodyPr>
              <a:lstStyle/>
              <a:p>
                <a:pPr defTabSz="779173">
                  <a:defRPr/>
                </a:pPr>
                <a:endParaRPr sz="1193">
                  <a:solidFill>
                    <a:prstClr val="black"/>
                  </a:solidFill>
                  <a:latin typeface="Times New Roman" panose="02020603050405020304" pitchFamily="18" charset="0"/>
                  <a:ea typeface="Arial"/>
                  <a:cs typeface="Times New Roman" panose="02020603050405020304" pitchFamily="18" charset="0"/>
                  <a:sym typeface="Arial"/>
                </a:endParaRPr>
              </a:p>
            </p:txBody>
          </p:sp>
          <p:sp>
            <p:nvSpPr>
              <p:cNvPr id="500" name="Google Shape;500;p56"/>
              <p:cNvSpPr/>
              <p:nvPr/>
            </p:nvSpPr>
            <p:spPr>
              <a:xfrm>
                <a:off x="2050256" y="2241943"/>
                <a:ext cx="4826000" cy="144462"/>
              </a:xfrm>
              <a:prstGeom prst="roundRect">
                <a:avLst>
                  <a:gd name="adj" fmla="val 16667"/>
                </a:avLst>
              </a:prstGeom>
              <a:noFill/>
              <a:ln>
                <a:noFill/>
              </a:ln>
            </p:spPr>
            <p:txBody>
              <a:bodyPr spcFirstLastPara="1" wrap="square" lIns="77900" tIns="38940" rIns="77900" bIns="38940" anchor="ctr" anchorCtr="0">
                <a:noAutofit/>
              </a:bodyPr>
              <a:lstStyle/>
              <a:p>
                <a:pPr algn="ctr" defTabSz="779173">
                  <a:buClr>
                    <a:srgbClr val="C0504D"/>
                  </a:buClr>
                  <a:buSzPts val="1600"/>
                  <a:defRPr/>
                </a:pPr>
                <a:r>
                  <a:rPr lang="ru-RU" sz="1193" b="1" dirty="0">
                    <a:solidFill>
                      <a:prstClr val="black"/>
                    </a:solidFill>
                    <a:latin typeface="Times New Roman" panose="02020603050405020304" pitchFamily="18" charset="0"/>
                    <a:ea typeface="Arial"/>
                    <a:cs typeface="Times New Roman" panose="02020603050405020304" pitchFamily="18" charset="0"/>
                    <a:sym typeface="Arial"/>
                  </a:rPr>
                  <a:t>Виды финансового анализа баланса, ОФП</a:t>
                </a:r>
              </a:p>
            </p:txBody>
          </p:sp>
        </p:grpSp>
        <p:sp>
          <p:nvSpPr>
            <p:cNvPr id="503" name="Google Shape;503;p56"/>
            <p:cNvSpPr/>
            <p:nvPr/>
          </p:nvSpPr>
          <p:spPr>
            <a:xfrm>
              <a:off x="1740694" y="2420937"/>
              <a:ext cx="2416216" cy="1008062"/>
            </a:xfrm>
            <a:prstGeom prst="roundRect">
              <a:avLst>
                <a:gd name="adj" fmla="val 16667"/>
              </a:avLst>
            </a:prstGeom>
            <a:solidFill>
              <a:schemeClr val="accent3">
                <a:lumMod val="60000"/>
                <a:lumOff val="4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t" anchorCtr="0">
              <a:noAutofit/>
            </a:bodyPr>
            <a:lstStyle/>
            <a:p>
              <a:pPr algn="ctr" defTabSz="779173">
                <a:buClr>
                  <a:srgbClr val="C0504D"/>
                </a:buClr>
                <a:buSzPts val="1200"/>
                <a:defRPr/>
              </a:pPr>
              <a:r>
                <a:rPr lang="ru-RU" sz="1414" dirty="0">
                  <a:solidFill>
                    <a:prstClr val="black"/>
                  </a:solidFill>
                  <a:latin typeface="Times New Roman" panose="02020603050405020304" pitchFamily="18" charset="0"/>
                  <a:ea typeface="Arial"/>
                  <a:cs typeface="Times New Roman" panose="02020603050405020304" pitchFamily="18" charset="0"/>
                  <a:sym typeface="Arial"/>
                </a:rPr>
                <a:t>Характеризует </a:t>
              </a:r>
              <a:br>
                <a:rPr lang="ru-RU" sz="1414" dirty="0">
                  <a:solidFill>
                    <a:prstClr val="black"/>
                  </a:solidFill>
                  <a:latin typeface="Times New Roman" panose="02020603050405020304" pitchFamily="18" charset="0"/>
                  <a:ea typeface="Arial"/>
                  <a:cs typeface="Times New Roman" panose="02020603050405020304" pitchFamily="18" charset="0"/>
                  <a:sym typeface="Arial"/>
                </a:rPr>
              </a:br>
              <a:r>
                <a:rPr lang="ru-RU" sz="1414" b="1" dirty="0">
                  <a:solidFill>
                    <a:srgbClr val="0070C0"/>
                  </a:solidFill>
                  <a:latin typeface="Times New Roman" panose="02020603050405020304" pitchFamily="18" charset="0"/>
                  <a:ea typeface="Arial"/>
                  <a:cs typeface="Times New Roman" panose="02020603050405020304" pitchFamily="18" charset="0"/>
                  <a:sym typeface="Arial"/>
                </a:rPr>
                <a:t>изменение</a:t>
              </a:r>
              <a:r>
                <a:rPr lang="ru-RU" sz="1414" dirty="0">
                  <a:solidFill>
                    <a:prstClr val="black"/>
                  </a:solidFill>
                  <a:latin typeface="Times New Roman" panose="02020603050405020304" pitchFamily="18" charset="0"/>
                  <a:ea typeface="Arial"/>
                  <a:cs typeface="Times New Roman" panose="02020603050405020304" pitchFamily="18" charset="0"/>
                  <a:sym typeface="Arial"/>
                </a:rPr>
                <a:t> показателей за отчетный период</a:t>
              </a:r>
            </a:p>
          </p:txBody>
        </p:sp>
        <p:sp>
          <p:nvSpPr>
            <p:cNvPr id="504" name="Google Shape;504;p56"/>
            <p:cNvSpPr/>
            <p:nvPr/>
          </p:nvSpPr>
          <p:spPr>
            <a:xfrm>
              <a:off x="5049001" y="2420937"/>
              <a:ext cx="2836148" cy="1008062"/>
            </a:xfrm>
            <a:prstGeom prst="roundRect">
              <a:avLst>
                <a:gd name="adj" fmla="val 16667"/>
              </a:avLst>
            </a:prstGeom>
            <a:solidFill>
              <a:schemeClr val="accent3">
                <a:lumMod val="60000"/>
                <a:lumOff val="4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t" anchorCtr="0">
              <a:noAutofit/>
            </a:bodyPr>
            <a:lstStyle/>
            <a:p>
              <a:pPr algn="ctr" defTabSz="779173">
                <a:buClr>
                  <a:srgbClr val="C0504D"/>
                </a:buClr>
                <a:buSzPts val="1200"/>
                <a:defRPr/>
              </a:pPr>
              <a:r>
                <a:rPr lang="ru-RU" sz="1414" dirty="0">
                  <a:solidFill>
                    <a:prstClr val="black"/>
                  </a:solidFill>
                  <a:latin typeface="Times New Roman" panose="02020603050405020304" pitchFamily="18" charset="0"/>
                  <a:ea typeface="Arial"/>
                  <a:cs typeface="Times New Roman" panose="02020603050405020304" pitchFamily="18" charset="0"/>
                  <a:sym typeface="Arial"/>
                </a:rPr>
                <a:t>Характеризует </a:t>
              </a:r>
              <a:br>
                <a:rPr lang="ru-RU" sz="1414" dirty="0">
                  <a:solidFill>
                    <a:prstClr val="black"/>
                  </a:solidFill>
                  <a:latin typeface="Times New Roman" panose="02020603050405020304" pitchFamily="18" charset="0"/>
                  <a:ea typeface="Arial"/>
                  <a:cs typeface="Times New Roman" panose="02020603050405020304" pitchFamily="18" charset="0"/>
                  <a:sym typeface="Arial"/>
                </a:rPr>
              </a:br>
              <a:r>
                <a:rPr lang="ru-RU" sz="1414" b="1" dirty="0">
                  <a:solidFill>
                    <a:srgbClr val="0070C0"/>
                  </a:solidFill>
                  <a:latin typeface="Times New Roman" panose="02020603050405020304" pitchFamily="18" charset="0"/>
                  <a:ea typeface="Arial"/>
                  <a:cs typeface="Times New Roman" panose="02020603050405020304" pitchFamily="18" charset="0"/>
                  <a:sym typeface="Arial"/>
                </a:rPr>
                <a:t>удельный вес </a:t>
              </a:r>
              <a:r>
                <a:rPr lang="ru-RU" sz="1414" dirty="0">
                  <a:solidFill>
                    <a:prstClr val="black"/>
                  </a:solidFill>
                  <a:latin typeface="Times New Roman" panose="02020603050405020304" pitchFamily="18" charset="0"/>
                  <a:ea typeface="Arial"/>
                  <a:cs typeface="Times New Roman" panose="02020603050405020304" pitchFamily="18" charset="0"/>
                  <a:sym typeface="Arial"/>
                </a:rPr>
                <a:t>показателей в общей валюте баланса</a:t>
              </a:r>
            </a:p>
          </p:txBody>
        </p:sp>
        <p:sp>
          <p:nvSpPr>
            <p:cNvPr id="502" name="Google Shape;502;p56"/>
            <p:cNvSpPr/>
            <p:nvPr/>
          </p:nvSpPr>
          <p:spPr>
            <a:xfrm>
              <a:off x="5060156" y="2056514"/>
              <a:ext cx="2405062" cy="339725"/>
            </a:xfrm>
            <a:prstGeom prst="roundRect">
              <a:avLst>
                <a:gd name="adj" fmla="val 16667"/>
              </a:avLst>
            </a:prstGeom>
            <a:solidFill>
              <a:schemeClr val="accent3">
                <a:lumMod val="40000"/>
                <a:lumOff val="6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t" anchorCtr="0">
              <a:noAutofit/>
            </a:bodyPr>
            <a:lstStyle/>
            <a:p>
              <a:pPr algn="ctr" defTabSz="779173">
                <a:buClr>
                  <a:srgbClr val="C0504D"/>
                </a:buClr>
                <a:buSzPts val="1400"/>
                <a:defRPr/>
              </a:pPr>
              <a:r>
                <a:rPr lang="ru-RU" sz="1193" b="1" dirty="0">
                  <a:solidFill>
                    <a:prstClr val="black"/>
                  </a:solidFill>
                  <a:latin typeface="Times New Roman" panose="02020603050405020304" pitchFamily="18" charset="0"/>
                  <a:ea typeface="Arial"/>
                  <a:cs typeface="Times New Roman" panose="02020603050405020304" pitchFamily="18" charset="0"/>
                  <a:sym typeface="Arial"/>
                </a:rPr>
                <a:t>Вертикальный</a:t>
              </a:r>
            </a:p>
          </p:txBody>
        </p:sp>
        <p:sp>
          <p:nvSpPr>
            <p:cNvPr id="501" name="Google Shape;501;p56"/>
            <p:cNvSpPr/>
            <p:nvPr/>
          </p:nvSpPr>
          <p:spPr>
            <a:xfrm>
              <a:off x="1740693" y="2056513"/>
              <a:ext cx="2405062" cy="339725"/>
            </a:xfrm>
            <a:prstGeom prst="roundRect">
              <a:avLst>
                <a:gd name="adj" fmla="val 16667"/>
              </a:avLst>
            </a:prstGeom>
            <a:solidFill>
              <a:schemeClr val="accent3">
                <a:lumMod val="40000"/>
                <a:lumOff val="60000"/>
              </a:schemeClr>
            </a:solidFill>
            <a:ln w="9525" cap="flat" cmpd="sng">
              <a:noFill/>
              <a:prstDash val="solid"/>
              <a:miter lim="800000"/>
              <a:headEnd type="none" w="sm" len="sm"/>
              <a:tailEnd type="none" w="sm" len="sm"/>
            </a:ln>
            <a:scene3d>
              <a:camera prst="orthographicFront"/>
              <a:lightRig rig="threePt" dir="t"/>
            </a:scene3d>
            <a:sp3d>
              <a:bevelT/>
            </a:sp3d>
          </p:spPr>
          <p:txBody>
            <a:bodyPr spcFirstLastPara="1" wrap="square" lIns="77900" tIns="38940" rIns="77900" bIns="38940" anchor="t" anchorCtr="0">
              <a:noAutofit/>
            </a:bodyPr>
            <a:lstStyle/>
            <a:p>
              <a:pPr algn="ctr" defTabSz="779173">
                <a:buClr>
                  <a:srgbClr val="C0504D"/>
                </a:buClr>
                <a:buSzPts val="1400"/>
                <a:defRPr/>
              </a:pPr>
              <a:r>
                <a:rPr lang="ru-RU" sz="1193" b="1" dirty="0">
                  <a:solidFill>
                    <a:prstClr val="black"/>
                  </a:solidFill>
                  <a:latin typeface="Times New Roman" panose="02020603050405020304" pitchFamily="18" charset="0"/>
                  <a:ea typeface="Arial"/>
                  <a:cs typeface="Times New Roman" panose="02020603050405020304" pitchFamily="18" charset="0"/>
                  <a:sym typeface="Arial"/>
                </a:rPr>
                <a:t>Горизонтальный</a:t>
              </a:r>
            </a:p>
          </p:txBody>
        </p:sp>
      </p:grpSp>
      <p:graphicFrame>
        <p:nvGraphicFramePr>
          <p:cNvPr id="13" name="Таблица 12">
            <a:extLst>
              <a:ext uri="{FF2B5EF4-FFF2-40B4-BE49-F238E27FC236}">
                <a16:creationId xmlns:a16="http://schemas.microsoft.com/office/drawing/2014/main" id="{2DE02A52-7216-45BE-AA2C-A3629A2CD4DD}"/>
              </a:ext>
            </a:extLst>
          </p:cNvPr>
          <p:cNvGraphicFramePr>
            <a:graphicFrameLocks noGrp="1"/>
          </p:cNvGraphicFramePr>
          <p:nvPr/>
        </p:nvGraphicFramePr>
        <p:xfrm>
          <a:off x="844061" y="3551712"/>
          <a:ext cx="7347630" cy="2269226"/>
        </p:xfrm>
        <a:graphic>
          <a:graphicData uri="http://schemas.openxmlformats.org/drawingml/2006/table">
            <a:tbl>
              <a:tblPr firstRow="1" bandRow="1">
                <a:tableStyleId>{1FECB4D8-DB02-4DC6-A0A2-4F2EBAE1DC90}</a:tableStyleId>
              </a:tblPr>
              <a:tblGrid>
                <a:gridCol w="3022086">
                  <a:extLst>
                    <a:ext uri="{9D8B030D-6E8A-4147-A177-3AD203B41FA5}">
                      <a16:colId xmlns:a16="http://schemas.microsoft.com/office/drawing/2014/main" val="169061770"/>
                    </a:ext>
                  </a:extLst>
                </a:gridCol>
                <a:gridCol w="705852">
                  <a:extLst>
                    <a:ext uri="{9D8B030D-6E8A-4147-A177-3AD203B41FA5}">
                      <a16:colId xmlns:a16="http://schemas.microsoft.com/office/drawing/2014/main" val="659013371"/>
                    </a:ext>
                  </a:extLst>
                </a:gridCol>
                <a:gridCol w="2945084">
                  <a:extLst>
                    <a:ext uri="{9D8B030D-6E8A-4147-A177-3AD203B41FA5}">
                      <a16:colId xmlns:a16="http://schemas.microsoft.com/office/drawing/2014/main" val="3861102242"/>
                    </a:ext>
                  </a:extLst>
                </a:gridCol>
                <a:gridCol w="674607">
                  <a:extLst>
                    <a:ext uri="{9D8B030D-6E8A-4147-A177-3AD203B41FA5}">
                      <a16:colId xmlns:a16="http://schemas.microsoft.com/office/drawing/2014/main" val="3079987397"/>
                    </a:ext>
                  </a:extLst>
                </a:gridCol>
              </a:tblGrid>
              <a:tr h="260793">
                <a:tc gridSpan="2">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Актив</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gridSpan="2">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Обязательства и Собственный капитал </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extLst>
                  <a:ext uri="{0D108BD9-81ED-4DB2-BD59-A6C34878D82A}">
                    <a16:rowId xmlns:a16="http://schemas.microsoft.com/office/drawing/2014/main" val="4098424610"/>
                  </a:ext>
                </a:extLst>
              </a:tr>
              <a:tr h="443673">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Краткосрочные активы</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200" dirty="0">
                        <a:solidFill>
                          <a:schemeClr val="tx1"/>
                        </a:solidFill>
                        <a:latin typeface="Times New Roman" panose="02020603050405020304" pitchFamily="18" charset="0"/>
                        <a:cs typeface="Times New Roman" panose="02020603050405020304" pitchFamily="18" charset="0"/>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solidFill>
                            <a:schemeClr val="tx1"/>
                          </a:solidFill>
                          <a:latin typeface="Times New Roman" panose="02020603050405020304" pitchFamily="18" charset="0"/>
                          <a:cs typeface="Times New Roman" panose="02020603050405020304" pitchFamily="18" charset="0"/>
                        </a:rPr>
                        <a:t>Задолженность со сроком платежа</a:t>
                      </a:r>
                    </a:p>
                    <a:p>
                      <a:r>
                        <a:rPr lang="ru-RU" sz="1200" b="1" dirty="0">
                          <a:solidFill>
                            <a:schemeClr val="tx1"/>
                          </a:solidFill>
                          <a:latin typeface="Times New Roman" panose="02020603050405020304" pitchFamily="18" charset="0"/>
                          <a:cs typeface="Times New Roman" panose="02020603050405020304" pitchFamily="18" charset="0"/>
                        </a:rPr>
                        <a:t>менее одного года </a:t>
                      </a:r>
                      <a:r>
                        <a:rPr lang="ru-RU" sz="1200" dirty="0">
                          <a:solidFill>
                            <a:schemeClr val="tx1"/>
                          </a:solidFill>
                          <a:latin typeface="Times New Roman" panose="02020603050405020304" pitchFamily="18" charset="0"/>
                          <a:cs typeface="Times New Roman" panose="02020603050405020304" pitchFamily="18" charset="0"/>
                        </a:rPr>
                        <a:t>(краткосрочная)</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200" dirty="0">
                          <a:solidFill>
                            <a:schemeClr val="tx1"/>
                          </a:solidFill>
                          <a:latin typeface="Times New Roman" panose="02020603050405020304" pitchFamily="18" charset="0"/>
                          <a:cs typeface="Times New Roman" panose="02020603050405020304" pitchFamily="18" charset="0"/>
                        </a:rPr>
                        <a:t>88</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7803599"/>
                  </a:ext>
                </a:extLst>
              </a:tr>
              <a:tr h="260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solidFill>
                            <a:schemeClr val="tx1"/>
                          </a:solidFill>
                          <a:latin typeface="Times New Roman" panose="02020603050405020304" pitchFamily="18" charset="0"/>
                          <a:cs typeface="Times New Roman" panose="02020603050405020304" pitchFamily="18" charset="0"/>
                        </a:rPr>
                        <a:t>Денежные средства</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1200" dirty="0">
                          <a:solidFill>
                            <a:schemeClr val="tx1"/>
                          </a:solidFill>
                          <a:latin typeface="Times New Roman" panose="02020603050405020304" pitchFamily="18" charset="0"/>
                          <a:cs typeface="Times New Roman" panose="02020603050405020304" pitchFamily="18" charset="0"/>
                        </a:rPr>
                        <a:t>67</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lang="ru-RU" sz="1200" dirty="0">
                          <a:solidFill>
                            <a:schemeClr val="tx1"/>
                          </a:solidFill>
                          <a:latin typeface="Times New Roman" panose="02020603050405020304" pitchFamily="18" charset="0"/>
                          <a:cs typeface="Times New Roman" panose="02020603050405020304" pitchFamily="18" charset="0"/>
                        </a:rPr>
                        <a:t>Задолженность со сроком платежа</a:t>
                      </a:r>
                    </a:p>
                    <a:p>
                      <a:r>
                        <a:rPr lang="ru-RU" sz="1200" b="1" dirty="0">
                          <a:solidFill>
                            <a:schemeClr val="tx1"/>
                          </a:solidFill>
                          <a:latin typeface="Times New Roman" panose="02020603050405020304" pitchFamily="18" charset="0"/>
                          <a:cs typeface="Times New Roman" panose="02020603050405020304" pitchFamily="18" charset="0"/>
                        </a:rPr>
                        <a:t>более одного года</a:t>
                      </a:r>
                      <a:r>
                        <a:rPr lang="ru-RU" sz="1200" dirty="0">
                          <a:solidFill>
                            <a:schemeClr val="tx1"/>
                          </a:solidFill>
                          <a:latin typeface="Times New Roman" panose="02020603050405020304" pitchFamily="18" charset="0"/>
                          <a:cs typeface="Times New Roman" panose="02020603050405020304" pitchFamily="18" charset="0"/>
                        </a:rPr>
                        <a:t> (долгосрочная)</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r"/>
                      <a:r>
                        <a:rPr lang="ru-RU" sz="1200" dirty="0">
                          <a:solidFill>
                            <a:schemeClr val="tx1"/>
                          </a:solidFill>
                          <a:latin typeface="Times New Roman" panose="02020603050405020304" pitchFamily="18" charset="0"/>
                          <a:cs typeface="Times New Roman" panose="02020603050405020304" pitchFamily="18" charset="0"/>
                        </a:rPr>
                        <a:t>120</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626667"/>
                  </a:ext>
                </a:extLst>
              </a:tr>
              <a:tr h="260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solidFill>
                            <a:schemeClr val="tx1"/>
                          </a:solidFill>
                          <a:latin typeface="Times New Roman" panose="02020603050405020304" pitchFamily="18" charset="0"/>
                          <a:cs typeface="Times New Roman" panose="02020603050405020304" pitchFamily="18" charset="0"/>
                        </a:rPr>
                        <a:t>Дебиторская задолженность</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1200" dirty="0">
                          <a:solidFill>
                            <a:schemeClr val="tx1"/>
                          </a:solidFill>
                          <a:latin typeface="Times New Roman" panose="02020603050405020304" pitchFamily="18" charset="0"/>
                          <a:cs typeface="Times New Roman" panose="02020603050405020304" pitchFamily="18" charset="0"/>
                        </a:rPr>
                        <a:t>91</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6518772"/>
                  </a:ext>
                </a:extLst>
              </a:tr>
              <a:tr h="260793">
                <a:tc>
                  <a:txBody>
                    <a:bodyPr/>
                    <a:lstStyle/>
                    <a:p>
                      <a:r>
                        <a:rPr lang="ru-RU" sz="1200" dirty="0">
                          <a:solidFill>
                            <a:schemeClr val="tx1"/>
                          </a:solidFill>
                          <a:latin typeface="Times New Roman" panose="02020603050405020304" pitchFamily="18" charset="0"/>
                          <a:cs typeface="Times New Roman" panose="02020603050405020304" pitchFamily="18" charset="0"/>
                        </a:rPr>
                        <a:t>Запасы</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200" dirty="0">
                          <a:solidFill>
                            <a:schemeClr val="tx1"/>
                          </a:solidFill>
                          <a:latin typeface="Times New Roman" panose="02020603050405020304" pitchFamily="18" charset="0"/>
                          <a:cs typeface="Times New Roman" panose="02020603050405020304" pitchFamily="18" charset="0"/>
                        </a:rPr>
                        <a:t>47</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9545327"/>
                  </a:ext>
                </a:extLst>
              </a:tr>
              <a:tr h="2607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Долгосрочные внеоборотные активы</a:t>
                      </a:r>
                      <a:endParaRPr lang="ru-RU" sz="1200" dirty="0">
                        <a:solidFill>
                          <a:schemeClr val="tx1"/>
                        </a:solidFill>
                        <a:latin typeface="Times New Roman" panose="02020603050405020304" pitchFamily="18" charset="0"/>
                        <a:cs typeface="Times New Roman" panose="02020603050405020304" pitchFamily="18" charset="0"/>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1200" dirty="0">
                        <a:solidFill>
                          <a:schemeClr val="tx1"/>
                        </a:solidFill>
                        <a:latin typeface="Times New Roman" panose="02020603050405020304" pitchFamily="18" charset="0"/>
                        <a:cs typeface="Times New Roman" panose="02020603050405020304" pitchFamily="18" charset="0"/>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ru-RU" sz="1200" dirty="0">
                          <a:solidFill>
                            <a:schemeClr val="tx1"/>
                          </a:solidFill>
                          <a:latin typeface="Times New Roman" panose="02020603050405020304" pitchFamily="18" charset="0"/>
                          <a:cs typeface="Times New Roman" panose="02020603050405020304" pitchFamily="18" charset="0"/>
                        </a:rPr>
                        <a:t>Собственный капитал</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r"/>
                      <a:r>
                        <a:rPr lang="ru-RU" sz="1200" dirty="0">
                          <a:solidFill>
                            <a:schemeClr val="tx1"/>
                          </a:solidFill>
                          <a:latin typeface="Times New Roman" panose="02020603050405020304" pitchFamily="18" charset="0"/>
                          <a:cs typeface="Times New Roman" panose="02020603050405020304" pitchFamily="18" charset="0"/>
                        </a:rPr>
                        <a:t>116</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5749108"/>
                  </a:ext>
                </a:extLst>
              </a:tr>
              <a:tr h="260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dirty="0">
                          <a:solidFill>
                            <a:schemeClr val="tx1"/>
                          </a:solidFill>
                          <a:latin typeface="Times New Roman" panose="02020603050405020304" pitchFamily="18" charset="0"/>
                          <a:cs typeface="Times New Roman" panose="02020603050405020304" pitchFamily="18" charset="0"/>
                        </a:rPr>
                        <a:t>Основные средства</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119</a:t>
                      </a:r>
                      <a:endParaRPr lang="ru-RU" sz="1200" dirty="0">
                        <a:solidFill>
                          <a:schemeClr val="tx1"/>
                        </a:solidFill>
                        <a:latin typeface="Times New Roman" panose="02020603050405020304" pitchFamily="18" charset="0"/>
                        <a:cs typeface="Times New Roman" panose="02020603050405020304" pitchFamily="18" charset="0"/>
                      </a:endParaRP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sz="14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307315"/>
                  </a:ext>
                </a:extLst>
              </a:tr>
              <a:tr h="260793">
                <a:tc>
                  <a:txBody>
                    <a:bodyPr/>
                    <a:lstStyle/>
                    <a:p>
                      <a:r>
                        <a:rPr lang="ru-RU" sz="1200" dirty="0">
                          <a:solidFill>
                            <a:schemeClr val="tx1"/>
                          </a:solidFill>
                          <a:latin typeface="Times New Roman" panose="02020603050405020304" pitchFamily="18" charset="0"/>
                          <a:cs typeface="Times New Roman" panose="02020603050405020304" pitchFamily="18" charset="0"/>
                        </a:rPr>
                        <a:t>Баланс</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200" dirty="0">
                          <a:solidFill>
                            <a:schemeClr val="tx1"/>
                          </a:solidFill>
                          <a:latin typeface="Times New Roman" panose="02020603050405020304" pitchFamily="18" charset="0"/>
                          <a:cs typeface="Times New Roman" panose="02020603050405020304" pitchFamily="18" charset="0"/>
                        </a:rPr>
                        <a:t>324</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solidFill>
                            <a:schemeClr val="tx1"/>
                          </a:solidFill>
                          <a:latin typeface="Times New Roman" panose="02020603050405020304" pitchFamily="18" charset="0"/>
                          <a:cs typeface="Times New Roman" panose="02020603050405020304" pitchFamily="18" charset="0"/>
                        </a:rPr>
                        <a:t>Баланс</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ru-RU" sz="1200" dirty="0">
                          <a:solidFill>
                            <a:schemeClr val="tx1"/>
                          </a:solidFill>
                          <a:latin typeface="Times New Roman" panose="02020603050405020304" pitchFamily="18" charset="0"/>
                          <a:cs typeface="Times New Roman" panose="02020603050405020304" pitchFamily="18" charset="0"/>
                        </a:rPr>
                        <a:t>324</a:t>
                      </a:r>
                    </a:p>
                  </a:txBody>
                  <a:tcPr marL="77913" marR="77913" marT="38957" marB="389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624878"/>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6"/>
                                        </p:tgtEl>
                                        <p:attrNameLst>
                                          <p:attrName>style.visibility</p:attrName>
                                        </p:attrNameLst>
                                      </p:cBhvr>
                                      <p:to>
                                        <p:strVal val="visible"/>
                                      </p:to>
                                    </p:set>
                                    <p:animEffect transition="in" filter="fade">
                                      <p:cBhvr>
                                        <p:cTn id="7" dur="1000"/>
                                        <p:tgtEl>
                                          <p:spTgt spid="49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97"/>
                                        </p:tgtEl>
                                        <p:attrNameLst>
                                          <p:attrName>style.visibility</p:attrName>
                                        </p:attrNameLst>
                                      </p:cBhvr>
                                      <p:to>
                                        <p:strVal val="visible"/>
                                      </p:to>
                                    </p:set>
                                    <p:animEffect transition="in" filter="fade">
                                      <p:cBhvr>
                                        <p:cTn id="11" dur="1000"/>
                                        <p:tgtEl>
                                          <p:spTgt spid="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583865" y="703628"/>
            <a:ext cx="8158765" cy="5731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1920" tIns="35960" rIns="71920" bIns="3596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defTabSz="844083">
              <a:spcBef>
                <a:spcPts val="0"/>
              </a:spcBef>
              <a:spcAft>
                <a:spcPts val="0"/>
              </a:spcAft>
              <a:defRPr/>
            </a:pPr>
            <a:r>
              <a:rPr lang="ru-RU" sz="1532" b="1" dirty="0">
                <a:solidFill>
                  <a:srgbClr val="1E09B7"/>
                </a:solidFill>
                <a:latin typeface="Times New Roman" panose="02020603050405020304" pitchFamily="18" charset="0"/>
                <a:ea typeface="Times New Roman" panose="02020603050405020304" pitchFamily="18" charset="0"/>
                <a:cs typeface="Times New Roman" panose="02020603050405020304" pitchFamily="18" charset="0"/>
              </a:rPr>
              <a:t>Структурно-динамический анализ: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оценка изменения показателей с учетом положительных и негативных изменений анализ уровня с помощью горизонтального анализа и анализ удельного веса ее отдельных составляющих с помощью вертикального анализа. </a:t>
            </a:r>
          </a:p>
          <a:p>
            <a:pPr defTabSz="844083">
              <a:spcBef>
                <a:spcPts val="0"/>
              </a:spcBef>
              <a:spcAft>
                <a:spcPts val="0"/>
              </a:spcAft>
              <a:defRPr/>
            </a:pPr>
            <a:endParaRPr lang="ru-RU" sz="1532" b="1" dirty="0">
              <a:solidFill>
                <a:srgbClr val="1E09B7"/>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spcBef>
                <a:spcPts val="0"/>
              </a:spcBef>
              <a:spcAft>
                <a:spcPts val="0"/>
              </a:spcAft>
              <a:defRPr/>
            </a:pPr>
            <a:r>
              <a:rPr lang="ru-RU" sz="1532" b="1" dirty="0">
                <a:solidFill>
                  <a:srgbClr val="1E09B7"/>
                </a:solidFill>
                <a:latin typeface="Times New Roman" panose="02020603050405020304" pitchFamily="18" charset="0"/>
                <a:ea typeface="Times New Roman" panose="02020603050405020304" pitchFamily="18" charset="0"/>
                <a:cs typeface="Times New Roman" panose="02020603050405020304" pitchFamily="18" charset="0"/>
              </a:rPr>
              <a:t>Трендовый анализ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сравнение каждой позиции отчетности с рядом предшествующих периодов и определение тренда – основной тенденции динамики показателя. С помощью тренда формируют возможные значения показателей в будущем, то есть проводят перспективный прогнозный анализ; </a:t>
            </a:r>
          </a:p>
          <a:p>
            <a:pPr indent="112384" defTabSz="844083">
              <a:spcBef>
                <a:spcPts val="0"/>
              </a:spcBef>
              <a:spcAft>
                <a:spcPts val="0"/>
              </a:spcAft>
              <a:defRPr/>
            </a:pP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коэффициентный анализ – соотношение отдельных показателей финансовой (управленческой) отчетности; </a:t>
            </a:r>
          </a:p>
          <a:p>
            <a:pPr defTabSz="844083">
              <a:spcBef>
                <a:spcPts val="0"/>
              </a:spcBef>
              <a:spcAft>
                <a:spcPts val="0"/>
              </a:spcAft>
              <a:defRPr/>
            </a:pPr>
            <a:r>
              <a:rPr lang="ru-RU" altLang="ru-RU" sz="1532" b="1" dirty="0">
                <a:solidFill>
                  <a:prstClr val="black"/>
                </a:solidFill>
                <a:latin typeface="Times New Roman" panose="02020603050405020304" pitchFamily="18" charset="0"/>
                <a:cs typeface="Times New Roman" panose="02020603050405020304" pitchFamily="18" charset="0"/>
              </a:rPr>
              <a:t>Трендовый анализ</a:t>
            </a:r>
            <a:r>
              <a:rPr lang="ru-RU" altLang="ru-RU" sz="1532" dirty="0">
                <a:solidFill>
                  <a:prstClr val="black"/>
                </a:solidFill>
                <a:latin typeface="Times New Roman" panose="02020603050405020304" pitchFamily="18" charset="0"/>
                <a:cs typeface="Times New Roman" panose="02020603050405020304" pitchFamily="18" charset="0"/>
              </a:rPr>
              <a:t> </a:t>
            </a:r>
            <a:r>
              <a:rPr lang="ru-RU" altLang="ru-RU" sz="1532" i="1" dirty="0">
                <a:solidFill>
                  <a:prstClr val="black"/>
                </a:solidFill>
                <a:latin typeface="Times New Roman" panose="02020603050405020304" pitchFamily="18" charset="0"/>
                <a:cs typeface="Times New Roman" panose="02020603050405020304" pitchFamily="18" charset="0"/>
              </a:rPr>
              <a:t>-</a:t>
            </a:r>
            <a:r>
              <a:rPr lang="ru-RU" altLang="ru-RU" sz="1532" dirty="0">
                <a:solidFill>
                  <a:prstClr val="black"/>
                </a:solidFill>
                <a:latin typeface="Times New Roman" panose="02020603050405020304" pitchFamily="18" charset="0"/>
                <a:cs typeface="Times New Roman" panose="02020603050405020304" pitchFamily="18" charset="0"/>
              </a:rPr>
              <a:t> сравнение каждой позиции отчетности с рядом предшествующих периодов и определение тренда, т.е. основной тенденции изменения показателя.</a:t>
            </a:r>
          </a:p>
          <a:p>
            <a:pPr defTabSz="844083">
              <a:spcBef>
                <a:spcPts val="0"/>
              </a:spcBef>
              <a:spcAft>
                <a:spcPts val="0"/>
              </a:spcAft>
              <a:defRPr/>
            </a:pPr>
            <a:r>
              <a:rPr lang="ru-RU" altLang="ru-RU" sz="1532" dirty="0">
                <a:solidFill>
                  <a:prstClr val="black"/>
                </a:solidFill>
                <a:latin typeface="Times New Roman" panose="02020603050405020304" pitchFamily="18" charset="0"/>
                <a:cs typeface="Times New Roman" panose="02020603050405020304" pitchFamily="18" charset="0"/>
              </a:rPr>
              <a:t>В ходе анализа выбирается базовый год и все сравнения производятся в процентах к этому году. </a:t>
            </a:r>
          </a:p>
          <a:p>
            <a:pPr defTabSz="844083">
              <a:spcBef>
                <a:spcPts val="0"/>
              </a:spcBef>
              <a:spcAft>
                <a:spcPts val="0"/>
              </a:spcAft>
              <a:defRPr/>
            </a:pPr>
            <a:r>
              <a:rPr lang="ru-RU" altLang="ru-RU" sz="1532" dirty="0">
                <a:solidFill>
                  <a:prstClr val="black"/>
                </a:solidFill>
                <a:latin typeface="Times New Roman" panose="02020603050405020304" pitchFamily="18" charset="0"/>
                <a:cs typeface="Times New Roman" panose="02020603050405020304" pitchFamily="18" charset="0"/>
              </a:rPr>
              <a:t>С помощью тренда определяются значения показателей в будущем, перспективный прогнозный анализ.</a:t>
            </a:r>
          </a:p>
          <a:p>
            <a:pPr defTabSz="844083">
              <a:spcBef>
                <a:spcPts val="0"/>
              </a:spcBef>
              <a:spcAft>
                <a:spcPts val="0"/>
              </a:spcAft>
              <a:defRPr/>
            </a:pPr>
            <a:endParaRPr lang="ru-RU" altLang="ru-RU" sz="1532" b="1" i="1" dirty="0">
              <a:solidFill>
                <a:prstClr val="black"/>
              </a:solidFill>
              <a:latin typeface="Times New Roman" panose="02020603050405020304" pitchFamily="18" charset="0"/>
              <a:cs typeface="Times New Roman" panose="02020603050405020304" pitchFamily="18" charset="0"/>
            </a:endParaRPr>
          </a:p>
          <a:p>
            <a:pPr defTabSz="844083">
              <a:spcBef>
                <a:spcPts val="0"/>
              </a:spcBef>
              <a:spcAft>
                <a:spcPts val="0"/>
              </a:spcAft>
              <a:defRPr/>
            </a:pPr>
            <a:r>
              <a:rPr lang="ru-RU" sz="1532" b="1" dirty="0">
                <a:solidFill>
                  <a:srgbClr val="1E09B7"/>
                </a:solidFill>
                <a:latin typeface="Times New Roman" panose="02020603050405020304" pitchFamily="18" charset="0"/>
                <a:ea typeface="Times New Roman" panose="02020603050405020304" pitchFamily="18" charset="0"/>
                <a:cs typeface="Times New Roman" panose="02020603050405020304" pitchFamily="18" charset="0"/>
              </a:rPr>
              <a:t>Факторный анализ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анализ влияния отдельных факторов на результативный показатель с помощью детерминированных или стохастических приемов исследования.</a:t>
            </a:r>
          </a:p>
          <a:p>
            <a:pPr defTabSz="844083">
              <a:spcBef>
                <a:spcPts val="0"/>
              </a:spcBef>
              <a:spcAft>
                <a:spcPts val="0"/>
              </a:spcAft>
              <a:defRPr/>
            </a:pPr>
            <a:r>
              <a:rPr lang="ru-RU" altLang="ru-RU" sz="1532" b="1" dirty="0">
                <a:solidFill>
                  <a:prstClr val="black"/>
                </a:solidFill>
                <a:latin typeface="Times New Roman" panose="02020603050405020304" pitchFamily="18" charset="0"/>
                <a:cs typeface="Times New Roman" panose="02020603050405020304" pitchFamily="18" charset="0"/>
              </a:rPr>
              <a:t>Факторный анализ </a:t>
            </a:r>
            <a:r>
              <a:rPr lang="ru-RU" altLang="ru-RU" sz="1532" dirty="0">
                <a:solidFill>
                  <a:prstClr val="black"/>
                </a:solidFill>
                <a:latin typeface="Times New Roman" panose="02020603050405020304" pitchFamily="18" charset="0"/>
                <a:cs typeface="Times New Roman" panose="02020603050405020304" pitchFamily="18" charset="0"/>
              </a:rPr>
              <a:t>- анализ влияния отдельных факторов (причин) на результативный показатель. </a:t>
            </a:r>
          </a:p>
          <a:p>
            <a:pPr defTabSz="844083">
              <a:spcBef>
                <a:spcPts val="0"/>
              </a:spcBef>
              <a:spcAft>
                <a:spcPts val="0"/>
              </a:spcAft>
              <a:defRPr/>
            </a:pPr>
            <a:r>
              <a:rPr lang="ru-RU" altLang="ru-RU" sz="1532" dirty="0">
                <a:solidFill>
                  <a:prstClr val="black"/>
                </a:solidFill>
                <a:latin typeface="Times New Roman" panose="02020603050405020304" pitchFamily="18" charset="0"/>
                <a:cs typeface="Times New Roman" panose="02020603050405020304" pitchFamily="18" charset="0"/>
              </a:rPr>
              <a:t>Факторный анализ может быть:</a:t>
            </a:r>
          </a:p>
          <a:p>
            <a:pPr defTabSz="844083">
              <a:spcBef>
                <a:spcPts val="0"/>
              </a:spcBef>
              <a:spcAft>
                <a:spcPts val="0"/>
              </a:spcAft>
              <a:defRPr/>
            </a:pPr>
            <a:r>
              <a:rPr lang="ru-RU" altLang="ru-RU" sz="1532" dirty="0">
                <a:solidFill>
                  <a:prstClr val="black"/>
                </a:solidFill>
                <a:latin typeface="Times New Roman" panose="02020603050405020304" pitchFamily="18" charset="0"/>
                <a:cs typeface="Times New Roman" panose="02020603050405020304" pitchFamily="18" charset="0"/>
              </a:rPr>
              <a:t>прямым (собственно анализ), когда результативный показатель дробят на составляющие части, </a:t>
            </a:r>
          </a:p>
          <a:p>
            <a:pPr defTabSz="844083">
              <a:spcBef>
                <a:spcPts val="0"/>
              </a:spcBef>
              <a:spcAft>
                <a:spcPts val="0"/>
              </a:spcAft>
              <a:defRPr/>
            </a:pPr>
            <a:r>
              <a:rPr lang="ru-RU" altLang="ru-RU" sz="1532" dirty="0">
                <a:solidFill>
                  <a:prstClr val="black"/>
                </a:solidFill>
                <a:latin typeface="Times New Roman" panose="02020603050405020304" pitchFamily="18" charset="0"/>
                <a:cs typeface="Times New Roman" panose="02020603050405020304" pitchFamily="18" charset="0"/>
              </a:rPr>
              <a:t>обратным (синтез), когда отдельные его элементы соединяют в общий результативный показатель.</a:t>
            </a:r>
          </a:p>
        </p:txBody>
      </p:sp>
      <p:pic>
        <p:nvPicPr>
          <p:cNvPr id="9" name="Рисунок 8" descr="Вертикальный и горизонтальный анализ баланса">
            <a:extLst>
              <a:ext uri="{FF2B5EF4-FFF2-40B4-BE49-F238E27FC236}">
                <a16:creationId xmlns:a16="http://schemas.microsoft.com/office/drawing/2014/main" id="{1B816C8C-7315-47B2-B50F-45209F93BB2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6633" y="291168"/>
            <a:ext cx="1245997" cy="480442"/>
          </a:xfrm>
          <a:prstGeom prst="rect">
            <a:avLst/>
          </a:prstGeom>
          <a:noFill/>
          <a:ln>
            <a:noFill/>
          </a:ln>
        </p:spPr>
      </p:pic>
    </p:spTree>
    <p:extLst>
      <p:ext uri="{BB962C8B-B14F-4D97-AF65-F5344CB8AC3E}">
        <p14:creationId xmlns:p14="http://schemas.microsoft.com/office/powerpoint/2010/main" val="151282343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7" name="Group 3"/>
          <p:cNvGrpSpPr>
            <a:grpSpLocks/>
          </p:cNvGrpSpPr>
          <p:nvPr/>
        </p:nvGrpSpPr>
        <p:grpSpPr bwMode="auto">
          <a:xfrm>
            <a:off x="1810986" y="1526738"/>
            <a:ext cx="5257906" cy="530660"/>
            <a:chOff x="343" y="1621"/>
            <a:chExt cx="4211" cy="425"/>
          </a:xfrm>
        </p:grpSpPr>
        <p:sp>
          <p:nvSpPr>
            <p:cNvPr id="41990" name="Rectangle 4"/>
            <p:cNvSpPr>
              <a:spLocks noChangeArrowheads="1"/>
            </p:cNvSpPr>
            <p:nvPr/>
          </p:nvSpPr>
          <p:spPr bwMode="auto">
            <a:xfrm>
              <a:off x="343" y="1712"/>
              <a:ext cx="1179" cy="241"/>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square" lIns="71171" tIns="34962" rIns="71171" bIns="34962">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defTabSz="844083">
                <a:spcBef>
                  <a:spcPct val="0"/>
                </a:spcBef>
                <a:buClrTx/>
                <a:buSzTx/>
                <a:buNone/>
                <a:defRPr/>
              </a:pPr>
              <a:r>
                <a:rPr lang="en-US" altLang="ru-RU" sz="1494" dirty="0">
                  <a:solidFill>
                    <a:prstClr val="black"/>
                  </a:solidFill>
                  <a:latin typeface="Times New Roman" panose="02020603050405020304" pitchFamily="18" charset="0"/>
                  <a:cs typeface="Times New Roman" panose="02020603050405020304" pitchFamily="18" charset="0"/>
                </a:rPr>
                <a:t>Тренд</a:t>
              </a:r>
              <a:r>
                <a:rPr lang="ru-RU" altLang="ru-RU" sz="1494" dirty="0">
                  <a:solidFill>
                    <a:prstClr val="black"/>
                  </a:solidFill>
                  <a:latin typeface="Times New Roman" panose="02020603050405020304" pitchFamily="18" charset="0"/>
                  <a:cs typeface="Times New Roman" panose="02020603050405020304" pitchFamily="18" charset="0"/>
                </a:rPr>
                <a:t> </a:t>
              </a:r>
              <a:r>
                <a:rPr lang="en-US" altLang="ru-RU" sz="1494" dirty="0">
                  <a:solidFill>
                    <a:prstClr val="black"/>
                  </a:solidFill>
                  <a:latin typeface="Times New Roman" panose="02020603050405020304" pitchFamily="18" charset="0"/>
                  <a:cs typeface="Times New Roman" panose="02020603050405020304" pitchFamily="18" charset="0"/>
                </a:rPr>
                <a:t>в </a:t>
              </a:r>
              <a:r>
                <a:rPr lang="ru-RU" altLang="ru-RU" sz="1494" dirty="0">
                  <a:solidFill>
                    <a:prstClr val="black"/>
                  </a:solidFill>
                  <a:latin typeface="Times New Roman" panose="02020603050405020304" pitchFamily="18" charset="0"/>
                  <a:cs typeface="Times New Roman" panose="02020603050405020304" pitchFamily="18" charset="0"/>
                </a:rPr>
                <a:t>%</a:t>
              </a:r>
              <a:endParaRPr lang="en-US" altLang="ru-RU" sz="1494" dirty="0">
                <a:solidFill>
                  <a:prstClr val="black"/>
                </a:solidFill>
                <a:latin typeface="Times New Roman" panose="02020603050405020304" pitchFamily="18" charset="0"/>
                <a:cs typeface="Times New Roman" panose="02020603050405020304" pitchFamily="18" charset="0"/>
              </a:endParaRPr>
            </a:p>
          </p:txBody>
        </p:sp>
        <p:sp>
          <p:nvSpPr>
            <p:cNvPr id="41991" name="Rectangle 5"/>
            <p:cNvSpPr>
              <a:spLocks noChangeArrowheads="1"/>
            </p:cNvSpPr>
            <p:nvPr/>
          </p:nvSpPr>
          <p:spPr bwMode="auto">
            <a:xfrm>
              <a:off x="1833" y="1621"/>
              <a:ext cx="1726" cy="425"/>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none" lIns="71171" tIns="34962" rIns="71171" bIns="34962">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defTabSz="844083">
                <a:spcBef>
                  <a:spcPct val="0"/>
                </a:spcBef>
                <a:buClrTx/>
                <a:buSzTx/>
                <a:buNone/>
                <a:defRPr/>
              </a:pPr>
              <a:r>
                <a:rPr lang="en-US" altLang="ru-RU" sz="1494" u="sng" dirty="0">
                  <a:solidFill>
                    <a:prstClr val="black"/>
                  </a:solidFill>
                  <a:latin typeface="Times New Roman" panose="02020603050405020304" pitchFamily="18" charset="0"/>
                  <a:cs typeface="Times New Roman" panose="02020603050405020304" pitchFamily="18" charset="0"/>
                </a:rPr>
                <a:t>  Сумма за текущий год  </a:t>
              </a:r>
              <a:endParaRPr lang="en-US" altLang="ru-RU" sz="1494" dirty="0">
                <a:solidFill>
                  <a:prstClr val="black"/>
                </a:solidFill>
                <a:latin typeface="Times New Roman" panose="02020603050405020304" pitchFamily="18" charset="0"/>
                <a:cs typeface="Times New Roman" panose="02020603050405020304" pitchFamily="18" charset="0"/>
              </a:endParaRPr>
            </a:p>
            <a:p>
              <a:pPr defTabSz="844083">
                <a:spcBef>
                  <a:spcPct val="0"/>
                </a:spcBef>
                <a:buClrTx/>
                <a:buSzTx/>
                <a:buNone/>
                <a:defRPr/>
              </a:pPr>
              <a:r>
                <a:rPr lang="en-US" altLang="ru-RU" sz="1494" dirty="0">
                  <a:solidFill>
                    <a:prstClr val="black"/>
                  </a:solidFill>
                  <a:latin typeface="Times New Roman" panose="02020603050405020304" pitchFamily="18" charset="0"/>
                  <a:cs typeface="Times New Roman" panose="02020603050405020304" pitchFamily="18" charset="0"/>
                </a:rPr>
                <a:t>   Сумма за </a:t>
              </a:r>
              <a:r>
                <a:rPr lang="en-US" altLang="ru-RU" sz="1494" b="1" dirty="0">
                  <a:solidFill>
                    <a:prstClr val="black"/>
                  </a:solidFill>
                  <a:latin typeface="Times New Roman" panose="02020603050405020304" pitchFamily="18" charset="0"/>
                  <a:cs typeface="Times New Roman" panose="02020603050405020304" pitchFamily="18" charset="0"/>
                </a:rPr>
                <a:t>базовый год</a:t>
              </a:r>
            </a:p>
          </p:txBody>
        </p:sp>
        <p:sp>
          <p:nvSpPr>
            <p:cNvPr id="41992" name="Rectangle 6"/>
            <p:cNvSpPr>
              <a:spLocks noChangeArrowheads="1"/>
            </p:cNvSpPr>
            <p:nvPr/>
          </p:nvSpPr>
          <p:spPr bwMode="auto">
            <a:xfrm>
              <a:off x="4036" y="1762"/>
              <a:ext cx="518" cy="241"/>
            </a:xfrm>
            <a:prstGeom prst="rect">
              <a:avLst/>
            </a:prstGeom>
            <a:solidFill>
              <a:schemeClr val="accent3">
                <a:lumMod val="40000"/>
                <a:lumOff val="60000"/>
              </a:schemeClr>
            </a:solidFill>
            <a:ln>
              <a:noFill/>
            </a:ln>
            <a:effectLst/>
            <a:scene3d>
              <a:camera prst="orthographicFront">
                <a:rot lat="0" lon="0" rev="0"/>
              </a:camera>
              <a:lightRig rig="soft" dir="t">
                <a:rot lat="0" lon="0" rev="0"/>
              </a:lightRig>
            </a:scene3d>
            <a:sp3d prstMaterial="matte">
              <a:bevelT w="63500" h="63500"/>
              <a:contourClr>
                <a:srgbClr val="FFFFFF"/>
              </a:contourClr>
            </a:sp3d>
            <a:extLst>
              <a:ext uri="{91240B29-F687-4F45-9708-019B960494DF}">
                <a14:hiddenLine xmlns:a14="http://schemas.microsoft.com/office/drawing/2010/main" w="12700">
                  <a:solidFill>
                    <a:srgbClr val="000000"/>
                  </a:solidFill>
                  <a:miter lim="800000"/>
                  <a:headEnd/>
                  <a:tailEnd/>
                </a14:hiddenLine>
              </a:ext>
            </a:extLst>
          </p:spPr>
          <p:txBody>
            <a:bodyPr wrap="square" lIns="71171" tIns="34962" rIns="71171" bIns="34962">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defTabSz="844083">
                <a:spcBef>
                  <a:spcPct val="0"/>
                </a:spcBef>
                <a:buClrTx/>
                <a:buSzTx/>
                <a:buNone/>
                <a:defRPr/>
              </a:pPr>
              <a:r>
                <a:rPr lang="en-US" altLang="ru-RU" sz="1494" dirty="0">
                  <a:solidFill>
                    <a:prstClr val="black"/>
                  </a:solidFill>
                  <a:latin typeface="Times New Roman" panose="02020603050405020304" pitchFamily="18" charset="0"/>
                  <a:cs typeface="Times New Roman" panose="02020603050405020304" pitchFamily="18" charset="0"/>
                </a:rPr>
                <a:t>100%</a:t>
              </a:r>
            </a:p>
          </p:txBody>
        </p:sp>
        <p:sp>
          <p:nvSpPr>
            <p:cNvPr id="41993" name="Rectangle 7"/>
            <p:cNvSpPr>
              <a:spLocks noChangeArrowheads="1"/>
            </p:cNvSpPr>
            <p:nvPr/>
          </p:nvSpPr>
          <p:spPr bwMode="auto">
            <a:xfrm>
              <a:off x="1598" y="1757"/>
              <a:ext cx="201"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71171" tIns="34962" rIns="71171" bIns="34962">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defTabSz="844083">
                <a:spcBef>
                  <a:spcPct val="0"/>
                </a:spcBef>
                <a:buClrTx/>
                <a:buSzTx/>
                <a:buNone/>
                <a:defRPr/>
              </a:pPr>
              <a:r>
                <a:rPr lang="en-US" altLang="ru-RU" sz="1494">
                  <a:solidFill>
                    <a:prstClr val="black"/>
                  </a:solidFill>
                  <a:latin typeface="Times New Roman" panose="02020603050405020304" pitchFamily="18" charset="0"/>
                  <a:cs typeface="Times New Roman" panose="02020603050405020304" pitchFamily="18" charset="0"/>
                </a:rPr>
                <a:t>=</a:t>
              </a:r>
            </a:p>
          </p:txBody>
        </p:sp>
        <p:sp>
          <p:nvSpPr>
            <p:cNvPr id="41994" name="Rectangle 8"/>
            <p:cNvSpPr>
              <a:spLocks noChangeArrowheads="1"/>
            </p:cNvSpPr>
            <p:nvPr/>
          </p:nvSpPr>
          <p:spPr bwMode="auto">
            <a:xfrm>
              <a:off x="3699" y="1787"/>
              <a:ext cx="192"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71171" tIns="34962" rIns="71171" bIns="34962">
              <a:spAutoFit/>
            </a:bodyPr>
            <a:lstStyle>
              <a:lvl1pPr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defTabSz="844083">
                <a:spcBef>
                  <a:spcPct val="0"/>
                </a:spcBef>
                <a:buClrTx/>
                <a:buSzTx/>
                <a:buNone/>
                <a:defRPr/>
              </a:pPr>
              <a:r>
                <a:rPr lang="ru-RU" altLang="ru-RU" sz="1494" dirty="0">
                  <a:solidFill>
                    <a:prstClr val="black"/>
                  </a:solidFill>
                  <a:latin typeface="Times New Roman" panose="02020603050405020304" pitchFamily="18" charset="0"/>
                  <a:cs typeface="Times New Roman" panose="02020603050405020304" pitchFamily="18" charset="0"/>
                </a:rPr>
                <a:t>*</a:t>
              </a:r>
              <a:endParaRPr lang="en-US" altLang="ru-RU" sz="1494" dirty="0">
                <a:solidFill>
                  <a:prstClr val="black"/>
                </a:solidFill>
                <a:latin typeface="Times New Roman" panose="02020603050405020304" pitchFamily="18" charset="0"/>
                <a:cs typeface="Times New Roman" panose="02020603050405020304" pitchFamily="18" charset="0"/>
              </a:endParaRPr>
            </a:p>
          </p:txBody>
        </p:sp>
      </p:grpSp>
      <p:sp>
        <p:nvSpPr>
          <p:cNvPr id="11" name="Rectangle 4">
            <a:extLst>
              <a:ext uri="{FF2B5EF4-FFF2-40B4-BE49-F238E27FC236}">
                <a16:creationId xmlns:a16="http://schemas.microsoft.com/office/drawing/2014/main" id="{AE75F171-78C3-46EB-A5DA-6AC8B2EABF83}"/>
              </a:ext>
            </a:extLst>
          </p:cNvPr>
          <p:cNvSpPr>
            <a:spLocks noChangeArrowheads="1"/>
          </p:cNvSpPr>
          <p:nvPr/>
        </p:nvSpPr>
        <p:spPr bwMode="auto">
          <a:xfrm>
            <a:off x="1513645" y="3391284"/>
            <a:ext cx="6546978" cy="264186"/>
          </a:xfrm>
          <a:prstGeom prst="rect">
            <a:avLst/>
          </a:prstGeom>
          <a:noFill/>
          <a:ln w="19050">
            <a:noFill/>
            <a:miter lim="800000"/>
            <a:headEnd/>
            <a:tailEnd/>
          </a:ln>
          <a:effectLst/>
        </p:spPr>
        <p:txBody>
          <a:bodyPr wrap="square" lIns="71171" tIns="34962" rIns="71171" bIns="34962">
            <a:spAutoFit/>
          </a:bodyPr>
          <a:lstStyle/>
          <a:p>
            <a:pPr algn="ctr" defTabSz="844083" eaLnBrk="0" hangingPunct="0">
              <a:defRPr/>
            </a:pPr>
            <a:r>
              <a:rPr lang="en-US" sz="1258" b="1" dirty="0">
                <a:ln w="0"/>
                <a:solidFill>
                  <a:prstClr val="black"/>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20</a:t>
            </a:r>
            <a:r>
              <a:rPr lang="ru-RU" sz="1258" b="1" dirty="0">
                <a:ln w="0"/>
                <a:solidFill>
                  <a:prstClr val="black"/>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18</a:t>
            </a:r>
            <a:r>
              <a:rPr lang="en-US" sz="1258" b="1" dirty="0">
                <a:ln w="0"/>
                <a:solidFill>
                  <a:prstClr val="black"/>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 - базовый год, и его величины равны 100%.</a:t>
            </a:r>
          </a:p>
        </p:txBody>
      </p:sp>
      <p:graphicFrame>
        <p:nvGraphicFramePr>
          <p:cNvPr id="5" name="Таблица 4">
            <a:extLst>
              <a:ext uri="{FF2B5EF4-FFF2-40B4-BE49-F238E27FC236}">
                <a16:creationId xmlns:a16="http://schemas.microsoft.com/office/drawing/2014/main" id="{5AAAB90B-D57F-44DD-9EC1-769785AD2D8F}"/>
              </a:ext>
            </a:extLst>
          </p:cNvPr>
          <p:cNvGraphicFramePr>
            <a:graphicFrameLocks noGrp="1"/>
          </p:cNvGraphicFramePr>
          <p:nvPr/>
        </p:nvGraphicFramePr>
        <p:xfrm>
          <a:off x="1059186" y="2201882"/>
          <a:ext cx="7138440" cy="1151941"/>
        </p:xfrm>
        <a:graphic>
          <a:graphicData uri="http://schemas.openxmlformats.org/drawingml/2006/table">
            <a:tbl>
              <a:tblPr bandRow="1">
                <a:tableStyleId>{1FECB4D8-DB02-4DC6-A0A2-4F2EBAE1DC90}</a:tableStyleId>
              </a:tblPr>
              <a:tblGrid>
                <a:gridCol w="3031237">
                  <a:extLst>
                    <a:ext uri="{9D8B030D-6E8A-4147-A177-3AD203B41FA5}">
                      <a16:colId xmlns:a16="http://schemas.microsoft.com/office/drawing/2014/main" val="1477117297"/>
                    </a:ext>
                  </a:extLst>
                </a:gridCol>
                <a:gridCol w="821441">
                  <a:extLst>
                    <a:ext uri="{9D8B030D-6E8A-4147-A177-3AD203B41FA5}">
                      <a16:colId xmlns:a16="http://schemas.microsoft.com/office/drawing/2014/main" val="1081232465"/>
                    </a:ext>
                  </a:extLst>
                </a:gridCol>
                <a:gridCol w="821441">
                  <a:extLst>
                    <a:ext uri="{9D8B030D-6E8A-4147-A177-3AD203B41FA5}">
                      <a16:colId xmlns:a16="http://schemas.microsoft.com/office/drawing/2014/main" val="3854741844"/>
                    </a:ext>
                  </a:extLst>
                </a:gridCol>
                <a:gridCol w="821441">
                  <a:extLst>
                    <a:ext uri="{9D8B030D-6E8A-4147-A177-3AD203B41FA5}">
                      <a16:colId xmlns:a16="http://schemas.microsoft.com/office/drawing/2014/main" val="1016622375"/>
                    </a:ext>
                  </a:extLst>
                </a:gridCol>
                <a:gridCol w="821441">
                  <a:extLst>
                    <a:ext uri="{9D8B030D-6E8A-4147-A177-3AD203B41FA5}">
                      <a16:colId xmlns:a16="http://schemas.microsoft.com/office/drawing/2014/main" val="2207473081"/>
                    </a:ext>
                  </a:extLst>
                </a:gridCol>
                <a:gridCol w="821441">
                  <a:extLst>
                    <a:ext uri="{9D8B030D-6E8A-4147-A177-3AD203B41FA5}">
                      <a16:colId xmlns:a16="http://schemas.microsoft.com/office/drawing/2014/main" val="2827740454"/>
                    </a:ext>
                  </a:extLst>
                </a:gridCol>
              </a:tblGrid>
              <a:tr h="284684">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ru-RU" sz="1400" b="0" u="none" strike="noStrike" dirty="0">
                          <a:solidFill>
                            <a:srgbClr val="000000"/>
                          </a:solidFill>
                          <a:effectLst/>
                          <a:latin typeface="Times New Roman" panose="02020603050405020304" pitchFamily="18" charset="0"/>
                          <a:cs typeface="Times New Roman" panose="02020603050405020304" pitchFamily="18" charset="0"/>
                        </a:rPr>
                        <a:t>Статьи ОПУ</a:t>
                      </a:r>
                      <a:endParaRPr lang="ru-RU" sz="1400" b="1" i="0" u="none" strike="noStrike" dirty="0">
                        <a:solidFill>
                          <a:srgbClr val="000000"/>
                        </a:solidFill>
                        <a:effectLst/>
                        <a:latin typeface="Times New Roman Cyr"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0B4"/>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2022</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2021</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2020</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2019</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2018</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792093"/>
                  </a:ext>
                </a:extLst>
              </a:tr>
              <a:tr h="289086">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Доход от реализации</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fontAlgn="b"/>
                      <a:r>
                        <a:rPr lang="ru-RU" sz="1300" b="0" u="none" strike="noStrike" dirty="0">
                          <a:effectLst/>
                          <a:latin typeface="Times New Roman" panose="02020603050405020304" pitchFamily="18" charset="0"/>
                          <a:cs typeface="Times New Roman" panose="02020603050405020304" pitchFamily="18" charset="0"/>
                        </a:rPr>
                        <a:t>400,000$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355,000$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320,000$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290,000$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275,000$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5588599"/>
                  </a:ext>
                </a:extLst>
              </a:tr>
              <a:tr h="289086">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Себестоимость реализации</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285,000$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250,000$</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225,000$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198,000$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190,000$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332645"/>
                  </a:ext>
                </a:extLst>
              </a:tr>
              <a:tr h="289086">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Валовый доход</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115,000$</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105,000$</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95,000$</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92,000$</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     85,000 </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569570"/>
                  </a:ext>
                </a:extLst>
              </a:tr>
            </a:tbl>
          </a:graphicData>
        </a:graphic>
      </p:graphicFrame>
      <p:sp>
        <p:nvSpPr>
          <p:cNvPr id="8" name="Прямоугольник 7">
            <a:extLst>
              <a:ext uri="{FF2B5EF4-FFF2-40B4-BE49-F238E27FC236}">
                <a16:creationId xmlns:a16="http://schemas.microsoft.com/office/drawing/2014/main" id="{09EC0A73-BFBB-4373-8D28-9B1BBB4D5C03}"/>
              </a:ext>
            </a:extLst>
          </p:cNvPr>
          <p:cNvSpPr/>
          <p:nvPr/>
        </p:nvSpPr>
        <p:spPr>
          <a:xfrm>
            <a:off x="1060556" y="5122232"/>
            <a:ext cx="7000066" cy="897105"/>
          </a:xfrm>
          <a:prstGeom prst="rect">
            <a:avLst/>
          </a:prstGeom>
          <a:effectLst/>
        </p:spPr>
        <p:txBody>
          <a:bodyPr wrap="square">
            <a:spAutoFit/>
          </a:bodyPr>
          <a:lstStyle/>
          <a:p>
            <a:pPr algn="ctr" defTabSz="844083" eaLnBrk="0" hangingPunct="0">
              <a:spcBef>
                <a:spcPct val="50000"/>
              </a:spcBef>
              <a:defRPr/>
            </a:pPr>
            <a:r>
              <a:rPr lang="ru-RU" sz="1494" dirty="0">
                <a:solidFill>
                  <a:prstClr val="black"/>
                </a:solidFill>
                <a:latin typeface="Times New Roman" panose="02020603050405020304" pitchFamily="18" charset="0"/>
                <a:cs typeface="Times New Roman" panose="02020603050405020304" pitchFamily="18" charset="0"/>
              </a:rPr>
              <a:t>Анализ</a:t>
            </a:r>
            <a:r>
              <a:rPr lang="en-US" sz="1494" dirty="0">
                <a:solidFill>
                  <a:prstClr val="black"/>
                </a:solidFill>
                <a:latin typeface="Times New Roman" panose="02020603050405020304" pitchFamily="18" charset="0"/>
                <a:cs typeface="Times New Roman" panose="02020603050405020304" pitchFamily="18" charset="0"/>
              </a:rPr>
              <a:t> </a:t>
            </a:r>
            <a:r>
              <a:rPr lang="ru-RU" sz="1494" dirty="0">
                <a:solidFill>
                  <a:prstClr val="black"/>
                </a:solidFill>
                <a:latin typeface="Times New Roman" panose="02020603050405020304" pitchFamily="18" charset="0"/>
                <a:cs typeface="Times New Roman" panose="02020603050405020304" pitchFamily="18" charset="0"/>
              </a:rPr>
              <a:t>трендов:</a:t>
            </a:r>
          </a:p>
          <a:p>
            <a:pPr algn="ctr" defTabSz="844083" eaLnBrk="0" hangingPunct="0">
              <a:spcBef>
                <a:spcPct val="50000"/>
              </a:spcBef>
              <a:defRPr/>
            </a:pPr>
            <a:r>
              <a:rPr lang="en-US" sz="1494" dirty="0">
                <a:solidFill>
                  <a:prstClr val="black"/>
                </a:solidFill>
                <a:latin typeface="Times New Roman" panose="02020603050405020304" pitchFamily="18" charset="0"/>
                <a:cs typeface="Times New Roman" panose="02020603050405020304" pitchFamily="18" charset="0"/>
              </a:rPr>
              <a:t>себестоимость реализованной продукции увечивается быстрее, чем доход от реализации, замедляя, тем самым рост валового дохода.</a:t>
            </a:r>
          </a:p>
        </p:txBody>
      </p:sp>
      <p:sp>
        <p:nvSpPr>
          <p:cNvPr id="3" name="Прямоугольник 2"/>
          <p:cNvSpPr/>
          <p:nvPr/>
        </p:nvSpPr>
        <p:spPr>
          <a:xfrm>
            <a:off x="1196194" y="572180"/>
            <a:ext cx="7001434" cy="839845"/>
          </a:xfrm>
          <a:prstGeom prst="rect">
            <a:avLst/>
          </a:prstGeom>
        </p:spPr>
        <p:txBody>
          <a:bodyPr wrap="square">
            <a:spAutoFit/>
          </a:bodyPr>
          <a:lstStyle/>
          <a:p>
            <a:pPr algn="ctr" defTabSz="844083">
              <a:defRPr/>
            </a:pPr>
            <a:r>
              <a:rPr lang="ru-RU" sz="1619" b="1" dirty="0">
                <a:solidFill>
                  <a:prstClr val="black"/>
                </a:solidFill>
                <a:latin typeface="Times New Roman" panose="02020603050405020304" pitchFamily="18" charset="0"/>
                <a:cs typeface="Times New Roman" panose="02020603050405020304" pitchFamily="18" charset="0"/>
              </a:rPr>
              <a:t>Трендовый анализ</a:t>
            </a:r>
          </a:p>
          <a:p>
            <a:pPr algn="ctr" defTabSz="844083">
              <a:defRPr/>
            </a:pPr>
            <a:r>
              <a:rPr lang="ru-RU" sz="1619" dirty="0">
                <a:solidFill>
                  <a:prstClr val="black"/>
                </a:solidFill>
                <a:latin typeface="Times New Roman" panose="02020603050405020304" pitchFamily="18" charset="0"/>
                <a:cs typeface="Times New Roman" panose="02020603050405020304" pitchFamily="18" charset="0"/>
              </a:rPr>
              <a:t>Тренд в процентах зависит от отношения финансовых данных текущего года к данным </a:t>
            </a:r>
            <a:r>
              <a:rPr lang="ru-RU" sz="1619" b="1" dirty="0">
                <a:solidFill>
                  <a:prstClr val="black"/>
                </a:solidFill>
                <a:latin typeface="Times New Roman" panose="02020603050405020304" pitchFamily="18" charset="0"/>
                <a:cs typeface="Times New Roman" panose="02020603050405020304" pitchFamily="18" charset="0"/>
              </a:rPr>
              <a:t>базового года, </a:t>
            </a:r>
            <a:r>
              <a:rPr lang="ru-RU" sz="1619" dirty="0">
                <a:solidFill>
                  <a:prstClr val="black"/>
                </a:solidFill>
                <a:latin typeface="Times New Roman" panose="02020603050405020304" pitchFamily="18" charset="0"/>
                <a:cs typeface="Times New Roman" panose="02020603050405020304" pitchFamily="18" charset="0"/>
              </a:rPr>
              <a:t>которые равны 100%. </a:t>
            </a:r>
          </a:p>
        </p:txBody>
      </p:sp>
      <p:graphicFrame>
        <p:nvGraphicFramePr>
          <p:cNvPr id="15" name="Таблица 14">
            <a:extLst>
              <a:ext uri="{FF2B5EF4-FFF2-40B4-BE49-F238E27FC236}">
                <a16:creationId xmlns:a16="http://schemas.microsoft.com/office/drawing/2014/main" id="{5AAAB90B-D57F-44DD-9EC1-769785AD2D8F}"/>
              </a:ext>
            </a:extLst>
          </p:cNvPr>
          <p:cNvGraphicFramePr>
            <a:graphicFrameLocks noGrp="1"/>
          </p:cNvGraphicFramePr>
          <p:nvPr/>
        </p:nvGraphicFramePr>
        <p:xfrm>
          <a:off x="1059186" y="3797137"/>
          <a:ext cx="7138442" cy="1104406"/>
        </p:xfrm>
        <a:graphic>
          <a:graphicData uri="http://schemas.openxmlformats.org/drawingml/2006/table">
            <a:tbl>
              <a:tblPr firstRow="1" bandRow="1">
                <a:tableStyleId>{F5AB1C69-6EDB-4FF4-983F-18BD219EF322}</a:tableStyleId>
              </a:tblPr>
              <a:tblGrid>
                <a:gridCol w="2960612">
                  <a:extLst>
                    <a:ext uri="{9D8B030D-6E8A-4147-A177-3AD203B41FA5}">
                      <a16:colId xmlns:a16="http://schemas.microsoft.com/office/drawing/2014/main" val="1477117297"/>
                    </a:ext>
                  </a:extLst>
                </a:gridCol>
                <a:gridCol w="892063">
                  <a:extLst>
                    <a:ext uri="{9D8B030D-6E8A-4147-A177-3AD203B41FA5}">
                      <a16:colId xmlns:a16="http://schemas.microsoft.com/office/drawing/2014/main" val="1081232465"/>
                    </a:ext>
                  </a:extLst>
                </a:gridCol>
                <a:gridCol w="821442">
                  <a:extLst>
                    <a:ext uri="{9D8B030D-6E8A-4147-A177-3AD203B41FA5}">
                      <a16:colId xmlns:a16="http://schemas.microsoft.com/office/drawing/2014/main" val="3854741844"/>
                    </a:ext>
                  </a:extLst>
                </a:gridCol>
                <a:gridCol w="821442">
                  <a:extLst>
                    <a:ext uri="{9D8B030D-6E8A-4147-A177-3AD203B41FA5}">
                      <a16:colId xmlns:a16="http://schemas.microsoft.com/office/drawing/2014/main" val="1016622375"/>
                    </a:ext>
                  </a:extLst>
                </a:gridCol>
                <a:gridCol w="821442">
                  <a:extLst>
                    <a:ext uri="{9D8B030D-6E8A-4147-A177-3AD203B41FA5}">
                      <a16:colId xmlns:a16="http://schemas.microsoft.com/office/drawing/2014/main" val="2207473081"/>
                    </a:ext>
                  </a:extLst>
                </a:gridCol>
                <a:gridCol w="821442">
                  <a:extLst>
                    <a:ext uri="{9D8B030D-6E8A-4147-A177-3AD203B41FA5}">
                      <a16:colId xmlns:a16="http://schemas.microsoft.com/office/drawing/2014/main" val="2827740454"/>
                    </a:ext>
                  </a:extLst>
                </a:gridCol>
              </a:tblGrid>
              <a:tr h="259516">
                <a:tc>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ru-RU" sz="1400" b="0" u="none" strike="noStrike" dirty="0">
                          <a:solidFill>
                            <a:srgbClr val="000000"/>
                          </a:solidFill>
                          <a:effectLst/>
                          <a:latin typeface="Times New Roman" panose="02020603050405020304" pitchFamily="18" charset="0"/>
                          <a:cs typeface="Times New Roman" panose="02020603050405020304" pitchFamily="18" charset="0"/>
                        </a:rPr>
                        <a:t>Статьи ОПУ</a:t>
                      </a:r>
                      <a:endParaRPr lang="ru-RU" sz="1400" b="1" i="0" u="none" strike="noStrike" dirty="0">
                        <a:solidFill>
                          <a:srgbClr val="000000"/>
                        </a:solidFill>
                        <a:effectLst/>
                        <a:latin typeface="Times New Roman Cyr" panose="02020603050405020304" pitchFamily="18" charset="0"/>
                      </a:endParaRPr>
                    </a:p>
                  </a:txBody>
                  <a:tcPr marL="5411" marR="5411" marT="541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0B4"/>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2022</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2021</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2020</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2019</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b"/>
                      <a:r>
                        <a:rPr lang="ru-RU" sz="1300" b="0" u="none" strike="noStrike" dirty="0">
                          <a:solidFill>
                            <a:srgbClr val="000000"/>
                          </a:solidFill>
                          <a:effectLst/>
                          <a:latin typeface="Times New Roman" panose="02020603050405020304" pitchFamily="18" charset="0"/>
                          <a:cs typeface="Times New Roman" panose="02020603050405020304" pitchFamily="18" charset="0"/>
                        </a:rPr>
                        <a:t>2018</a:t>
                      </a:r>
                      <a:endParaRPr lang="ru-RU" sz="13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61792093"/>
                  </a:ext>
                </a:extLst>
              </a:tr>
              <a:tr h="283654">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Доход от реализации</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145%</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129%</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116%</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105%</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100%</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5588599"/>
                  </a:ext>
                </a:extLst>
              </a:tr>
              <a:tr h="277582">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Себестоимость реализации</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150%</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132%</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118%</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104%</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100%</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2332645"/>
                  </a:ext>
                </a:extLst>
              </a:tr>
              <a:tr h="283654">
                <a:tc>
                  <a:txBody>
                    <a:bodyPr/>
                    <a:lstStyle/>
                    <a:p>
                      <a:pPr algn="l" fontAlgn="b"/>
                      <a:r>
                        <a:rPr lang="ru-RU" sz="1300" b="0" u="none" strike="noStrike" dirty="0">
                          <a:effectLst/>
                          <a:latin typeface="Times New Roman" panose="02020603050405020304" pitchFamily="18" charset="0"/>
                          <a:cs typeface="Times New Roman" panose="02020603050405020304" pitchFamily="18" charset="0"/>
                        </a:rPr>
                        <a:t>Валовый доход</a:t>
                      </a:r>
                      <a:endParaRPr lang="ru-RU" sz="1300" b="0" i="0" u="none" strike="noStrike" dirty="0">
                        <a:effectLst/>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135%</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124%</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112%</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108%</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300" dirty="0">
                          <a:latin typeface="Times New Roman" panose="02020603050405020304" pitchFamily="18" charset="0"/>
                          <a:cs typeface="Times New Roman" panose="02020603050405020304" pitchFamily="18" charset="0"/>
                        </a:rPr>
                        <a:t>100%</a:t>
                      </a:r>
                      <a:endParaRPr lang="ru-RU" sz="1300" dirty="0">
                        <a:latin typeface="Times New Roman" panose="02020603050405020304" pitchFamily="18" charset="0"/>
                        <a:cs typeface="Times New Roman" panose="02020603050405020304" pitchFamily="18" charset="0"/>
                      </a:endParaRPr>
                    </a:p>
                  </a:txBody>
                  <a:tcPr marL="4995" marR="4995" marT="499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4569570"/>
                  </a:ext>
                </a:extLst>
              </a:tr>
            </a:tbl>
          </a:graphicData>
        </a:graphic>
      </p:graphicFrame>
    </p:spTree>
    <p:extLst>
      <p:ext uri="{BB962C8B-B14F-4D97-AF65-F5344CB8AC3E}">
        <p14:creationId xmlns:p14="http://schemas.microsoft.com/office/powerpoint/2010/main" val="1539291999"/>
      </p:ext>
    </p:extLst>
  </p:cSld>
  <p:clrMapOvr>
    <a:masterClrMapping/>
  </p:clrMapOvr>
  <p:transition spd="slow">
    <p:wipe dir="d"/>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597614" y="739499"/>
            <a:ext cx="6100580" cy="485436"/>
          </a:xfrm>
          <a:noFill/>
        </p:spPr>
        <p:txBody>
          <a:bodyPr vert="horz" wrap="square" lIns="71171" tIns="34962" rIns="71171" bIns="34962" numCol="1" rtlCol="0" anchor="ctr" anchorCtr="0" compatLnSpc="1">
            <a:prstTxWarp prst="textNoShape">
              <a:avLst/>
            </a:prstTxWarp>
            <a:normAutofit/>
          </a:bodyPr>
          <a:lstStyle/>
          <a:p>
            <a:pPr eaLnBrk="1" hangingPunct="1"/>
            <a:r>
              <a:rPr lang="en-US" altLang="ru-RU" sz="1731" b="1" dirty="0" err="1">
                <a:latin typeface="Times New Roman" panose="02020603050405020304" pitchFamily="18" charset="0"/>
                <a:cs typeface="Times New Roman" panose="02020603050405020304" pitchFamily="18" charset="0"/>
              </a:rPr>
              <a:t>Трендовый</a:t>
            </a:r>
            <a:r>
              <a:rPr lang="en-US" altLang="ru-RU" sz="1731" b="1" dirty="0">
                <a:latin typeface="Times New Roman" panose="02020603050405020304" pitchFamily="18" charset="0"/>
                <a:cs typeface="Times New Roman" panose="02020603050405020304" pitchFamily="18" charset="0"/>
              </a:rPr>
              <a:t> </a:t>
            </a:r>
            <a:r>
              <a:rPr lang="en-US" altLang="ru-RU" sz="1731" b="1" dirty="0" err="1">
                <a:latin typeface="Times New Roman" panose="02020603050405020304" pitchFamily="18" charset="0"/>
                <a:cs typeface="Times New Roman" panose="02020603050405020304" pitchFamily="18" charset="0"/>
              </a:rPr>
              <a:t>анализ</a:t>
            </a:r>
            <a:endParaRPr lang="en-US" altLang="ru-RU" sz="1731" b="1" dirty="0">
              <a:latin typeface="Times New Roman" panose="02020603050405020304" pitchFamily="18" charset="0"/>
              <a:cs typeface="Times New Roman" panose="02020603050405020304" pitchFamily="18" charset="0"/>
            </a:endParaRPr>
          </a:p>
        </p:txBody>
      </p:sp>
      <p:graphicFrame>
        <p:nvGraphicFramePr>
          <p:cNvPr id="45060" name="Object 4"/>
          <p:cNvGraphicFramePr>
            <a:graphicFrameLocks noGrp="1"/>
          </p:cNvGraphicFramePr>
          <p:nvPr>
            <p:ph type="chart" idx="1"/>
          </p:nvPr>
        </p:nvGraphicFramePr>
        <p:xfrm>
          <a:off x="947882" y="1036021"/>
          <a:ext cx="7034679" cy="3737345"/>
        </p:xfrm>
        <a:graphic>
          <a:graphicData uri="http://schemas.openxmlformats.org/presentationml/2006/ole">
            <mc:AlternateContent xmlns:mc="http://schemas.openxmlformats.org/markup-compatibility/2006">
              <mc:Choice xmlns:v="urn:schemas-microsoft-com:vml" Requires="v">
                <p:oleObj r:id="rId3" imgW="8949704" imgH="4761389" progId="Excel.Chart.8">
                  <p:embed/>
                </p:oleObj>
              </mc:Choice>
              <mc:Fallback>
                <p:oleObj r:id="rId3" imgW="8949704" imgH="4761389" progId="Excel.Chart.8">
                  <p:embed/>
                  <p:pic>
                    <p:nvPicPr>
                      <p:cNvPr id="45060" name="Object 4"/>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882" y="1036021"/>
                        <a:ext cx="7034679" cy="3737345"/>
                      </a:xfrm>
                      <a:prstGeom prst="rect">
                        <a:avLst/>
                      </a:prstGeom>
                      <a:noFill/>
                      <a:ln>
                        <a:noFill/>
                      </a:ln>
                    </p:spPr>
                  </p:pic>
                </p:oleObj>
              </mc:Fallback>
            </mc:AlternateContent>
          </a:graphicData>
        </a:graphic>
      </p:graphicFrame>
      <p:sp>
        <p:nvSpPr>
          <p:cNvPr id="5" name="TextBox 4">
            <a:extLst>
              <a:ext uri="{FF2B5EF4-FFF2-40B4-BE49-F238E27FC236}">
                <a16:creationId xmlns:a16="http://schemas.microsoft.com/office/drawing/2014/main" id="{91C1CB0C-C4ED-4947-A662-621D9206CBE7}"/>
              </a:ext>
            </a:extLst>
          </p:cNvPr>
          <p:cNvSpPr txBox="1"/>
          <p:nvPr/>
        </p:nvSpPr>
        <p:spPr>
          <a:xfrm>
            <a:off x="976001" y="4528408"/>
            <a:ext cx="7491668" cy="1736694"/>
          </a:xfrm>
          <a:prstGeom prst="rect">
            <a:avLst/>
          </a:prstGeom>
          <a:noFill/>
        </p:spPr>
        <p:txBody>
          <a:bodyPr wrap="square">
            <a:spAutoFit/>
          </a:bodyPr>
          <a:lstStyle/>
          <a:p>
            <a:pPr marL="0" lvl="1" defTabSz="492394">
              <a:lnSpc>
                <a:spcPct val="90000"/>
              </a:lnSpc>
              <a:spcBef>
                <a:spcPct val="0"/>
              </a:spcBef>
              <a:spcAft>
                <a:spcPct val="15000"/>
              </a:spcAft>
              <a:defRPr/>
            </a:pPr>
            <a:r>
              <a:rPr lang="ru-RU" sz="1619" dirty="0">
                <a:solidFill>
                  <a:prstClr val="black"/>
                </a:solidFill>
                <a:latin typeface="Times New Roman" panose="02020603050405020304" pitchFamily="18" charset="0"/>
                <a:cs typeface="Times New Roman" panose="02020603050405020304" pitchFamily="18" charset="0"/>
              </a:rPr>
              <a:t>Сравнение каждой позиции отчетности с базисным периодом и определение тренда, т.е. основной тенденции в динамике показателя за несколько отчетных периодов</a:t>
            </a:r>
          </a:p>
          <a:p>
            <a:pPr marL="0" lvl="1" defTabSz="492394">
              <a:lnSpc>
                <a:spcPct val="90000"/>
              </a:lnSpc>
              <a:spcBef>
                <a:spcPct val="0"/>
              </a:spcBef>
              <a:spcAft>
                <a:spcPct val="15000"/>
              </a:spcAft>
              <a:defRPr/>
            </a:pPr>
            <a:endParaRPr lang="ru-RU" sz="1619" dirty="0">
              <a:solidFill>
                <a:prstClr val="black"/>
              </a:solidFill>
              <a:latin typeface="Times New Roman" panose="02020603050405020304" pitchFamily="18" charset="0"/>
              <a:cs typeface="Times New Roman" panose="02020603050405020304" pitchFamily="18" charset="0"/>
            </a:endParaRPr>
          </a:p>
          <a:p>
            <a:pPr marL="0" lvl="1" defTabSz="492394">
              <a:lnSpc>
                <a:spcPct val="90000"/>
              </a:lnSpc>
              <a:spcBef>
                <a:spcPct val="0"/>
              </a:spcBef>
              <a:spcAft>
                <a:spcPct val="15000"/>
              </a:spcAft>
              <a:defRPr/>
            </a:pPr>
            <a:r>
              <a:rPr lang="ru-RU" sz="1619" dirty="0">
                <a:solidFill>
                  <a:prstClr val="black">
                    <a:hueOff val="0"/>
                    <a:satOff val="0"/>
                    <a:lumOff val="0"/>
                    <a:alphaOff val="0"/>
                  </a:prstClr>
                </a:solidFill>
                <a:latin typeface="Times New Roman" panose="02020603050405020304" pitchFamily="18" charset="0"/>
                <a:cs typeface="Times New Roman" panose="02020603050405020304" pitchFamily="18" charset="0"/>
              </a:rPr>
              <a:t>С</a:t>
            </a:r>
            <a:r>
              <a:rPr lang="ru-RU" sz="1619" dirty="0" err="1">
                <a:solidFill>
                  <a:prstClr val="black">
                    <a:hueOff val="0"/>
                    <a:satOff val="0"/>
                    <a:lumOff val="0"/>
                    <a:alphaOff val="0"/>
                  </a:prstClr>
                </a:solidFill>
                <a:latin typeface="Times New Roman" panose="02020603050405020304" pitchFamily="18" charset="0"/>
                <a:cs typeface="Times New Roman" panose="02020603050405020304" pitchFamily="18" charset="0"/>
              </a:rPr>
              <a:t>лужит</a:t>
            </a:r>
            <a:r>
              <a:rPr lang="ru-RU" sz="1619" dirty="0">
                <a:solidFill>
                  <a:prstClr val="black">
                    <a:hueOff val="0"/>
                    <a:satOff val="0"/>
                    <a:lumOff val="0"/>
                    <a:alphaOff val="0"/>
                  </a:prstClr>
                </a:solidFill>
                <a:latin typeface="Times New Roman" panose="02020603050405020304" pitchFamily="18" charset="0"/>
                <a:cs typeface="Times New Roman" panose="02020603050405020304" pitchFamily="18" charset="0"/>
              </a:rPr>
              <a:t> для понимания того, как на самом деле развивается компания, т.е. улучшается ли ее положение, остается ли оно неизменным или ухудшается, имеет ли предприятие какие-либо внутренние проблемы</a:t>
            </a:r>
          </a:p>
        </p:txBody>
      </p:sp>
    </p:spTree>
    <p:extLst>
      <p:ext uri="{BB962C8B-B14F-4D97-AF65-F5344CB8AC3E}">
        <p14:creationId xmlns:p14="http://schemas.microsoft.com/office/powerpoint/2010/main" val="3310794655"/>
      </p:ext>
    </p:extLst>
  </p:cSld>
  <p:clrMapOvr>
    <a:masterClrMapping/>
  </p:clrMapOvr>
  <p:transition>
    <p:wipe dir="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01656" y="574107"/>
            <a:ext cx="6386114" cy="380873"/>
          </a:xfrm>
          <a:prstGeom prst="rect">
            <a:avLst/>
          </a:prstGeom>
          <a:noFill/>
        </p:spPr>
        <p:txBody>
          <a:bodyPr wrap="square" rtlCol="0">
            <a:spAutoFit/>
          </a:bodyPr>
          <a:lstStyle/>
          <a:p>
            <a:pPr algn="ctr" defTabSz="844083">
              <a:defRPr/>
            </a:pPr>
            <a:r>
              <a:rPr lang="ru-RU" sz="1875" b="1" dirty="0">
                <a:solidFill>
                  <a:prstClr val="black"/>
                </a:solidFill>
                <a:latin typeface="Times New Roman"/>
              </a:rPr>
              <a:t>Анализ трендов</a:t>
            </a:r>
          </a:p>
        </p:txBody>
      </p:sp>
      <p:sp>
        <p:nvSpPr>
          <p:cNvPr id="13" name="Прямоугольник 12"/>
          <p:cNvSpPr/>
          <p:nvPr/>
        </p:nvSpPr>
        <p:spPr>
          <a:xfrm>
            <a:off x="871115" y="941255"/>
            <a:ext cx="7450466" cy="5324919"/>
          </a:xfrm>
          <a:prstGeom prst="rect">
            <a:avLst/>
          </a:prstGeom>
        </p:spPr>
        <p:txBody>
          <a:bodyPr wrap="square">
            <a:spAutoFit/>
          </a:bodyPr>
          <a:lstStyle/>
          <a:p>
            <a:pPr defTabSz="844083">
              <a:defRPr/>
            </a:pPr>
            <a:r>
              <a:rPr lang="ru-RU" sz="1619" dirty="0">
                <a:solidFill>
                  <a:prstClr val="black"/>
                </a:solidFill>
                <a:latin typeface="Times New Roman"/>
              </a:rPr>
              <a:t>Позволяет судить о том, с какой вероятностью финансовое положение компании улучшается или ухудшается.</a:t>
            </a:r>
          </a:p>
          <a:p>
            <a:pPr defTabSz="844083">
              <a:defRPr/>
            </a:pPr>
            <a:r>
              <a:rPr lang="ru-RU" sz="1619" dirty="0">
                <a:solidFill>
                  <a:prstClr val="black"/>
                </a:solidFill>
                <a:latin typeface="Times New Roman"/>
              </a:rPr>
              <a:t>Чтобы произвести анализ тенденций необходимо отобразить тот или иной коэффициент (или значения в абсолютных показателях) на графике в определенные промежутки времени:</a:t>
            </a: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defTabSz="844083">
              <a:defRPr/>
            </a:pPr>
            <a:endParaRPr lang="ru-RU" sz="1619" dirty="0">
              <a:solidFill>
                <a:prstClr val="black"/>
              </a:solidFill>
              <a:latin typeface="Times New Roman"/>
            </a:endParaRPr>
          </a:p>
          <a:p>
            <a:pPr algn="ctr" defTabSz="844083">
              <a:defRPr/>
            </a:pPr>
            <a:endParaRPr lang="ru-RU" sz="1619" dirty="0">
              <a:solidFill>
                <a:prstClr val="black"/>
              </a:solidFill>
              <a:latin typeface="Times New Roman"/>
            </a:endParaRPr>
          </a:p>
          <a:p>
            <a:pPr algn="ctr" defTabSz="844083">
              <a:defRPr/>
            </a:pPr>
            <a:r>
              <a:rPr lang="ru-RU" sz="1619" dirty="0">
                <a:solidFill>
                  <a:prstClr val="black"/>
                </a:solidFill>
                <a:latin typeface="Times New Roman"/>
              </a:rPr>
              <a:t>Средне отраслевой показатель</a:t>
            </a:r>
          </a:p>
          <a:p>
            <a:pPr algn="ctr" defTabSz="844083">
              <a:defRPr/>
            </a:pPr>
            <a:r>
              <a:rPr lang="ru-RU" sz="1619" dirty="0">
                <a:solidFill>
                  <a:prstClr val="black"/>
                </a:solidFill>
                <a:latin typeface="Times New Roman"/>
              </a:rPr>
              <a:t>Рентабельность компании АВС</a:t>
            </a:r>
          </a:p>
        </p:txBody>
      </p:sp>
      <p:sp>
        <p:nvSpPr>
          <p:cNvPr id="6" name="Прямоугольник 5"/>
          <p:cNvSpPr/>
          <p:nvPr/>
        </p:nvSpPr>
        <p:spPr>
          <a:xfrm>
            <a:off x="1139348" y="2508664"/>
            <a:ext cx="6646435" cy="341504"/>
          </a:xfrm>
          <a:prstGeom prst="rect">
            <a:avLst/>
          </a:prstGeom>
        </p:spPr>
        <p:txBody>
          <a:bodyPr wrap="none">
            <a:spAutoFit/>
          </a:bodyPr>
          <a:lstStyle/>
          <a:p>
            <a:pPr defTabSz="844083">
              <a:defRPr/>
            </a:pPr>
            <a:r>
              <a:rPr lang="ru-RU" sz="1619" dirty="0">
                <a:solidFill>
                  <a:prstClr val="black"/>
                </a:solidFill>
                <a:latin typeface="Times New Roman"/>
              </a:rPr>
              <a:t>Рентабельность акционерного капитала компании </a:t>
            </a:r>
            <a:r>
              <a:rPr lang="en-US" sz="1619" dirty="0">
                <a:solidFill>
                  <a:prstClr val="black"/>
                </a:solidFill>
                <a:latin typeface="Times New Roman"/>
              </a:rPr>
              <a:t>ABC</a:t>
            </a:r>
            <a:r>
              <a:rPr lang="ru-RU" sz="1619" dirty="0">
                <a:solidFill>
                  <a:prstClr val="black"/>
                </a:solidFill>
                <a:latin typeface="Times New Roman"/>
              </a:rPr>
              <a:t>, 2018 - 2022 годы</a:t>
            </a:r>
          </a:p>
        </p:txBody>
      </p:sp>
      <p:sp>
        <p:nvSpPr>
          <p:cNvPr id="8" name="Прямоугольник 7"/>
          <p:cNvSpPr/>
          <p:nvPr/>
        </p:nvSpPr>
        <p:spPr>
          <a:xfrm flipH="1">
            <a:off x="1306564" y="3058895"/>
            <a:ext cx="434585" cy="2217145"/>
          </a:xfrm>
          <a:prstGeom prst="rect">
            <a:avLst/>
          </a:prstGeom>
        </p:spPr>
        <p:txBody>
          <a:bodyPr wrap="square">
            <a:spAutoFit/>
          </a:bodyPr>
          <a:lstStyle/>
          <a:p>
            <a:pPr algn="r" defTabSz="844083">
              <a:defRPr/>
            </a:pPr>
            <a:r>
              <a:rPr lang="ru-RU" sz="1534" dirty="0">
                <a:solidFill>
                  <a:prstClr val="black"/>
                </a:solidFill>
                <a:latin typeface="Times New Roman"/>
              </a:rPr>
              <a:t>16</a:t>
            </a:r>
          </a:p>
          <a:p>
            <a:pPr algn="r" defTabSz="844083">
              <a:defRPr/>
            </a:pPr>
            <a:r>
              <a:rPr lang="ru-RU" sz="1534" dirty="0">
                <a:solidFill>
                  <a:prstClr val="black"/>
                </a:solidFill>
                <a:latin typeface="Times New Roman"/>
              </a:rPr>
              <a:t>14</a:t>
            </a:r>
          </a:p>
          <a:p>
            <a:pPr algn="r" defTabSz="844083">
              <a:defRPr/>
            </a:pPr>
            <a:r>
              <a:rPr lang="ru-RU" sz="1534" dirty="0">
                <a:solidFill>
                  <a:prstClr val="black"/>
                </a:solidFill>
                <a:latin typeface="Times New Roman"/>
              </a:rPr>
              <a:t>12</a:t>
            </a:r>
          </a:p>
          <a:p>
            <a:pPr algn="r" defTabSz="844083">
              <a:defRPr/>
            </a:pPr>
            <a:r>
              <a:rPr lang="ru-RU" sz="1534" dirty="0">
                <a:solidFill>
                  <a:prstClr val="black"/>
                </a:solidFill>
                <a:latin typeface="Times New Roman"/>
              </a:rPr>
              <a:t>10</a:t>
            </a:r>
          </a:p>
          <a:p>
            <a:pPr algn="r" defTabSz="844083">
              <a:defRPr/>
            </a:pPr>
            <a:r>
              <a:rPr lang="ru-RU" sz="1534" dirty="0">
                <a:solidFill>
                  <a:prstClr val="black"/>
                </a:solidFill>
                <a:latin typeface="Times New Roman"/>
              </a:rPr>
              <a:t>8</a:t>
            </a:r>
          </a:p>
          <a:p>
            <a:pPr algn="r" defTabSz="844083">
              <a:defRPr/>
            </a:pPr>
            <a:r>
              <a:rPr lang="ru-RU" sz="1534" dirty="0">
                <a:solidFill>
                  <a:prstClr val="black"/>
                </a:solidFill>
                <a:latin typeface="Times New Roman"/>
              </a:rPr>
              <a:t>6</a:t>
            </a:r>
          </a:p>
          <a:p>
            <a:pPr algn="r" defTabSz="844083">
              <a:defRPr/>
            </a:pPr>
            <a:r>
              <a:rPr lang="ru-RU" sz="1534" dirty="0">
                <a:solidFill>
                  <a:prstClr val="black"/>
                </a:solidFill>
                <a:latin typeface="Times New Roman"/>
              </a:rPr>
              <a:t>4</a:t>
            </a:r>
          </a:p>
          <a:p>
            <a:pPr algn="r" defTabSz="844083">
              <a:defRPr/>
            </a:pPr>
            <a:r>
              <a:rPr lang="ru-RU" sz="1534" dirty="0">
                <a:solidFill>
                  <a:prstClr val="black"/>
                </a:solidFill>
                <a:latin typeface="Times New Roman"/>
              </a:rPr>
              <a:t>2</a:t>
            </a:r>
          </a:p>
          <a:p>
            <a:pPr algn="r" defTabSz="844083">
              <a:defRPr/>
            </a:pPr>
            <a:r>
              <a:rPr lang="ru-RU" sz="1534" dirty="0">
                <a:solidFill>
                  <a:prstClr val="black"/>
                </a:solidFill>
                <a:latin typeface="Times New Roman"/>
              </a:rPr>
              <a:t>0</a:t>
            </a:r>
          </a:p>
        </p:txBody>
      </p:sp>
      <p:cxnSp>
        <p:nvCxnSpPr>
          <p:cNvPr id="10" name="Прямая соединительная линия 9"/>
          <p:cNvCxnSpPr/>
          <p:nvPr/>
        </p:nvCxnSpPr>
        <p:spPr>
          <a:xfrm flipV="1">
            <a:off x="2234598" y="3007868"/>
            <a:ext cx="0" cy="2207546"/>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V="1">
            <a:off x="3403300" y="3007195"/>
            <a:ext cx="0" cy="2207546"/>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flipV="1">
            <a:off x="4582679" y="3007195"/>
            <a:ext cx="0" cy="2207546"/>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V="1">
            <a:off x="5675773" y="3007195"/>
            <a:ext cx="0" cy="2207546"/>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flipV="1">
            <a:off x="6844473" y="3007195"/>
            <a:ext cx="0" cy="2207546"/>
          </a:xfrm>
          <a:prstGeom prst="line">
            <a:avLst/>
          </a:prstGeom>
          <a:ln w="15875">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Прямая соединительная линия 3"/>
          <p:cNvCxnSpPr/>
          <p:nvPr/>
        </p:nvCxnSpPr>
        <p:spPr>
          <a:xfrm>
            <a:off x="1700210" y="5215414"/>
            <a:ext cx="566368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Полилиния 11"/>
          <p:cNvSpPr/>
          <p:nvPr/>
        </p:nvSpPr>
        <p:spPr>
          <a:xfrm>
            <a:off x="2234602" y="3253900"/>
            <a:ext cx="4603040" cy="441041"/>
          </a:xfrm>
          <a:custGeom>
            <a:avLst/>
            <a:gdLst>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2 h 517371"/>
              <a:gd name="connsiteX1" fmla="*/ 1383632 w 5402179"/>
              <a:gd name="connsiteY1" fmla="*/ 13 h 517371"/>
              <a:gd name="connsiteX2" fmla="*/ 2779295 w 5402179"/>
              <a:gd name="connsiteY2" fmla="*/ 288771 h 517371"/>
              <a:gd name="connsiteX3" fmla="*/ 4042611 w 5402179"/>
              <a:gd name="connsiteY3" fmla="*/ 372992 h 517371"/>
              <a:gd name="connsiteX4" fmla="*/ 5402179 w 5402179"/>
              <a:gd name="connsiteY4" fmla="*/ 517371 h 517371"/>
              <a:gd name="connsiteX0" fmla="*/ 0 w 5402179"/>
              <a:gd name="connsiteY0" fmla="*/ 300800 h 517369"/>
              <a:gd name="connsiteX1" fmla="*/ 1383632 w 5402179"/>
              <a:gd name="connsiteY1" fmla="*/ 11 h 517369"/>
              <a:gd name="connsiteX2" fmla="*/ 2779295 w 5402179"/>
              <a:gd name="connsiteY2" fmla="*/ 288769 h 517369"/>
              <a:gd name="connsiteX3" fmla="*/ 4042611 w 5402179"/>
              <a:gd name="connsiteY3" fmla="*/ 372990 h 517369"/>
              <a:gd name="connsiteX4" fmla="*/ 5402179 w 5402179"/>
              <a:gd name="connsiteY4" fmla="*/ 517369 h 517369"/>
              <a:gd name="connsiteX0" fmla="*/ 0 w 5402179"/>
              <a:gd name="connsiteY0" fmla="*/ 300800 h 517369"/>
              <a:gd name="connsiteX1" fmla="*/ 1383632 w 5402179"/>
              <a:gd name="connsiteY1" fmla="*/ 11 h 517369"/>
              <a:gd name="connsiteX2" fmla="*/ 2779295 w 5402179"/>
              <a:gd name="connsiteY2" fmla="*/ 288769 h 517369"/>
              <a:gd name="connsiteX3" fmla="*/ 4042611 w 5402179"/>
              <a:gd name="connsiteY3" fmla="*/ 372990 h 517369"/>
              <a:gd name="connsiteX4" fmla="*/ 5402179 w 5402179"/>
              <a:gd name="connsiteY4" fmla="*/ 517369 h 517369"/>
              <a:gd name="connsiteX0" fmla="*/ 0 w 5402179"/>
              <a:gd name="connsiteY0" fmla="*/ 300800 h 517576"/>
              <a:gd name="connsiteX1" fmla="*/ 1383632 w 5402179"/>
              <a:gd name="connsiteY1" fmla="*/ 11 h 517576"/>
              <a:gd name="connsiteX2" fmla="*/ 2779295 w 5402179"/>
              <a:gd name="connsiteY2" fmla="*/ 288769 h 517576"/>
              <a:gd name="connsiteX3" fmla="*/ 4042611 w 5402179"/>
              <a:gd name="connsiteY3" fmla="*/ 372990 h 517576"/>
              <a:gd name="connsiteX4" fmla="*/ 5402179 w 5402179"/>
              <a:gd name="connsiteY4" fmla="*/ 517369 h 517576"/>
              <a:gd name="connsiteX0" fmla="*/ 0 w 5402179"/>
              <a:gd name="connsiteY0" fmla="*/ 300802 h 517578"/>
              <a:gd name="connsiteX1" fmla="*/ 1383632 w 5402179"/>
              <a:gd name="connsiteY1" fmla="*/ 13 h 517578"/>
              <a:gd name="connsiteX2" fmla="*/ 2779295 w 5402179"/>
              <a:gd name="connsiteY2" fmla="*/ 288771 h 517578"/>
              <a:gd name="connsiteX3" fmla="*/ 4066674 w 5402179"/>
              <a:gd name="connsiteY3" fmla="*/ 372992 h 517578"/>
              <a:gd name="connsiteX4" fmla="*/ 5402179 w 5402179"/>
              <a:gd name="connsiteY4" fmla="*/ 517371 h 517578"/>
              <a:gd name="connsiteX0" fmla="*/ 0 w 5402179"/>
              <a:gd name="connsiteY0" fmla="*/ 300802 h 517610"/>
              <a:gd name="connsiteX1" fmla="*/ 1383632 w 5402179"/>
              <a:gd name="connsiteY1" fmla="*/ 13 h 517610"/>
              <a:gd name="connsiteX2" fmla="*/ 2779295 w 5402179"/>
              <a:gd name="connsiteY2" fmla="*/ 288771 h 517610"/>
              <a:gd name="connsiteX3" fmla="*/ 4066674 w 5402179"/>
              <a:gd name="connsiteY3" fmla="*/ 372992 h 517610"/>
              <a:gd name="connsiteX4" fmla="*/ 5402179 w 5402179"/>
              <a:gd name="connsiteY4" fmla="*/ 517371 h 51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2179" h="517610">
                <a:moveTo>
                  <a:pt x="0" y="300802"/>
                </a:moveTo>
                <a:lnTo>
                  <a:pt x="1383632" y="13"/>
                </a:lnTo>
                <a:cubicBezTo>
                  <a:pt x="1389648" y="-1992"/>
                  <a:pt x="2332121" y="226608"/>
                  <a:pt x="2779295" y="288771"/>
                </a:cubicBezTo>
                <a:cubicBezTo>
                  <a:pt x="3226469" y="350934"/>
                  <a:pt x="4038602" y="370985"/>
                  <a:pt x="4066674" y="372992"/>
                </a:cubicBezTo>
                <a:cubicBezTo>
                  <a:pt x="4094746" y="374999"/>
                  <a:pt x="5398168" y="524389"/>
                  <a:pt x="5402179" y="517371"/>
                </a:cubicBezTo>
              </a:path>
            </a:pathLst>
          </a:custGeom>
          <a:noFill/>
          <a:ln w="38100">
            <a:solidFill>
              <a:srgbClr val="1E0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534">
              <a:solidFill>
                <a:prstClr val="white"/>
              </a:solidFill>
              <a:latin typeface="Corbel"/>
            </a:endParaRPr>
          </a:p>
        </p:txBody>
      </p:sp>
      <p:sp>
        <p:nvSpPr>
          <p:cNvPr id="18" name="Полилиния 17"/>
          <p:cNvSpPr/>
          <p:nvPr/>
        </p:nvSpPr>
        <p:spPr>
          <a:xfrm>
            <a:off x="2234600" y="3233309"/>
            <a:ext cx="4623544" cy="348664"/>
          </a:xfrm>
          <a:custGeom>
            <a:avLst/>
            <a:gdLst>
              <a:gd name="connsiteX0" fmla="*/ 0 w 5426242"/>
              <a:gd name="connsiteY0" fmla="*/ 422450 h 422450"/>
              <a:gd name="connsiteX1" fmla="*/ 1383632 w 5426242"/>
              <a:gd name="connsiteY1" fmla="*/ 314166 h 422450"/>
              <a:gd name="connsiteX2" fmla="*/ 2767263 w 5426242"/>
              <a:gd name="connsiteY2" fmla="*/ 49471 h 422450"/>
              <a:gd name="connsiteX3" fmla="*/ 4042611 w 5426242"/>
              <a:gd name="connsiteY3" fmla="*/ 13377 h 422450"/>
              <a:gd name="connsiteX4" fmla="*/ 5426242 w 5426242"/>
              <a:gd name="connsiteY4" fmla="*/ 205882 h 422450"/>
              <a:gd name="connsiteX5" fmla="*/ 5426242 w 5426242"/>
              <a:gd name="connsiteY5" fmla="*/ 205882 h 422450"/>
              <a:gd name="connsiteX0" fmla="*/ 0 w 5426242"/>
              <a:gd name="connsiteY0" fmla="*/ 422450 h 422465"/>
              <a:gd name="connsiteX1" fmla="*/ 1383632 w 5426242"/>
              <a:gd name="connsiteY1" fmla="*/ 314166 h 422465"/>
              <a:gd name="connsiteX2" fmla="*/ 2767263 w 5426242"/>
              <a:gd name="connsiteY2" fmla="*/ 49471 h 422465"/>
              <a:gd name="connsiteX3" fmla="*/ 4042611 w 5426242"/>
              <a:gd name="connsiteY3" fmla="*/ 13377 h 422465"/>
              <a:gd name="connsiteX4" fmla="*/ 5426242 w 5426242"/>
              <a:gd name="connsiteY4" fmla="*/ 205882 h 422465"/>
              <a:gd name="connsiteX5" fmla="*/ 5426242 w 5426242"/>
              <a:gd name="connsiteY5" fmla="*/ 205882 h 422465"/>
              <a:gd name="connsiteX0" fmla="*/ 0 w 5426242"/>
              <a:gd name="connsiteY0" fmla="*/ 422450 h 422455"/>
              <a:gd name="connsiteX1" fmla="*/ 1383632 w 5426242"/>
              <a:gd name="connsiteY1" fmla="*/ 314166 h 422455"/>
              <a:gd name="connsiteX2" fmla="*/ 2767263 w 5426242"/>
              <a:gd name="connsiteY2" fmla="*/ 49471 h 422455"/>
              <a:gd name="connsiteX3" fmla="*/ 4042611 w 5426242"/>
              <a:gd name="connsiteY3" fmla="*/ 13377 h 422455"/>
              <a:gd name="connsiteX4" fmla="*/ 5426242 w 5426242"/>
              <a:gd name="connsiteY4" fmla="*/ 205882 h 422455"/>
              <a:gd name="connsiteX5" fmla="*/ 5426242 w 5426242"/>
              <a:gd name="connsiteY5" fmla="*/ 205882 h 422455"/>
              <a:gd name="connsiteX0" fmla="*/ 0 w 5426242"/>
              <a:gd name="connsiteY0" fmla="*/ 416685 h 416690"/>
              <a:gd name="connsiteX1" fmla="*/ 1383632 w 5426242"/>
              <a:gd name="connsiteY1" fmla="*/ 308401 h 416690"/>
              <a:gd name="connsiteX2" fmla="*/ 2767263 w 5426242"/>
              <a:gd name="connsiteY2" fmla="*/ 43706 h 416690"/>
              <a:gd name="connsiteX3" fmla="*/ 4042611 w 5426242"/>
              <a:gd name="connsiteY3" fmla="*/ 7612 h 416690"/>
              <a:gd name="connsiteX4" fmla="*/ 5426242 w 5426242"/>
              <a:gd name="connsiteY4" fmla="*/ 200117 h 416690"/>
              <a:gd name="connsiteX5" fmla="*/ 5426242 w 5426242"/>
              <a:gd name="connsiteY5" fmla="*/ 200117 h 416690"/>
              <a:gd name="connsiteX0" fmla="*/ 0 w 5426242"/>
              <a:gd name="connsiteY0" fmla="*/ 409191 h 409196"/>
              <a:gd name="connsiteX1" fmla="*/ 1383632 w 5426242"/>
              <a:gd name="connsiteY1" fmla="*/ 300907 h 409196"/>
              <a:gd name="connsiteX2" fmla="*/ 2767263 w 5426242"/>
              <a:gd name="connsiteY2" fmla="*/ 36212 h 409196"/>
              <a:gd name="connsiteX3" fmla="*/ 4042611 w 5426242"/>
              <a:gd name="connsiteY3" fmla="*/ 118 h 409196"/>
              <a:gd name="connsiteX4" fmla="*/ 5426242 w 5426242"/>
              <a:gd name="connsiteY4" fmla="*/ 192623 h 409196"/>
              <a:gd name="connsiteX5" fmla="*/ 5426242 w 5426242"/>
              <a:gd name="connsiteY5" fmla="*/ 192623 h 409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6242" h="409196">
                <a:moveTo>
                  <a:pt x="0" y="409191"/>
                </a:moveTo>
                <a:cubicBezTo>
                  <a:pt x="4011" y="410193"/>
                  <a:pt x="1355559" y="266817"/>
                  <a:pt x="1383632" y="300907"/>
                </a:cubicBezTo>
                <a:cubicBezTo>
                  <a:pt x="1411705" y="334997"/>
                  <a:pt x="2757236" y="50248"/>
                  <a:pt x="2767263" y="36212"/>
                </a:cubicBezTo>
                <a:cubicBezTo>
                  <a:pt x="2777290" y="22176"/>
                  <a:pt x="4020553" y="-1887"/>
                  <a:pt x="4042611" y="118"/>
                </a:cubicBezTo>
                <a:cubicBezTo>
                  <a:pt x="4064669" y="2123"/>
                  <a:pt x="5426242" y="192623"/>
                  <a:pt x="5426242" y="192623"/>
                </a:cubicBezTo>
                <a:lnTo>
                  <a:pt x="5426242" y="192623"/>
                </a:lnTo>
              </a:path>
            </a:pathLst>
          </a:custGeom>
          <a:noFill/>
          <a:ln w="38100">
            <a:solidFill>
              <a:srgbClr val="FE00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534">
              <a:solidFill>
                <a:prstClr val="white"/>
              </a:solidFill>
              <a:latin typeface="Corbel"/>
            </a:endParaRPr>
          </a:p>
        </p:txBody>
      </p:sp>
      <p:sp>
        <p:nvSpPr>
          <p:cNvPr id="19" name="TextBox 18">
            <a:extLst>
              <a:ext uri="{FF2B5EF4-FFF2-40B4-BE49-F238E27FC236}">
                <a16:creationId xmlns:a16="http://schemas.microsoft.com/office/drawing/2014/main" id="{8F2DFBBE-31A0-4D34-890F-F4A9517048F8}"/>
              </a:ext>
            </a:extLst>
          </p:cNvPr>
          <p:cNvSpPr txBox="1"/>
          <p:nvPr/>
        </p:nvSpPr>
        <p:spPr>
          <a:xfrm>
            <a:off x="1933695" y="5208323"/>
            <a:ext cx="5430201" cy="328423"/>
          </a:xfrm>
          <a:prstGeom prst="rect">
            <a:avLst/>
          </a:prstGeom>
          <a:noFill/>
        </p:spPr>
        <p:txBody>
          <a:bodyPr wrap="square">
            <a:spAutoFit/>
          </a:bodyPr>
          <a:lstStyle/>
          <a:p>
            <a:pPr defTabSz="844083">
              <a:defRPr/>
            </a:pPr>
            <a:r>
              <a:rPr lang="ru-RU" sz="1534" dirty="0">
                <a:solidFill>
                  <a:prstClr val="black"/>
                </a:solidFill>
                <a:latin typeface="Times New Roman"/>
              </a:rPr>
              <a:t>2018                2019                 2020                2021               2022  </a:t>
            </a:r>
            <a:endParaRPr lang="ru-RU" sz="1534" dirty="0">
              <a:solidFill>
                <a:prstClr val="black"/>
              </a:solidFill>
              <a:latin typeface="Calibri"/>
            </a:endParaRPr>
          </a:p>
        </p:txBody>
      </p:sp>
      <p:cxnSp>
        <p:nvCxnSpPr>
          <p:cNvPr id="7" name="Прямая соединительная линия 6">
            <a:extLst>
              <a:ext uri="{FF2B5EF4-FFF2-40B4-BE49-F238E27FC236}">
                <a16:creationId xmlns:a16="http://schemas.microsoft.com/office/drawing/2014/main" id="{4C5A5B85-9509-4E34-86BB-2CD159271B3E}"/>
              </a:ext>
            </a:extLst>
          </p:cNvPr>
          <p:cNvCxnSpPr>
            <a:cxnSpLocks/>
          </p:cNvCxnSpPr>
          <p:nvPr/>
        </p:nvCxnSpPr>
        <p:spPr>
          <a:xfrm>
            <a:off x="2547255" y="6056214"/>
            <a:ext cx="552203" cy="0"/>
          </a:xfrm>
          <a:prstGeom prst="line">
            <a:avLst/>
          </a:prstGeom>
          <a:ln w="38100">
            <a:solidFill>
              <a:srgbClr val="1E09B7"/>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a:extLst>
              <a:ext uri="{FF2B5EF4-FFF2-40B4-BE49-F238E27FC236}">
                <a16:creationId xmlns:a16="http://schemas.microsoft.com/office/drawing/2014/main" id="{5B37F60F-B6CC-4DBA-9221-0BDC2D8B8ECC}"/>
              </a:ext>
            </a:extLst>
          </p:cNvPr>
          <p:cNvCxnSpPr>
            <a:cxnSpLocks/>
          </p:cNvCxnSpPr>
          <p:nvPr/>
        </p:nvCxnSpPr>
        <p:spPr>
          <a:xfrm>
            <a:off x="2547255" y="5821881"/>
            <a:ext cx="552203" cy="0"/>
          </a:xfrm>
          <a:prstGeom prst="line">
            <a:avLst/>
          </a:prstGeom>
          <a:ln w="38100">
            <a:solidFill>
              <a:srgbClr val="FE00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27151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D07B6E12-C71F-9EC7-4DDA-FC2B754B123A}"/>
              </a:ext>
            </a:extLst>
          </p:cNvPr>
          <p:cNvPicPr>
            <a:picLocks noChangeAspect="1"/>
          </p:cNvPicPr>
          <p:nvPr/>
        </p:nvPicPr>
        <p:blipFill rotWithShape="1">
          <a:blip r:embed="rId2"/>
          <a:srcRect l="10001" r="18333" b="28742"/>
          <a:stretch/>
        </p:blipFill>
        <p:spPr>
          <a:xfrm>
            <a:off x="806188" y="1091600"/>
            <a:ext cx="7431870" cy="3765813"/>
          </a:xfrm>
          <a:prstGeom prst="rect">
            <a:avLst/>
          </a:prstGeom>
        </p:spPr>
      </p:pic>
      <p:sp>
        <p:nvSpPr>
          <p:cNvPr id="4" name="TextBox 3">
            <a:extLst>
              <a:ext uri="{FF2B5EF4-FFF2-40B4-BE49-F238E27FC236}">
                <a16:creationId xmlns:a16="http://schemas.microsoft.com/office/drawing/2014/main" id="{7F40C84E-9D58-E8C4-C923-6248E9F126B2}"/>
              </a:ext>
            </a:extLst>
          </p:cNvPr>
          <p:cNvSpPr txBox="1"/>
          <p:nvPr/>
        </p:nvSpPr>
        <p:spPr>
          <a:xfrm>
            <a:off x="555674" y="511215"/>
            <a:ext cx="8117058" cy="328103"/>
          </a:xfrm>
          <a:prstGeom prst="rect">
            <a:avLst/>
          </a:prstGeom>
          <a:noFill/>
        </p:spPr>
        <p:txBody>
          <a:bodyPr wrap="square">
            <a:spAutoFit/>
          </a:bodyPr>
          <a:lstStyle/>
          <a:p>
            <a:pPr algn="ctr" defTabSz="844083" eaLnBrk="0" fontAlgn="base" hangingPunct="0">
              <a:buClr>
                <a:prstClr val="black"/>
              </a:buClr>
              <a:buSzPts val="2000"/>
              <a:defRPr/>
            </a:pPr>
            <a:r>
              <a:rPr lang="ru-RU" sz="1532" dirty="0">
                <a:solidFill>
                  <a:prstClr val="black"/>
                </a:solidFill>
                <a:latin typeface="Times New Roman" panose="02020603050405020304" pitchFamily="18" charset="0"/>
                <a:ea typeface="Arial"/>
                <a:cs typeface="Times New Roman" panose="02020603050405020304" pitchFamily="18" charset="0"/>
                <a:sym typeface="Arial"/>
              </a:rPr>
              <a:t>Если через документ </a:t>
            </a:r>
            <a:r>
              <a:rPr lang="ru-RU" sz="1532" b="1" dirty="0">
                <a:solidFill>
                  <a:prstClr val="black"/>
                </a:solidFill>
                <a:latin typeface="Times New Roman" panose="02020603050405020304" pitchFamily="18" charset="0"/>
                <a:ea typeface="Arial"/>
                <a:cs typeface="Times New Roman" panose="02020603050405020304" pitchFamily="18" charset="0"/>
                <a:sym typeface="Arial"/>
              </a:rPr>
              <a:t>«Операция» </a:t>
            </a:r>
            <a:r>
              <a:rPr lang="ru-RU" sz="1532" dirty="0">
                <a:solidFill>
                  <a:prstClr val="black"/>
                </a:solidFill>
                <a:latin typeface="Times New Roman" panose="02020603050405020304" pitchFamily="18" charset="0"/>
                <a:ea typeface="Arial"/>
                <a:cs typeface="Times New Roman" panose="02020603050405020304" pitchFamily="18" charset="0"/>
                <a:sym typeface="Arial"/>
              </a:rPr>
              <a:t>дополнительно выбрать </a:t>
            </a:r>
            <a:r>
              <a:rPr lang="ru-RU" sz="1532" b="1" dirty="0">
                <a:solidFill>
                  <a:prstClr val="black"/>
                </a:solidFill>
                <a:latin typeface="Times New Roman" panose="02020603050405020304" pitchFamily="18" charset="0"/>
                <a:ea typeface="Arial"/>
                <a:cs typeface="Times New Roman" panose="02020603050405020304" pitchFamily="18" charset="0"/>
                <a:sym typeface="Arial"/>
              </a:rPr>
              <a:t>регистр, </a:t>
            </a:r>
            <a:r>
              <a:rPr lang="ru-RU" sz="1532" dirty="0">
                <a:solidFill>
                  <a:prstClr val="black"/>
                </a:solidFill>
                <a:latin typeface="Times New Roman" panose="02020603050405020304" pitchFamily="18" charset="0"/>
                <a:ea typeface="Arial"/>
                <a:cs typeface="Times New Roman" panose="02020603050405020304" pitchFamily="18" charset="0"/>
                <a:sym typeface="Arial"/>
              </a:rPr>
              <a:t>например по зарплате</a:t>
            </a:r>
          </a:p>
        </p:txBody>
      </p:sp>
    </p:spTree>
    <p:extLst>
      <p:ext uri="{BB962C8B-B14F-4D97-AF65-F5344CB8AC3E}">
        <p14:creationId xmlns:p14="http://schemas.microsoft.com/office/powerpoint/2010/main" val="85803561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F67F4-7D1C-6E91-BE8B-F22E1DF7BA84}"/>
            </a:ext>
          </a:extLst>
        </p:cNvPr>
        <p:cNvGrpSpPr/>
        <p:nvPr/>
      </p:nvGrpSpPr>
      <p:grpSpPr>
        <a:xfrm>
          <a:off x="0" y="0"/>
          <a:ext cx="0" cy="0"/>
          <a:chOff x="0" y="0"/>
          <a:chExt cx="0" cy="0"/>
        </a:xfrm>
      </p:grpSpPr>
      <p:pic>
        <p:nvPicPr>
          <p:cNvPr id="12" name="Рисунок 11"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C00E8E31-38F3-318E-0335-C9A06F3F83CD}"/>
              </a:ext>
            </a:extLst>
          </p:cNvPr>
          <p:cNvPicPr>
            <a:picLocks noChangeAspect="1"/>
          </p:cNvPicPr>
          <p:nvPr/>
        </p:nvPicPr>
        <p:blipFill rotWithShape="1">
          <a:blip r:embed="rId3">
            <a:extLst>
              <a:ext uri="{28A0092B-C50C-407E-A947-70E740481C1C}">
                <a14:useLocalDpi xmlns:a14="http://schemas.microsoft.com/office/drawing/2010/main" val="0"/>
              </a:ext>
            </a:extLst>
          </a:blip>
          <a:srcRect l="18367" t="27376"/>
          <a:stretch/>
        </p:blipFill>
        <p:spPr>
          <a:xfrm>
            <a:off x="3905415" y="2586338"/>
            <a:ext cx="4842142" cy="2685530"/>
          </a:xfrm>
          <a:prstGeom prst="rect">
            <a:avLst/>
          </a:prstGeom>
        </p:spPr>
      </p:pic>
      <p:pic>
        <p:nvPicPr>
          <p:cNvPr id="3" name="Рисунок 2" descr="Изображение выглядит как текст, снимок экрана, веб-страница, Веб-сайт&#10;&#10;Автоматически созданное описание">
            <a:extLst>
              <a:ext uri="{FF2B5EF4-FFF2-40B4-BE49-F238E27FC236}">
                <a16:creationId xmlns:a16="http://schemas.microsoft.com/office/drawing/2014/main" id="{3286DD36-ABFE-F1F8-DC87-067882E63BE2}"/>
              </a:ext>
            </a:extLst>
          </p:cNvPr>
          <p:cNvPicPr>
            <a:picLocks noChangeAspect="1"/>
          </p:cNvPicPr>
          <p:nvPr/>
        </p:nvPicPr>
        <p:blipFill rotWithShape="1">
          <a:blip r:embed="rId4">
            <a:extLst>
              <a:ext uri="{28A0092B-C50C-407E-A947-70E740481C1C}">
                <a14:useLocalDpi xmlns:a14="http://schemas.microsoft.com/office/drawing/2010/main" val="0"/>
              </a:ext>
            </a:extLst>
          </a:blip>
          <a:srcRect t="16582" r="54330"/>
          <a:stretch/>
        </p:blipFill>
        <p:spPr>
          <a:xfrm>
            <a:off x="288388" y="2607191"/>
            <a:ext cx="3101926" cy="2643822"/>
          </a:xfrm>
          <a:prstGeom prst="rect">
            <a:avLst/>
          </a:prstGeom>
        </p:spPr>
      </p:pic>
      <p:sp>
        <p:nvSpPr>
          <p:cNvPr id="6" name="Прямоугольник 5">
            <a:extLst>
              <a:ext uri="{FF2B5EF4-FFF2-40B4-BE49-F238E27FC236}">
                <a16:creationId xmlns:a16="http://schemas.microsoft.com/office/drawing/2014/main" id="{D0DC804B-645D-37A5-4A97-553A6D7CCE00}"/>
              </a:ext>
            </a:extLst>
          </p:cNvPr>
          <p:cNvSpPr/>
          <p:nvPr/>
        </p:nvSpPr>
        <p:spPr>
          <a:xfrm>
            <a:off x="1709225" y="2908495"/>
            <a:ext cx="1505243" cy="24618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4" name="TextBox 3">
            <a:extLst>
              <a:ext uri="{FF2B5EF4-FFF2-40B4-BE49-F238E27FC236}">
                <a16:creationId xmlns:a16="http://schemas.microsoft.com/office/drawing/2014/main" id="{8DBB73E7-77D9-4421-3C7B-D5C85DDCFA44}"/>
              </a:ext>
            </a:extLst>
          </p:cNvPr>
          <p:cNvSpPr txBox="1"/>
          <p:nvPr/>
        </p:nvSpPr>
        <p:spPr>
          <a:xfrm>
            <a:off x="351042" y="398756"/>
            <a:ext cx="8792958" cy="2194190"/>
          </a:xfrm>
          <a:prstGeom prst="rect">
            <a:avLst/>
          </a:prstGeom>
          <a:noFill/>
        </p:spPr>
        <p:txBody>
          <a:bodyPr wrap="square">
            <a:spAutoFit/>
          </a:bodyPr>
          <a:lstStyle/>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разделе «Администрирование» —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«Обслуживание»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перейти по гиперссылке на «Удаление помеченных объектов».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Данный функционал позволяет удалить все объекты, помеченные на удаление или же выборочные. Для этого в открывшемся диалоговом окне пользователь выбирает один из вариантов удаления: автоматическое удаление всех помеченных объектов — удаляются все объекты, которые были ранее помечены на удаление; выборочное удаление объектов —  у пользователя будет возможность отметить необходимые объекты для удаления.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Перед удалением -все пользователи, кроме вас, вышли из программы.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Удаление выполняется с контролем ссылочной целостности. Это значит, что если на тот или иной объект программы (документ, элемент справочника и т.д.) ссылаются другие объекты (связаны с ним, введены на основании этого документа и т.д.), то удаление объекта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 будет выполнено</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id="{7A7CE0A3-3A89-10ED-D373-BDB0B315F371}"/>
              </a:ext>
            </a:extLst>
          </p:cNvPr>
          <p:cNvSpPr/>
          <p:nvPr/>
        </p:nvSpPr>
        <p:spPr>
          <a:xfrm>
            <a:off x="288388" y="4976446"/>
            <a:ext cx="1230923" cy="2954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pic>
        <p:nvPicPr>
          <p:cNvPr id="9" name="Рисунок 8" descr="Изображение выглядит как текст, снимок экрана, Шрифт, линия&#10;&#10;Автоматически созданное описание">
            <a:extLst>
              <a:ext uri="{FF2B5EF4-FFF2-40B4-BE49-F238E27FC236}">
                <a16:creationId xmlns:a16="http://schemas.microsoft.com/office/drawing/2014/main" id="{7737B93B-2CE9-C52E-0EF4-0CC1D696D1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474" y="5370868"/>
            <a:ext cx="5215340" cy="1233184"/>
          </a:xfrm>
          <a:prstGeom prst="rect">
            <a:avLst/>
          </a:prstGeom>
        </p:spPr>
      </p:pic>
      <p:sp>
        <p:nvSpPr>
          <p:cNvPr id="10" name="Прямоугольник 9">
            <a:extLst>
              <a:ext uri="{FF2B5EF4-FFF2-40B4-BE49-F238E27FC236}">
                <a16:creationId xmlns:a16="http://schemas.microsoft.com/office/drawing/2014/main" id="{567A983E-C44A-96A1-5631-153D6F5FE57B}"/>
              </a:ext>
            </a:extLst>
          </p:cNvPr>
          <p:cNvSpPr/>
          <p:nvPr/>
        </p:nvSpPr>
        <p:spPr>
          <a:xfrm>
            <a:off x="3763108" y="5839749"/>
            <a:ext cx="1550706" cy="29542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1528080761"/>
      </p:ext>
    </p:extLst>
  </p:cSld>
  <p:clrMapOvr>
    <a:masterClrMapping/>
  </p:clrMapOvr>
  <p:transition spd="slow"/>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196948" y="638220"/>
            <a:ext cx="8750105" cy="5894242"/>
          </a:xfrm>
          <a:prstGeom prst="rect">
            <a:avLst/>
          </a:prstGeom>
        </p:spPr>
        <p:txBody>
          <a:bodyPr vert="horz" wrap="square" lIns="0" tIns="0" rIns="0" bIns="0" rtlCol="0">
            <a:spAutoFit/>
          </a:bodyPr>
          <a:lstStyle/>
          <a:p>
            <a:pPr indent="234467" algn="just" defTabSz="844083" fontAlgn="base">
              <a:defRPr/>
            </a:pPr>
            <a:r>
              <a:rPr lang="ru-RU" sz="1532" i="1" dirty="0">
                <a:solidFill>
                  <a:prstClr val="black"/>
                </a:solidFill>
                <a:latin typeface="Times New Roman" panose="02020603050405020304" pitchFamily="18" charset="0"/>
              </a:rPr>
              <a:t>изменения в п 2 ст. 166 - </a:t>
            </a:r>
            <a:r>
              <a:rPr lang="ru-RU" sz="1532" i="1" u="sng" dirty="0">
                <a:solidFill>
                  <a:prstClr val="black"/>
                </a:solidFill>
                <a:latin typeface="Times New Roman" panose="02020603050405020304" pitchFamily="18" charset="0"/>
                <a:hlinkClick r:id="rId2" tooltip="Закон Республики Казахстан от 24 июня 2021 года № 53-VII «О внесении изменений и дополнений в Кодекс Республики Казахстан «О налогах и других обязательных платежах в бюджет» (Налоговый кодекс) и Закон Республики Казахстан «О введении в действие Кодекса Республики Казахстан «О налогах и других обязательных платежах в бюджет» (Налоговый кодекс)»">
                  <a:extLst>
                    <a:ext uri="{A12FA001-AC4F-418D-AE19-62706E023703}">
                      <ahyp:hlinkClr xmlns:ahyp="http://schemas.microsoft.com/office/drawing/2018/hyperlinkcolor" val="tx"/>
                    </a:ext>
                  </a:extLst>
                </a:hlinkClick>
              </a:rPr>
              <a:t>Закон</a:t>
            </a:r>
            <a:r>
              <a:rPr lang="ru-RU" sz="1532" i="1" dirty="0">
                <a:solidFill>
                  <a:prstClr val="black"/>
                </a:solidFill>
                <a:latin typeface="Times New Roman" panose="02020603050405020304" pitchFamily="18" charset="0"/>
              </a:rPr>
              <a:t> РК от 24.06.21 г. № 53-VII (вводятся в действие с 01.01.2022 г.)</a:t>
            </a:r>
            <a:endParaRPr lang="ru-RU" sz="1532" dirty="0">
              <a:solidFill>
                <a:prstClr val="black"/>
              </a:solidFill>
              <a:latin typeface="Times New Roman" panose="02020603050405020304" pitchFamily="18" charset="0"/>
            </a:endParaRPr>
          </a:p>
          <a:p>
            <a:pPr indent="234467" algn="just" defTabSz="844083" fontAlgn="base">
              <a:defRPr/>
            </a:pPr>
            <a:r>
              <a:rPr lang="ru-RU" sz="1532" dirty="0">
                <a:solidFill>
                  <a:prstClr val="black"/>
                </a:solidFill>
                <a:latin typeface="Times New Roman" panose="02020603050405020304" pitchFamily="18" charset="0"/>
              </a:rPr>
              <a:t>часть первую п 2 дополнить пп 9) следующего содержания:</a:t>
            </a:r>
          </a:p>
          <a:p>
            <a:pPr indent="234467" algn="just" defTabSz="844083" fontAlgn="base">
              <a:defRPr/>
            </a:pPr>
            <a:r>
              <a:rPr lang="ru-RU" sz="1532" dirty="0">
                <a:solidFill>
                  <a:prstClr val="black"/>
                </a:solidFill>
                <a:latin typeface="Times New Roman" panose="02020603050405020304" pitchFamily="18" charset="0"/>
              </a:rPr>
              <a:t>«+9) </a:t>
            </a:r>
            <a:r>
              <a:rPr lang="ru-RU" sz="1532" dirty="0">
                <a:solidFill>
                  <a:prstClr val="black"/>
                </a:solidFill>
                <a:highlight>
                  <a:srgbClr val="FFFF00"/>
                </a:highlight>
                <a:latin typeface="Times New Roman" panose="02020603050405020304" pitchFamily="18" charset="0"/>
              </a:rPr>
              <a:t>производимые посредством специального мобильного приложения.»;</a:t>
            </a:r>
          </a:p>
          <a:p>
            <a:pPr indent="234467" algn="just" defTabSz="844083" fontAlgn="base">
              <a:defRPr/>
            </a:pPr>
            <a:r>
              <a:rPr lang="ru-RU" sz="1532" dirty="0">
                <a:solidFill>
                  <a:prstClr val="black"/>
                </a:solidFill>
                <a:latin typeface="Times New Roman" panose="02020603050405020304" pitchFamily="18" charset="0"/>
              </a:rPr>
              <a:t>п 7 дополнить частью второй следующего содержания:</a:t>
            </a:r>
          </a:p>
          <a:p>
            <a:pPr indent="234467" algn="just" defTabSz="844083" fontAlgn="base">
              <a:defRPr/>
            </a:pPr>
            <a:r>
              <a:rPr lang="ru-RU" sz="1532" dirty="0">
                <a:solidFill>
                  <a:prstClr val="black"/>
                </a:solidFill>
                <a:latin typeface="Times New Roman" panose="02020603050405020304" pitchFamily="18" charset="0"/>
              </a:rPr>
              <a:t>«+Чек ККМ с функцией фиксации и (или) передачи данных также </a:t>
            </a:r>
            <a:r>
              <a:rPr lang="ru-RU" sz="1532" b="1" dirty="0">
                <a:solidFill>
                  <a:prstClr val="black"/>
                </a:solidFill>
                <a:latin typeface="Times New Roman" panose="02020603050405020304" pitchFamily="18" charset="0"/>
              </a:rPr>
              <a:t>по требованию покупателя </a:t>
            </a:r>
            <a:r>
              <a:rPr lang="ru-RU" sz="1532" dirty="0">
                <a:solidFill>
                  <a:prstClr val="black"/>
                </a:solidFill>
                <a:latin typeface="Times New Roman" panose="02020603050405020304" pitchFamily="18" charset="0"/>
              </a:rPr>
              <a:t>(клиента), получателя товаров, работ, услуг должен содержать </a:t>
            </a:r>
            <a:r>
              <a:rPr lang="ru-RU" sz="1532" b="1" dirty="0">
                <a:solidFill>
                  <a:prstClr val="black"/>
                </a:solidFill>
                <a:latin typeface="Times New Roman" panose="02020603050405020304" pitchFamily="18" charset="0"/>
              </a:rPr>
              <a:t>ИИН (клиента), получателя.»;</a:t>
            </a:r>
          </a:p>
          <a:p>
            <a:pPr marL="9525" algn="just" defTabSz="844083">
              <a:tabLst>
                <a:tab pos="198601" algn="l"/>
              </a:tabLst>
              <a:defRPr/>
            </a:pPr>
            <a:r>
              <a:rPr lang="ru-RU" sz="1532" dirty="0">
                <a:solidFill>
                  <a:prstClr val="black"/>
                </a:solidFill>
                <a:latin typeface="Times New Roman" panose="02020603050405020304" pitchFamily="18" charset="0"/>
                <a:cs typeface="Times New Roman" panose="02020603050405020304" pitchFamily="18" charset="0"/>
              </a:rPr>
              <a:t>С 2022 года в чеки ККМ вводятся новые данные – ИИН/БИН покупателя. </a:t>
            </a:r>
          </a:p>
          <a:p>
            <a:pPr marL="9525" algn="just" defTabSz="844083">
              <a:tabLst>
                <a:tab pos="198601" algn="l"/>
              </a:tabLst>
              <a:defRPr/>
            </a:pPr>
            <a:r>
              <a:rPr lang="ru-RU" sz="1532" dirty="0">
                <a:solidFill>
                  <a:prstClr val="black"/>
                </a:solidFill>
                <a:latin typeface="Times New Roman" panose="02020603050405020304" pitchFamily="18" charset="0"/>
                <a:cs typeface="Times New Roman" panose="02020603050405020304" pitchFamily="18" charset="0"/>
              </a:rPr>
              <a:t>Это дополнительный реквизит и он отражается в чеке только по просьбе покупателя. </a:t>
            </a:r>
          </a:p>
          <a:p>
            <a:pPr marL="9525" algn="just" defTabSz="844083">
              <a:tabLst>
                <a:tab pos="198601" algn="l"/>
              </a:tabLst>
              <a:defRPr/>
            </a:pPr>
            <a:r>
              <a:rPr lang="ru-RU" sz="1532" dirty="0">
                <a:solidFill>
                  <a:prstClr val="black"/>
                </a:solidFill>
                <a:latin typeface="Times New Roman" panose="02020603050405020304" pitchFamily="18" charset="0"/>
                <a:cs typeface="Times New Roman" panose="02020603050405020304" pitchFamily="18" charset="0"/>
              </a:rPr>
              <a:t>Если покупатель не требует такие данные, они могут не содержаться в чеке. </a:t>
            </a:r>
          </a:p>
          <a:p>
            <a:pPr marL="9525" algn="just" defTabSz="844083">
              <a:tabLst>
                <a:tab pos="198601" algn="l"/>
              </a:tabLst>
              <a:defRPr/>
            </a:pPr>
            <a:r>
              <a:rPr lang="ru-RU" sz="1532" dirty="0">
                <a:solidFill>
                  <a:prstClr val="black"/>
                </a:solidFill>
                <a:latin typeface="Times New Roman" panose="02020603050405020304" pitchFamily="18" charset="0"/>
                <a:cs typeface="Times New Roman" panose="02020603050405020304" pitchFamily="18" charset="0"/>
              </a:rPr>
              <a:t>Наличие чека ККМ с ИИН/БИН покупателя позволяет покупателям </a:t>
            </a:r>
            <a:r>
              <a:rPr lang="ru-RU" sz="1532" dirty="0">
                <a:solidFill>
                  <a:prstClr val="black"/>
                </a:solidFill>
                <a:highlight>
                  <a:srgbClr val="FFFF00"/>
                </a:highlight>
                <a:latin typeface="Times New Roman" panose="02020603050405020304" pitchFamily="18" charset="0"/>
                <a:cs typeface="Times New Roman" panose="02020603050405020304" pitchFamily="18" charset="0"/>
              </a:rPr>
              <a:t>относить расходы на вычеты по КПН без ЭСФ от неплательщиков НДС. </a:t>
            </a:r>
          </a:p>
          <a:p>
            <a:pPr marL="9525" algn="just" defTabSz="844083">
              <a:tabLst>
                <a:tab pos="198601" algn="l"/>
              </a:tabLst>
              <a:defRPr/>
            </a:pPr>
            <a:r>
              <a:rPr lang="ru-RU" sz="1532" dirty="0">
                <a:solidFill>
                  <a:prstClr val="black"/>
                </a:solidFill>
                <a:latin typeface="Times New Roman" panose="02020603050405020304" pitchFamily="18" charset="0"/>
                <a:cs typeface="Times New Roman" panose="02020603050405020304" pitchFamily="18" charset="0"/>
              </a:rPr>
              <a:t>При выполнении взаиморасчетов по мобильным платежам, продавец с 2022 года обязан выдать покупателю чек ККМ (мобильные платежи приравниваются к денежным расчетам). </a:t>
            </a:r>
          </a:p>
          <a:p>
            <a:pPr marL="9525" algn="just" defTabSz="844083">
              <a:tabLst>
                <a:tab pos="198601"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9525" algn="just" defTabSz="844083">
              <a:tabLst>
                <a:tab pos="198601" algn="l"/>
              </a:tabLst>
              <a:defRPr/>
            </a:pPr>
            <a:r>
              <a:rPr lang="ru-RU" sz="1532" i="1" dirty="0">
                <a:solidFill>
                  <a:prstClr val="black"/>
                </a:solidFill>
                <a:latin typeface="Times New Roman" panose="02020603050405020304" pitchFamily="18" charset="0"/>
                <a:cs typeface="Times New Roman" panose="02020603050405020304" pitchFamily="18" charset="0"/>
              </a:rPr>
              <a:t>С 2022 года вводится альтернатива и предоставляется возможность отнесения расходов на вычеты либо по ЭСФ, либо по чему ККМ, при условии что в таком чеке указаны ИИН/БИН покупателя.</a:t>
            </a:r>
          </a:p>
          <a:p>
            <a:pPr marL="9525" defTabSz="844083">
              <a:tabLst>
                <a:tab pos="198601" algn="l"/>
              </a:tabLst>
              <a:defRPr/>
            </a:pPr>
            <a:r>
              <a:rPr lang="ru-RU" sz="1532" b="1" dirty="0">
                <a:solidFill>
                  <a:srgbClr val="000000"/>
                </a:solidFill>
                <a:latin typeface="Times New Roman" panose="02020603050405020304" pitchFamily="18" charset="0"/>
                <a:cs typeface="Times New Roman" panose="02020603050405020304" pitchFamily="18" charset="0"/>
              </a:rPr>
              <a:t>Статья 242. </a:t>
            </a:r>
          </a:p>
          <a:p>
            <a:pPr marL="9525" defTabSz="844083">
              <a:tabLst>
                <a:tab pos="198601" algn="l"/>
              </a:tabLst>
              <a:defRPr/>
            </a:pPr>
            <a:r>
              <a:rPr lang="ru-RU" sz="1532" dirty="0">
                <a:solidFill>
                  <a:srgbClr val="000000"/>
                </a:solidFill>
                <a:latin typeface="Times New Roman" panose="02020603050405020304" pitchFamily="18" charset="0"/>
                <a:cs typeface="Times New Roman" panose="02020603050405020304" pitchFamily="18" charset="0"/>
              </a:rPr>
              <a:t>Общие положения 3-1. Вычеты по расходам по ТРУ при их приобретении у лиц, указанных в пп 8) п 1 ст. 412, по ГПХ, стоимость которой превышает 1 000 МРП..., производятся при соблюдении положений п 3 настоящей статьи и наличия счета-фактуры </a:t>
            </a:r>
            <a:r>
              <a:rPr lang="ru-RU" sz="1532" b="1" dirty="0">
                <a:solidFill>
                  <a:srgbClr val="000000"/>
                </a:solidFill>
                <a:latin typeface="Times New Roman" panose="02020603050405020304" pitchFamily="18" charset="0"/>
                <a:cs typeface="Times New Roman" panose="02020603050405020304" pitchFamily="18" charset="0"/>
              </a:rPr>
              <a:t>в электронной форме </a:t>
            </a:r>
            <a:r>
              <a:rPr lang="ru-RU" sz="1532" dirty="0">
                <a:solidFill>
                  <a:srgbClr val="000000"/>
                </a:solidFill>
                <a:latin typeface="Times New Roman" panose="02020603050405020304" pitchFamily="18" charset="0"/>
                <a:cs typeface="Times New Roman" panose="02020603050405020304" pitchFamily="18" charset="0"/>
              </a:rPr>
              <a:t>или чека ККМ с функцией фиксации и (или) передачи данных, содержащего ИИН (клиента), получателя товаров, работ, услуг, за исключением:»:</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На 2021 год Пилотом установлено </a:t>
            </a:r>
            <a:r>
              <a:rPr lang="ru-RU" sz="1532" b="1" dirty="0">
                <a:solidFill>
                  <a:prstClr val="black"/>
                </a:solidFill>
                <a:latin typeface="Times New Roman" panose="02020603050405020304" pitchFamily="18" charset="0"/>
                <a:cs typeface="Times New Roman" panose="02020603050405020304" pitchFamily="18" charset="0"/>
              </a:rPr>
              <a:t>освобождение неплательщиков НДС </a:t>
            </a:r>
            <a:r>
              <a:rPr lang="ru-RU" sz="1532" dirty="0">
                <a:solidFill>
                  <a:prstClr val="black"/>
                </a:solidFill>
                <a:latin typeface="Times New Roman" panose="02020603050405020304" pitchFamily="18" charset="0"/>
                <a:cs typeface="Times New Roman" panose="02020603050405020304" pitchFamily="18" charset="0"/>
              </a:rPr>
              <a:t>по оформлению ЭСФ по следкам свыше 1 000 МРП. В свою очередь в целях </a:t>
            </a:r>
            <a:r>
              <a:rPr lang="ru-RU" sz="1532" b="1" dirty="0">
                <a:solidFill>
                  <a:prstClr val="black"/>
                </a:solidFill>
                <a:latin typeface="Times New Roman" panose="02020603050405020304" pitchFamily="18" charset="0"/>
                <a:cs typeface="Times New Roman" panose="02020603050405020304" pitchFamily="18" charset="0"/>
              </a:rPr>
              <a:t>отнесения расходов на вычеты по КПН</a:t>
            </a:r>
            <a:r>
              <a:rPr lang="ru-RU" sz="1532" dirty="0">
                <a:solidFill>
                  <a:prstClr val="black"/>
                </a:solidFill>
                <a:latin typeface="Times New Roman" panose="02020603050405020304" pitchFamily="18" charset="0"/>
                <a:cs typeface="Times New Roman" panose="02020603050405020304" pitchFamily="18" charset="0"/>
              </a:rPr>
              <a:t>, также отменено требование о наличии ЭСФ от поставщика.</a:t>
            </a:r>
          </a:p>
        </p:txBody>
      </p:sp>
    </p:spTree>
    <p:extLst>
      <p:ext uri="{BB962C8B-B14F-4D97-AF65-F5344CB8AC3E}">
        <p14:creationId xmlns:p14="http://schemas.microsoft.com/office/powerpoint/2010/main" val="3892664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BA73311-9E42-AFBB-CAA8-80DD00657FD3}"/>
              </a:ext>
            </a:extLst>
          </p:cNvPr>
          <p:cNvPicPr>
            <a:picLocks noChangeAspect="1"/>
          </p:cNvPicPr>
          <p:nvPr/>
        </p:nvPicPr>
        <p:blipFill>
          <a:blip r:embed="rId2"/>
          <a:stretch>
            <a:fillRect/>
          </a:stretch>
        </p:blipFill>
        <p:spPr>
          <a:xfrm>
            <a:off x="574320" y="533938"/>
            <a:ext cx="7807679" cy="6024224"/>
          </a:xfrm>
          <a:prstGeom prst="rect">
            <a:avLst/>
          </a:prstGeom>
        </p:spPr>
      </p:pic>
      <p:sp>
        <p:nvSpPr>
          <p:cNvPr id="6" name="TextBox 5">
            <a:extLst>
              <a:ext uri="{FF2B5EF4-FFF2-40B4-BE49-F238E27FC236}">
                <a16:creationId xmlns:a16="http://schemas.microsoft.com/office/drawing/2014/main" id="{28B2B461-C597-7C02-9E77-B7E915481DAB}"/>
              </a:ext>
            </a:extLst>
          </p:cNvPr>
          <p:cNvSpPr txBox="1"/>
          <p:nvPr/>
        </p:nvSpPr>
        <p:spPr>
          <a:xfrm>
            <a:off x="709425" y="76200"/>
            <a:ext cx="7725150" cy="563872"/>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Договор ГПХ. Счет 3387. </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748520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Изображение выглядит как текст, квитанция&#10;&#10;Автоматически созданное описание">
            <a:extLst>
              <a:ext uri="{FF2B5EF4-FFF2-40B4-BE49-F238E27FC236}">
                <a16:creationId xmlns:a16="http://schemas.microsoft.com/office/drawing/2014/main" id="{2B724060-4071-448D-A7FC-4ED52671155F}"/>
              </a:ext>
            </a:extLst>
          </p:cNvPr>
          <p:cNvPicPr>
            <a:picLocks noChangeAspect="1"/>
          </p:cNvPicPr>
          <p:nvPr/>
        </p:nvPicPr>
        <p:blipFill rotWithShape="1">
          <a:blip r:embed="rId2"/>
          <a:srcRect l="15821" t="1079" r="50170" b="1"/>
          <a:stretch/>
        </p:blipFill>
        <p:spPr bwMode="auto">
          <a:xfrm>
            <a:off x="749470" y="434428"/>
            <a:ext cx="3822531" cy="5989145"/>
          </a:xfrm>
          <a:prstGeom prst="rect">
            <a:avLst/>
          </a:prstGeom>
          <a:ln>
            <a:noFill/>
          </a:ln>
          <a:extLst>
            <a:ext uri="{53640926-AAD7-44D8-BBD7-CCE9431645EC}">
              <a14:shadowObscured xmlns:a14="http://schemas.microsoft.com/office/drawing/2010/main"/>
            </a:ext>
          </a:extLst>
        </p:spPr>
      </p:pic>
      <p:pic>
        <p:nvPicPr>
          <p:cNvPr id="3" name="Рисунок 2">
            <a:extLst>
              <a:ext uri="{FF2B5EF4-FFF2-40B4-BE49-F238E27FC236}">
                <a16:creationId xmlns:a16="http://schemas.microsoft.com/office/drawing/2014/main" id="{56F10C65-21AC-4713-B29D-808DC02566C9}"/>
              </a:ext>
            </a:extLst>
          </p:cNvPr>
          <p:cNvPicPr>
            <a:picLocks noChangeAspect="1"/>
          </p:cNvPicPr>
          <p:nvPr/>
        </p:nvPicPr>
        <p:blipFill>
          <a:blip r:embed="rId3"/>
          <a:stretch>
            <a:fillRect/>
          </a:stretch>
        </p:blipFill>
        <p:spPr>
          <a:xfrm>
            <a:off x="5353539" y="434428"/>
            <a:ext cx="3384061" cy="5901360"/>
          </a:xfrm>
          <a:prstGeom prst="rect">
            <a:avLst/>
          </a:prstGeom>
        </p:spPr>
      </p:pic>
      <p:pic>
        <p:nvPicPr>
          <p:cNvPr id="5" name="Рисунок 4">
            <a:extLst>
              <a:ext uri="{FF2B5EF4-FFF2-40B4-BE49-F238E27FC236}">
                <a16:creationId xmlns:a16="http://schemas.microsoft.com/office/drawing/2014/main" id="{6184D747-5509-2980-BF2E-28C4B2CCD0DE}"/>
              </a:ext>
            </a:extLst>
          </p:cNvPr>
          <p:cNvPicPr>
            <a:picLocks noChangeAspect="1"/>
          </p:cNvPicPr>
          <p:nvPr/>
        </p:nvPicPr>
        <p:blipFill>
          <a:blip r:embed="rId4"/>
          <a:stretch>
            <a:fillRect/>
          </a:stretch>
        </p:blipFill>
        <p:spPr>
          <a:xfrm>
            <a:off x="890954" y="2342662"/>
            <a:ext cx="2711938" cy="828431"/>
          </a:xfrm>
          <a:prstGeom prst="rect">
            <a:avLst/>
          </a:prstGeom>
          <a:ln>
            <a:solidFill>
              <a:srgbClr val="0000CC"/>
            </a:solidFill>
          </a:ln>
        </p:spPr>
      </p:pic>
      <p:pic>
        <p:nvPicPr>
          <p:cNvPr id="6" name="Рисунок 5">
            <a:extLst>
              <a:ext uri="{FF2B5EF4-FFF2-40B4-BE49-F238E27FC236}">
                <a16:creationId xmlns:a16="http://schemas.microsoft.com/office/drawing/2014/main" id="{B340E40B-5C6C-F094-32B3-8779E05E1F47}"/>
              </a:ext>
            </a:extLst>
          </p:cNvPr>
          <p:cNvPicPr>
            <a:picLocks noChangeAspect="1"/>
          </p:cNvPicPr>
          <p:nvPr/>
        </p:nvPicPr>
        <p:blipFill>
          <a:blip r:embed="rId4"/>
          <a:stretch>
            <a:fillRect/>
          </a:stretch>
        </p:blipFill>
        <p:spPr>
          <a:xfrm>
            <a:off x="5353539" y="3043137"/>
            <a:ext cx="1594338" cy="450234"/>
          </a:xfrm>
          <a:prstGeom prst="rect">
            <a:avLst/>
          </a:prstGeom>
          <a:ln>
            <a:solidFill>
              <a:srgbClr val="0000CC"/>
            </a:solidFill>
          </a:ln>
        </p:spPr>
      </p:pic>
      <p:pic>
        <p:nvPicPr>
          <p:cNvPr id="7" name="Рисунок 6">
            <a:extLst>
              <a:ext uri="{FF2B5EF4-FFF2-40B4-BE49-F238E27FC236}">
                <a16:creationId xmlns:a16="http://schemas.microsoft.com/office/drawing/2014/main" id="{C8AA7D91-0CD7-809D-8F18-A75E3276DD68}"/>
              </a:ext>
            </a:extLst>
          </p:cNvPr>
          <p:cNvPicPr>
            <a:picLocks noChangeAspect="1"/>
          </p:cNvPicPr>
          <p:nvPr/>
        </p:nvPicPr>
        <p:blipFill>
          <a:blip r:embed="rId4"/>
          <a:stretch>
            <a:fillRect/>
          </a:stretch>
        </p:blipFill>
        <p:spPr>
          <a:xfrm>
            <a:off x="5299840" y="4668748"/>
            <a:ext cx="3437759" cy="450234"/>
          </a:xfrm>
          <a:prstGeom prst="rect">
            <a:avLst/>
          </a:prstGeom>
          <a:ln>
            <a:solidFill>
              <a:srgbClr val="0000CC"/>
            </a:solidFill>
          </a:ln>
        </p:spPr>
      </p:pic>
    </p:spTree>
    <p:extLst>
      <p:ext uri="{BB962C8B-B14F-4D97-AF65-F5344CB8AC3E}">
        <p14:creationId xmlns:p14="http://schemas.microsoft.com/office/powerpoint/2010/main" val="239590828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3698" y="1256556"/>
            <a:ext cx="4845996" cy="4578362"/>
          </a:xfrm>
          <a:prstGeom prst="rect">
            <a:avLst/>
          </a:prstGeom>
        </p:spPr>
      </p:pic>
      <p:pic>
        <p:nvPicPr>
          <p:cNvPr id="6" name="Рисунок 5">
            <a:extLst>
              <a:ext uri="{FF2B5EF4-FFF2-40B4-BE49-F238E27FC236}">
                <a16:creationId xmlns:a16="http://schemas.microsoft.com/office/drawing/2014/main" id="{39206136-0D29-49B7-AFEC-EC7243310F9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0657">
            <a:off x="7360662" y="688712"/>
            <a:ext cx="863540" cy="1135696"/>
          </a:xfrm>
          <a:prstGeom prst="rect">
            <a:avLst/>
          </a:prstGeom>
          <a:noFill/>
          <a:ln>
            <a:noFill/>
          </a:ln>
        </p:spPr>
      </p:pic>
      <p:pic>
        <p:nvPicPr>
          <p:cNvPr id="7" name="Рисунок 6">
            <a:extLst>
              <a:ext uri="{FF2B5EF4-FFF2-40B4-BE49-F238E27FC236}">
                <a16:creationId xmlns:a16="http://schemas.microsoft.com/office/drawing/2014/main" id="{95028053-5CC9-46A0-B5F6-4C106BAF400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7827">
            <a:off x="6622970" y="1875888"/>
            <a:ext cx="863540" cy="1135696"/>
          </a:xfrm>
          <a:prstGeom prst="rect">
            <a:avLst/>
          </a:prstGeom>
          <a:noFill/>
          <a:ln>
            <a:noFill/>
          </a:ln>
        </p:spPr>
      </p:pic>
      <p:pic>
        <p:nvPicPr>
          <p:cNvPr id="8" name="Picture 13" descr="J0254500">
            <a:extLst>
              <a:ext uri="{FF2B5EF4-FFF2-40B4-BE49-F238E27FC236}">
                <a16:creationId xmlns:a16="http://schemas.microsoft.com/office/drawing/2014/main" id="{62D27549-B116-4CA8-8B97-870F6BC94338}"/>
              </a:ext>
            </a:extLst>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77221">
            <a:off x="3970704" y="2664430"/>
            <a:ext cx="1901844" cy="190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703358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pPr defTabSz="844083">
              <a:defRPr/>
            </a:pPr>
            <a:fld id="{7A0BEA15-F758-41F5-B141-CA220363A380}" type="slidenum">
              <a:rPr lang="ru-RU">
                <a:solidFill>
                  <a:prstClr val="black">
                    <a:tint val="75000"/>
                  </a:prstClr>
                </a:solidFill>
                <a:latin typeface="Calibri"/>
              </a:rPr>
              <a:pPr defTabSz="844083">
                <a:defRPr/>
              </a:pPr>
              <a:t>172</a:t>
            </a:fld>
            <a:endParaRPr lang="ru-RU" dirty="0">
              <a:solidFill>
                <a:prstClr val="black">
                  <a:tint val="75000"/>
                </a:prstClr>
              </a:solidFill>
              <a:latin typeface="Calibri"/>
            </a:endParaRPr>
          </a:p>
        </p:txBody>
      </p:sp>
      <p:pic>
        <p:nvPicPr>
          <p:cNvPr id="1186818" name="Picture 2" descr="http://maxsolis.ru/wp-content/uploads/2012/08/sh.jpg"/>
          <p:cNvPicPr preferRelativeResize="0">
            <a:picLocks noChangeAspect="1" noChangeArrowheads="1"/>
          </p:cNvPicPr>
          <p:nvPr/>
        </p:nvPicPr>
        <p:blipFill>
          <a:blip r:embed="rId2" cstate="print"/>
          <a:srcRect/>
          <a:stretch>
            <a:fillRect/>
          </a:stretch>
        </p:blipFill>
        <p:spPr bwMode="auto">
          <a:xfrm>
            <a:off x="351693" y="263769"/>
            <a:ext cx="8440615" cy="6330462"/>
          </a:xfrm>
          <a:prstGeom prst="rect">
            <a:avLst/>
          </a:prstGeom>
          <a:noFill/>
        </p:spPr>
      </p:pic>
      <p:sp>
        <p:nvSpPr>
          <p:cNvPr id="6" name="Заголовок 1"/>
          <p:cNvSpPr txBox="1">
            <a:spLocks/>
          </p:cNvSpPr>
          <p:nvPr/>
        </p:nvSpPr>
        <p:spPr>
          <a:xfrm>
            <a:off x="3176153" y="1716973"/>
            <a:ext cx="3124039" cy="714993"/>
          </a:xfrm>
          <a:prstGeom prst="rect">
            <a:avLst/>
          </a:prstGeom>
        </p:spPr>
        <p:txBody>
          <a:bodyPr vert="horz" anchor="b" anchorCtr="0">
            <a:normAutofit/>
          </a:bodyPr>
          <a:lstStyle/>
          <a:p>
            <a:pPr algn="ctr" defTabSz="844083">
              <a:spcBef>
                <a:spcPct val="0"/>
              </a:spcBef>
              <a:defRPr/>
            </a:pPr>
            <a:r>
              <a:rPr lang="ru-RU" sz="2954" dirty="0">
                <a:solidFill>
                  <a:srgbClr val="000066"/>
                </a:solidFill>
                <a:latin typeface="Times New Roman" pitchFamily="18" charset="0"/>
                <a:cs typeface="Times New Roman" pitchFamily="18" charset="0"/>
              </a:rPr>
              <a:t> </a:t>
            </a:r>
            <a:r>
              <a:rPr lang="ru-RU" sz="2215" dirty="0">
                <a:solidFill>
                  <a:srgbClr val="000066"/>
                </a:solidFill>
                <a:latin typeface="Times New Roman" pitchFamily="18" charset="0"/>
                <a:cs typeface="Times New Roman" pitchFamily="18" charset="0"/>
              </a:rPr>
              <a:t>Спасибо за внимание</a:t>
            </a:r>
            <a:endParaRPr lang="ru-RU" sz="2215"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80160220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914401" y="1457331"/>
            <a:ext cx="7814622" cy="3340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0787" tIns="36810" rIns="70787" bIns="36810"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dirty="0">
                <a:solidFill>
                  <a:prstClr val="black"/>
                </a:solidFill>
                <a:latin typeface="Times New Roman" panose="02020603050405020304" pitchFamily="18" charset="0"/>
                <a:cs typeface="Times New Roman" panose="02020603050405020304" pitchFamily="18" charset="0"/>
              </a:rPr>
              <a:t>Но знай. Золушка, ровно в 12 ночи твоя карета превратится в тыкву, а в 00:01 – обратно в карету, чтобы на конец квартала у тебя на балансе стояла тыква, и налог на имущество ты платила с тыквы. </a:t>
            </a: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2031" dirty="0">
              <a:solidFill>
                <a:prstClr val="black"/>
              </a:solidFill>
              <a:latin typeface="Times New Roman" panose="02020603050405020304" pitchFamily="18" charset="0"/>
              <a:cs typeface="Times New Roman" panose="02020603050405020304" pitchFamily="18" charset="0"/>
            </a:endParaRP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dirty="0">
                <a:solidFill>
                  <a:prstClr val="black"/>
                </a:solidFill>
                <a:latin typeface="Times New Roman" panose="02020603050405020304" pitchFamily="18" charset="0"/>
                <a:cs typeface="Times New Roman" panose="02020603050405020304" pitchFamily="18" charset="0"/>
              </a:rPr>
              <a:t>Кучер, опят же, станет мышью, так как официально у тебя в штате никого не числится</a:t>
            </a: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2031" dirty="0">
              <a:solidFill>
                <a:prstClr val="black"/>
              </a:solidFill>
              <a:latin typeface="Times New Roman" panose="02020603050405020304" pitchFamily="18" charset="0"/>
              <a:cs typeface="Times New Roman" panose="02020603050405020304" pitchFamily="18" charset="0"/>
            </a:endParaRPr>
          </a:p>
          <a:p>
            <a:pPr defTabSz="719255">
              <a:spcBef>
                <a:spcPts val="0"/>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r>
              <a:rPr lang="ru-RU" altLang="ru-RU" sz="2031" b="1" dirty="0">
                <a:solidFill>
                  <a:prstClr val="black"/>
                </a:solidFill>
                <a:latin typeface="Times New Roman" panose="02020603050405020304" pitchFamily="18" charset="0"/>
                <a:cs typeface="Times New Roman" panose="02020603050405020304" pitchFamily="18" charset="0"/>
              </a:rPr>
              <a:t>До новых встреч!!!</a:t>
            </a:r>
          </a:p>
        </p:txBody>
      </p:sp>
      <p:pic>
        <p:nvPicPr>
          <p:cNvPr id="5" name="Рисунок 4" descr="Изображение выглядит как лампа&#10;&#10;Автоматически созданное описание">
            <a:extLst>
              <a:ext uri="{FF2B5EF4-FFF2-40B4-BE49-F238E27FC236}">
                <a16:creationId xmlns:a16="http://schemas.microsoft.com/office/drawing/2014/main" id="{E57D83B2-2C10-4898-A6AE-5FEEA5CC4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5189" y="3413390"/>
            <a:ext cx="4313833" cy="3050185"/>
          </a:xfrm>
          <a:prstGeom prst="rect">
            <a:avLst/>
          </a:prstGeom>
        </p:spPr>
      </p:pic>
      <p:pic>
        <p:nvPicPr>
          <p:cNvPr id="4" name="object 27">
            <a:extLst>
              <a:ext uri="{FF2B5EF4-FFF2-40B4-BE49-F238E27FC236}">
                <a16:creationId xmlns:a16="http://schemas.microsoft.com/office/drawing/2014/main" id="{DA2C2600-97E6-409F-B84F-886869B7F889}"/>
              </a:ext>
            </a:extLst>
          </p:cNvPr>
          <p:cNvPicPr/>
          <p:nvPr/>
        </p:nvPicPr>
        <p:blipFill>
          <a:blip r:embed="rId4" cstate="print"/>
          <a:stretch>
            <a:fillRect/>
          </a:stretch>
        </p:blipFill>
        <p:spPr>
          <a:xfrm>
            <a:off x="7249551" y="270803"/>
            <a:ext cx="1852714" cy="1195754"/>
          </a:xfrm>
          <a:prstGeom prst="rect">
            <a:avLst/>
          </a:prstGeom>
        </p:spPr>
      </p:pic>
    </p:spTree>
    <p:extLst>
      <p:ext uri="{BB962C8B-B14F-4D97-AF65-F5344CB8AC3E}">
        <p14:creationId xmlns:p14="http://schemas.microsoft.com/office/powerpoint/2010/main" val="373663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637374" y="1384958"/>
            <a:ext cx="7912536" cy="4191500"/>
          </a:xfrm>
        </p:spPr>
        <p:txBody>
          <a:bodyPr>
            <a:normAutofit/>
          </a:bodyPr>
          <a:lstStyle/>
          <a:p>
            <a:pPr marL="0" indent="0">
              <a:buNone/>
            </a:pPr>
            <a:r>
              <a:rPr lang="ru-RU" sz="1660" dirty="0">
                <a:latin typeface="Times New Roman" panose="02020603050405020304" pitchFamily="18" charset="0"/>
                <a:cs typeface="Times New Roman" panose="02020603050405020304" pitchFamily="18" charset="0"/>
              </a:rPr>
              <a:t>Ар </a:t>
            </a:r>
            <a:r>
              <a:rPr lang="ru-RU" sz="1660" dirty="0" err="1">
                <a:latin typeface="Times New Roman" panose="02020603050405020304" pitchFamily="18" charset="0"/>
                <a:cs typeface="Times New Roman" panose="02020603050405020304" pitchFamily="18" charset="0"/>
              </a:rPr>
              <a:t>бір</a:t>
            </a:r>
            <a:r>
              <a:rPr lang="ru-RU" sz="1660" dirty="0">
                <a:latin typeface="Times New Roman" panose="02020603050405020304" pitchFamily="18" charset="0"/>
                <a:cs typeface="Times New Roman" panose="02020603050405020304" pitchFamily="18" charset="0"/>
              </a:rPr>
              <a:t> Жаңа </a:t>
            </a:r>
            <a:r>
              <a:rPr lang="ru-RU" sz="1660" dirty="0" err="1">
                <a:latin typeface="Times New Roman" panose="02020603050405020304" pitchFamily="18" charset="0"/>
                <a:cs typeface="Times New Roman" panose="02020603050405020304" pitchFamily="18" charset="0"/>
              </a:rPr>
              <a:t>апта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ақша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деген</a:t>
            </a:r>
            <a:r>
              <a:rPr lang="ru-RU" sz="1660" dirty="0">
                <a:latin typeface="Times New Roman" panose="02020603050405020304" pitchFamily="18" charset="0"/>
                <a:cs typeface="Times New Roman" panose="02020603050405020304" pitchFamily="18" charset="0"/>
              </a:rPr>
              <a:t> лап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a:latin typeface="Times New Roman" panose="02020603050405020304" pitchFamily="18" charset="0"/>
                <a:cs typeface="Times New Roman" panose="02020603050405020304" pitchFamily="18" charset="0"/>
              </a:rPr>
              <a:t>Соны </a:t>
            </a:r>
            <a:r>
              <a:rPr lang="ru-RU" sz="1660" dirty="0" err="1">
                <a:latin typeface="Times New Roman" panose="02020603050405020304" pitchFamily="18" charset="0"/>
                <a:cs typeface="Times New Roman" panose="02020603050405020304" pitchFamily="18" charset="0"/>
              </a:rPr>
              <a:t>салатын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қап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a:t>
            </a:r>
          </a:p>
          <a:p>
            <a:pPr marL="0" indent="0">
              <a:buNone/>
            </a:pPr>
            <a:r>
              <a:rPr lang="ru-RU" sz="1660" dirty="0" err="1">
                <a:latin typeface="Times New Roman" panose="02020603050405020304" pitchFamily="18" charset="0"/>
                <a:cs typeface="Times New Roman" panose="02020603050405020304" pitchFamily="18" charset="0"/>
              </a:rPr>
              <a:t>Ақша</a:t>
            </a:r>
            <a:r>
              <a:rPr lang="ru-RU" sz="1660" dirty="0">
                <a:latin typeface="Times New Roman" panose="02020603050405020304" pitchFamily="18" charset="0"/>
                <a:cs typeface="Times New Roman" panose="02020603050405020304" pitchFamily="18" charset="0"/>
              </a:rPr>
              <a:t> толы </a:t>
            </a:r>
            <a:r>
              <a:rPr lang="ru-RU" sz="1660" dirty="0" err="1">
                <a:latin typeface="Times New Roman" panose="02020603050405020304" pitchFamily="18" charset="0"/>
                <a:cs typeface="Times New Roman" panose="02020603050405020304" pitchFamily="18" charset="0"/>
              </a:rPr>
              <a:t>арбаны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сүйретуге</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ат</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err="1">
                <a:latin typeface="Times New Roman" panose="02020603050405020304" pitchFamily="18" charset="0"/>
                <a:cs typeface="Times New Roman" panose="02020603050405020304" pitchFamily="18" charset="0"/>
              </a:rPr>
              <a:t>Бақыт</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байлық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денсаулық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Өздері</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кеп</a:t>
            </a:r>
            <a:r>
              <a:rPr lang="ru-RU" sz="1660" dirty="0">
                <a:latin typeface="Times New Roman" panose="02020603050405020304" pitchFamily="18" charset="0"/>
                <a:cs typeface="Times New Roman" panose="02020603050405020304" pitchFamily="18" charset="0"/>
              </a:rPr>
              <a:t> тап </a:t>
            </a:r>
            <a:r>
              <a:rPr lang="ru-RU" sz="1660" dirty="0" err="1">
                <a:latin typeface="Times New Roman" panose="02020603050405020304" pitchFamily="18" charset="0"/>
                <a:cs typeface="Times New Roman" panose="02020603050405020304" pitchFamily="18" charset="0"/>
              </a:rPr>
              <a:t>берсін</a:t>
            </a:r>
            <a:endParaRPr lang="ru-RU" sz="1660" dirty="0">
              <a:latin typeface="Times New Roman" panose="02020603050405020304" pitchFamily="18" charset="0"/>
              <a:cs typeface="Times New Roman" panose="02020603050405020304" pitchFamily="18" charset="0"/>
            </a:endParaRPr>
          </a:p>
          <a:p>
            <a:pPr marL="0" indent="0">
              <a:buNone/>
            </a:pPr>
            <a:r>
              <a:rPr lang="ru-RU" sz="1660" dirty="0" err="1">
                <a:latin typeface="Times New Roman" panose="02020603050405020304" pitchFamily="18" charset="0"/>
                <a:cs typeface="Times New Roman" panose="02020603050405020304" pitchFamily="18" charset="0"/>
              </a:rPr>
              <a:t>Қайырлы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таң</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Жұғымды</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нан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Жанашыр</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қылып</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жан</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Күндеріңе</a:t>
            </a:r>
            <a:r>
              <a:rPr lang="ru-RU" sz="1660" dirty="0">
                <a:latin typeface="Times New Roman" panose="02020603050405020304" pitchFamily="18" charset="0"/>
                <a:cs typeface="Times New Roman" panose="02020603050405020304" pitchFamily="18" charset="0"/>
              </a:rPr>
              <a:t> с</a:t>
            </a:r>
            <a:r>
              <a:rPr lang="en-US" sz="1660" dirty="0">
                <a:latin typeface="Times New Roman" panose="02020603050405020304" pitchFamily="18" charset="0"/>
                <a:cs typeface="Times New Roman" panose="02020603050405020304" pitchFamily="18" charset="0"/>
              </a:rPr>
              <a:t>ə</a:t>
            </a:r>
            <a:r>
              <a:rPr lang="ru-RU" sz="1660" dirty="0">
                <a:latin typeface="Times New Roman" panose="02020603050405020304" pitchFamily="18" charset="0"/>
                <a:cs typeface="Times New Roman" panose="02020603050405020304" pitchFamily="18" charset="0"/>
              </a:rPr>
              <a:t>н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a:t>
            </a:r>
          </a:p>
          <a:p>
            <a:pPr marL="0" indent="0">
              <a:buNone/>
            </a:pPr>
            <a:r>
              <a:rPr lang="ru-RU" sz="1660" dirty="0" err="1">
                <a:latin typeface="Times New Roman" panose="02020603050405020304" pitchFamily="18" charset="0"/>
                <a:cs typeface="Times New Roman" panose="02020603050405020304" pitchFamily="18" charset="0"/>
              </a:rPr>
              <a:t>Жолдарыңа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ақ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Істеріңе</a:t>
            </a:r>
            <a:r>
              <a:rPr lang="ru-RU" sz="1660" dirty="0">
                <a:latin typeface="Times New Roman" panose="02020603050405020304" pitchFamily="18" charset="0"/>
                <a:cs typeface="Times New Roman" panose="02020603050405020304" pitchFamily="18" charset="0"/>
              </a:rPr>
              <a:t> с</a:t>
            </a:r>
            <a:r>
              <a:rPr lang="en-US" sz="1660" dirty="0">
                <a:latin typeface="Times New Roman" panose="02020603050405020304" pitchFamily="18" charset="0"/>
                <a:cs typeface="Times New Roman" panose="02020603050405020304" pitchFamily="18" charset="0"/>
              </a:rPr>
              <a:t>ə</a:t>
            </a:r>
            <a:r>
              <a:rPr lang="ru-RU" sz="1660" dirty="0">
                <a:latin typeface="Times New Roman" panose="02020603050405020304" pitchFamily="18" charset="0"/>
                <a:cs typeface="Times New Roman" panose="02020603050405020304" pitchFamily="18" charset="0"/>
              </a:rPr>
              <a:t>т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Бастарыңа</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бақ</a:t>
            </a:r>
            <a:r>
              <a:rPr lang="ru-RU" sz="1660" dirty="0">
                <a:latin typeface="Times New Roman" panose="02020603050405020304" pitchFamily="18" charset="0"/>
                <a:cs typeface="Times New Roman" panose="02020603050405020304" pitchFamily="18" charset="0"/>
              </a:rPr>
              <a:t> </a:t>
            </a:r>
            <a:r>
              <a:rPr lang="ru-RU" sz="1660" dirty="0" err="1">
                <a:latin typeface="Times New Roman" panose="02020603050405020304" pitchFamily="18" charset="0"/>
                <a:cs typeface="Times New Roman" panose="02020603050405020304" pitchFamily="18" charset="0"/>
              </a:rPr>
              <a:t>берсін</a:t>
            </a:r>
            <a:r>
              <a:rPr lang="ru-RU" sz="1660" dirty="0">
                <a:latin typeface="Times New Roman" panose="02020603050405020304" pitchFamily="18" charset="0"/>
                <a:cs typeface="Times New Roman" panose="02020603050405020304" pitchFamily="18" charset="0"/>
              </a:rPr>
              <a:t>! </a:t>
            </a:r>
          </a:p>
          <a:p>
            <a:pPr marL="0" indent="0">
              <a:buNone/>
            </a:pPr>
            <a:r>
              <a:rPr lang="ru-RU" sz="1660" dirty="0" err="1">
                <a:latin typeface="Times New Roman" panose="02020603050405020304" pitchFamily="18" charset="0"/>
                <a:cs typeface="Times New Roman" panose="02020603050405020304" pitchFamily="18" charset="0"/>
              </a:rPr>
              <a:t>Әумин</a:t>
            </a:r>
            <a:r>
              <a:rPr lang="ru-RU" sz="166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68068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E934F81-B8B1-2094-145A-2112FB1F3512}"/>
              </a:ext>
            </a:extLst>
          </p:cNvPr>
          <p:cNvSpPr txBox="1"/>
          <p:nvPr/>
        </p:nvSpPr>
        <p:spPr>
          <a:xfrm>
            <a:off x="378016" y="301207"/>
            <a:ext cx="8611499" cy="2685800"/>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 ФНО 200.05 если одно и то же лицо получает различные виды доходов у одного налогового агента?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Физическое лицо получило от организации доход:</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В качестве сотрудника организации – 100 000 тенге;</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По договору ГПХ – 50 000 тенге.</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В приложении 200.05 заполняются две строки, в графе D заполняется статус физического лица.</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1 – доход в качестве работника;</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2 – доход по договору ГПХ;</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a:t>
            </a:r>
            <a:br>
              <a:rPr lang="ru-RU" sz="1532" dirty="0">
                <a:solidFill>
                  <a:prstClr val="black"/>
                </a:solidFill>
                <a:latin typeface="Times New Roman" panose="02020603050405020304" pitchFamily="18" charset="0"/>
                <a:cs typeface="Times New Roman" panose="02020603050405020304" pitchFamily="18" charset="0"/>
              </a:rPr>
            </a:br>
            <a:endParaRPr lang="ru-RU" sz="1532" dirty="0">
              <a:solidFill>
                <a:prstClr val="black"/>
              </a:solidFill>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CEFE5045-9CEF-375E-79E1-33053D92D18E}"/>
              </a:ext>
            </a:extLst>
          </p:cNvPr>
          <p:cNvPicPr>
            <a:picLocks noChangeAspect="1"/>
          </p:cNvPicPr>
          <p:nvPr/>
        </p:nvPicPr>
        <p:blipFill>
          <a:blip r:embed="rId2"/>
          <a:stretch>
            <a:fillRect/>
          </a:stretch>
        </p:blipFill>
        <p:spPr>
          <a:xfrm>
            <a:off x="193754" y="2885199"/>
            <a:ext cx="8611500" cy="1866654"/>
          </a:xfrm>
          <a:prstGeom prst="rect">
            <a:avLst/>
          </a:prstGeom>
        </p:spPr>
      </p:pic>
    </p:spTree>
    <p:extLst>
      <p:ext uri="{BB962C8B-B14F-4D97-AF65-F5344CB8AC3E}">
        <p14:creationId xmlns:p14="http://schemas.microsoft.com/office/powerpoint/2010/main" val="3712891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2FBBA3F-226B-6FEE-404B-D396D45F2B5B}"/>
              </a:ext>
            </a:extLst>
          </p:cNvPr>
          <p:cNvPicPr>
            <a:picLocks noChangeAspect="1"/>
          </p:cNvPicPr>
          <p:nvPr/>
        </p:nvPicPr>
        <p:blipFill rotWithShape="1">
          <a:blip r:embed="rId2"/>
          <a:srcRect t="55215"/>
          <a:stretch/>
        </p:blipFill>
        <p:spPr>
          <a:xfrm>
            <a:off x="381661" y="2599180"/>
            <a:ext cx="8111410" cy="2835114"/>
          </a:xfrm>
          <a:prstGeom prst="rect">
            <a:avLst/>
          </a:prstGeom>
        </p:spPr>
      </p:pic>
      <p:sp>
        <p:nvSpPr>
          <p:cNvPr id="8" name="TextBox 7">
            <a:extLst>
              <a:ext uri="{FF2B5EF4-FFF2-40B4-BE49-F238E27FC236}">
                <a16:creationId xmlns:a16="http://schemas.microsoft.com/office/drawing/2014/main" id="{22FE1E63-4930-4D94-A108-628669B79E3B}"/>
              </a:ext>
            </a:extLst>
          </p:cNvPr>
          <p:cNvSpPr txBox="1"/>
          <p:nvPr/>
        </p:nvSpPr>
        <p:spPr>
          <a:xfrm>
            <a:off x="381660" y="5508464"/>
            <a:ext cx="8493932" cy="1035412"/>
          </a:xfrm>
          <a:prstGeom prst="rect">
            <a:avLst/>
          </a:prstGeom>
          <a:noFill/>
        </p:spPr>
        <p:txBody>
          <a:bodyPr wrap="square">
            <a:spAutoFit/>
          </a:bodyPr>
          <a:lstStyle/>
          <a:p>
            <a:pPr defTabSz="844083">
              <a:defRPr/>
            </a:pPr>
            <a:r>
              <a:rPr lang="ru-RU" sz="1532" dirty="0">
                <a:solidFill>
                  <a:prstClr val="black"/>
                </a:solidFill>
                <a:latin typeface="Times New Roman" panose="02020603050405020304" pitchFamily="18" charset="0"/>
                <a:cs typeface="Times New Roman" panose="02020603050405020304" pitchFamily="18" charset="0"/>
              </a:rPr>
              <a:t>В приложении 200.01 в строке 200.01.001-I заполняется общая сумма дохода – 150 000 тенге.</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⠀При этом в строках:</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200.01.001A – отражается доход работника 100 000 тенге;</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200.01.001В – отражается доход по договорам ГПХ – 50 000 тенге.</a:t>
            </a:r>
          </a:p>
        </p:txBody>
      </p:sp>
      <p:sp>
        <p:nvSpPr>
          <p:cNvPr id="10" name="TextBox 9">
            <a:extLst>
              <a:ext uri="{FF2B5EF4-FFF2-40B4-BE49-F238E27FC236}">
                <a16:creationId xmlns:a16="http://schemas.microsoft.com/office/drawing/2014/main" id="{48179102-9689-C247-9AB7-8DA6DEB64B3A}"/>
              </a:ext>
            </a:extLst>
          </p:cNvPr>
          <p:cNvSpPr txBox="1"/>
          <p:nvPr/>
        </p:nvSpPr>
        <p:spPr>
          <a:xfrm>
            <a:off x="233023" y="505772"/>
            <a:ext cx="7990104" cy="328103"/>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В графе H отражается доход, соответствующий полученному в выбранном статусе</a:t>
            </a:r>
            <a:endParaRPr lang="ru-RU" sz="1662" dirty="0">
              <a:solidFill>
                <a:prstClr val="black"/>
              </a:solidFill>
              <a:latin typeface="Calibri"/>
            </a:endParaRPr>
          </a:p>
        </p:txBody>
      </p:sp>
      <p:pic>
        <p:nvPicPr>
          <p:cNvPr id="11" name="Рисунок 10">
            <a:extLst>
              <a:ext uri="{FF2B5EF4-FFF2-40B4-BE49-F238E27FC236}">
                <a16:creationId xmlns:a16="http://schemas.microsoft.com/office/drawing/2014/main" id="{B6A04992-7C00-8F5C-A5FF-D5B0BF11C32D}"/>
              </a:ext>
            </a:extLst>
          </p:cNvPr>
          <p:cNvPicPr>
            <a:picLocks noChangeAspect="1"/>
          </p:cNvPicPr>
          <p:nvPr/>
        </p:nvPicPr>
        <p:blipFill>
          <a:blip r:embed="rId3"/>
          <a:stretch>
            <a:fillRect/>
          </a:stretch>
        </p:blipFill>
        <p:spPr>
          <a:xfrm>
            <a:off x="632705" y="846050"/>
            <a:ext cx="7878591" cy="1271829"/>
          </a:xfrm>
          <a:prstGeom prst="rect">
            <a:avLst/>
          </a:prstGeom>
        </p:spPr>
      </p:pic>
    </p:spTree>
    <p:extLst>
      <p:ext uri="{BB962C8B-B14F-4D97-AF65-F5344CB8AC3E}">
        <p14:creationId xmlns:p14="http://schemas.microsoft.com/office/powerpoint/2010/main" val="38970674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1481690" y="880585"/>
            <a:ext cx="6230573" cy="40779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0787" tIns="36810" rIns="70787" bIns="36810"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algn="ctr" defTabSz="719255">
              <a:lnSpc>
                <a:spcPct val="90000"/>
              </a:lnSpc>
              <a:spcBef>
                <a:spcPts val="1062"/>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1875" b="1" dirty="0">
              <a:solidFill>
                <a:prstClr val="black"/>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281A560-8CD9-4831-BFD1-1C7AEC573439}"/>
              </a:ext>
            </a:extLst>
          </p:cNvPr>
          <p:cNvSpPr txBox="1"/>
          <p:nvPr/>
        </p:nvSpPr>
        <p:spPr>
          <a:xfrm>
            <a:off x="650333" y="541076"/>
            <a:ext cx="7976271" cy="4336187"/>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ГКП на ПХВ</a:t>
            </a:r>
            <a:r>
              <a:rPr lang="ru-RU" sz="1532" b="1" dirty="0">
                <a:solidFill>
                  <a:srgbClr val="0B17B5"/>
                </a:solidFill>
                <a:latin typeface="Times New Roman" panose="02020603050405020304" pitchFamily="18" charset="0"/>
                <a:cs typeface="Times New Roman" panose="02020603050405020304" pitchFamily="18" charset="0"/>
              </a:rPr>
              <a:t>— коммерческая </a:t>
            </a:r>
            <a:r>
              <a:rPr lang="ru-RU" sz="1532" dirty="0">
                <a:solidFill>
                  <a:prstClr val="black"/>
                </a:solidFill>
                <a:latin typeface="Times New Roman" panose="02020603050405020304" pitchFamily="18" charset="0"/>
                <a:cs typeface="Times New Roman" panose="02020603050405020304" pitchFamily="18" charset="0"/>
              </a:rPr>
              <a:t>организация, наделенная государством имуществом на праве хозяйственного ведения и отвечающая по своим обязательствам всем принадлежащим ей имуществом.</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Деятельность ГКП на ПХВ регулируется Законом РК от 1 марта 2011 года № 413-IV «О государственном имуществе», Законом РК  от 31 октября 2015 года № 379-v ЗРК «О государственно-частном партнерстве», НК РК, ГК РК и другими нормативными актами.</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ГКП на ПХВ содержится </a:t>
            </a:r>
            <a:r>
              <a:rPr lang="ru-RU" sz="1532" b="1" dirty="0">
                <a:solidFill>
                  <a:srgbClr val="0B17B5"/>
                </a:solidFill>
                <a:latin typeface="Times New Roman" panose="02020603050405020304" pitchFamily="18" charset="0"/>
                <a:cs typeface="Times New Roman" panose="02020603050405020304" pitchFamily="18" charset="0"/>
              </a:rPr>
              <a:t>за счет собственных доходов от собственной деятельности</a:t>
            </a:r>
            <a:r>
              <a:rPr lang="ru-RU" sz="1532" dirty="0">
                <a:solidFill>
                  <a:srgbClr val="0B17B5"/>
                </a:solidFill>
                <a:latin typeface="Times New Roman" panose="02020603050405020304" pitchFamily="18" charset="0"/>
                <a:cs typeface="Times New Roman" panose="02020603050405020304" pitchFamily="18" charset="0"/>
              </a:rPr>
              <a:t>.</a:t>
            </a:r>
            <a:br>
              <a:rPr lang="ru-RU" sz="1532" dirty="0">
                <a:solidFill>
                  <a:srgbClr val="0B17B5"/>
                </a:solidFill>
                <a:latin typeface="Times New Roman" panose="02020603050405020304" pitchFamily="18" charset="0"/>
                <a:cs typeface="Times New Roman" panose="02020603050405020304" pitchFamily="18" charset="0"/>
              </a:rPr>
            </a:br>
            <a:endParaRPr lang="ru-RU" sz="1532" dirty="0">
              <a:solidFill>
                <a:srgbClr val="0B17B5"/>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Право хозяйственного ведения является вещным правом ГП, получившего имущество от государства как собственника и осуществляющего в пределах, установленных законодательными актами, права владения, пользования и распоряжения этим имуществом.</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Существенным отличием права хозяйственного ведения от права собственности является </a:t>
            </a:r>
            <a:r>
              <a:rPr lang="ru-RU" sz="1532" b="1" dirty="0">
                <a:solidFill>
                  <a:srgbClr val="0B17B5"/>
                </a:solidFill>
                <a:latin typeface="Times New Roman" panose="02020603050405020304" pitchFamily="18" charset="0"/>
                <a:cs typeface="Times New Roman" panose="02020603050405020304" pitchFamily="18" charset="0"/>
              </a:rPr>
              <a:t>ограничение права распоряжения имуществом</a:t>
            </a:r>
            <a:r>
              <a:rPr lang="ru-RU" sz="1532" dirty="0">
                <a:solidFill>
                  <a:prstClr val="black"/>
                </a:solidFill>
                <a:latin typeface="Times New Roman" panose="02020603050405020304" pitchFamily="18" charset="0"/>
                <a:cs typeface="Times New Roman" panose="02020603050405020304" pitchFamily="18" charset="0"/>
              </a:rPr>
              <a:t>, а также использование переданного имущества исключительно в соответствии с предметом деятельности, целями и задачами государственного предприятия.</a:t>
            </a:r>
            <a:br>
              <a:rPr lang="ru-RU" sz="1532" dirty="0">
                <a:solidFill>
                  <a:prstClr val="black"/>
                </a:solidFill>
                <a:latin typeface="Times New Roman" panose="02020603050405020304" pitchFamily="18" charset="0"/>
                <a:cs typeface="Times New Roman" panose="02020603050405020304" pitchFamily="18" charset="0"/>
              </a:rPr>
            </a:br>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910054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2D88811-0AAB-AC5C-731A-B84D6CCD311B}"/>
              </a:ext>
            </a:extLst>
          </p:cNvPr>
          <p:cNvSpPr txBox="1"/>
          <p:nvPr/>
        </p:nvSpPr>
        <p:spPr>
          <a:xfrm>
            <a:off x="346065" y="588403"/>
            <a:ext cx="8710715" cy="3393108"/>
          </a:xfrm>
          <a:prstGeom prst="rect">
            <a:avLst/>
          </a:prstGeom>
          <a:noFill/>
        </p:spPr>
        <p:txBody>
          <a:bodyPr wrap="square">
            <a:spAutoFit/>
          </a:bodyPr>
          <a:lstStyle/>
          <a:p>
            <a:pPr algn="just" defTabSz="844083"/>
            <a:r>
              <a:rPr lang="ru-RU" sz="1532" b="1" dirty="0">
                <a:solidFill>
                  <a:prstClr val="black"/>
                </a:solidFill>
                <a:latin typeface="Times New Roman" panose="02020603050405020304" pitchFamily="18" charset="0"/>
                <a:cs typeface="Times New Roman" panose="02020603050405020304" pitchFamily="18" charset="0"/>
              </a:rPr>
              <a:t>ИПН с доходов  физ. лиц  по договорам ГПХ (п.2 ст. 353 НК)</a:t>
            </a:r>
          </a:p>
          <a:p>
            <a:pPr algn="just" defTabSz="844083"/>
            <a:endParaRPr lang="ru-RU" sz="1532" b="1" dirty="0">
              <a:solidFill>
                <a:prstClr val="black"/>
              </a:solidFill>
              <a:latin typeface="Times New Roman" panose="02020603050405020304" pitchFamily="18" charset="0"/>
              <a:cs typeface="Times New Roman" panose="02020603050405020304" pitchFamily="18" charset="0"/>
            </a:endParaRPr>
          </a:p>
          <a:p>
            <a:pPr algn="just" defTabSz="844083"/>
            <a:r>
              <a:rPr lang="ru-RU" sz="1532" b="1" dirty="0">
                <a:solidFill>
                  <a:prstClr val="black"/>
                </a:solidFill>
                <a:latin typeface="Times New Roman" panose="02020603050405020304" pitchFamily="18" charset="0"/>
                <a:cs typeface="Times New Roman" panose="02020603050405020304" pitchFamily="18" charset="0"/>
              </a:rPr>
              <a:t>Размер облагаемого дохода от реализации товаров, выполнения работ/услуг, кроме имущественного дохода, полученного физ. лицом, не являющимся</a:t>
            </a:r>
            <a:r>
              <a:rPr lang="ru-RU" sz="1532" dirty="0">
                <a:solidFill>
                  <a:prstClr val="black"/>
                </a:solidFill>
                <a:latin typeface="Times New Roman" panose="02020603050405020304" pitchFamily="18" charset="0"/>
                <a:cs typeface="Times New Roman" panose="02020603050405020304" pitchFamily="18" charset="0"/>
              </a:rPr>
              <a:t> ИП, лицом, занимающимся частной практикой, определяется:</a:t>
            </a:r>
          </a:p>
          <a:p>
            <a:pPr algn="just" defTabSz="844083"/>
            <a:r>
              <a:rPr lang="ru-RU" sz="1532" dirty="0">
                <a:solidFill>
                  <a:prstClr val="black"/>
                </a:solidFill>
                <a:latin typeface="Times New Roman" panose="02020603050405020304" pitchFamily="18" charset="0"/>
                <a:cs typeface="Times New Roman" panose="02020603050405020304" pitchFamily="18" charset="0"/>
              </a:rPr>
              <a:t>сумма доходов, </a:t>
            </a:r>
          </a:p>
          <a:p>
            <a:pPr algn="just" defTabSz="844083"/>
            <a:r>
              <a:rPr lang="ru-RU" sz="1532" b="1" dirty="0">
                <a:solidFill>
                  <a:prstClr val="black"/>
                </a:solidFill>
                <a:latin typeface="Times New Roman" panose="02020603050405020304" pitchFamily="18" charset="0"/>
                <a:cs typeface="Times New Roman" panose="02020603050405020304" pitchFamily="18" charset="0"/>
              </a:rPr>
              <a:t>минус</a:t>
            </a:r>
          </a:p>
          <a:p>
            <a:pPr algn="just" defTabSz="844083"/>
            <a:r>
              <a:rPr lang="ru-RU" sz="1532" dirty="0">
                <a:solidFill>
                  <a:prstClr val="black"/>
                </a:solidFill>
                <a:latin typeface="Times New Roman" panose="02020603050405020304" pitchFamily="18" charset="0"/>
                <a:cs typeface="Times New Roman" panose="02020603050405020304" pitchFamily="18" charset="0"/>
              </a:rPr>
              <a:t>сумма корректировки п.1 ст.341 НК</a:t>
            </a:r>
            <a:r>
              <a:rPr lang="ru-RU" sz="1532" b="1" i="1" dirty="0">
                <a:solidFill>
                  <a:prstClr val="black"/>
                </a:solidFill>
                <a:latin typeface="Times New Roman" panose="02020603050405020304" pitchFamily="18" charset="0"/>
                <a:cs typeface="Times New Roman" panose="02020603050405020304" pitchFamily="18" charset="0"/>
              </a:rPr>
              <a:t>,</a:t>
            </a:r>
          </a:p>
          <a:p>
            <a:pPr algn="just" defTabSz="844083"/>
            <a:r>
              <a:rPr lang="ru-RU" sz="1532" b="1" dirty="0">
                <a:solidFill>
                  <a:prstClr val="black"/>
                </a:solidFill>
                <a:latin typeface="Times New Roman" panose="02020603050405020304" pitchFamily="18" charset="0"/>
                <a:cs typeface="Times New Roman" panose="02020603050405020304" pitchFamily="18" charset="0"/>
              </a:rPr>
              <a:t>минус</a:t>
            </a:r>
          </a:p>
          <a:p>
            <a:pPr algn="just" defTabSz="844083"/>
            <a:r>
              <a:rPr lang="ru-RU" sz="1532" b="1" dirty="0">
                <a:solidFill>
                  <a:prstClr val="black"/>
                </a:solidFill>
                <a:latin typeface="Times New Roman" panose="02020603050405020304" pitchFamily="18" charset="0"/>
                <a:cs typeface="Times New Roman" panose="02020603050405020304" pitchFamily="18" charset="0"/>
              </a:rPr>
              <a:t>сумма налогового вычета в виде ОПВ,</a:t>
            </a:r>
          </a:p>
          <a:p>
            <a:pPr algn="just" defTabSz="844083"/>
            <a:r>
              <a:rPr lang="ru-RU" sz="1532" b="1" dirty="0">
                <a:solidFill>
                  <a:prstClr val="black"/>
                </a:solidFill>
                <a:latin typeface="Times New Roman" panose="02020603050405020304" pitchFamily="18" charset="0"/>
                <a:cs typeface="Times New Roman" panose="02020603050405020304" pitchFamily="18" charset="0"/>
              </a:rPr>
              <a:t> взносов ОСМС</a:t>
            </a:r>
          </a:p>
          <a:p>
            <a:pPr algn="just" defTabSz="844083"/>
            <a:r>
              <a:rPr lang="ru-RU" sz="1532" b="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и  стандартных вычетов, указанных</a:t>
            </a:r>
            <a:r>
              <a:rPr lang="ru-RU" sz="1532" b="1" dirty="0">
                <a:solidFill>
                  <a:prstClr val="black"/>
                </a:solidFill>
                <a:latin typeface="Times New Roman" panose="02020603050405020304" pitchFamily="18" charset="0"/>
                <a:cs typeface="Times New Roman" panose="02020603050405020304" pitchFamily="18" charset="0"/>
              </a:rPr>
              <a:t> в пп. 2) и (или) 3) п. 1 ст. 346 НК. </a:t>
            </a:r>
            <a:r>
              <a:rPr lang="ru-RU" sz="1532" b="1" i="1" dirty="0">
                <a:solidFill>
                  <a:prstClr val="black"/>
                </a:solidFill>
                <a:latin typeface="Times New Roman" panose="02020603050405020304" pitchFamily="18" charset="0"/>
                <a:cs typeface="Times New Roman" panose="02020603050405020304" pitchFamily="18" charset="0"/>
              </a:rPr>
              <a:t>(</a:t>
            </a:r>
            <a:r>
              <a:rPr lang="ru-RU" sz="1532" b="1" i="1" dirty="0">
                <a:solidFill>
                  <a:srgbClr val="0000CC"/>
                </a:solidFill>
                <a:latin typeface="Times New Roman" panose="02020603050405020304" pitchFamily="18" charset="0"/>
                <a:cs typeface="Times New Roman" panose="02020603050405020304" pitchFamily="18" charset="0"/>
              </a:rPr>
              <a:t>882- МРП … по заявлению</a:t>
            </a:r>
            <a:r>
              <a:rPr lang="ru-RU" sz="1532" b="1" i="1" dirty="0">
                <a:solidFill>
                  <a:prstClr val="black"/>
                </a:solidFill>
                <a:latin typeface="Times New Roman" panose="02020603050405020304" pitchFamily="18" charset="0"/>
                <a:cs typeface="Times New Roman" panose="02020603050405020304" pitchFamily="18" charset="0"/>
              </a:rPr>
              <a:t>)</a:t>
            </a:r>
          </a:p>
          <a:p>
            <a:pPr algn="just" defTabSz="844083"/>
            <a:endParaRPr lang="ru-RU" sz="1532" b="1" i="1" dirty="0">
              <a:solidFill>
                <a:prstClr val="black"/>
              </a:solidFill>
              <a:latin typeface="Times New Roman" panose="02020603050405020304" pitchFamily="18" charset="0"/>
              <a:cs typeface="Times New Roman" panose="02020603050405020304" pitchFamily="18" charset="0"/>
            </a:endParaRPr>
          </a:p>
          <a:p>
            <a:pPr algn="just" defTabSz="844083"/>
            <a:r>
              <a:rPr lang="ru-RU" sz="1532" b="1" dirty="0">
                <a:solidFill>
                  <a:prstClr val="black"/>
                </a:solidFill>
                <a:latin typeface="Times New Roman" panose="02020603050405020304" pitchFamily="18" charset="0"/>
                <a:cs typeface="Times New Roman" panose="02020603050405020304" pitchFamily="18" charset="0"/>
              </a:rPr>
              <a:t>Пример расчета ИПН по договорам ГПХ в 2023:</a:t>
            </a:r>
          </a:p>
        </p:txBody>
      </p:sp>
      <p:graphicFrame>
        <p:nvGraphicFramePr>
          <p:cNvPr id="7" name="Таблица 7">
            <a:extLst>
              <a:ext uri="{FF2B5EF4-FFF2-40B4-BE49-F238E27FC236}">
                <a16:creationId xmlns:a16="http://schemas.microsoft.com/office/drawing/2014/main" id="{08948E8A-C936-5D2E-0C1B-92B6298C1ABA}"/>
              </a:ext>
            </a:extLst>
          </p:cNvPr>
          <p:cNvGraphicFramePr>
            <a:graphicFrameLocks noGrp="1"/>
          </p:cNvGraphicFramePr>
          <p:nvPr/>
        </p:nvGraphicFramePr>
        <p:xfrm>
          <a:off x="300111" y="4053606"/>
          <a:ext cx="6096000" cy="2371814"/>
        </p:xfrm>
        <a:graphic>
          <a:graphicData uri="http://schemas.openxmlformats.org/drawingml/2006/table">
            <a:tbl>
              <a:tblPr firstRow="1" bandRow="1">
                <a:tableStyleId>{8799B23B-EC83-4686-B30A-512413B5E67A}</a:tableStyleId>
              </a:tblPr>
              <a:tblGrid>
                <a:gridCol w="4798021">
                  <a:extLst>
                    <a:ext uri="{9D8B030D-6E8A-4147-A177-3AD203B41FA5}">
                      <a16:colId xmlns:a16="http://schemas.microsoft.com/office/drawing/2014/main" val="3350017392"/>
                    </a:ext>
                  </a:extLst>
                </a:gridCol>
                <a:gridCol w="1297979">
                  <a:extLst>
                    <a:ext uri="{9D8B030D-6E8A-4147-A177-3AD203B41FA5}">
                      <a16:colId xmlns:a16="http://schemas.microsoft.com/office/drawing/2014/main" val="3315633071"/>
                    </a:ext>
                  </a:extLst>
                </a:gridCol>
              </a:tblGrid>
              <a:tr h="317930">
                <a:tc>
                  <a:txBody>
                    <a:bodyPr/>
                    <a:lstStyle/>
                    <a:p>
                      <a:r>
                        <a:rPr lang="ru-RU" sz="1500" dirty="0">
                          <a:latin typeface="Times New Roman" panose="02020603050405020304" pitchFamily="18" charset="0"/>
                          <a:cs typeface="Times New Roman" panose="02020603050405020304" pitchFamily="18" charset="0"/>
                        </a:rPr>
                        <a:t>Стоимость товаров, работ, услуг по договору ГПХ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100 000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140379"/>
                  </a:ext>
                </a:extLst>
              </a:tr>
              <a:tr h="342314">
                <a:tc>
                  <a:txBody>
                    <a:bodyPr/>
                    <a:lstStyle/>
                    <a:p>
                      <a:r>
                        <a:rPr lang="ru-RU" sz="1500" dirty="0">
                          <a:latin typeface="Times New Roman" panose="02020603050405020304" pitchFamily="18" charset="0"/>
                          <a:cs typeface="Times New Roman" panose="02020603050405020304" pitchFamily="18" charset="0"/>
                        </a:rPr>
                        <a:t>корректировка ст. 341  НК</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9962394"/>
                  </a:ext>
                </a:extLst>
              </a:tr>
              <a:tr h="342314">
                <a:tc>
                  <a:txBody>
                    <a:bodyPr/>
                    <a:lstStyle/>
                    <a:p>
                      <a:r>
                        <a:rPr lang="ru-RU" sz="1500" dirty="0">
                          <a:latin typeface="Times New Roman" panose="02020603050405020304" pitchFamily="18" charset="0"/>
                          <a:cs typeface="Times New Roman" panose="02020603050405020304" pitchFamily="18" charset="0"/>
                        </a:rPr>
                        <a:t>ОПВ </a:t>
                      </a:r>
                      <a:r>
                        <a:rPr lang="ru-RU" sz="1500" b="1" dirty="0">
                          <a:latin typeface="Times New Roman" panose="02020603050405020304" pitchFamily="18" charset="0"/>
                          <a:cs typeface="Times New Roman" panose="02020603050405020304" pitchFamily="18" charset="0"/>
                        </a:rPr>
                        <a:t>10%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(10 000)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8122184"/>
                  </a:ext>
                </a:extLst>
              </a:tr>
              <a:tr h="342314">
                <a:tc>
                  <a:txBody>
                    <a:bodyPr/>
                    <a:lstStyle/>
                    <a:p>
                      <a:r>
                        <a:rPr lang="ru-RU" sz="1500" dirty="0">
                          <a:latin typeface="Times New Roman" panose="02020603050405020304" pitchFamily="18" charset="0"/>
                          <a:cs typeface="Times New Roman" panose="02020603050405020304" pitchFamily="18" charset="0"/>
                        </a:rPr>
                        <a:t>ВОСМС </a:t>
                      </a:r>
                      <a:r>
                        <a:rPr lang="ru-RU" sz="1500" b="1" dirty="0">
                          <a:latin typeface="Times New Roman" panose="02020603050405020304" pitchFamily="18" charset="0"/>
                          <a:cs typeface="Times New Roman" panose="02020603050405020304" pitchFamily="18" charset="0"/>
                        </a:rPr>
                        <a:t>2%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(2 000)</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4775305"/>
                  </a:ext>
                </a:extLst>
              </a:tr>
              <a:tr h="342314">
                <a:tc>
                  <a:txBody>
                    <a:bodyPr/>
                    <a:lstStyle/>
                    <a:p>
                      <a:r>
                        <a:rPr lang="ru-RU" sz="1500" b="1" dirty="0">
                          <a:latin typeface="Times New Roman" panose="02020603050405020304" pitchFamily="18" charset="0"/>
                          <a:cs typeface="Times New Roman" panose="02020603050405020304" pitchFamily="18" charset="0"/>
                        </a:rPr>
                        <a:t>Налогооблагаемая база</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1" dirty="0">
                          <a:latin typeface="Times New Roman" panose="02020603050405020304" pitchFamily="18" charset="0"/>
                          <a:cs typeface="Times New Roman" panose="02020603050405020304" pitchFamily="18" charset="0"/>
                        </a:rPr>
                        <a:t>88 000</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4523303"/>
                  </a:ext>
                </a:extLst>
              </a:tr>
              <a:tr h="342314">
                <a:tc>
                  <a:txBody>
                    <a:bodyPr/>
                    <a:lstStyle/>
                    <a:p>
                      <a:r>
                        <a:rPr lang="ru-RU" sz="1500" b="1" dirty="0">
                          <a:latin typeface="Times New Roman" panose="02020603050405020304" pitchFamily="18" charset="0"/>
                          <a:cs typeface="Times New Roman" panose="02020603050405020304" pitchFamily="18" charset="0"/>
                        </a:rPr>
                        <a:t>ИПН- 10%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1" dirty="0">
                          <a:latin typeface="Times New Roman" panose="02020603050405020304" pitchFamily="18" charset="0"/>
                          <a:cs typeface="Times New Roman" panose="02020603050405020304" pitchFamily="18" charset="0"/>
                        </a:rPr>
                        <a:t>8 800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6643649"/>
                  </a:ext>
                </a:extLst>
              </a:tr>
              <a:tr h="342314">
                <a:tc>
                  <a:txBody>
                    <a:bodyPr/>
                    <a:lstStyle/>
                    <a:p>
                      <a:r>
                        <a:rPr lang="ru-RU" sz="1500" b="1" dirty="0">
                          <a:latin typeface="Times New Roman" panose="02020603050405020304" pitchFamily="18" charset="0"/>
                          <a:cs typeface="Times New Roman" panose="02020603050405020304" pitchFamily="18" charset="0"/>
                        </a:rPr>
                        <a:t>К выплате </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1" dirty="0">
                          <a:latin typeface="Times New Roman" panose="02020603050405020304" pitchFamily="18" charset="0"/>
                          <a:cs typeface="Times New Roman" panose="02020603050405020304" pitchFamily="18" charset="0"/>
                        </a:rPr>
                        <a:t>79 200</a:t>
                      </a:r>
                      <a:endParaRPr lang="ru-RU" sz="14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4444342"/>
                  </a:ext>
                </a:extLst>
              </a:tr>
            </a:tbl>
          </a:graphicData>
        </a:graphic>
      </p:graphicFrame>
    </p:spTree>
    <p:extLst>
      <p:ext uri="{BB962C8B-B14F-4D97-AF65-F5344CB8AC3E}">
        <p14:creationId xmlns:p14="http://schemas.microsoft.com/office/powerpoint/2010/main" val="2394395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2D88811-0AAB-AC5C-731A-B84D6CCD311B}"/>
              </a:ext>
            </a:extLst>
          </p:cNvPr>
          <p:cNvSpPr txBox="1"/>
          <p:nvPr/>
        </p:nvSpPr>
        <p:spPr>
          <a:xfrm>
            <a:off x="346065" y="365737"/>
            <a:ext cx="8710715" cy="328103"/>
          </a:xfrm>
          <a:prstGeom prst="rect">
            <a:avLst/>
          </a:prstGeom>
          <a:noFill/>
        </p:spPr>
        <p:txBody>
          <a:bodyPr wrap="square">
            <a:spAutoFit/>
          </a:bodyPr>
          <a:lstStyle/>
          <a:p>
            <a:pPr algn="just" defTabSz="844083"/>
            <a:r>
              <a:rPr lang="ru-RU" sz="1532" b="1" dirty="0">
                <a:solidFill>
                  <a:prstClr val="black"/>
                </a:solidFill>
                <a:latin typeface="Times New Roman" panose="02020603050405020304" pitchFamily="18" charset="0"/>
                <a:cs typeface="Times New Roman" panose="02020603050405020304" pitchFamily="18" charset="0"/>
              </a:rPr>
              <a:t>ИПН с доходов  физ. лиц  по договорам ГПХ (п.2 ст. 353 НК)</a:t>
            </a:r>
          </a:p>
        </p:txBody>
      </p:sp>
      <p:graphicFrame>
        <p:nvGraphicFramePr>
          <p:cNvPr id="7" name="Таблица 7">
            <a:extLst>
              <a:ext uri="{FF2B5EF4-FFF2-40B4-BE49-F238E27FC236}">
                <a16:creationId xmlns:a16="http://schemas.microsoft.com/office/drawing/2014/main" id="{08948E8A-C936-5D2E-0C1B-92B6298C1ABA}"/>
              </a:ext>
            </a:extLst>
          </p:cNvPr>
          <p:cNvGraphicFramePr>
            <a:graphicFrameLocks noGrp="1"/>
          </p:cNvGraphicFramePr>
          <p:nvPr/>
        </p:nvGraphicFramePr>
        <p:xfrm>
          <a:off x="378015" y="718790"/>
          <a:ext cx="8466455" cy="2861370"/>
        </p:xfrm>
        <a:graphic>
          <a:graphicData uri="http://schemas.openxmlformats.org/drawingml/2006/table">
            <a:tbl>
              <a:tblPr firstRow="1" bandRow="1">
                <a:tableStyleId>{8799B23B-EC83-4686-B30A-512413B5E67A}</a:tableStyleId>
              </a:tblPr>
              <a:tblGrid>
                <a:gridCol w="5168205">
                  <a:extLst>
                    <a:ext uri="{9D8B030D-6E8A-4147-A177-3AD203B41FA5}">
                      <a16:colId xmlns:a16="http://schemas.microsoft.com/office/drawing/2014/main" val="3350017392"/>
                    </a:ext>
                  </a:extLst>
                </a:gridCol>
                <a:gridCol w="3298250">
                  <a:extLst>
                    <a:ext uri="{9D8B030D-6E8A-4147-A177-3AD203B41FA5}">
                      <a16:colId xmlns:a16="http://schemas.microsoft.com/office/drawing/2014/main" val="3315633071"/>
                    </a:ext>
                  </a:extLst>
                </a:gridCol>
              </a:tblGrid>
              <a:tr h="317930">
                <a:tc>
                  <a:txBody>
                    <a:bodyPr/>
                    <a:lstStyle/>
                    <a:p>
                      <a:r>
                        <a:rPr lang="ru-RU" sz="1500" dirty="0">
                          <a:latin typeface="Times New Roman" panose="02020603050405020304" pitchFamily="18" charset="0"/>
                          <a:cs typeface="Times New Roman" panose="02020603050405020304" pitchFamily="18" charset="0"/>
                        </a:rPr>
                        <a:t>Стоимость, работ, услуг по </a:t>
                      </a:r>
                      <a:r>
                        <a:rPr lang="ru-RU" sz="1500" dirty="0">
                          <a:solidFill>
                            <a:srgbClr val="0000CC"/>
                          </a:solidFill>
                          <a:latin typeface="Times New Roman" panose="02020603050405020304" pitchFamily="18" charset="0"/>
                          <a:cs typeface="Times New Roman" panose="02020603050405020304" pitchFamily="18" charset="0"/>
                        </a:rPr>
                        <a:t>договору ГПХ  </a:t>
                      </a:r>
                      <a:r>
                        <a:rPr lang="ru-RU" sz="1500" dirty="0">
                          <a:solidFill>
                            <a:schemeClr val="tx1"/>
                          </a:solidFill>
                          <a:latin typeface="Times New Roman" panose="02020603050405020304" pitchFamily="18" charset="0"/>
                          <a:cs typeface="Times New Roman" panose="02020603050405020304" pitchFamily="18" charset="0"/>
                        </a:rPr>
                        <a:t>(акт)</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30 000 </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140379"/>
                  </a:ext>
                </a:extLst>
              </a:tr>
              <a:tr h="317930">
                <a:tc>
                  <a:txBody>
                    <a:bodyPr/>
                    <a:lstStyle/>
                    <a:p>
                      <a:r>
                        <a:rPr lang="ru-RU" sz="1500" dirty="0">
                          <a:latin typeface="Times New Roman" panose="02020603050405020304" pitchFamily="18" charset="0"/>
                          <a:cs typeface="Times New Roman" panose="02020603050405020304" pitchFamily="18" charset="0"/>
                        </a:rPr>
                        <a:t>ОПВ </a:t>
                      </a:r>
                      <a:r>
                        <a:rPr lang="ru-RU" sz="1500" b="1" dirty="0">
                          <a:latin typeface="Times New Roman" panose="02020603050405020304" pitchFamily="18" charset="0"/>
                          <a:cs typeface="Times New Roman" panose="02020603050405020304" pitchFamily="18" charset="0"/>
                        </a:rPr>
                        <a:t>10%</a:t>
                      </a:r>
                      <a:endParaRPr lang="ru-RU" sz="1500" b="0" i="1"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(3 000) = 30 000 * 10% </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8122184"/>
                  </a:ext>
                </a:extLst>
              </a:tr>
              <a:tr h="317930">
                <a:tc>
                  <a:txBody>
                    <a:bodyPr/>
                    <a:lstStyle/>
                    <a:p>
                      <a:r>
                        <a:rPr lang="ru-RU" sz="1500" dirty="0">
                          <a:latin typeface="Times New Roman" panose="02020603050405020304" pitchFamily="18" charset="0"/>
                          <a:cs typeface="Times New Roman" panose="02020603050405020304" pitchFamily="18" charset="0"/>
                        </a:rPr>
                        <a:t>ВОСМС </a:t>
                      </a:r>
                      <a:r>
                        <a:rPr lang="ru-RU" sz="1500" b="1" dirty="0">
                          <a:latin typeface="Times New Roman" panose="02020603050405020304" pitchFamily="18" charset="0"/>
                          <a:cs typeface="Times New Roman" panose="02020603050405020304" pitchFamily="18" charset="0"/>
                        </a:rPr>
                        <a:t>2% </a:t>
                      </a:r>
                      <a:r>
                        <a:rPr lang="ru-RU" sz="1500" b="0" i="1" dirty="0">
                          <a:latin typeface="Times New Roman" panose="02020603050405020304" pitchFamily="18" charset="0"/>
                          <a:cs typeface="Times New Roman" panose="02020603050405020304" pitchFamily="18" charset="0"/>
                        </a:rPr>
                        <a:t>предел 10 * 70тыс. = 700  *2% = 14тыс.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(600) = 30 000 * 2%</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4775305"/>
                  </a:ext>
                </a:extLst>
              </a:tr>
              <a:tr h="317930">
                <a:tc>
                  <a:txBody>
                    <a:bodyPr/>
                    <a:lstStyle/>
                    <a:p>
                      <a:r>
                        <a:rPr lang="ru-RU" sz="1500" b="1" dirty="0">
                          <a:latin typeface="Times New Roman" panose="02020603050405020304" pitchFamily="18" charset="0"/>
                          <a:cs typeface="Times New Roman" panose="02020603050405020304" pitchFamily="18" charset="0"/>
                        </a:rPr>
                        <a:t>ИПН - 10% </a:t>
                      </a:r>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0" dirty="0">
                          <a:latin typeface="Times New Roman" panose="02020603050405020304" pitchFamily="18" charset="0"/>
                          <a:cs typeface="Times New Roman" panose="02020603050405020304" pitchFamily="18" charset="0"/>
                        </a:rPr>
                        <a:t>2 670 = 10% * (30 000 - 3 000 - 600)</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4523303"/>
                  </a:ext>
                </a:extLst>
              </a:tr>
              <a:tr h="317930">
                <a:tc>
                  <a:txBody>
                    <a:bodyPr/>
                    <a:lstStyle/>
                    <a:p>
                      <a:r>
                        <a:rPr lang="ru-RU" sz="1500" b="1" dirty="0">
                          <a:latin typeface="Times New Roman" panose="02020603050405020304" pitchFamily="18" charset="0"/>
                          <a:cs typeface="Times New Roman" panose="02020603050405020304" pitchFamily="18" charset="0"/>
                        </a:rPr>
                        <a:t>К выплате </a:t>
                      </a:r>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0" dirty="0">
                          <a:latin typeface="Times New Roman" panose="02020603050405020304" pitchFamily="18" charset="0"/>
                          <a:cs typeface="Times New Roman" panose="02020603050405020304" pitchFamily="18" charset="0"/>
                        </a:rPr>
                        <a:t>23 730 = 30 000 - 3 000 – 600 – 2 670</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6643649"/>
                  </a:ext>
                </a:extLst>
              </a:tr>
              <a:tr h="317930">
                <a:tc>
                  <a:txBody>
                    <a:bodyPr/>
                    <a:lstStyle/>
                    <a:p>
                      <a:r>
                        <a:rPr lang="ru-RU" sz="1500" b="1" dirty="0">
                          <a:latin typeface="Times New Roman" panose="02020603050405020304" pitchFamily="18" charset="0"/>
                          <a:cs typeface="Times New Roman" panose="02020603050405020304" pitchFamily="18" charset="0"/>
                        </a:rPr>
                        <a:t>Договор </a:t>
                      </a:r>
                      <a:r>
                        <a:rPr lang="ru-RU" sz="1500" b="1" dirty="0">
                          <a:solidFill>
                            <a:srgbClr val="0000CC"/>
                          </a:solidFill>
                          <a:latin typeface="Times New Roman" panose="02020603050405020304" pitchFamily="18" charset="0"/>
                          <a:cs typeface="Times New Roman" panose="02020603050405020304" pitchFamily="18" charset="0"/>
                        </a:rPr>
                        <a:t>аренды</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1" dirty="0">
                          <a:latin typeface="Times New Roman" panose="02020603050405020304" pitchFamily="18" charset="0"/>
                          <a:cs typeface="Times New Roman" panose="02020603050405020304" pitchFamily="18" charset="0"/>
                        </a:rPr>
                        <a:t>30 000 </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8539525"/>
                  </a:ext>
                </a:extLst>
              </a:tr>
              <a:tr h="317930">
                <a:tc>
                  <a:txBody>
                    <a:bodyPr/>
                    <a:lstStyle/>
                    <a:p>
                      <a:r>
                        <a:rPr lang="ru-RU" sz="1500" dirty="0">
                          <a:latin typeface="Times New Roman" panose="02020603050405020304" pitchFamily="18" charset="0"/>
                          <a:cs typeface="Times New Roman" panose="02020603050405020304" pitchFamily="18" charset="0"/>
                        </a:rPr>
                        <a:t>ВОСМС </a:t>
                      </a:r>
                      <a:r>
                        <a:rPr lang="ru-RU" sz="1500" b="1" dirty="0">
                          <a:latin typeface="Times New Roman" panose="02020603050405020304" pitchFamily="18" charset="0"/>
                          <a:cs typeface="Times New Roman" panose="02020603050405020304" pitchFamily="18" charset="0"/>
                        </a:rPr>
                        <a:t>2% </a:t>
                      </a:r>
                      <a:r>
                        <a:rPr lang="ru-RU" sz="1500" b="0" i="1" dirty="0">
                          <a:latin typeface="Times New Roman" panose="02020603050405020304" pitchFamily="18" charset="0"/>
                          <a:cs typeface="Times New Roman" panose="02020603050405020304" pitchFamily="18" charset="0"/>
                        </a:rPr>
                        <a:t>предел 10 * 70тыс. = 700  *2% = 14тыс.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latin typeface="Times New Roman" panose="02020603050405020304" pitchFamily="18" charset="0"/>
                          <a:cs typeface="Times New Roman" panose="02020603050405020304" pitchFamily="18" charset="0"/>
                        </a:rPr>
                        <a:t>(600) = 30 000 * 2%</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2267342"/>
                  </a:ext>
                </a:extLst>
              </a:tr>
              <a:tr h="317930">
                <a:tc>
                  <a:txBody>
                    <a:bodyPr/>
                    <a:lstStyle/>
                    <a:p>
                      <a:r>
                        <a:rPr lang="ru-RU" sz="1500" b="1" dirty="0">
                          <a:latin typeface="Times New Roman" panose="02020603050405020304" pitchFamily="18" charset="0"/>
                          <a:cs typeface="Times New Roman" panose="02020603050405020304" pitchFamily="18" charset="0"/>
                        </a:rPr>
                        <a:t>ИПН - 10% </a:t>
                      </a:r>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0" dirty="0">
                          <a:latin typeface="Times New Roman" panose="02020603050405020304" pitchFamily="18" charset="0"/>
                          <a:cs typeface="Times New Roman" panose="02020603050405020304" pitchFamily="18" charset="0"/>
                        </a:rPr>
                        <a:t>2 970 = 10% * (30 000  - 600)</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9905149"/>
                  </a:ext>
                </a:extLst>
              </a:tr>
              <a:tr h="317930">
                <a:tc>
                  <a:txBody>
                    <a:bodyPr/>
                    <a:lstStyle/>
                    <a:p>
                      <a:r>
                        <a:rPr lang="ru-RU" sz="1500" b="1" dirty="0">
                          <a:latin typeface="Times New Roman" panose="02020603050405020304" pitchFamily="18" charset="0"/>
                          <a:cs typeface="Times New Roman" panose="02020603050405020304" pitchFamily="18" charset="0"/>
                        </a:rPr>
                        <a:t>К выплате </a:t>
                      </a:r>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lang="ru-RU" sz="1500" b="0" dirty="0">
                          <a:latin typeface="Times New Roman" panose="02020603050405020304" pitchFamily="18" charset="0"/>
                          <a:cs typeface="Times New Roman" panose="02020603050405020304" pitchFamily="18" charset="0"/>
                        </a:rPr>
                        <a:t>26 430 = 30 000  – 600 – 2 670</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3020800"/>
                  </a:ext>
                </a:extLst>
              </a:tr>
            </a:tbl>
          </a:graphicData>
        </a:graphic>
      </p:graphicFrame>
      <p:sp>
        <p:nvSpPr>
          <p:cNvPr id="3" name="TextBox 2">
            <a:extLst>
              <a:ext uri="{FF2B5EF4-FFF2-40B4-BE49-F238E27FC236}">
                <a16:creationId xmlns:a16="http://schemas.microsoft.com/office/drawing/2014/main" id="{CF74BE8A-4F72-A006-B3A3-CD46B75EE728}"/>
              </a:ext>
            </a:extLst>
          </p:cNvPr>
          <p:cNvSpPr txBox="1"/>
          <p:nvPr/>
        </p:nvSpPr>
        <p:spPr>
          <a:xfrm>
            <a:off x="181241" y="3684574"/>
            <a:ext cx="8962759" cy="2921569"/>
          </a:xfrm>
          <a:prstGeom prst="rect">
            <a:avLst/>
          </a:prstGeom>
          <a:noFill/>
        </p:spPr>
        <p:txBody>
          <a:bodyPr wrap="square">
            <a:spAutoFit/>
          </a:bodyPr>
          <a:lstStyle/>
          <a:p>
            <a:pPr defTabSz="844083"/>
            <a:r>
              <a:rPr lang="ru-RU" sz="1532" dirty="0">
                <a:solidFill>
                  <a:srgbClr val="000000"/>
                </a:solidFill>
                <a:latin typeface="Times New Roman" panose="02020603050405020304" pitchFamily="18" charset="0"/>
                <a:cs typeface="Times New Roman" panose="02020603050405020304" pitchFamily="18" charset="0"/>
              </a:rPr>
              <a:t>Договор аренды, заключенный с физлицом, является договором ГПХ и регулируется </a:t>
            </a:r>
            <a:r>
              <a:rPr lang="ru-RU" sz="1532" b="1" dirty="0">
                <a:solidFill>
                  <a:srgbClr val="000000"/>
                </a:solidFill>
                <a:latin typeface="Times New Roman" panose="02020603050405020304" pitchFamily="18" charset="0"/>
                <a:cs typeface="Times New Roman" panose="02020603050405020304" pitchFamily="18" charset="0"/>
              </a:rPr>
              <a:t>ГК РК.</a:t>
            </a:r>
          </a:p>
          <a:p>
            <a:pPr defTabSz="844083"/>
            <a:r>
              <a:rPr lang="ru-RU" sz="1532" dirty="0">
                <a:solidFill>
                  <a:srgbClr val="000000"/>
                </a:solidFill>
                <a:latin typeface="Times New Roman" panose="02020603050405020304" pitchFamily="18" charset="0"/>
                <a:cs typeface="Times New Roman" panose="02020603050405020304" pitchFamily="18" charset="0"/>
              </a:rPr>
              <a:t>П.1 ст. 540 ГК РК по договору имущественного найма (аренды) наймодатель обязуется предоставить нанимателю имущество за плату во временное владение и пользование. Т.е. физлица вправе распоряжаться своим имуществом и в т.ч. сдавать его в аренду. =&gt; физлица вправе предоставить в аренду жилые и нежилые помещения юрлицам, определенную плату во временное владение и пользование.</a:t>
            </a:r>
          </a:p>
          <a:p>
            <a:pPr algn="just" defTabSz="844083"/>
            <a:r>
              <a:rPr lang="ru-RU" sz="1532" dirty="0">
                <a:solidFill>
                  <a:srgbClr val="000000"/>
                </a:solidFill>
                <a:latin typeface="Times New Roman" panose="02020603050405020304" pitchFamily="18" charset="0"/>
                <a:cs typeface="Times New Roman" panose="02020603050405020304" pitchFamily="18" charset="0"/>
              </a:rPr>
              <a:t>Ст. 5 закона №310 от 26.07.2007 г. «О государственной регистрации прав на недвижимое имущество» госрегистрации в правовом кадастре подлежат такие обременения прав на недвижимое имущество, как право пользования на срок </a:t>
            </a:r>
            <a:r>
              <a:rPr lang="ru-RU" sz="1532" b="1" dirty="0">
                <a:solidFill>
                  <a:srgbClr val="000000"/>
                </a:solidFill>
                <a:latin typeface="Times New Roman" panose="02020603050405020304" pitchFamily="18" charset="0"/>
                <a:cs typeface="Times New Roman" panose="02020603050405020304" pitchFamily="18" charset="0"/>
              </a:rPr>
              <a:t>не менее 1 года, </a:t>
            </a:r>
            <a:r>
              <a:rPr lang="ru-RU" sz="1532" dirty="0">
                <a:solidFill>
                  <a:srgbClr val="000000"/>
                </a:solidFill>
                <a:latin typeface="Times New Roman" panose="02020603050405020304" pitchFamily="18" charset="0"/>
                <a:cs typeface="Times New Roman" panose="02020603050405020304" pitchFamily="18" charset="0"/>
              </a:rPr>
              <a:t>в т. ч. </a:t>
            </a:r>
            <a:r>
              <a:rPr lang="ru-RU" sz="1532" b="1" dirty="0">
                <a:solidFill>
                  <a:srgbClr val="000000"/>
                </a:solidFill>
                <a:latin typeface="Times New Roman" panose="02020603050405020304" pitchFamily="18" charset="0"/>
                <a:cs typeface="Times New Roman" panose="02020603050405020304" pitchFamily="18" charset="0"/>
              </a:rPr>
              <a:t>аренда</a:t>
            </a:r>
            <a:r>
              <a:rPr lang="ru-RU" sz="1532" dirty="0">
                <a:solidFill>
                  <a:srgbClr val="000000"/>
                </a:solidFill>
                <a:latin typeface="Times New Roman" panose="02020603050405020304" pitchFamily="18" charset="0"/>
                <a:cs typeface="Times New Roman" panose="02020603050405020304" pitchFamily="18" charset="0"/>
              </a:rPr>
              <a:t>. Т. о., физлицу достаточно заключить договор с юрлицом, регистрироваться в налоговой в качестве ИП </a:t>
            </a:r>
            <a:r>
              <a:rPr lang="ru-RU" sz="1532" b="1" dirty="0">
                <a:solidFill>
                  <a:srgbClr val="0000CC"/>
                </a:solidFill>
                <a:latin typeface="Times New Roman" panose="02020603050405020304" pitchFamily="18" charset="0"/>
                <a:cs typeface="Times New Roman" panose="02020603050405020304" pitchFamily="18" charset="0"/>
              </a:rPr>
              <a:t>нет необходимости </a:t>
            </a:r>
            <a:r>
              <a:rPr lang="ru-RU" sz="1532" dirty="0">
                <a:solidFill>
                  <a:srgbClr val="000000"/>
                </a:solidFill>
                <a:latin typeface="Times New Roman" panose="02020603050405020304" pitchFamily="18" charset="0"/>
                <a:cs typeface="Times New Roman" panose="02020603050405020304" pitchFamily="18" charset="0"/>
              </a:rPr>
              <a:t>(поскольку по договорам ГПХ </a:t>
            </a:r>
            <a:r>
              <a:rPr lang="ru-RU" sz="1532" b="1" dirty="0">
                <a:solidFill>
                  <a:srgbClr val="000000"/>
                </a:solidFill>
                <a:latin typeface="Times New Roman" panose="02020603050405020304" pitchFamily="18" charset="0"/>
                <a:cs typeface="Times New Roman" panose="02020603050405020304" pitchFamily="18" charset="0"/>
              </a:rPr>
              <a:t>НА</a:t>
            </a:r>
            <a:r>
              <a:rPr lang="ru-RU" sz="1532" dirty="0">
                <a:solidFill>
                  <a:srgbClr val="000000"/>
                </a:solidFill>
                <a:latin typeface="Times New Roman" panose="02020603050405020304" pitchFamily="18" charset="0"/>
                <a:cs typeface="Times New Roman" panose="02020603050405020304" pitchFamily="18" charset="0"/>
              </a:rPr>
              <a:t> будет заказчик –ТОО или ИП), но если договор аренды заключен </a:t>
            </a:r>
            <a:r>
              <a:rPr lang="ru-RU" sz="1532" b="1" dirty="0">
                <a:solidFill>
                  <a:srgbClr val="000000"/>
                </a:solidFill>
                <a:latin typeface="Times New Roman" panose="02020603050405020304" pitchFamily="18" charset="0"/>
                <a:cs typeface="Times New Roman" panose="02020603050405020304" pitchFamily="18" charset="0"/>
              </a:rPr>
              <a:t>на срок 1 год и более</a:t>
            </a:r>
            <a:r>
              <a:rPr lang="ru-RU" sz="1532" dirty="0">
                <a:solidFill>
                  <a:srgbClr val="000000"/>
                </a:solidFill>
                <a:latin typeface="Times New Roman" panose="02020603050405020304" pitchFamily="18" charset="0"/>
                <a:cs typeface="Times New Roman" panose="02020603050405020304" pitchFamily="18" charset="0"/>
              </a:rPr>
              <a:t>, его нужно зарегистрировать в департаменте юстиции (через ЦОН).</a:t>
            </a:r>
          </a:p>
        </p:txBody>
      </p:sp>
    </p:spTree>
    <p:extLst>
      <p:ext uri="{BB962C8B-B14F-4D97-AF65-F5344CB8AC3E}">
        <p14:creationId xmlns:p14="http://schemas.microsoft.com/office/powerpoint/2010/main" val="797956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nvPr>
        </p:nvGraphicFramePr>
        <p:xfrm>
          <a:off x="903146" y="504370"/>
          <a:ext cx="7951059" cy="4842835"/>
        </p:xfrm>
        <a:graphic>
          <a:graphicData uri="http://schemas.openxmlformats.org/drawingml/2006/table">
            <a:tbl>
              <a:tblPr firstRow="1" bandRow="1">
                <a:tableStyleId>{8799B23B-EC83-4686-B30A-512413B5E67A}</a:tableStyleId>
              </a:tblPr>
              <a:tblGrid>
                <a:gridCol w="2520224">
                  <a:extLst>
                    <a:ext uri="{9D8B030D-6E8A-4147-A177-3AD203B41FA5}">
                      <a16:colId xmlns:a16="http://schemas.microsoft.com/office/drawing/2014/main" val="20000"/>
                    </a:ext>
                  </a:extLst>
                </a:gridCol>
                <a:gridCol w="5430835">
                  <a:extLst>
                    <a:ext uri="{9D8B030D-6E8A-4147-A177-3AD203B41FA5}">
                      <a16:colId xmlns:a16="http://schemas.microsoft.com/office/drawing/2014/main" val="20001"/>
                    </a:ext>
                  </a:extLst>
                </a:gridCol>
              </a:tblGrid>
              <a:tr h="409327">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dirty="0">
                          <a:solidFill>
                            <a:schemeClr val="tx1"/>
                          </a:solidFill>
                          <a:latin typeface="Times New Roman" panose="02020603050405020304" pitchFamily="18" charset="0"/>
                          <a:cs typeface="Times New Roman" panose="02020603050405020304" pitchFamily="18" charset="0"/>
                        </a:rPr>
                        <a:t>Расчет суммы договора от обратного по договорам ГПХ</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64234">
                <a:tc>
                  <a:txBody>
                    <a:bodyPr/>
                    <a:lstStyle/>
                    <a:p>
                      <a:r>
                        <a:rPr lang="ru-RU" sz="1800" b="0" dirty="0">
                          <a:solidFill>
                            <a:schemeClr val="tx1"/>
                          </a:solidFill>
                          <a:latin typeface="Times New Roman" panose="02020603050405020304" pitchFamily="18" charset="0"/>
                          <a:cs typeface="Times New Roman" panose="02020603050405020304" pitchFamily="18" charset="0"/>
                        </a:rPr>
                        <a:t>Договора ГПХ 2023 г.</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baseline="0" dirty="0">
                          <a:solidFill>
                            <a:schemeClr val="tx1"/>
                          </a:solidFill>
                          <a:latin typeface="Times New Roman" panose="02020603050405020304" pitchFamily="18" charset="0"/>
                          <a:cs typeface="Times New Roman" panose="02020603050405020304" pitchFamily="18" charset="0"/>
                        </a:rPr>
                        <a:t>Сумма к выплате 200 000</a:t>
                      </a:r>
                      <a:endParaRPr lang="ru-RU" sz="1800" b="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9097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baseline="0" dirty="0">
                          <a:solidFill>
                            <a:schemeClr val="tx1"/>
                          </a:solidFill>
                          <a:latin typeface="Times New Roman" panose="02020603050405020304" pitchFamily="18" charset="0"/>
                          <a:cs typeface="Times New Roman" panose="02020603050405020304" pitchFamily="18" charset="0"/>
                        </a:rPr>
                        <a:t>Договора ГПХ на выполнение работ, оказание услуг до 700 тыс.</a:t>
                      </a:r>
                    </a:p>
                    <a:p>
                      <a:endParaRPr lang="ru-RU" sz="1800" b="0" baseline="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dirty="0">
                          <a:solidFill>
                            <a:schemeClr val="tx1"/>
                          </a:solidFill>
                          <a:latin typeface="Times New Roman" panose="02020603050405020304" pitchFamily="18" charset="0"/>
                          <a:cs typeface="Times New Roman" panose="02020603050405020304" pitchFamily="18" charset="0"/>
                        </a:rPr>
                        <a:t>200 000/</a:t>
                      </a:r>
                      <a:r>
                        <a:rPr lang="ru-RU" sz="1800" b="1" dirty="0">
                          <a:solidFill>
                            <a:srgbClr val="0000CC"/>
                          </a:solidFill>
                          <a:latin typeface="Times New Roman" panose="02020603050405020304" pitchFamily="18" charset="0"/>
                          <a:cs typeface="Times New Roman" panose="02020603050405020304" pitchFamily="18" charset="0"/>
                        </a:rPr>
                        <a:t>0,792</a:t>
                      </a:r>
                      <a:r>
                        <a:rPr lang="ru-RU" sz="1800" b="0" dirty="0">
                          <a:solidFill>
                            <a:srgbClr val="0000CC"/>
                          </a:solidFill>
                          <a:latin typeface="Times New Roman" panose="02020603050405020304" pitchFamily="18" charset="0"/>
                          <a:cs typeface="Times New Roman" panose="02020603050405020304" pitchFamily="18" charset="0"/>
                        </a:rPr>
                        <a:t> </a:t>
                      </a:r>
                      <a:r>
                        <a:rPr lang="ru-RU" sz="1800" b="0" dirty="0">
                          <a:solidFill>
                            <a:schemeClr val="tx1"/>
                          </a:solidFill>
                          <a:latin typeface="Times New Roman" panose="02020603050405020304" pitchFamily="18" charset="0"/>
                          <a:cs typeface="Times New Roman" panose="02020603050405020304" pitchFamily="18" charset="0"/>
                        </a:rPr>
                        <a:t>= 252 525</a:t>
                      </a:r>
                    </a:p>
                    <a:p>
                      <a:r>
                        <a:rPr lang="ru-RU" sz="1800" b="0" dirty="0">
                          <a:solidFill>
                            <a:schemeClr val="tx1"/>
                          </a:solidFill>
                          <a:latin typeface="Times New Roman" panose="02020603050405020304" pitchFamily="18" charset="0"/>
                          <a:cs typeface="Times New Roman" panose="02020603050405020304" pitchFamily="18" charset="0"/>
                        </a:rPr>
                        <a:t>Контроль:</a:t>
                      </a:r>
                    </a:p>
                    <a:p>
                      <a:r>
                        <a:rPr lang="ru-RU" sz="1800" b="0" dirty="0">
                          <a:solidFill>
                            <a:schemeClr val="tx1"/>
                          </a:solidFill>
                          <a:latin typeface="Times New Roman" panose="02020603050405020304" pitchFamily="18" charset="0"/>
                          <a:cs typeface="Times New Roman" panose="02020603050405020304" pitchFamily="18" charset="0"/>
                        </a:rPr>
                        <a:t>ОПВ</a:t>
                      </a:r>
                      <a:r>
                        <a:rPr lang="ru-RU" sz="1800" b="0" baseline="0" dirty="0">
                          <a:solidFill>
                            <a:schemeClr val="tx1"/>
                          </a:solidFill>
                          <a:latin typeface="Times New Roman" panose="02020603050405020304" pitchFamily="18" charset="0"/>
                          <a:cs typeface="Times New Roman" panose="02020603050405020304" pitchFamily="18" charset="0"/>
                        </a:rPr>
                        <a:t> 252 525 * 10% = 25 252</a:t>
                      </a:r>
                    </a:p>
                    <a:p>
                      <a:r>
                        <a:rPr lang="ru-RU" sz="1800" b="0" baseline="0" dirty="0">
                          <a:solidFill>
                            <a:schemeClr val="tx1"/>
                          </a:solidFill>
                          <a:latin typeface="Times New Roman" panose="02020603050405020304" pitchFamily="18" charset="0"/>
                          <a:cs typeface="Times New Roman" panose="02020603050405020304" pitchFamily="18" charset="0"/>
                        </a:rPr>
                        <a:t>ВОСМС 252 525 * 2% = 5 050</a:t>
                      </a:r>
                    </a:p>
                    <a:p>
                      <a:r>
                        <a:rPr lang="ru-RU" sz="1800" b="0" baseline="0" dirty="0">
                          <a:solidFill>
                            <a:schemeClr val="tx1"/>
                          </a:solidFill>
                          <a:latin typeface="Times New Roman" panose="02020603050405020304" pitchFamily="18" charset="0"/>
                          <a:cs typeface="Times New Roman" panose="02020603050405020304" pitchFamily="18" charset="0"/>
                        </a:rPr>
                        <a:t>ИПН (252 525 - 25 252 – 5 050) * 10% = 22 223</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baseline="0" dirty="0">
                          <a:solidFill>
                            <a:schemeClr val="tx1"/>
                          </a:solidFill>
                          <a:latin typeface="Times New Roman" panose="02020603050405020304" pitchFamily="18" charset="0"/>
                          <a:cs typeface="Times New Roman" panose="02020603050405020304" pitchFamily="18" charset="0"/>
                        </a:rPr>
                        <a:t>252 525 – 25 252 - 5 050 - 22 223 = 200 000 на руки</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0595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dirty="0">
                          <a:solidFill>
                            <a:schemeClr val="tx1"/>
                          </a:solidFill>
                          <a:latin typeface="Times New Roman" panose="02020603050405020304" pitchFamily="18" charset="0"/>
                          <a:cs typeface="Times New Roman" panose="02020603050405020304" pitchFamily="18" charset="0"/>
                        </a:rPr>
                        <a:t>Договора ГПХ, кроме договоров на выполнение работ, оказание услуг</a:t>
                      </a:r>
                    </a:p>
                    <a:p>
                      <a:endParaRPr lang="ru-RU" sz="1800" b="0" baseline="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baseline="0" dirty="0">
                          <a:solidFill>
                            <a:schemeClr val="tx1"/>
                          </a:solidFill>
                          <a:latin typeface="Times New Roman" panose="02020603050405020304" pitchFamily="18" charset="0"/>
                          <a:cs typeface="Times New Roman" panose="02020603050405020304" pitchFamily="18" charset="0"/>
                        </a:rPr>
                        <a:t>200 000/</a:t>
                      </a:r>
                      <a:r>
                        <a:rPr lang="ru-RU" sz="1800" b="1" baseline="0" dirty="0">
                          <a:solidFill>
                            <a:srgbClr val="0000CC"/>
                          </a:solidFill>
                          <a:latin typeface="Times New Roman" panose="02020603050405020304" pitchFamily="18" charset="0"/>
                          <a:cs typeface="Times New Roman" panose="02020603050405020304" pitchFamily="18" charset="0"/>
                        </a:rPr>
                        <a:t>0,882</a:t>
                      </a:r>
                      <a:r>
                        <a:rPr lang="ru-RU" sz="1800" b="1" baseline="0" dirty="0">
                          <a:solidFill>
                            <a:schemeClr val="tx1"/>
                          </a:solidFill>
                          <a:latin typeface="Times New Roman" panose="02020603050405020304" pitchFamily="18" charset="0"/>
                          <a:cs typeface="Times New Roman" panose="02020603050405020304" pitchFamily="18" charset="0"/>
                        </a:rPr>
                        <a:t> </a:t>
                      </a:r>
                      <a:r>
                        <a:rPr lang="ru-RU" sz="1800" b="0" baseline="0" dirty="0">
                          <a:solidFill>
                            <a:schemeClr val="tx1"/>
                          </a:solidFill>
                          <a:latin typeface="Times New Roman" panose="02020603050405020304" pitchFamily="18" charset="0"/>
                          <a:cs typeface="Times New Roman" panose="02020603050405020304" pitchFamily="18" charset="0"/>
                        </a:rPr>
                        <a:t>= 226 757 </a:t>
                      </a:r>
                    </a:p>
                    <a:p>
                      <a:r>
                        <a:rPr lang="ru-RU" sz="1800" b="0" baseline="0" dirty="0">
                          <a:solidFill>
                            <a:schemeClr val="tx1"/>
                          </a:solidFill>
                          <a:latin typeface="Times New Roman" panose="02020603050405020304" pitchFamily="18" charset="0"/>
                          <a:cs typeface="Times New Roman" panose="02020603050405020304" pitchFamily="18" charset="0"/>
                        </a:rPr>
                        <a:t>Контроль:</a:t>
                      </a:r>
                    </a:p>
                    <a:p>
                      <a:r>
                        <a:rPr lang="ru-RU" sz="1800" b="0" baseline="0" dirty="0">
                          <a:solidFill>
                            <a:schemeClr val="tx1"/>
                          </a:solidFill>
                          <a:latin typeface="Times New Roman" panose="02020603050405020304" pitchFamily="18" charset="0"/>
                          <a:cs typeface="Times New Roman" panose="02020603050405020304" pitchFamily="18" charset="0"/>
                        </a:rPr>
                        <a:t>ВОСМС 226 757 * 2% = 4 535</a:t>
                      </a:r>
                    </a:p>
                    <a:p>
                      <a:r>
                        <a:rPr lang="ru-RU" sz="1800" b="0" baseline="0" dirty="0">
                          <a:solidFill>
                            <a:schemeClr val="tx1"/>
                          </a:solidFill>
                          <a:latin typeface="Times New Roman" panose="02020603050405020304" pitchFamily="18" charset="0"/>
                          <a:cs typeface="Times New Roman" panose="02020603050405020304" pitchFamily="18" charset="0"/>
                        </a:rPr>
                        <a:t>ИПН (226 757 - 4 535) * 10% = 22 222</a:t>
                      </a:r>
                    </a:p>
                    <a:p>
                      <a:pPr marL="0" marR="0" indent="0" algn="l" defTabSz="914400" rtl="0" eaLnBrk="1" fontAlgn="auto" latinLnBrk="0" hangingPunct="1">
                        <a:lnSpc>
                          <a:spcPct val="100000"/>
                        </a:lnSpc>
                        <a:spcBef>
                          <a:spcPts val="0"/>
                        </a:spcBef>
                        <a:spcAft>
                          <a:spcPts val="0"/>
                        </a:spcAft>
                        <a:buClrTx/>
                        <a:buSzTx/>
                        <a:buFontTx/>
                        <a:buNone/>
                        <a:tabLst/>
                        <a:defRPr/>
                      </a:pPr>
                      <a:r>
                        <a:rPr lang="ru-RU" sz="1800" b="0" baseline="0" dirty="0">
                          <a:solidFill>
                            <a:schemeClr val="tx1"/>
                          </a:solidFill>
                          <a:latin typeface="Times New Roman" panose="02020603050405020304" pitchFamily="18" charset="0"/>
                          <a:cs typeface="Times New Roman" panose="02020603050405020304" pitchFamily="18" charset="0"/>
                        </a:rPr>
                        <a:t>226 757 – 45 35 - 22 222 = 200 000 на руки</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78122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AF96A813-0890-3C94-52D4-8B1A1B1D1DE9}"/>
              </a:ext>
            </a:extLst>
          </p:cNvPr>
          <p:cNvPicPr>
            <a:picLocks noChangeAspect="1"/>
          </p:cNvPicPr>
          <p:nvPr/>
        </p:nvPicPr>
        <p:blipFill>
          <a:blip r:embed="rId2"/>
          <a:stretch>
            <a:fillRect/>
          </a:stretch>
        </p:blipFill>
        <p:spPr>
          <a:xfrm>
            <a:off x="677957" y="923610"/>
            <a:ext cx="7780244" cy="4867590"/>
          </a:xfrm>
          <a:prstGeom prst="rect">
            <a:avLst/>
          </a:prstGeom>
        </p:spPr>
      </p:pic>
      <p:sp>
        <p:nvSpPr>
          <p:cNvPr id="5" name="TextBox 4">
            <a:extLst>
              <a:ext uri="{FF2B5EF4-FFF2-40B4-BE49-F238E27FC236}">
                <a16:creationId xmlns:a16="http://schemas.microsoft.com/office/drawing/2014/main" id="{16E164C4-E4E4-9EF7-85F0-F80571A3103A}"/>
              </a:ext>
            </a:extLst>
          </p:cNvPr>
          <p:cNvSpPr txBox="1"/>
          <p:nvPr/>
        </p:nvSpPr>
        <p:spPr>
          <a:xfrm>
            <a:off x="2286000" y="281497"/>
            <a:ext cx="4572000" cy="328103"/>
          </a:xfrm>
          <a:prstGeom prst="rect">
            <a:avLst/>
          </a:prstGeom>
          <a:noFill/>
        </p:spPr>
        <p:txBody>
          <a:bodyPr wrap="square">
            <a:spAutoFit/>
          </a:bodyPr>
          <a:lstStyle/>
          <a:p>
            <a:r>
              <a:rPr kumimoji="0" lang="ru-RU" sz="1532"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Предварительная работа в ИС 1С</a:t>
            </a:r>
            <a:endParaRPr lang="ru-RU" dirty="0"/>
          </a:p>
        </p:txBody>
      </p:sp>
    </p:spTree>
    <p:extLst>
      <p:ext uri="{BB962C8B-B14F-4D97-AF65-F5344CB8AC3E}">
        <p14:creationId xmlns:p14="http://schemas.microsoft.com/office/powerpoint/2010/main" val="1307804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EBA7E91-F1EC-A733-131E-40605EC71D2C}"/>
              </a:ext>
            </a:extLst>
          </p:cNvPr>
          <p:cNvSpPr txBox="1"/>
          <p:nvPr/>
        </p:nvSpPr>
        <p:spPr>
          <a:xfrm>
            <a:off x="361741" y="386939"/>
            <a:ext cx="8440615" cy="3864648"/>
          </a:xfrm>
          <a:prstGeom prst="rect">
            <a:avLst/>
          </a:prstGeom>
          <a:noFill/>
        </p:spPr>
        <p:txBody>
          <a:bodyPr wrap="square">
            <a:spAutoFit/>
          </a:bodyPr>
          <a:lstStyle/>
          <a:p>
            <a:pPr indent="234467" algn="just" defTabSz="844083" fontAlgn="base"/>
            <a:r>
              <a:rPr lang="ru-RU" sz="1532" b="1" dirty="0">
                <a:solidFill>
                  <a:srgbClr val="000000"/>
                </a:solidFill>
                <a:latin typeface="Times New Roman" panose="02020603050405020304" pitchFamily="18" charset="0"/>
              </a:rPr>
              <a:t>Статья 351. Исчисление, удержание и уплата ИПН</a:t>
            </a:r>
            <a:endParaRPr lang="ru-RU" sz="1532" dirty="0">
              <a:solidFill>
                <a:srgbClr val="000000"/>
              </a:solidFill>
              <a:latin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rPr>
              <a:t>1. </a:t>
            </a:r>
            <a:r>
              <a:rPr lang="ru-RU" sz="1532" b="1" dirty="0">
                <a:solidFill>
                  <a:srgbClr val="000099"/>
                </a:solidFill>
                <a:latin typeface="Times New Roman" panose="02020603050405020304" pitchFamily="18" charset="0"/>
              </a:rPr>
              <a:t>Исчисление</a:t>
            </a:r>
            <a:r>
              <a:rPr lang="ru-RU" sz="1532" dirty="0">
                <a:solidFill>
                  <a:srgbClr val="000000"/>
                </a:solidFill>
                <a:latin typeface="Times New Roman" panose="02020603050405020304" pitchFamily="18" charset="0"/>
              </a:rPr>
              <a:t> ИПН по доходам, подлежащим налогообложению у источника выплаты, производится налоговым агентом </a:t>
            </a:r>
            <a:r>
              <a:rPr lang="ru-RU" sz="1532" b="1" dirty="0">
                <a:solidFill>
                  <a:srgbClr val="000000"/>
                </a:solidFill>
                <a:latin typeface="Times New Roman" panose="02020603050405020304" pitchFamily="18" charset="0"/>
              </a:rPr>
              <a:t>при начислении дохода</a:t>
            </a:r>
            <a:r>
              <a:rPr lang="ru-RU" sz="1532" dirty="0">
                <a:solidFill>
                  <a:srgbClr val="000000"/>
                </a:solidFill>
                <a:latin typeface="Times New Roman" panose="02020603050405020304" pitchFamily="18" charset="0"/>
              </a:rPr>
              <a:t>, подлежащего налогообложению. </a:t>
            </a:r>
            <a:r>
              <a:rPr lang="ru-RU" sz="1532" b="1" dirty="0">
                <a:solidFill>
                  <a:srgbClr val="000099"/>
                </a:solidFill>
                <a:latin typeface="Times New Roman" panose="02020603050405020304" pitchFamily="18" charset="0"/>
              </a:rPr>
              <a:t>1 этап – Исчисление </a:t>
            </a:r>
          </a:p>
          <a:p>
            <a:pPr indent="234467" algn="just" defTabSz="844083" fontAlgn="base"/>
            <a:endParaRPr lang="ru-RU" sz="1532" dirty="0">
              <a:solidFill>
                <a:srgbClr val="000000"/>
              </a:solidFill>
              <a:latin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rPr>
              <a:t>2. </a:t>
            </a:r>
            <a:r>
              <a:rPr lang="ru-RU" sz="1532" b="1" dirty="0">
                <a:solidFill>
                  <a:srgbClr val="000099"/>
                </a:solidFill>
                <a:latin typeface="Times New Roman" panose="02020603050405020304" pitchFamily="18" charset="0"/>
              </a:rPr>
              <a:t>Удержание </a:t>
            </a:r>
            <a:r>
              <a:rPr lang="ru-RU" sz="1532" dirty="0">
                <a:solidFill>
                  <a:srgbClr val="000000"/>
                </a:solidFill>
                <a:latin typeface="Times New Roman" panose="02020603050405020304" pitchFamily="18" charset="0"/>
              </a:rPr>
              <a:t>ИПН производится налоговым агентом </a:t>
            </a:r>
            <a:r>
              <a:rPr lang="ru-RU" sz="1532" b="1" dirty="0">
                <a:solidFill>
                  <a:srgbClr val="000000"/>
                </a:solidFill>
                <a:latin typeface="Times New Roman" panose="02020603050405020304" pitchFamily="18" charset="0"/>
              </a:rPr>
              <a:t>не позднее дня </a:t>
            </a:r>
            <a:r>
              <a:rPr lang="ru-RU" sz="1532" b="1" dirty="0">
                <a:solidFill>
                  <a:srgbClr val="000099"/>
                </a:solidFill>
                <a:latin typeface="Times New Roman" panose="02020603050405020304" pitchFamily="18" charset="0"/>
              </a:rPr>
              <a:t>выплаты</a:t>
            </a:r>
            <a:r>
              <a:rPr lang="ru-RU" sz="1532" b="1" dirty="0">
                <a:solidFill>
                  <a:srgbClr val="000000"/>
                </a:solidFill>
                <a:latin typeface="Times New Roman" panose="02020603050405020304" pitchFamily="18" charset="0"/>
              </a:rPr>
              <a:t> дохода</a:t>
            </a:r>
            <a:r>
              <a:rPr lang="ru-RU" sz="1532" dirty="0">
                <a:solidFill>
                  <a:srgbClr val="000000"/>
                </a:solidFill>
                <a:latin typeface="Times New Roman" panose="02020603050405020304" pitchFamily="18" charset="0"/>
              </a:rPr>
              <a:t>, подлежащего налогообложению у ИВ, если иное не предусмотрено настоящим Кодексом. </a:t>
            </a:r>
            <a:r>
              <a:rPr lang="ru-RU" sz="1532" b="1" dirty="0">
                <a:solidFill>
                  <a:srgbClr val="000099"/>
                </a:solidFill>
                <a:latin typeface="Times New Roman" panose="02020603050405020304" pitchFamily="18" charset="0"/>
              </a:rPr>
              <a:t>2 этап – Удержание</a:t>
            </a:r>
          </a:p>
          <a:p>
            <a:pPr indent="234467" algn="just" defTabSz="844083" fontAlgn="base"/>
            <a:endParaRPr lang="ru-RU" sz="1532" dirty="0">
              <a:solidFill>
                <a:srgbClr val="000000"/>
              </a:solidFill>
              <a:latin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rPr>
              <a:t>3. НА осуществляет перечисление ИПН по выплаченным доходам не позднее 25 календарных дней после окончания месяца, в котором была осуществлена </a:t>
            </a:r>
            <a:r>
              <a:rPr lang="ru-RU" sz="1532" b="1" dirty="0">
                <a:solidFill>
                  <a:srgbClr val="000099"/>
                </a:solidFill>
                <a:latin typeface="Times New Roman" panose="02020603050405020304" pitchFamily="18" charset="0"/>
              </a:rPr>
              <a:t>выплата дохода</a:t>
            </a:r>
            <a:r>
              <a:rPr lang="ru-RU" sz="1532" dirty="0">
                <a:solidFill>
                  <a:srgbClr val="000000"/>
                </a:solidFill>
                <a:latin typeface="Times New Roman" panose="02020603050405020304" pitchFamily="18" charset="0"/>
              </a:rPr>
              <a:t>, по месту своего нахождения, если иное не предусмотрено настоящей статьей. </a:t>
            </a:r>
            <a:r>
              <a:rPr lang="ru-RU" sz="1532" b="1" dirty="0">
                <a:solidFill>
                  <a:srgbClr val="000099"/>
                </a:solidFill>
                <a:latin typeface="Times New Roman" panose="02020603050405020304" pitchFamily="18" charset="0"/>
              </a:rPr>
              <a:t>3 этап – Перечисление в бюджет</a:t>
            </a:r>
          </a:p>
          <a:p>
            <a:pPr indent="234467" algn="just" defTabSz="844083" fontAlgn="base"/>
            <a:endParaRPr lang="ru-RU" sz="1532" dirty="0">
              <a:solidFill>
                <a:srgbClr val="000000"/>
              </a:solidFill>
              <a:latin typeface="Times New Roman" panose="02020603050405020304" pitchFamily="18" charset="0"/>
            </a:endParaRPr>
          </a:p>
          <a:p>
            <a:pPr indent="234467" algn="just" defTabSz="844083" fontAlgn="base"/>
            <a:endParaRPr lang="ru-RU" sz="1532" dirty="0">
              <a:solidFill>
                <a:srgbClr val="000000"/>
              </a:solidFill>
              <a:latin typeface="Times New Roman" panose="02020603050405020304" pitchFamily="18" charset="0"/>
            </a:endParaRPr>
          </a:p>
          <a:p>
            <a:pPr indent="234467" algn="just" defTabSz="844083" fontAlgn="base"/>
            <a:r>
              <a:rPr lang="ru-RU" sz="1532" b="1" dirty="0">
                <a:solidFill>
                  <a:srgbClr val="000000"/>
                </a:solidFill>
                <a:latin typeface="Times New Roman" panose="02020603050405020304" pitchFamily="18" charset="0"/>
              </a:rPr>
              <a:t>Порядок расчетов обязательств по ИПН</a:t>
            </a:r>
          </a:p>
          <a:p>
            <a:pPr indent="234467" algn="just" defTabSz="844083" fontAlgn="base"/>
            <a:endParaRPr lang="ru-RU" sz="1532"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627684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4235" y="909506"/>
            <a:ext cx="6971947" cy="3273140"/>
          </a:xfrm>
          <a:prstGeom prst="rect">
            <a:avLst/>
          </a:prstGeom>
        </p:spPr>
        <p:txBody>
          <a:bodyPr vert="horz" wrap="square" lIns="0" tIns="0" rIns="0" bIns="0" rtlCol="0">
            <a:spAutoFit/>
          </a:bodyPr>
          <a:lstStyle/>
          <a:p>
            <a:pPr marL="9525" defTabSz="844083"/>
            <a:r>
              <a:rPr lang="ru-RU" sz="1532" b="1" dirty="0">
                <a:solidFill>
                  <a:srgbClr val="000000"/>
                </a:solidFill>
                <a:latin typeface="Times New Roman" panose="02020603050405020304" pitchFamily="18" charset="0"/>
                <a:ea typeface="Microsoft YaHei"/>
                <a:cs typeface="Times New Roman" panose="02020603050405020304" pitchFamily="18" charset="0"/>
              </a:rPr>
              <a:t>Сроки</a:t>
            </a:r>
            <a:r>
              <a:rPr lang="ru-RU" sz="1532" b="1" spc="-26" dirty="0">
                <a:solidFill>
                  <a:srgbClr val="000000"/>
                </a:solidFill>
                <a:latin typeface="Times New Roman" panose="02020603050405020304" pitchFamily="18" charset="0"/>
                <a:ea typeface="Microsoft YaHei"/>
                <a:cs typeface="Times New Roman" panose="02020603050405020304" pitchFamily="18" charset="0"/>
              </a:rPr>
              <a:t> </a:t>
            </a:r>
            <a:r>
              <a:rPr lang="ru-RU" sz="1532" b="1" dirty="0">
                <a:solidFill>
                  <a:srgbClr val="000000"/>
                </a:solidFill>
                <a:latin typeface="Times New Roman" panose="02020603050405020304" pitchFamily="18" charset="0"/>
                <a:ea typeface="Microsoft YaHei"/>
                <a:cs typeface="Times New Roman" panose="02020603050405020304" pitchFamily="18" charset="0"/>
              </a:rPr>
              <a:t>уплаты</a:t>
            </a:r>
            <a:r>
              <a:rPr lang="ru-RU" sz="1532" b="1" spc="-15" dirty="0">
                <a:solidFill>
                  <a:srgbClr val="000000"/>
                </a:solidFill>
                <a:latin typeface="Times New Roman" panose="02020603050405020304" pitchFamily="18" charset="0"/>
                <a:ea typeface="Microsoft YaHei"/>
                <a:cs typeface="Times New Roman" panose="02020603050405020304" pitchFamily="18" charset="0"/>
              </a:rPr>
              <a:t> </a:t>
            </a:r>
            <a:r>
              <a:rPr lang="ru-RU" sz="1532" b="1" dirty="0">
                <a:solidFill>
                  <a:srgbClr val="000000"/>
                </a:solidFill>
                <a:latin typeface="Times New Roman" panose="02020603050405020304" pitchFamily="18" charset="0"/>
                <a:ea typeface="Microsoft YaHei"/>
                <a:cs typeface="Times New Roman" panose="02020603050405020304" pitchFamily="18" charset="0"/>
              </a:rPr>
              <a:t>на</a:t>
            </a:r>
            <a:r>
              <a:rPr lang="ru-RU" sz="1532" b="1" spc="-30" dirty="0">
                <a:solidFill>
                  <a:srgbClr val="000000"/>
                </a:solidFill>
                <a:latin typeface="Times New Roman" panose="02020603050405020304" pitchFamily="18" charset="0"/>
                <a:ea typeface="Microsoft YaHei"/>
                <a:cs typeface="Times New Roman" panose="02020603050405020304" pitchFamily="18" charset="0"/>
              </a:rPr>
              <a:t>л</a:t>
            </a:r>
            <a:r>
              <a:rPr lang="ru-RU" sz="1532" b="1" dirty="0">
                <a:solidFill>
                  <a:srgbClr val="000000"/>
                </a:solidFill>
                <a:latin typeface="Times New Roman" panose="02020603050405020304" pitchFamily="18" charset="0"/>
                <a:ea typeface="Microsoft YaHei"/>
                <a:cs typeface="Times New Roman" panose="02020603050405020304" pitchFamily="18" charset="0"/>
              </a:rPr>
              <a:t>о</a:t>
            </a:r>
            <a:r>
              <a:rPr lang="ru-RU" sz="1532" b="1" spc="-34" dirty="0">
                <a:solidFill>
                  <a:srgbClr val="000000"/>
                </a:solidFill>
                <a:latin typeface="Times New Roman" panose="02020603050405020304" pitchFamily="18" charset="0"/>
                <a:ea typeface="Microsoft YaHei"/>
                <a:cs typeface="Times New Roman" panose="02020603050405020304" pitchFamily="18" charset="0"/>
              </a:rPr>
              <a:t>г</a:t>
            </a:r>
            <a:r>
              <a:rPr lang="ru-RU" sz="1532" b="1" dirty="0">
                <a:solidFill>
                  <a:srgbClr val="000000"/>
                </a:solidFill>
                <a:latin typeface="Times New Roman" panose="02020603050405020304" pitchFamily="18" charset="0"/>
                <a:ea typeface="Microsoft YaHei"/>
                <a:cs typeface="Times New Roman" panose="02020603050405020304" pitchFamily="18" charset="0"/>
              </a:rPr>
              <a:t>ов</a:t>
            </a:r>
            <a:r>
              <a:rPr lang="ru-RU" sz="1532" b="1" spc="-26" dirty="0">
                <a:solidFill>
                  <a:srgbClr val="000000"/>
                </a:solidFill>
                <a:latin typeface="Times New Roman" panose="02020603050405020304" pitchFamily="18" charset="0"/>
                <a:ea typeface="Microsoft YaHei"/>
                <a:cs typeface="Times New Roman" panose="02020603050405020304" pitchFamily="18" charset="0"/>
              </a:rPr>
              <a:t> </a:t>
            </a:r>
            <a:r>
              <a:rPr lang="ru-RU" sz="1532" b="1" dirty="0">
                <a:solidFill>
                  <a:srgbClr val="000000"/>
                </a:solidFill>
                <a:latin typeface="Times New Roman" panose="02020603050405020304" pitchFamily="18" charset="0"/>
                <a:ea typeface="Microsoft YaHei"/>
                <a:cs typeface="Times New Roman" panose="02020603050405020304" pitchFamily="18" charset="0"/>
              </a:rPr>
              <a:t>и </a:t>
            </a:r>
            <a:r>
              <a:rPr lang="ru-RU" sz="1532" b="1" spc="-7" dirty="0">
                <a:solidFill>
                  <a:srgbClr val="000000"/>
                </a:solidFill>
                <a:latin typeface="Times New Roman" panose="02020603050405020304" pitchFamily="18" charset="0"/>
                <a:ea typeface="Microsoft YaHei"/>
                <a:cs typeface="Times New Roman" panose="02020603050405020304" pitchFamily="18" charset="0"/>
              </a:rPr>
              <a:t>с</a:t>
            </a:r>
            <a:r>
              <a:rPr lang="ru-RU" sz="1532" b="1" dirty="0">
                <a:solidFill>
                  <a:srgbClr val="000000"/>
                </a:solidFill>
                <a:latin typeface="Times New Roman" panose="02020603050405020304" pitchFamily="18" charset="0"/>
                <a:ea typeface="Microsoft YaHei"/>
                <a:cs typeface="Times New Roman" panose="02020603050405020304" pitchFamily="18" charset="0"/>
              </a:rPr>
              <a:t>оци</a:t>
            </a:r>
            <a:r>
              <a:rPr lang="ru-RU" sz="1532" b="1" spc="-11" dirty="0">
                <a:solidFill>
                  <a:srgbClr val="000000"/>
                </a:solidFill>
                <a:latin typeface="Times New Roman" panose="02020603050405020304" pitchFamily="18" charset="0"/>
                <a:ea typeface="Microsoft YaHei"/>
                <a:cs typeface="Times New Roman" panose="02020603050405020304" pitchFamily="18" charset="0"/>
              </a:rPr>
              <a:t>а</a:t>
            </a:r>
            <a:r>
              <a:rPr lang="ru-RU" sz="1532" b="1" dirty="0">
                <a:solidFill>
                  <a:srgbClr val="000000"/>
                </a:solidFill>
                <a:latin typeface="Times New Roman" panose="02020603050405020304" pitchFamily="18" charset="0"/>
                <a:ea typeface="Microsoft YaHei"/>
                <a:cs typeface="Times New Roman" panose="02020603050405020304" pitchFamily="18" charset="0"/>
              </a:rPr>
              <a:t>льных</a:t>
            </a:r>
            <a:r>
              <a:rPr lang="ru-RU" sz="1532" b="1" spc="-22" dirty="0">
                <a:solidFill>
                  <a:srgbClr val="000000"/>
                </a:solidFill>
                <a:latin typeface="Times New Roman" panose="02020603050405020304" pitchFamily="18" charset="0"/>
                <a:ea typeface="Microsoft YaHei"/>
                <a:cs typeface="Times New Roman" panose="02020603050405020304" pitchFamily="18" charset="0"/>
              </a:rPr>
              <a:t> </a:t>
            </a:r>
            <a:r>
              <a:rPr lang="ru-RU" sz="1532" b="1" dirty="0">
                <a:solidFill>
                  <a:srgbClr val="000000"/>
                </a:solidFill>
                <a:latin typeface="Times New Roman" panose="02020603050405020304" pitchFamily="18" charset="0"/>
                <a:ea typeface="Microsoft YaHei"/>
                <a:cs typeface="Times New Roman" panose="02020603050405020304" pitchFamily="18" charset="0"/>
              </a:rPr>
              <a:t>плат</a:t>
            </a:r>
            <a:r>
              <a:rPr lang="ru-RU" sz="1532" b="1" spc="-34" dirty="0">
                <a:solidFill>
                  <a:srgbClr val="000000"/>
                </a:solidFill>
                <a:latin typeface="Times New Roman" panose="02020603050405020304" pitchFamily="18" charset="0"/>
                <a:ea typeface="Microsoft YaHei"/>
                <a:cs typeface="Times New Roman" panose="02020603050405020304" pitchFamily="18" charset="0"/>
              </a:rPr>
              <a:t>е</a:t>
            </a:r>
            <a:r>
              <a:rPr lang="ru-RU" sz="1532" b="1" spc="-30" dirty="0">
                <a:solidFill>
                  <a:srgbClr val="000000"/>
                </a:solidFill>
                <a:latin typeface="Times New Roman" panose="02020603050405020304" pitchFamily="18" charset="0"/>
                <a:ea typeface="Microsoft YaHei"/>
                <a:cs typeface="Times New Roman" panose="02020603050405020304" pitchFamily="18" charset="0"/>
              </a:rPr>
              <a:t>ж</a:t>
            </a:r>
            <a:r>
              <a:rPr lang="ru-RU" sz="1532" b="1" dirty="0">
                <a:solidFill>
                  <a:srgbClr val="000000"/>
                </a:solidFill>
                <a:latin typeface="Times New Roman" panose="02020603050405020304" pitchFamily="18" charset="0"/>
                <a:ea typeface="Microsoft YaHei"/>
                <a:cs typeface="Times New Roman" panose="02020603050405020304" pitchFamily="18" charset="0"/>
              </a:rPr>
              <a:t>ей</a:t>
            </a:r>
          </a:p>
          <a:p>
            <a:pPr marL="9525" defTabSz="844083"/>
            <a:endParaRPr lang="ru-RU" sz="1532" spc="15" dirty="0">
              <a:solidFill>
                <a:srgbClr val="000000"/>
              </a:solidFill>
              <a:latin typeface="Times New Roman" panose="02020603050405020304" pitchFamily="18" charset="0"/>
              <a:ea typeface="Microsoft YaHei"/>
              <a:cs typeface="Times New Roman" panose="02020603050405020304" pitchFamily="18" charset="0"/>
            </a:endParaRPr>
          </a:p>
          <a:p>
            <a:pPr marL="9525" defTabSz="844083"/>
            <a:r>
              <a:rPr sz="1532" spc="15" dirty="0">
                <a:solidFill>
                  <a:srgbClr val="000000"/>
                </a:solidFill>
                <a:latin typeface="Times New Roman" panose="02020603050405020304" pitchFamily="18" charset="0"/>
                <a:ea typeface="Microsoft YaHei"/>
                <a:cs typeface="Times New Roman" panose="02020603050405020304" pitchFamily="18" charset="0"/>
              </a:rPr>
              <a:t>Д</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25</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числа</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сл</a:t>
            </a:r>
            <a:r>
              <a:rPr sz="1532" spc="-34" dirty="0">
                <a:solidFill>
                  <a:srgbClr val="000000"/>
                </a:solidFill>
                <a:latin typeface="Times New Roman" panose="02020603050405020304" pitchFamily="18" charset="0"/>
                <a:ea typeface="Microsoft YaHei"/>
                <a:cs typeface="Times New Roman" panose="02020603050405020304" pitchFamily="18" charset="0"/>
              </a:rPr>
              <a:t>е</a:t>
            </a:r>
            <a:r>
              <a:rPr sz="1532" dirty="0">
                <a:solidFill>
                  <a:srgbClr val="000000"/>
                </a:solidFill>
                <a:latin typeface="Times New Roman" panose="02020603050405020304" pitchFamily="18" charset="0"/>
                <a:ea typeface="Microsoft YaHei"/>
                <a:cs typeface="Times New Roman" panose="02020603050405020304" pitchFamily="18" charset="0"/>
              </a:rPr>
              <a:t>д</a:t>
            </a:r>
            <a:r>
              <a:rPr sz="1532" spc="-7" dirty="0">
                <a:solidFill>
                  <a:srgbClr val="000000"/>
                </a:solidFill>
                <a:latin typeface="Times New Roman" panose="02020603050405020304" pitchFamily="18" charset="0"/>
                <a:ea typeface="Microsoft YaHei"/>
                <a:cs typeface="Times New Roman" panose="02020603050405020304" pitchFamily="18" charset="0"/>
              </a:rPr>
              <a:t>у</a:t>
            </a:r>
            <a:r>
              <a:rPr sz="1532" dirty="0">
                <a:solidFill>
                  <a:srgbClr val="000000"/>
                </a:solidFill>
                <a:latin typeface="Times New Roman" panose="02020603050405020304" pitchFamily="18" charset="0"/>
                <a:ea typeface="Microsoft YaHei"/>
                <a:cs typeface="Times New Roman" panose="02020603050405020304" pitchFamily="18" charset="0"/>
              </a:rPr>
              <a:t>ю</a:t>
            </a:r>
            <a:r>
              <a:rPr sz="1532" spc="-26" dirty="0">
                <a:solidFill>
                  <a:srgbClr val="000000"/>
                </a:solidFill>
                <a:latin typeface="Times New Roman" panose="02020603050405020304" pitchFamily="18" charset="0"/>
                <a:ea typeface="Microsoft YaHei"/>
                <a:cs typeface="Times New Roman" panose="02020603050405020304" pitchFamily="18" charset="0"/>
              </a:rPr>
              <a:t>щ</a:t>
            </a:r>
            <a:r>
              <a:rPr sz="1532" dirty="0">
                <a:solidFill>
                  <a:srgbClr val="000000"/>
                </a:solidFill>
                <a:latin typeface="Times New Roman" panose="02020603050405020304" pitchFamily="18" charset="0"/>
                <a:ea typeface="Microsoft YaHei"/>
                <a:cs typeface="Times New Roman" panose="02020603050405020304" pitchFamily="18" charset="0"/>
              </a:rPr>
              <a:t>е</a:t>
            </a:r>
            <a:r>
              <a:rPr sz="1532" spc="-38" dirty="0">
                <a:solidFill>
                  <a:srgbClr val="000000"/>
                </a:solidFill>
                <a:latin typeface="Times New Roman" panose="02020603050405020304" pitchFamily="18" charset="0"/>
                <a:ea typeface="Microsoft YaHei"/>
                <a:cs typeface="Times New Roman" panose="02020603050405020304" pitchFamily="18" charset="0"/>
              </a:rPr>
              <a:t>г</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ме</a:t>
            </a:r>
            <a:r>
              <a:rPr sz="1532" spc="4" dirty="0">
                <a:solidFill>
                  <a:srgbClr val="000000"/>
                </a:solidFill>
                <a:latin typeface="Times New Roman" panose="02020603050405020304" pitchFamily="18" charset="0"/>
                <a:ea typeface="Microsoft YaHei"/>
                <a:cs typeface="Times New Roman" panose="02020603050405020304" pitchFamily="18" charset="0"/>
              </a:rPr>
              <a:t>с</a:t>
            </a:r>
            <a:r>
              <a:rPr sz="1532" spc="-7" dirty="0">
                <a:solidFill>
                  <a:srgbClr val="000000"/>
                </a:solidFill>
                <a:latin typeface="Times New Roman" panose="02020603050405020304" pitchFamily="18" charset="0"/>
                <a:ea typeface="Microsoft YaHei"/>
                <a:cs typeface="Times New Roman" panose="02020603050405020304" pitchFamily="18" charset="0"/>
              </a:rPr>
              <a:t>я</a:t>
            </a:r>
            <a:r>
              <a:rPr sz="1532" dirty="0">
                <a:solidFill>
                  <a:srgbClr val="000000"/>
                </a:solidFill>
                <a:latin typeface="Times New Roman" panose="02020603050405020304" pitchFamily="18" charset="0"/>
                <a:ea typeface="Microsoft YaHei"/>
                <a:cs typeface="Times New Roman" panose="02020603050405020304" pitchFamily="18" charset="0"/>
              </a:rPr>
              <a:t>ца,</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за</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ме</a:t>
            </a:r>
            <a:r>
              <a:rPr sz="1532" spc="4" dirty="0">
                <a:solidFill>
                  <a:srgbClr val="000000"/>
                </a:solidFill>
                <a:latin typeface="Times New Roman" panose="02020603050405020304" pitchFamily="18" charset="0"/>
                <a:ea typeface="Microsoft YaHei"/>
                <a:cs typeface="Times New Roman" panose="02020603050405020304" pitchFamily="18" charset="0"/>
              </a:rPr>
              <a:t>с</a:t>
            </a:r>
            <a:r>
              <a:rPr sz="1532" spc="-7" dirty="0">
                <a:solidFill>
                  <a:srgbClr val="000000"/>
                </a:solidFill>
                <a:latin typeface="Times New Roman" panose="02020603050405020304" pitchFamily="18" charset="0"/>
                <a:ea typeface="Microsoft YaHei"/>
                <a:cs typeface="Times New Roman" panose="02020603050405020304" pitchFamily="18" charset="0"/>
              </a:rPr>
              <a:t>я</a:t>
            </a:r>
            <a:r>
              <a:rPr sz="1532" spc="-15" dirty="0">
                <a:solidFill>
                  <a:srgbClr val="000000"/>
                </a:solidFill>
                <a:latin typeface="Times New Roman" panose="02020603050405020304" pitchFamily="18" charset="0"/>
                <a:ea typeface="Microsoft YaHei"/>
                <a:cs typeface="Times New Roman" panose="02020603050405020304" pitchFamily="18" charset="0"/>
              </a:rPr>
              <a:t>ц</a:t>
            </a:r>
            <a:r>
              <a:rPr sz="1532" dirty="0">
                <a:solidFill>
                  <a:srgbClr val="000000"/>
                </a:solidFill>
                <a:latin typeface="Times New Roman" panose="02020603050405020304" pitchFamily="18" charset="0"/>
                <a:ea typeface="Microsoft YaHei"/>
                <a:cs typeface="Times New Roman" panose="02020603050405020304" pitchFamily="18" charset="0"/>
              </a:rPr>
              <a:t>ем</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b="1" dirty="0">
                <a:solidFill>
                  <a:srgbClr val="0000CC"/>
                </a:solidFill>
                <a:latin typeface="Times New Roman" panose="02020603050405020304" pitchFamily="18" charset="0"/>
                <a:ea typeface="Microsoft YaHei"/>
                <a:cs typeface="Times New Roman" panose="02020603050405020304" pitchFamily="18" charset="0"/>
              </a:rPr>
              <a:t>н</a:t>
            </a:r>
            <a:r>
              <a:rPr sz="1532" b="1" spc="-38" dirty="0">
                <a:solidFill>
                  <a:srgbClr val="0000CC"/>
                </a:solidFill>
                <a:latin typeface="Times New Roman" panose="02020603050405020304" pitchFamily="18" charset="0"/>
                <a:ea typeface="Microsoft YaHei"/>
                <a:cs typeface="Times New Roman" panose="02020603050405020304" pitchFamily="18" charset="0"/>
              </a:rPr>
              <a:t>а</a:t>
            </a:r>
            <a:r>
              <a:rPr sz="1532" b="1" dirty="0">
                <a:solidFill>
                  <a:srgbClr val="0000CC"/>
                </a:solidFill>
                <a:latin typeface="Times New Roman" panose="02020603050405020304" pitchFamily="18" charset="0"/>
                <a:ea typeface="Microsoft YaHei"/>
                <a:cs typeface="Times New Roman" panose="02020603050405020304" pitchFamily="18" charset="0"/>
              </a:rPr>
              <a:t>числен</a:t>
            </a:r>
            <a:r>
              <a:rPr sz="1532" b="1" spc="-7" dirty="0">
                <a:solidFill>
                  <a:srgbClr val="0000CC"/>
                </a:solidFill>
                <a:latin typeface="Times New Roman" panose="02020603050405020304" pitchFamily="18" charset="0"/>
                <a:ea typeface="Microsoft YaHei"/>
                <a:cs typeface="Times New Roman" panose="02020603050405020304" pitchFamily="18" charset="0"/>
              </a:rPr>
              <a:t>и</a:t>
            </a:r>
            <a:r>
              <a:rPr sz="1532" b="1" dirty="0">
                <a:solidFill>
                  <a:srgbClr val="0000CC"/>
                </a:solidFill>
                <a:latin typeface="Times New Roman" panose="02020603050405020304" pitchFamily="18" charset="0"/>
                <a:ea typeface="Microsoft YaHei"/>
                <a:cs typeface="Times New Roman" panose="02020603050405020304" pitchFamily="18" charset="0"/>
              </a:rPr>
              <a:t>я</a:t>
            </a:r>
            <a:r>
              <a:rPr sz="1532" spc="-3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д</a:t>
            </a:r>
            <a:r>
              <a:rPr sz="1532" spc="-22" dirty="0">
                <a:solidFill>
                  <a:srgbClr val="000000"/>
                </a:solidFill>
                <a:latin typeface="Times New Roman" panose="02020603050405020304" pitchFamily="18" charset="0"/>
                <a:ea typeface="Microsoft YaHei"/>
                <a:cs typeface="Times New Roman" panose="02020603050405020304" pitchFamily="18" charset="0"/>
              </a:rPr>
              <a:t>ох</a:t>
            </a:r>
            <a:r>
              <a:rPr sz="1532" spc="-38" dirty="0">
                <a:solidFill>
                  <a:srgbClr val="000000"/>
                </a:solidFill>
                <a:latin typeface="Times New Roman" panose="02020603050405020304" pitchFamily="18" charset="0"/>
                <a:ea typeface="Microsoft YaHei"/>
                <a:cs typeface="Times New Roman" panose="02020603050405020304" pitchFamily="18" charset="0"/>
              </a:rPr>
              <a:t>о</a:t>
            </a:r>
            <a:r>
              <a:rPr sz="1532" dirty="0">
                <a:solidFill>
                  <a:srgbClr val="000000"/>
                </a:solidFill>
                <a:latin typeface="Times New Roman" panose="02020603050405020304" pitchFamily="18" charset="0"/>
                <a:ea typeface="Microsoft YaHei"/>
                <a:cs typeface="Times New Roman" panose="02020603050405020304" pitchFamily="18" charset="0"/>
              </a:rPr>
              <a:t>да:</a:t>
            </a:r>
          </a:p>
          <a:p>
            <a:pPr marL="123828" indent="-114303" defTabSz="844083">
              <a:spcBef>
                <a:spcPts val="360"/>
              </a:spcBef>
              <a:buFont typeface="Arial"/>
              <a:buChar char="-"/>
              <a:tabLst>
                <a:tab pos="123828" algn="l"/>
              </a:tabLst>
            </a:pPr>
            <a:r>
              <a:rPr sz="1532" dirty="0">
                <a:solidFill>
                  <a:srgbClr val="000000"/>
                </a:solidFill>
                <a:latin typeface="Times New Roman" panose="02020603050405020304" pitchFamily="18" charset="0"/>
                <a:ea typeface="Microsoft YaHei"/>
                <a:cs typeface="Times New Roman" panose="02020603050405020304" pitchFamily="18" charset="0"/>
              </a:rPr>
              <a:t>Социа</a:t>
            </a:r>
            <a:r>
              <a:rPr sz="1532" spc="-7" dirty="0">
                <a:solidFill>
                  <a:srgbClr val="000000"/>
                </a:solidFill>
                <a:latin typeface="Times New Roman" panose="02020603050405020304" pitchFamily="18" charset="0"/>
                <a:ea typeface="Microsoft YaHei"/>
                <a:cs typeface="Times New Roman" panose="02020603050405020304" pitchFamily="18" charset="0"/>
              </a:rPr>
              <a:t>л</a:t>
            </a:r>
            <a:r>
              <a:rPr sz="1532" dirty="0">
                <a:solidFill>
                  <a:srgbClr val="000000"/>
                </a:solidFill>
                <a:latin typeface="Times New Roman" panose="02020603050405020304" pitchFamily="18" charset="0"/>
                <a:ea typeface="Microsoft YaHei"/>
                <a:cs typeface="Times New Roman" panose="02020603050405020304" pitchFamily="18" charset="0"/>
              </a:rPr>
              <a:t>ьн</a:t>
            </a:r>
            <a:r>
              <a:rPr sz="1532" spc="-7" dirty="0">
                <a:solidFill>
                  <a:srgbClr val="000000"/>
                </a:solidFill>
                <a:latin typeface="Times New Roman" panose="02020603050405020304" pitchFamily="18" charset="0"/>
                <a:ea typeface="Microsoft YaHei"/>
                <a:cs typeface="Times New Roman" panose="02020603050405020304" pitchFamily="18" charset="0"/>
              </a:rPr>
              <a:t>ы</a:t>
            </a:r>
            <a:r>
              <a:rPr sz="1532" dirty="0">
                <a:solidFill>
                  <a:srgbClr val="000000"/>
                </a:solidFill>
                <a:latin typeface="Times New Roman" panose="02020603050405020304" pitchFamily="18" charset="0"/>
                <a:ea typeface="Microsoft YaHei"/>
                <a:cs typeface="Times New Roman" panose="02020603050405020304" pitchFamily="18" charset="0"/>
              </a:rPr>
              <a:t>е</a:t>
            </a:r>
            <a:r>
              <a:rPr sz="1532" spc="-34" dirty="0">
                <a:solidFill>
                  <a:srgbClr val="000000"/>
                </a:solidFill>
                <a:latin typeface="Times New Roman" panose="02020603050405020304" pitchFamily="18" charset="0"/>
                <a:ea typeface="Microsoft YaHei"/>
                <a:cs typeface="Times New Roman" panose="02020603050405020304" pitchFamily="18" charset="0"/>
              </a:rPr>
              <a:t> </a:t>
            </a:r>
            <a:r>
              <a:rPr sz="1532" spc="-38" dirty="0">
                <a:solidFill>
                  <a:srgbClr val="000000"/>
                </a:solidFill>
                <a:latin typeface="Times New Roman" panose="02020603050405020304" pitchFamily="18" charset="0"/>
                <a:ea typeface="Microsoft YaHei"/>
                <a:cs typeface="Times New Roman" panose="02020603050405020304" pitchFamily="18" charset="0"/>
              </a:rPr>
              <a:t>о</a:t>
            </a:r>
            <a:r>
              <a:rPr sz="1532" spc="-7" dirty="0">
                <a:solidFill>
                  <a:srgbClr val="000000"/>
                </a:solidFill>
                <a:latin typeface="Times New Roman" panose="02020603050405020304" pitchFamily="18" charset="0"/>
                <a:ea typeface="Microsoft YaHei"/>
                <a:cs typeface="Times New Roman" panose="02020603050405020304" pitchFamily="18" charset="0"/>
              </a:rPr>
              <a:t>т</a:t>
            </a:r>
            <a:r>
              <a:rPr sz="1532" dirty="0">
                <a:solidFill>
                  <a:srgbClr val="000000"/>
                </a:solidFill>
                <a:latin typeface="Times New Roman" panose="02020603050405020304" pitchFamily="18" charset="0"/>
                <a:ea typeface="Microsoft YaHei"/>
                <a:cs typeface="Times New Roman" panose="02020603050405020304" pitchFamily="18" charset="0"/>
              </a:rPr>
              <a:t>ч</a:t>
            </a:r>
            <a:r>
              <a:rPr sz="1532" spc="-7" dirty="0">
                <a:solidFill>
                  <a:srgbClr val="000000"/>
                </a:solidFill>
                <a:latin typeface="Times New Roman" panose="02020603050405020304" pitchFamily="18" charset="0"/>
                <a:ea typeface="Microsoft YaHei"/>
                <a:cs typeface="Times New Roman" panose="02020603050405020304" pitchFamily="18" charset="0"/>
              </a:rPr>
              <a:t>и</a:t>
            </a:r>
            <a:r>
              <a:rPr sz="1532" dirty="0">
                <a:solidFill>
                  <a:srgbClr val="000000"/>
                </a:solidFill>
                <a:latin typeface="Times New Roman" panose="02020603050405020304" pitchFamily="18" charset="0"/>
                <a:ea typeface="Microsoft YaHei"/>
                <a:cs typeface="Times New Roman" panose="02020603050405020304" pitchFamily="18" charset="0"/>
              </a:rPr>
              <a:t>слен</a:t>
            </a:r>
            <a:r>
              <a:rPr sz="1532" spc="-7" dirty="0">
                <a:solidFill>
                  <a:srgbClr val="000000"/>
                </a:solidFill>
                <a:latin typeface="Times New Roman" panose="02020603050405020304" pitchFamily="18" charset="0"/>
                <a:ea typeface="Microsoft YaHei"/>
                <a:cs typeface="Times New Roman" panose="02020603050405020304" pitchFamily="18" charset="0"/>
              </a:rPr>
              <a:t>ия</a:t>
            </a:r>
            <a:r>
              <a:rPr sz="1532" dirty="0">
                <a:solidFill>
                  <a:srgbClr val="000000"/>
                </a:solidFill>
                <a:latin typeface="Times New Roman" panose="02020603050405020304" pitchFamily="18" charset="0"/>
                <a:ea typeface="Microsoft YaHei"/>
                <a:cs typeface="Times New Roman" panose="02020603050405020304" pitchFamily="18" charset="0"/>
              </a:rPr>
              <a:t>;</a:t>
            </a:r>
          </a:p>
          <a:p>
            <a:pPr marL="123828" indent="-114303" defTabSz="844083">
              <a:spcBef>
                <a:spcPts val="360"/>
              </a:spcBef>
              <a:buFont typeface="Arial"/>
              <a:buChar char="-"/>
              <a:tabLst>
                <a:tab pos="123828" algn="l"/>
              </a:tabLst>
            </a:pPr>
            <a:r>
              <a:rPr sz="1532" dirty="0">
                <a:solidFill>
                  <a:srgbClr val="000000"/>
                </a:solidFill>
                <a:latin typeface="Times New Roman" panose="02020603050405020304" pitchFamily="18" charset="0"/>
                <a:ea typeface="Microsoft YaHei"/>
                <a:cs typeface="Times New Roman" panose="02020603050405020304" pitchFamily="18" charset="0"/>
              </a:rPr>
              <a:t>Социальн</a:t>
            </a:r>
            <a:r>
              <a:rPr sz="1532" spc="-7" dirty="0">
                <a:solidFill>
                  <a:srgbClr val="000000"/>
                </a:solidFill>
                <a:latin typeface="Times New Roman" panose="02020603050405020304" pitchFamily="18" charset="0"/>
                <a:ea typeface="Microsoft YaHei"/>
                <a:cs typeface="Times New Roman" panose="02020603050405020304" pitchFamily="18" charset="0"/>
              </a:rPr>
              <a:t>ы</a:t>
            </a:r>
            <a:r>
              <a:rPr sz="1532" dirty="0">
                <a:solidFill>
                  <a:srgbClr val="000000"/>
                </a:solidFill>
                <a:latin typeface="Times New Roman" panose="02020603050405020304" pitchFamily="18" charset="0"/>
                <a:ea typeface="Microsoft YaHei"/>
                <a:cs typeface="Times New Roman" panose="02020603050405020304" pitchFamily="18" charset="0"/>
              </a:rPr>
              <a:t>й</a:t>
            </a:r>
            <a:r>
              <a:rPr sz="1532" spc="-34" dirty="0">
                <a:solidFill>
                  <a:srgbClr val="000000"/>
                </a:solidFill>
                <a:latin typeface="Times New Roman" panose="02020603050405020304" pitchFamily="18" charset="0"/>
                <a:ea typeface="Microsoft YaHei"/>
                <a:cs typeface="Times New Roman" panose="02020603050405020304" pitchFamily="18" charset="0"/>
              </a:rPr>
              <a:t> </a:t>
            </a:r>
            <a:r>
              <a:rPr sz="1532" dirty="0" err="1">
                <a:solidFill>
                  <a:srgbClr val="000000"/>
                </a:solidFill>
                <a:latin typeface="Times New Roman" panose="02020603050405020304" pitchFamily="18" charset="0"/>
                <a:ea typeface="Microsoft YaHei"/>
                <a:cs typeface="Times New Roman" panose="02020603050405020304" pitchFamily="18" charset="0"/>
              </a:rPr>
              <a:t>на</a:t>
            </a:r>
            <a:r>
              <a:rPr sz="1532" spc="11" dirty="0" err="1">
                <a:solidFill>
                  <a:srgbClr val="000000"/>
                </a:solidFill>
                <a:latin typeface="Times New Roman" panose="02020603050405020304" pitchFamily="18" charset="0"/>
                <a:ea typeface="Microsoft YaHei"/>
                <a:cs typeface="Times New Roman" panose="02020603050405020304" pitchFamily="18" charset="0"/>
              </a:rPr>
              <a:t>л</a:t>
            </a:r>
            <a:r>
              <a:rPr sz="1532" dirty="0" err="1">
                <a:solidFill>
                  <a:srgbClr val="000000"/>
                </a:solidFill>
                <a:latin typeface="Times New Roman" panose="02020603050405020304" pitchFamily="18" charset="0"/>
                <a:ea typeface="Microsoft YaHei"/>
                <a:cs typeface="Times New Roman" panose="02020603050405020304" pitchFamily="18" charset="0"/>
              </a:rPr>
              <a:t>ог</a:t>
            </a:r>
            <a:r>
              <a:rPr sz="1532" dirty="0">
                <a:solidFill>
                  <a:srgbClr val="000000"/>
                </a:solidFill>
                <a:latin typeface="Times New Roman" panose="02020603050405020304" pitchFamily="18" charset="0"/>
                <a:ea typeface="Microsoft YaHei"/>
                <a:cs typeface="Times New Roman" panose="02020603050405020304" pitchFamily="18" charset="0"/>
              </a:rPr>
              <a:t>;</a:t>
            </a:r>
            <a:endParaRPr lang="ru-RU" sz="1532" dirty="0">
              <a:solidFill>
                <a:srgbClr val="000000"/>
              </a:solidFill>
              <a:latin typeface="Times New Roman" panose="02020603050405020304" pitchFamily="18" charset="0"/>
              <a:ea typeface="Microsoft YaHei"/>
              <a:cs typeface="Times New Roman" panose="02020603050405020304" pitchFamily="18" charset="0"/>
            </a:endParaRPr>
          </a:p>
          <a:p>
            <a:pPr marL="123828" indent="-114303" defTabSz="844083">
              <a:spcBef>
                <a:spcPts val="360"/>
              </a:spcBef>
              <a:buFont typeface="Arial"/>
              <a:buChar char="-"/>
              <a:tabLst>
                <a:tab pos="123828" algn="l"/>
              </a:tabLst>
            </a:pPr>
            <a:r>
              <a:rPr lang="ru-RU" sz="1532" dirty="0">
                <a:solidFill>
                  <a:srgbClr val="000000"/>
                </a:solidFill>
                <a:latin typeface="Times New Roman" panose="02020603050405020304" pitchFamily="18" charset="0"/>
                <a:ea typeface="Microsoft YaHei"/>
                <a:cs typeface="Times New Roman" panose="02020603050405020304" pitchFamily="18" charset="0"/>
              </a:rPr>
              <a:t>ОПВР, ОППВ;</a:t>
            </a:r>
            <a:endParaRPr sz="1532" dirty="0">
              <a:solidFill>
                <a:srgbClr val="000000"/>
              </a:solidFill>
              <a:latin typeface="Times New Roman" panose="02020603050405020304" pitchFamily="18" charset="0"/>
              <a:ea typeface="Microsoft YaHei"/>
              <a:cs typeface="Times New Roman" panose="02020603050405020304" pitchFamily="18" charset="0"/>
            </a:endParaRPr>
          </a:p>
          <a:p>
            <a:pPr marL="123828" indent="-114303" defTabSz="844083">
              <a:spcBef>
                <a:spcPts val="360"/>
              </a:spcBef>
              <a:buFont typeface="Arial"/>
              <a:buChar char="-"/>
              <a:tabLst>
                <a:tab pos="123828" algn="l"/>
              </a:tabLst>
            </a:pPr>
            <a:r>
              <a:rPr sz="1532" dirty="0">
                <a:solidFill>
                  <a:srgbClr val="000000"/>
                </a:solidFill>
                <a:latin typeface="Times New Roman" panose="02020603050405020304" pitchFamily="18" charset="0"/>
                <a:ea typeface="Microsoft YaHei"/>
                <a:cs typeface="Times New Roman" panose="02020603050405020304" pitchFamily="18" charset="0"/>
              </a:rPr>
              <a:t>Отч</a:t>
            </a:r>
            <a:r>
              <a:rPr sz="1532" spc="-7" dirty="0">
                <a:solidFill>
                  <a:srgbClr val="000000"/>
                </a:solidFill>
                <a:latin typeface="Times New Roman" panose="02020603050405020304" pitchFamily="18" charset="0"/>
                <a:ea typeface="Microsoft YaHei"/>
                <a:cs typeface="Times New Roman" panose="02020603050405020304" pitchFamily="18" charset="0"/>
              </a:rPr>
              <a:t>и</a:t>
            </a:r>
            <a:r>
              <a:rPr sz="1532" dirty="0">
                <a:solidFill>
                  <a:srgbClr val="000000"/>
                </a:solidFill>
                <a:latin typeface="Times New Roman" panose="02020603050405020304" pitchFamily="18" charset="0"/>
                <a:ea typeface="Microsoft YaHei"/>
                <a:cs typeface="Times New Roman" panose="02020603050405020304" pitchFamily="18" charset="0"/>
              </a:rPr>
              <a:t>сления</a:t>
            </a:r>
            <a:r>
              <a:rPr sz="1532" spc="-4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15" dirty="0">
                <a:solidFill>
                  <a:srgbClr val="000000"/>
                </a:solidFill>
                <a:latin typeface="Times New Roman" panose="02020603050405020304" pitchFamily="18" charset="0"/>
                <a:ea typeface="Microsoft YaHei"/>
                <a:cs typeface="Times New Roman" panose="02020603050405020304" pitchFamily="18" charset="0"/>
              </a:rPr>
              <a:t>С</a:t>
            </a:r>
            <a:r>
              <a:rPr sz="1532" dirty="0">
                <a:solidFill>
                  <a:srgbClr val="000000"/>
                </a:solidFill>
                <a:latin typeface="Times New Roman" panose="02020603050405020304" pitchFamily="18" charset="0"/>
                <a:ea typeface="Microsoft YaHei"/>
                <a:cs typeface="Times New Roman" panose="02020603050405020304" pitchFamily="18" charset="0"/>
              </a:rPr>
              <a:t>МС.</a:t>
            </a:r>
          </a:p>
          <a:p>
            <a:pPr defTabSz="844083">
              <a:lnSpc>
                <a:spcPts val="1013"/>
              </a:lnSpc>
              <a:spcBef>
                <a:spcPts val="10"/>
              </a:spcBef>
              <a:buFont typeface="Arial"/>
              <a:buChar char="-"/>
            </a:pPr>
            <a:endParaRPr sz="1532" dirty="0">
              <a:solidFill>
                <a:srgbClr val="000000"/>
              </a:solidFill>
              <a:latin typeface="Times New Roman" panose="02020603050405020304" pitchFamily="18" charset="0"/>
              <a:ea typeface="Microsoft YaHei"/>
              <a:cs typeface="Times New Roman" panose="02020603050405020304" pitchFamily="18" charset="0"/>
            </a:endParaRPr>
          </a:p>
          <a:p>
            <a:pPr defTabSz="844083">
              <a:lnSpc>
                <a:spcPts val="1500"/>
              </a:lnSpc>
              <a:buFont typeface="Arial"/>
              <a:buChar char="-"/>
            </a:pPr>
            <a:endParaRPr sz="1532" dirty="0">
              <a:solidFill>
                <a:srgbClr val="000000"/>
              </a:solidFill>
              <a:latin typeface="Times New Roman" panose="02020603050405020304" pitchFamily="18" charset="0"/>
              <a:ea typeface="Microsoft YaHei"/>
              <a:cs typeface="Times New Roman" panose="02020603050405020304" pitchFamily="18" charset="0"/>
            </a:endParaRPr>
          </a:p>
          <a:p>
            <a:pPr marL="9525" defTabSz="844083"/>
            <a:r>
              <a:rPr sz="1532" spc="15" dirty="0">
                <a:solidFill>
                  <a:srgbClr val="000000"/>
                </a:solidFill>
                <a:latin typeface="Times New Roman" panose="02020603050405020304" pitchFamily="18" charset="0"/>
                <a:ea typeface="Microsoft YaHei"/>
                <a:cs typeface="Times New Roman" panose="02020603050405020304" pitchFamily="18" charset="0"/>
              </a:rPr>
              <a:t>Д</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25</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ч</a:t>
            </a:r>
            <a:r>
              <a:rPr sz="1532" spc="-7" dirty="0">
                <a:solidFill>
                  <a:srgbClr val="000000"/>
                </a:solidFill>
                <a:latin typeface="Times New Roman" panose="02020603050405020304" pitchFamily="18" charset="0"/>
                <a:ea typeface="Microsoft YaHei"/>
                <a:cs typeface="Times New Roman" panose="02020603050405020304" pitchFamily="18" charset="0"/>
              </a:rPr>
              <a:t>и</a:t>
            </a:r>
            <a:r>
              <a:rPr sz="1532" dirty="0">
                <a:solidFill>
                  <a:srgbClr val="000000"/>
                </a:solidFill>
                <a:latin typeface="Times New Roman" panose="02020603050405020304" pitchFamily="18" charset="0"/>
                <a:ea typeface="Microsoft YaHei"/>
                <a:cs typeface="Times New Roman" panose="02020603050405020304" pitchFamily="18" charset="0"/>
              </a:rPr>
              <a:t>сла</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сл</a:t>
            </a:r>
            <a:r>
              <a:rPr sz="1532" spc="-38" dirty="0">
                <a:solidFill>
                  <a:srgbClr val="000000"/>
                </a:solidFill>
                <a:latin typeface="Times New Roman" panose="02020603050405020304" pitchFamily="18" charset="0"/>
                <a:ea typeface="Microsoft YaHei"/>
                <a:cs typeface="Times New Roman" panose="02020603050405020304" pitchFamily="18" charset="0"/>
              </a:rPr>
              <a:t>е</a:t>
            </a:r>
            <a:r>
              <a:rPr sz="1532" dirty="0">
                <a:solidFill>
                  <a:srgbClr val="000000"/>
                </a:solidFill>
                <a:latin typeface="Times New Roman" panose="02020603050405020304" pitchFamily="18" charset="0"/>
                <a:ea typeface="Microsoft YaHei"/>
                <a:cs typeface="Times New Roman" panose="02020603050405020304" pitchFamily="18" charset="0"/>
              </a:rPr>
              <a:t>д</a:t>
            </a:r>
            <a:r>
              <a:rPr sz="1532" spc="-11" dirty="0">
                <a:solidFill>
                  <a:srgbClr val="000000"/>
                </a:solidFill>
                <a:latin typeface="Times New Roman" panose="02020603050405020304" pitchFamily="18" charset="0"/>
                <a:ea typeface="Microsoft YaHei"/>
                <a:cs typeface="Times New Roman" panose="02020603050405020304" pitchFamily="18" charset="0"/>
              </a:rPr>
              <a:t>у</a:t>
            </a:r>
            <a:r>
              <a:rPr sz="1532" dirty="0">
                <a:solidFill>
                  <a:srgbClr val="000000"/>
                </a:solidFill>
                <a:latin typeface="Times New Roman" panose="02020603050405020304" pitchFamily="18" charset="0"/>
                <a:ea typeface="Microsoft YaHei"/>
                <a:cs typeface="Times New Roman" panose="02020603050405020304" pitchFamily="18" charset="0"/>
              </a:rPr>
              <a:t>ю</a:t>
            </a:r>
            <a:r>
              <a:rPr sz="1532" spc="-30" dirty="0">
                <a:solidFill>
                  <a:srgbClr val="000000"/>
                </a:solidFill>
                <a:latin typeface="Times New Roman" panose="02020603050405020304" pitchFamily="18" charset="0"/>
                <a:ea typeface="Microsoft YaHei"/>
                <a:cs typeface="Times New Roman" panose="02020603050405020304" pitchFamily="18" charset="0"/>
              </a:rPr>
              <a:t>щ</a:t>
            </a:r>
            <a:r>
              <a:rPr sz="1532" dirty="0">
                <a:solidFill>
                  <a:srgbClr val="000000"/>
                </a:solidFill>
                <a:latin typeface="Times New Roman" panose="02020603050405020304" pitchFamily="18" charset="0"/>
                <a:ea typeface="Microsoft YaHei"/>
                <a:cs typeface="Times New Roman" panose="02020603050405020304" pitchFamily="18" charset="0"/>
              </a:rPr>
              <a:t>е</a:t>
            </a:r>
            <a:r>
              <a:rPr sz="1532" spc="-38" dirty="0">
                <a:solidFill>
                  <a:srgbClr val="000000"/>
                </a:solidFill>
                <a:latin typeface="Times New Roman" panose="02020603050405020304" pitchFamily="18" charset="0"/>
                <a:ea typeface="Microsoft YaHei"/>
                <a:cs typeface="Times New Roman" panose="02020603050405020304" pitchFamily="18" charset="0"/>
              </a:rPr>
              <a:t>г</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15"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месяца,</a:t>
            </a:r>
            <a:r>
              <a:rPr sz="1532" spc="-1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за</a:t>
            </a:r>
            <a:r>
              <a:rPr sz="1532" spc="-1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меся</a:t>
            </a:r>
            <a:r>
              <a:rPr sz="1532" spc="-18" dirty="0">
                <a:solidFill>
                  <a:srgbClr val="000000"/>
                </a:solidFill>
                <a:latin typeface="Times New Roman" panose="02020603050405020304" pitchFamily="18" charset="0"/>
                <a:ea typeface="Microsoft YaHei"/>
                <a:cs typeface="Times New Roman" panose="02020603050405020304" pitchFamily="18" charset="0"/>
              </a:rPr>
              <a:t>ц</a:t>
            </a:r>
            <a:r>
              <a:rPr sz="1532" dirty="0">
                <a:solidFill>
                  <a:srgbClr val="000000"/>
                </a:solidFill>
                <a:latin typeface="Times New Roman" panose="02020603050405020304" pitchFamily="18" charset="0"/>
                <a:ea typeface="Microsoft YaHei"/>
                <a:cs typeface="Times New Roman" panose="02020603050405020304" pitchFamily="18" charset="0"/>
              </a:rPr>
              <a:t>ем</a:t>
            </a:r>
            <a:r>
              <a:rPr sz="1532" spc="-15" dirty="0">
                <a:solidFill>
                  <a:srgbClr val="000000"/>
                </a:solidFill>
                <a:latin typeface="Times New Roman" panose="02020603050405020304" pitchFamily="18" charset="0"/>
                <a:ea typeface="Microsoft YaHei"/>
                <a:cs typeface="Times New Roman" panose="02020603050405020304" pitchFamily="18" charset="0"/>
              </a:rPr>
              <a:t> </a:t>
            </a:r>
            <a:r>
              <a:rPr sz="1532" b="1" dirty="0">
                <a:solidFill>
                  <a:srgbClr val="0000CC"/>
                </a:solidFill>
                <a:latin typeface="Times New Roman" panose="02020603050405020304" pitchFamily="18" charset="0"/>
                <a:ea typeface="Microsoft YaHei"/>
                <a:cs typeface="Times New Roman" panose="02020603050405020304" pitchFamily="18" charset="0"/>
              </a:rPr>
              <a:t>вы</a:t>
            </a:r>
            <a:r>
              <a:rPr sz="1532" b="1" spc="-7" dirty="0">
                <a:solidFill>
                  <a:srgbClr val="0000CC"/>
                </a:solidFill>
                <a:latin typeface="Times New Roman" panose="02020603050405020304" pitchFamily="18" charset="0"/>
                <a:ea typeface="Microsoft YaHei"/>
                <a:cs typeface="Times New Roman" panose="02020603050405020304" pitchFamily="18" charset="0"/>
              </a:rPr>
              <a:t>п</a:t>
            </a:r>
            <a:r>
              <a:rPr sz="1532" b="1" dirty="0">
                <a:solidFill>
                  <a:srgbClr val="0000CC"/>
                </a:solidFill>
                <a:latin typeface="Times New Roman" panose="02020603050405020304" pitchFamily="18" charset="0"/>
                <a:ea typeface="Microsoft YaHei"/>
                <a:cs typeface="Times New Roman" panose="02020603050405020304" pitchFamily="18" charset="0"/>
              </a:rPr>
              <a:t>л</a:t>
            </a:r>
            <a:r>
              <a:rPr sz="1532" b="1" spc="-42" dirty="0">
                <a:solidFill>
                  <a:srgbClr val="0000CC"/>
                </a:solidFill>
                <a:latin typeface="Times New Roman" panose="02020603050405020304" pitchFamily="18" charset="0"/>
                <a:ea typeface="Microsoft YaHei"/>
                <a:cs typeface="Times New Roman" panose="02020603050405020304" pitchFamily="18" charset="0"/>
              </a:rPr>
              <a:t>а</a:t>
            </a:r>
            <a:r>
              <a:rPr sz="1532" b="1" spc="-7" dirty="0">
                <a:solidFill>
                  <a:srgbClr val="0000CC"/>
                </a:solidFill>
                <a:latin typeface="Times New Roman" panose="02020603050405020304" pitchFamily="18" charset="0"/>
                <a:ea typeface="Microsoft YaHei"/>
                <a:cs typeface="Times New Roman" panose="02020603050405020304" pitchFamily="18" charset="0"/>
              </a:rPr>
              <a:t>т</a:t>
            </a:r>
            <a:r>
              <a:rPr sz="1532" b="1" dirty="0">
                <a:solidFill>
                  <a:srgbClr val="0000CC"/>
                </a:solidFill>
                <a:latin typeface="Times New Roman" panose="02020603050405020304" pitchFamily="18" charset="0"/>
                <a:ea typeface="Microsoft YaHei"/>
                <a:cs typeface="Times New Roman" panose="02020603050405020304" pitchFamily="18" charset="0"/>
              </a:rPr>
              <a:t>ы</a:t>
            </a:r>
            <a:r>
              <a:rPr sz="1532" spc="-15"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д</a:t>
            </a:r>
            <a:r>
              <a:rPr sz="1532" spc="-22" dirty="0">
                <a:solidFill>
                  <a:srgbClr val="000000"/>
                </a:solidFill>
                <a:latin typeface="Times New Roman" panose="02020603050405020304" pitchFamily="18" charset="0"/>
                <a:ea typeface="Microsoft YaHei"/>
                <a:cs typeface="Times New Roman" panose="02020603050405020304" pitchFamily="18" charset="0"/>
              </a:rPr>
              <a:t>о</a:t>
            </a:r>
            <a:r>
              <a:rPr sz="1532" spc="-26" dirty="0">
                <a:solidFill>
                  <a:srgbClr val="000000"/>
                </a:solidFill>
                <a:latin typeface="Times New Roman" panose="02020603050405020304" pitchFamily="18" charset="0"/>
                <a:ea typeface="Microsoft YaHei"/>
                <a:cs typeface="Times New Roman" panose="02020603050405020304" pitchFamily="18" charset="0"/>
              </a:rPr>
              <a:t>х</a:t>
            </a:r>
            <a:r>
              <a:rPr sz="1532" spc="-38" dirty="0">
                <a:solidFill>
                  <a:srgbClr val="000000"/>
                </a:solidFill>
                <a:latin typeface="Times New Roman" panose="02020603050405020304" pitchFamily="18" charset="0"/>
                <a:ea typeface="Microsoft YaHei"/>
                <a:cs typeface="Times New Roman" panose="02020603050405020304" pitchFamily="18" charset="0"/>
              </a:rPr>
              <a:t>о</a:t>
            </a:r>
            <a:r>
              <a:rPr sz="1532" dirty="0">
                <a:solidFill>
                  <a:srgbClr val="000000"/>
                </a:solidFill>
                <a:latin typeface="Times New Roman" panose="02020603050405020304" pitchFamily="18" charset="0"/>
                <a:ea typeface="Microsoft YaHei"/>
                <a:cs typeface="Times New Roman" panose="02020603050405020304" pitchFamily="18" charset="0"/>
              </a:rPr>
              <a:t>да:</a:t>
            </a:r>
          </a:p>
          <a:p>
            <a:pPr marL="266707" indent="-257181" defTabSz="844083">
              <a:spcBef>
                <a:spcPts val="360"/>
              </a:spcBef>
              <a:buFont typeface="Arial"/>
              <a:buChar char="-"/>
              <a:tabLst>
                <a:tab pos="266707" algn="l"/>
              </a:tabLst>
            </a:pPr>
            <a:r>
              <a:rPr sz="1532" dirty="0">
                <a:solidFill>
                  <a:srgbClr val="000000"/>
                </a:solidFill>
                <a:latin typeface="Times New Roman" panose="02020603050405020304" pitchFamily="18" charset="0"/>
                <a:ea typeface="Microsoft YaHei"/>
                <a:cs typeface="Times New Roman" panose="02020603050405020304" pitchFamily="18" charset="0"/>
              </a:rPr>
              <a:t>ОПВ</a:t>
            </a:r>
            <a:r>
              <a:rPr sz="1532" spc="-26"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(кроме</a:t>
            </a:r>
            <a:r>
              <a:rPr sz="1532" spc="-1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ИП</a:t>
            </a:r>
            <a:r>
              <a:rPr sz="1532" spc="-15"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a:t>
            </a:r>
            <a:r>
              <a:rPr sz="1532" spc="4" dirty="0">
                <a:solidFill>
                  <a:srgbClr val="000000"/>
                </a:solidFill>
                <a:latin typeface="Times New Roman" panose="02020603050405020304" pitchFamily="18" charset="0"/>
                <a:ea typeface="Microsoft YaHei"/>
                <a:cs typeface="Times New Roman" panose="02020603050405020304" pitchFamily="18" charset="0"/>
              </a:rPr>
              <a:t>а</a:t>
            </a:r>
            <a:r>
              <a:rPr sz="1532" dirty="0">
                <a:solidFill>
                  <a:srgbClr val="000000"/>
                </a:solidFill>
                <a:latin typeface="Times New Roman" panose="02020603050405020304" pitchFamily="18" charset="0"/>
                <a:ea typeface="Microsoft YaHei"/>
                <a:cs typeface="Times New Roman" panose="02020603050405020304" pitchFamily="18" charset="0"/>
              </a:rPr>
              <a:t>м</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за</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a:t>
            </a:r>
            <a:r>
              <a:rPr sz="1532" spc="-15" dirty="0">
                <a:solidFill>
                  <a:srgbClr val="000000"/>
                </a:solidFill>
                <a:latin typeface="Times New Roman" panose="02020603050405020304" pitchFamily="18" charset="0"/>
                <a:ea typeface="Microsoft YaHei"/>
                <a:cs typeface="Times New Roman" panose="02020603050405020304" pitchFamily="18" charset="0"/>
              </a:rPr>
              <a:t>е</a:t>
            </a:r>
            <a:r>
              <a:rPr sz="1532" spc="-34" dirty="0">
                <a:solidFill>
                  <a:srgbClr val="000000"/>
                </a:solidFill>
                <a:latin typeface="Times New Roman" panose="02020603050405020304" pitchFamily="18" charset="0"/>
                <a:ea typeface="Microsoft YaHei"/>
                <a:cs typeface="Times New Roman" panose="02020603050405020304" pitchFamily="18" charset="0"/>
              </a:rPr>
              <a:t>б</a:t>
            </a:r>
            <a:r>
              <a:rPr sz="1532" spc="-7" dirty="0">
                <a:solidFill>
                  <a:srgbClr val="000000"/>
                </a:solidFill>
                <a:latin typeface="Times New Roman" panose="02020603050405020304" pitchFamily="18" charset="0"/>
                <a:ea typeface="Microsoft YaHei"/>
                <a:cs typeface="Times New Roman" panose="02020603050405020304" pitchFamily="18" charset="0"/>
              </a:rPr>
              <a:t>я</a:t>
            </a:r>
            <a:r>
              <a:rPr sz="1532" dirty="0">
                <a:solidFill>
                  <a:srgbClr val="000000"/>
                </a:solidFill>
                <a:latin typeface="Times New Roman" panose="02020603050405020304" pitchFamily="18" charset="0"/>
                <a:ea typeface="Microsoft YaHei"/>
                <a:cs typeface="Times New Roman" panose="02020603050405020304" pitchFamily="18" charset="0"/>
              </a:rPr>
              <a:t>);</a:t>
            </a:r>
          </a:p>
          <a:p>
            <a:pPr marL="266707" indent="-257181" defTabSz="844083">
              <a:spcBef>
                <a:spcPts val="360"/>
              </a:spcBef>
              <a:buFont typeface="Arial"/>
              <a:buChar char="-"/>
              <a:tabLst>
                <a:tab pos="266707" algn="l"/>
              </a:tabLst>
            </a:pPr>
            <a:r>
              <a:rPr sz="1532" dirty="0">
                <a:solidFill>
                  <a:srgbClr val="000000"/>
                </a:solidFill>
                <a:latin typeface="Times New Roman" panose="02020603050405020304" pitchFamily="18" charset="0"/>
                <a:ea typeface="Microsoft YaHei"/>
                <a:cs typeface="Times New Roman" panose="02020603050405020304" pitchFamily="18" charset="0"/>
              </a:rPr>
              <a:t>Взно</a:t>
            </a:r>
            <a:r>
              <a:rPr sz="1532" spc="4" dirty="0">
                <a:solidFill>
                  <a:srgbClr val="000000"/>
                </a:solidFill>
                <a:latin typeface="Times New Roman" panose="02020603050405020304" pitchFamily="18" charset="0"/>
                <a:ea typeface="Microsoft YaHei"/>
                <a:cs typeface="Times New Roman" panose="02020603050405020304" pitchFamily="18" charset="0"/>
              </a:rPr>
              <a:t>с</a:t>
            </a:r>
            <a:r>
              <a:rPr sz="1532" dirty="0">
                <a:solidFill>
                  <a:srgbClr val="000000"/>
                </a:solidFill>
                <a:latin typeface="Times New Roman" panose="02020603050405020304" pitchFamily="18" charset="0"/>
                <a:ea typeface="Microsoft YaHei"/>
                <a:cs typeface="Times New Roman" panose="02020603050405020304" pitchFamily="18" charset="0"/>
              </a:rPr>
              <a:t>ы</a:t>
            </a:r>
            <a:r>
              <a:rPr sz="1532" spc="-34"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О</a:t>
            </a:r>
            <a:r>
              <a:rPr sz="1532" spc="-15" dirty="0">
                <a:solidFill>
                  <a:srgbClr val="000000"/>
                </a:solidFill>
                <a:latin typeface="Times New Roman" panose="02020603050405020304" pitchFamily="18" charset="0"/>
                <a:ea typeface="Microsoft YaHei"/>
                <a:cs typeface="Times New Roman" panose="02020603050405020304" pitchFamily="18" charset="0"/>
              </a:rPr>
              <a:t>С</a:t>
            </a:r>
            <a:r>
              <a:rPr sz="1532" dirty="0">
                <a:solidFill>
                  <a:srgbClr val="000000"/>
                </a:solidFill>
                <a:latin typeface="Times New Roman" panose="02020603050405020304" pitchFamily="18" charset="0"/>
                <a:ea typeface="Microsoft YaHei"/>
                <a:cs typeface="Times New Roman" panose="02020603050405020304" pitchFamily="18" charset="0"/>
              </a:rPr>
              <a:t>МС</a:t>
            </a:r>
            <a:r>
              <a:rPr sz="1532" spc="-1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(кроме</a:t>
            </a:r>
            <a:r>
              <a:rPr sz="1532" spc="-18"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ИП</a:t>
            </a:r>
            <a:r>
              <a:rPr sz="1532" spc="-15"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a:t>
            </a:r>
            <a:r>
              <a:rPr sz="1532" spc="4" dirty="0">
                <a:solidFill>
                  <a:srgbClr val="000000"/>
                </a:solidFill>
                <a:latin typeface="Times New Roman" panose="02020603050405020304" pitchFamily="18" charset="0"/>
                <a:ea typeface="Microsoft YaHei"/>
                <a:cs typeface="Times New Roman" panose="02020603050405020304" pitchFamily="18" charset="0"/>
              </a:rPr>
              <a:t>а</a:t>
            </a:r>
            <a:r>
              <a:rPr sz="1532" dirty="0">
                <a:solidFill>
                  <a:srgbClr val="000000"/>
                </a:solidFill>
                <a:latin typeface="Times New Roman" panose="02020603050405020304" pitchFamily="18" charset="0"/>
                <a:ea typeface="Microsoft YaHei"/>
                <a:cs typeface="Times New Roman" panose="02020603050405020304" pitchFamily="18" charset="0"/>
              </a:rPr>
              <a:t>м</a:t>
            </a:r>
            <a:r>
              <a:rPr sz="1532" spc="-11"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за</a:t>
            </a:r>
            <a:r>
              <a:rPr sz="1532" spc="-22" dirty="0">
                <a:solidFill>
                  <a:srgbClr val="000000"/>
                </a:solidFill>
                <a:latin typeface="Times New Roman" panose="02020603050405020304" pitchFamily="18" charset="0"/>
                <a:ea typeface="Microsoft YaHei"/>
                <a:cs typeface="Times New Roman" panose="02020603050405020304" pitchFamily="18" charset="0"/>
              </a:rPr>
              <a:t> </a:t>
            </a:r>
            <a:r>
              <a:rPr sz="1532" dirty="0">
                <a:solidFill>
                  <a:srgbClr val="000000"/>
                </a:solidFill>
                <a:latin typeface="Times New Roman" panose="02020603050405020304" pitchFamily="18" charset="0"/>
                <a:ea typeface="Microsoft YaHei"/>
                <a:cs typeface="Times New Roman" panose="02020603050405020304" pitchFamily="18" charset="0"/>
              </a:rPr>
              <a:t>с</a:t>
            </a:r>
            <a:r>
              <a:rPr sz="1532" spc="-15" dirty="0">
                <a:solidFill>
                  <a:srgbClr val="000000"/>
                </a:solidFill>
                <a:latin typeface="Times New Roman" panose="02020603050405020304" pitchFamily="18" charset="0"/>
                <a:ea typeface="Microsoft YaHei"/>
                <a:cs typeface="Times New Roman" panose="02020603050405020304" pitchFamily="18" charset="0"/>
              </a:rPr>
              <a:t>е</a:t>
            </a:r>
            <a:r>
              <a:rPr sz="1532" spc="-34" dirty="0">
                <a:solidFill>
                  <a:srgbClr val="000000"/>
                </a:solidFill>
                <a:latin typeface="Times New Roman" panose="02020603050405020304" pitchFamily="18" charset="0"/>
                <a:ea typeface="Microsoft YaHei"/>
                <a:cs typeface="Times New Roman" panose="02020603050405020304" pitchFamily="18" charset="0"/>
              </a:rPr>
              <a:t>б</a:t>
            </a:r>
            <a:r>
              <a:rPr sz="1532" spc="-7" dirty="0">
                <a:solidFill>
                  <a:srgbClr val="000000"/>
                </a:solidFill>
                <a:latin typeface="Times New Roman" panose="02020603050405020304" pitchFamily="18" charset="0"/>
                <a:ea typeface="Microsoft YaHei"/>
                <a:cs typeface="Times New Roman" panose="02020603050405020304" pitchFamily="18" charset="0"/>
              </a:rPr>
              <a:t>я</a:t>
            </a:r>
            <a:r>
              <a:rPr sz="1532" dirty="0">
                <a:solidFill>
                  <a:srgbClr val="000000"/>
                </a:solidFill>
                <a:latin typeface="Times New Roman" panose="02020603050405020304" pitchFamily="18" charset="0"/>
                <a:ea typeface="Microsoft YaHei"/>
                <a:cs typeface="Times New Roman" panose="02020603050405020304" pitchFamily="18" charset="0"/>
              </a:rPr>
              <a:t>);</a:t>
            </a:r>
          </a:p>
          <a:p>
            <a:pPr marL="266707" indent="-257181" defTabSz="844083">
              <a:spcBef>
                <a:spcPts val="360"/>
              </a:spcBef>
              <a:buFont typeface="Arial"/>
              <a:buChar char="-"/>
              <a:tabLst>
                <a:tab pos="266707" algn="l"/>
              </a:tabLst>
            </a:pPr>
            <a:r>
              <a:rPr sz="1532" dirty="0">
                <a:solidFill>
                  <a:srgbClr val="000000"/>
                </a:solidFill>
                <a:latin typeface="Times New Roman" panose="02020603050405020304" pitchFamily="18" charset="0"/>
                <a:ea typeface="Microsoft YaHei"/>
                <a:cs typeface="Times New Roman" panose="02020603050405020304" pitchFamily="18" charset="0"/>
              </a:rPr>
              <a:t>ИПН.</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B2B461-C597-7C02-9E77-B7E915481DAB}"/>
              </a:ext>
            </a:extLst>
          </p:cNvPr>
          <p:cNvSpPr txBox="1"/>
          <p:nvPr/>
        </p:nvSpPr>
        <p:spPr>
          <a:xfrm>
            <a:off x="380999" y="377505"/>
            <a:ext cx="8655119" cy="4571957"/>
          </a:xfrm>
          <a:prstGeom prst="rect">
            <a:avLst/>
          </a:prstGeom>
          <a:noFill/>
        </p:spPr>
        <p:txBody>
          <a:bodyPr wrap="square">
            <a:spAutoFit/>
          </a:bodyPr>
          <a:lstStyle/>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строках 200.01.005 и 200.01.006 отражаются суммы ИПН по доходам, </a:t>
            </a:r>
            <a:r>
              <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начисленным, но не выплаченным</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 начало и конец отчетного квартала.</a:t>
            </a:r>
            <a:b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532" kern="100" dirty="0">
                <a:solidFill>
                  <a:prstClr val="black"/>
                </a:solidFill>
                <a:latin typeface="Segoe UI Symbol" panose="020B0502040204020203" pitchFamily="34" charset="0"/>
                <a:ea typeface="Calibri" panose="020F0502020204030204" pitchFamily="34" charset="0"/>
                <a:cs typeface="Segoe UI Symbol" panose="020B0502040204020203" pitchFamily="34" charset="0"/>
              </a:rPr>
              <a:t>⠀</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1С заполнение строк зависит от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настроек Учетной политики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 налоговому учету.</a:t>
            </a:r>
            <a:b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учетной политике определяется, каким образом ИПН признается удержанным. </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Есть 2 варианта:</a:t>
            </a:r>
            <a:b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При исчислении</a:t>
            </a:r>
            <a:r>
              <a:rPr lang="ru-RU" sz="1532"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ИПН считается удержанным и подлежащим перечислению исходя из исчисленных сумм, без учета фактической выплаты доходов (в строках 200.01.005 и 200.01.006 всегда будет нулевой показатель, так как отсутствует сумма неудержанного ИПН).</a:t>
            </a:r>
            <a:b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p>
          <a:p>
            <a:pPr defTabSz="844083"/>
            <a:r>
              <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При выплате дохода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ИПН считается удержанным и подлежащим перечислению исходя из фактической выплаты доходов (в строках 200.01.005 и 200.01.006 отражаются сведения об ИПН по невыплаченным доходам).</a:t>
            </a:r>
            <a:b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br>
            <a:r>
              <a:rPr lang="ru-RU" sz="1532" kern="100" dirty="0">
                <a:solidFill>
                  <a:prstClr val="black"/>
                </a:solidFill>
                <a:latin typeface="Segoe UI Symbol" panose="020B0502040204020203" pitchFamily="34" charset="0"/>
                <a:ea typeface="Calibri" panose="020F0502020204030204" pitchFamily="34" charset="0"/>
                <a:cs typeface="Segoe UI Symbol" panose="020B0502040204020203" pitchFamily="34" charset="0"/>
              </a:rPr>
              <a:t>⠀</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Обратите внимание! При выборе варианта «при выплате дохода», в 1С необходимо ежемесячно формировать документ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Удержание ИПН, ОПВ и ВОСМС по налоговому учету</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Именно им рассчитывается удержанная и подлежащая перечислению сумма ИПН, исходя из «выплаченности» доходов.</a:t>
            </a:r>
          </a:p>
          <a:p>
            <a:pPr defTabSz="844083"/>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Статья 351 НК РК</a:t>
            </a:r>
            <a:endParaRPr lang="ru-RU" sz="1532" b="1"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19142DB9-979E-F994-10F7-DF4ED81F0DCC}"/>
              </a:ext>
            </a:extLst>
          </p:cNvPr>
          <p:cNvPicPr>
            <a:picLocks noChangeAspect="1"/>
          </p:cNvPicPr>
          <p:nvPr/>
        </p:nvPicPr>
        <p:blipFill>
          <a:blip r:embed="rId2"/>
          <a:stretch>
            <a:fillRect/>
          </a:stretch>
        </p:blipFill>
        <p:spPr>
          <a:xfrm>
            <a:off x="3810588" y="3990982"/>
            <a:ext cx="4604136" cy="2603249"/>
          </a:xfrm>
          <a:prstGeom prst="rect">
            <a:avLst/>
          </a:prstGeom>
        </p:spPr>
      </p:pic>
    </p:spTree>
    <p:extLst>
      <p:ext uri="{BB962C8B-B14F-4D97-AF65-F5344CB8AC3E}">
        <p14:creationId xmlns:p14="http://schemas.microsoft.com/office/powerpoint/2010/main" val="38628968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F7CEE3E-5013-0A60-A0F7-1CFE002873B9}"/>
              </a:ext>
            </a:extLst>
          </p:cNvPr>
          <p:cNvPicPr>
            <a:picLocks noChangeAspect="1"/>
          </p:cNvPicPr>
          <p:nvPr/>
        </p:nvPicPr>
        <p:blipFill rotWithShape="1">
          <a:blip r:embed="rId2"/>
          <a:srcRect l="8" t="2060" r="4529" b="57982"/>
          <a:stretch/>
        </p:blipFill>
        <p:spPr>
          <a:xfrm>
            <a:off x="304014" y="3589916"/>
            <a:ext cx="8351533" cy="1770733"/>
          </a:xfrm>
          <a:prstGeom prst="rect">
            <a:avLst/>
          </a:prstGeom>
        </p:spPr>
      </p:pic>
      <p:pic>
        <p:nvPicPr>
          <p:cNvPr id="5" name="Рисунок 4">
            <a:extLst>
              <a:ext uri="{FF2B5EF4-FFF2-40B4-BE49-F238E27FC236}">
                <a16:creationId xmlns:a16="http://schemas.microsoft.com/office/drawing/2014/main" id="{4D21D8B2-3806-5EB6-D529-5772130667F4}"/>
              </a:ext>
            </a:extLst>
          </p:cNvPr>
          <p:cNvPicPr>
            <a:picLocks noChangeAspect="1"/>
          </p:cNvPicPr>
          <p:nvPr/>
        </p:nvPicPr>
        <p:blipFill rotWithShape="1">
          <a:blip r:embed="rId3"/>
          <a:srcRect t="72043" r="885"/>
          <a:stretch/>
        </p:blipFill>
        <p:spPr>
          <a:xfrm>
            <a:off x="333195" y="5473437"/>
            <a:ext cx="8699739" cy="1054120"/>
          </a:xfrm>
          <a:prstGeom prst="rect">
            <a:avLst/>
          </a:prstGeom>
        </p:spPr>
      </p:pic>
      <p:sp>
        <p:nvSpPr>
          <p:cNvPr id="8" name="TextBox 7">
            <a:extLst>
              <a:ext uri="{FF2B5EF4-FFF2-40B4-BE49-F238E27FC236}">
                <a16:creationId xmlns:a16="http://schemas.microsoft.com/office/drawing/2014/main" id="{5D1AD3AA-DD25-5F73-F4FC-84F8E76C65E8}"/>
              </a:ext>
            </a:extLst>
          </p:cNvPr>
          <p:cNvSpPr txBox="1"/>
          <p:nvPr/>
        </p:nvSpPr>
        <p:spPr>
          <a:xfrm>
            <a:off x="222131" y="440728"/>
            <a:ext cx="8921870" cy="3157339"/>
          </a:xfrm>
          <a:prstGeom prst="rect">
            <a:avLst/>
          </a:prstGeom>
          <a:noFill/>
        </p:spPr>
        <p:txBody>
          <a:bodyPr wrap="square">
            <a:spAutoFit/>
          </a:bodyPr>
          <a:lstStyle/>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Ситуация.</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Начислено пенсионеру за март месяц доход. ИПН исчисленный 10 тыс. для простаты расчетов. Сумма к выплате 100 тыс. Но выплачено только 60 тыс. Долг 40 тыс.</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ИПН удержанный и подлежащий перечислению в бюджет = 6 тыс. (10 тыс. *60%</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ИПН не удержанный, т.к не вся сумма выплачена работнику = 4 тыс. (10 тыс.*40%</a:t>
            </a:r>
          </a:p>
          <a:p>
            <a:pPr defTabSz="844083"/>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в Учетной налоговой политике  установлена настройка </a:t>
            </a:r>
            <a:r>
              <a:rPr lang="ru-RU" sz="1532" b="1" kern="100" dirty="0">
                <a:solidFill>
                  <a:srgbClr val="000099"/>
                </a:solidFill>
                <a:latin typeface="Times New Roman" panose="02020603050405020304" pitchFamily="18" charset="0"/>
                <a:ea typeface="Calibri" panose="020F0502020204030204" pitchFamily="34" charset="0"/>
                <a:cs typeface="Times New Roman" panose="02020603050405020304" pitchFamily="18" charset="0"/>
              </a:rPr>
              <a:t>при выплате доходов</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то в конфигурации выполняется не упрощённый, а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полный цикл расчет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обязательств по ИПН</a:t>
            </a:r>
          </a:p>
          <a:p>
            <a:pPr defTabSz="844083">
              <a:defRPr/>
            </a:pPr>
            <a:r>
              <a:rPr lang="ru-RU" sz="1532" b="1" kern="100" dirty="0">
                <a:solidFill>
                  <a:srgbClr val="000099"/>
                </a:solidFill>
                <a:latin typeface="Times New Roman" panose="02020603050405020304" pitchFamily="18" charset="0"/>
                <a:ea typeface="Calibri" panose="020F0502020204030204" pitchFamily="34" charset="0"/>
                <a:cs typeface="Times New Roman" panose="02020603050405020304" pitchFamily="18" charset="0"/>
              </a:rPr>
              <a:t>Исчисление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(документ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Расчет удержаний сотрудников организации)</a:t>
            </a:r>
          </a:p>
          <a:p>
            <a:pPr defTabSz="844083">
              <a:defRPr/>
            </a:pPr>
            <a:r>
              <a:rPr lang="ru-RU" sz="1532" b="1" kern="100" dirty="0">
                <a:solidFill>
                  <a:srgbClr val="000099"/>
                </a:solidFill>
                <a:latin typeface="Times New Roman" panose="02020603050405020304" pitchFamily="18" charset="0"/>
                <a:ea typeface="Calibri" panose="020F0502020204030204" pitchFamily="34" charset="0"/>
                <a:cs typeface="Times New Roman" panose="02020603050405020304" pitchFamily="18" charset="0"/>
              </a:rPr>
              <a:t>Удержание</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с учётом доли выплаченных доходов (документ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Удержание ИПН, ОПВ, ВОСМС по налоговому учету)</a:t>
            </a:r>
          </a:p>
          <a:p>
            <a:pPr defTabSz="844083">
              <a:defRPr/>
            </a:pPr>
            <a:endPar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 исчисленным, но неудержанным суммам ИПН заполняются строки 20.01.005 и 200.01.00</a:t>
            </a:r>
            <a:endParaRPr lang="ru-RU" sz="1662" dirty="0">
              <a:solidFill>
                <a:prstClr val="black"/>
              </a:solidFill>
              <a:latin typeface="Calibri"/>
            </a:endParaRPr>
          </a:p>
        </p:txBody>
      </p:sp>
    </p:spTree>
    <p:extLst>
      <p:ext uri="{BB962C8B-B14F-4D97-AF65-F5344CB8AC3E}">
        <p14:creationId xmlns:p14="http://schemas.microsoft.com/office/powerpoint/2010/main" val="2066862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DCB37B6-EA8F-72C7-8B4C-D331A7DABFD1}"/>
              </a:ext>
            </a:extLst>
          </p:cNvPr>
          <p:cNvPicPr>
            <a:picLocks noChangeAspect="1"/>
          </p:cNvPicPr>
          <p:nvPr/>
        </p:nvPicPr>
        <p:blipFill>
          <a:blip r:embed="rId2"/>
          <a:stretch>
            <a:fillRect/>
          </a:stretch>
        </p:blipFill>
        <p:spPr>
          <a:xfrm>
            <a:off x="215412" y="466622"/>
            <a:ext cx="8713177" cy="1784838"/>
          </a:xfrm>
          <a:prstGeom prst="rect">
            <a:avLst/>
          </a:prstGeom>
        </p:spPr>
      </p:pic>
      <p:sp>
        <p:nvSpPr>
          <p:cNvPr id="4" name="TextBox 3">
            <a:extLst>
              <a:ext uri="{FF2B5EF4-FFF2-40B4-BE49-F238E27FC236}">
                <a16:creationId xmlns:a16="http://schemas.microsoft.com/office/drawing/2014/main" id="{619F0FA7-DE4C-C811-D0CA-C086223C82DC}"/>
              </a:ext>
            </a:extLst>
          </p:cNvPr>
          <p:cNvSpPr txBox="1"/>
          <p:nvPr/>
        </p:nvSpPr>
        <p:spPr>
          <a:xfrm>
            <a:off x="130628" y="2207364"/>
            <a:ext cx="8541099" cy="1506951"/>
          </a:xfrm>
          <a:prstGeom prst="rect">
            <a:avLst/>
          </a:prstGeom>
          <a:noFill/>
        </p:spPr>
        <p:txBody>
          <a:bodyPr wrap="square">
            <a:spAutoFit/>
          </a:bodyPr>
          <a:lstStyle/>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в Учетной налоговой политике  установлена настройка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 исчислении,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то в конфигурации выполняется упрощённый расчет обязательств по ИПН</a:t>
            </a:r>
          </a:p>
          <a:p>
            <a:pPr defTabSz="844083">
              <a:defRPr/>
            </a:pP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Сумма ИПН к перечислению (удержанию) определяется в размере </a:t>
            </a:r>
            <a:r>
              <a:rPr lang="ru-RU" sz="1532" b="1" kern="100" dirty="0">
                <a:solidFill>
                  <a:srgbClr val="000099"/>
                </a:solidFill>
                <a:latin typeface="Times New Roman" panose="02020603050405020304" pitchFamily="18" charset="0"/>
                <a:ea typeface="Calibri" panose="020F0502020204030204" pitchFamily="34" charset="0"/>
                <a:cs typeface="Times New Roman" panose="02020603050405020304" pitchFamily="18" charset="0"/>
              </a:rPr>
              <a:t>исчисленного</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ИПН (суммы удержанного и исчисленного ИПН равны). Т. е. одновременно производится и исчисление и удержание ИПН</a:t>
            </a:r>
            <a:endPar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98877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371828DF-F2E9-9F29-CDEF-5853EAB92C8C}"/>
              </a:ext>
            </a:extLst>
          </p:cNvPr>
          <p:cNvPicPr>
            <a:picLocks noChangeAspect="1"/>
          </p:cNvPicPr>
          <p:nvPr/>
        </p:nvPicPr>
        <p:blipFill>
          <a:blip r:embed="rId2"/>
          <a:stretch>
            <a:fillRect/>
          </a:stretch>
        </p:blipFill>
        <p:spPr>
          <a:xfrm>
            <a:off x="274446" y="447999"/>
            <a:ext cx="8072960" cy="1467738"/>
          </a:xfrm>
          <a:prstGeom prst="rect">
            <a:avLst/>
          </a:prstGeom>
        </p:spPr>
      </p:pic>
      <p:sp>
        <p:nvSpPr>
          <p:cNvPr id="11" name="TextBox 10">
            <a:extLst>
              <a:ext uri="{FF2B5EF4-FFF2-40B4-BE49-F238E27FC236}">
                <a16:creationId xmlns:a16="http://schemas.microsoft.com/office/drawing/2014/main" id="{A1AB3123-3B66-E67E-3169-6B64ECA261CB}"/>
              </a:ext>
            </a:extLst>
          </p:cNvPr>
          <p:cNvSpPr txBox="1"/>
          <p:nvPr/>
        </p:nvSpPr>
        <p:spPr>
          <a:xfrm>
            <a:off x="455316" y="2027649"/>
            <a:ext cx="8233368" cy="1506951"/>
          </a:xfrm>
          <a:prstGeom prst="rect">
            <a:avLst/>
          </a:prstGeom>
          <a:noFill/>
        </p:spPr>
        <p:txBody>
          <a:bodyPr wrap="square">
            <a:spAutoFit/>
          </a:bodyPr>
          <a:lstStyle/>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Если в Учетной налоговой политике  установлена настройка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при исчислении,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то в конфигурации выполняется упрощённый расчет обязательств по ИПН</a:t>
            </a:r>
          </a:p>
          <a:p>
            <a:pPr defTabSz="844083">
              <a:defRPr/>
            </a:pP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Сумма ИПН к перечислению (удержанию) определяется в размере </a:t>
            </a:r>
            <a:r>
              <a:rPr lang="ru-RU" sz="1532" b="1" kern="100" dirty="0">
                <a:solidFill>
                  <a:srgbClr val="000099"/>
                </a:solidFill>
                <a:latin typeface="Times New Roman" panose="02020603050405020304" pitchFamily="18" charset="0"/>
                <a:ea typeface="Calibri" panose="020F0502020204030204" pitchFamily="34" charset="0"/>
                <a:cs typeface="Times New Roman" panose="02020603050405020304" pitchFamily="18" charset="0"/>
              </a:rPr>
              <a:t>исчисленного</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ИПН (суммы удержанного и исчисленного ИПН равны). Т. е. одновременно производится и исчисление и удержание ИПН</a:t>
            </a:r>
            <a:endParaRPr lang="ru-RU" sz="1532" b="1" kern="100" dirty="0">
              <a:solidFill>
                <a:srgbClr val="0000CC"/>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Рисунок 11">
            <a:extLst>
              <a:ext uri="{FF2B5EF4-FFF2-40B4-BE49-F238E27FC236}">
                <a16:creationId xmlns:a16="http://schemas.microsoft.com/office/drawing/2014/main" id="{D7E76E41-70D1-E925-48E8-FEFB79875E3D}"/>
              </a:ext>
            </a:extLst>
          </p:cNvPr>
          <p:cNvPicPr>
            <a:picLocks noChangeAspect="1"/>
          </p:cNvPicPr>
          <p:nvPr/>
        </p:nvPicPr>
        <p:blipFill rotWithShape="1">
          <a:blip r:embed="rId3"/>
          <a:srcRect b="57416"/>
          <a:stretch/>
        </p:blipFill>
        <p:spPr>
          <a:xfrm>
            <a:off x="167799" y="3527704"/>
            <a:ext cx="8622845" cy="1414561"/>
          </a:xfrm>
          <a:prstGeom prst="rect">
            <a:avLst/>
          </a:prstGeom>
        </p:spPr>
      </p:pic>
      <p:pic>
        <p:nvPicPr>
          <p:cNvPr id="13" name="Рисунок 12">
            <a:extLst>
              <a:ext uri="{FF2B5EF4-FFF2-40B4-BE49-F238E27FC236}">
                <a16:creationId xmlns:a16="http://schemas.microsoft.com/office/drawing/2014/main" id="{C46D31AF-C823-5A24-AE9D-A3574BB5157B}"/>
              </a:ext>
            </a:extLst>
          </p:cNvPr>
          <p:cNvPicPr>
            <a:picLocks noChangeAspect="1"/>
          </p:cNvPicPr>
          <p:nvPr/>
        </p:nvPicPr>
        <p:blipFill rotWithShape="1">
          <a:blip r:embed="rId3"/>
          <a:srcRect l="1303" t="68927" r="2426"/>
          <a:stretch/>
        </p:blipFill>
        <p:spPr>
          <a:xfrm>
            <a:off x="77674" y="5315431"/>
            <a:ext cx="8803096" cy="1094570"/>
          </a:xfrm>
          <a:prstGeom prst="rect">
            <a:avLst/>
          </a:prstGeom>
        </p:spPr>
      </p:pic>
    </p:spTree>
    <p:extLst>
      <p:ext uri="{BB962C8B-B14F-4D97-AF65-F5344CB8AC3E}">
        <p14:creationId xmlns:p14="http://schemas.microsoft.com/office/powerpoint/2010/main" val="3233268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1">
            <a:extLst>
              <a:ext uri="{FF2B5EF4-FFF2-40B4-BE49-F238E27FC236}">
                <a16:creationId xmlns:a16="http://schemas.microsoft.com/office/drawing/2014/main" id="{68B8140F-C870-446C-B0C9-418E398DC40E}"/>
              </a:ext>
            </a:extLst>
          </p:cNvPr>
          <p:cNvSpPr>
            <a:spLocks noChangeArrowheads="1"/>
          </p:cNvSpPr>
          <p:nvPr/>
        </p:nvSpPr>
        <p:spPr bwMode="auto">
          <a:xfrm>
            <a:off x="1481690" y="880585"/>
            <a:ext cx="6230573" cy="40779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0787" tIns="36810" rIns="70787" bIns="36810" anchor="ctr" anchorCtr="1"/>
          <a:lstStyle>
            <a:lvl1pPr>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Microsoft YaHei" panose="020B0503020204020204" pitchFamily="34" charset="-122"/>
              </a:defRPr>
            </a:lvl9pPr>
          </a:lstStyle>
          <a:p>
            <a:pPr algn="ctr" defTabSz="719255">
              <a:lnSpc>
                <a:spcPct val="90000"/>
              </a:lnSpc>
              <a:spcBef>
                <a:spcPts val="1062"/>
              </a:spcBef>
              <a:buClrTx/>
              <a:tabLst>
                <a:tab pos="0" algn="l"/>
                <a:tab pos="719255" algn="l"/>
                <a:tab pos="1438508" algn="l"/>
                <a:tab pos="2157763" algn="l"/>
                <a:tab pos="2877017" algn="l"/>
                <a:tab pos="3596271" algn="l"/>
                <a:tab pos="4315526" algn="l"/>
                <a:tab pos="5034779" algn="l"/>
                <a:tab pos="5754034" algn="l"/>
                <a:tab pos="6473289" algn="l"/>
                <a:tab pos="7192542" algn="l"/>
                <a:tab pos="7911797" algn="l"/>
              </a:tabLst>
              <a:defRPr/>
            </a:pPr>
            <a:endParaRPr lang="ru-RU" altLang="ru-RU" sz="1875" b="1" dirty="0">
              <a:solidFill>
                <a:prstClr val="black"/>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281A560-8CD9-4831-BFD1-1C7AEC573439}"/>
              </a:ext>
            </a:extLst>
          </p:cNvPr>
          <p:cNvSpPr txBox="1"/>
          <p:nvPr/>
        </p:nvSpPr>
        <p:spPr>
          <a:xfrm>
            <a:off x="517396" y="541074"/>
            <a:ext cx="8109209" cy="5515036"/>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ГКП на ПХВ</a:t>
            </a:r>
            <a:r>
              <a:rPr lang="ru-RU" sz="1532" dirty="0">
                <a:solidFill>
                  <a:prstClr val="black"/>
                </a:solidFill>
                <a:latin typeface="Times New Roman" panose="02020603050405020304" pitchFamily="18" charset="0"/>
                <a:cs typeface="Times New Roman" panose="02020603050405020304" pitchFamily="18" charset="0"/>
              </a:rPr>
              <a:t>— </a:t>
            </a:r>
            <a:r>
              <a:rPr lang="ru-RU" sz="1532" b="1" dirty="0">
                <a:solidFill>
                  <a:srgbClr val="0B17B5"/>
                </a:solidFill>
                <a:latin typeface="Times New Roman" panose="02020603050405020304" pitchFamily="18" charset="0"/>
                <a:cs typeface="Times New Roman" panose="02020603050405020304" pitchFamily="18" charset="0"/>
              </a:rPr>
              <a:t>коммерческая</a:t>
            </a:r>
            <a:r>
              <a:rPr lang="ru-RU" sz="1532" dirty="0">
                <a:solidFill>
                  <a:srgbClr val="0B17B5"/>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организация, наделенная государством имуществом на праве хозяйственного ведения и отвечающая по своим обязательствам всем принадлежащим ей имуществом.</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Законодательство ограничивает имущественные права ГКП на ПХВ, а именно </a:t>
            </a:r>
            <a:r>
              <a:rPr lang="ru-RU" sz="1532" b="1" dirty="0">
                <a:solidFill>
                  <a:prstClr val="black"/>
                </a:solidFill>
                <a:latin typeface="Times New Roman" panose="02020603050405020304" pitchFamily="18" charset="0"/>
                <a:cs typeface="Times New Roman" panose="02020603050405020304" pitchFamily="18" charset="0"/>
              </a:rPr>
              <a:t>оно не вправе без письменного согласия уполномоченного органа:</a:t>
            </a:r>
            <a:br>
              <a:rPr lang="ru-RU" sz="1532" b="1" dirty="0">
                <a:solidFill>
                  <a:prstClr val="black"/>
                </a:solidFill>
                <a:latin typeface="Times New Roman" panose="02020603050405020304" pitchFamily="18" charset="0"/>
                <a:cs typeface="Times New Roman" panose="02020603050405020304" pitchFamily="18" charset="0"/>
              </a:rPr>
            </a:br>
            <a:r>
              <a:rPr lang="ru-RU" sz="1532" b="1" dirty="0">
                <a:solidFill>
                  <a:prstClr val="black"/>
                </a:solidFill>
                <a:latin typeface="Times New Roman" panose="02020603050405020304" pitchFamily="18" charset="0"/>
                <a:cs typeface="Times New Roman" panose="02020603050405020304" pitchFamily="18" charset="0"/>
              </a:rPr>
              <a:t>1) отчуждать или иным способом распоряжаться, сдавать в долгосрочную аренду (свыше трех лет), предоставлять во временное безвозмездное пользование принадлежащие ему здания, сооружения, оборудование и другие основные средства предприятия;</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2) создавать филиалы, представительства и дочерние предприятия, учреждать совместно с частными предпринимателями предприятия и совместные производства, вкладывать в них свой производственный и денежный капитал;</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3) распоряжаться принадлежащими ему акциями, а также дебиторской задолженностью;</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4) выдавать поручительство или гарантию по обязательствам третьих лиц;</a:t>
            </a:r>
            <a:br>
              <a:rPr lang="ru-RU" sz="1532" dirty="0">
                <a:solidFill>
                  <a:prstClr val="black"/>
                </a:solidFill>
                <a:latin typeface="Times New Roman" panose="02020603050405020304" pitchFamily="18" charset="0"/>
                <a:cs typeface="Times New Roman" panose="02020603050405020304" pitchFamily="18" charset="0"/>
              </a:rPr>
            </a:br>
            <a:r>
              <a:rPr lang="ru-RU" sz="1532" dirty="0">
                <a:solidFill>
                  <a:prstClr val="black"/>
                </a:solidFill>
                <a:latin typeface="Times New Roman" panose="02020603050405020304" pitchFamily="18" charset="0"/>
                <a:cs typeface="Times New Roman" panose="02020603050405020304" pitchFamily="18" charset="0"/>
              </a:rPr>
              <a:t>5) предоставлять займы.</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Функции субъекта права коммунальной собственности по отношению к коммунальным государственным предприятиям осуществляет соответствующий акимат, а органом государственного управления этими предприятиями является сам акимат или уполномоченный им орган, например,  управление  здравоохранения.</a:t>
            </a:r>
          </a:p>
          <a:p>
            <a:pPr defTabSz="844083">
              <a:defRPr/>
            </a:pPr>
            <a:endParaRPr lang="ru-RU" sz="1532" b="1"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srgbClr val="0B17B5"/>
                </a:solidFill>
                <a:latin typeface="Times New Roman" panose="02020603050405020304" pitchFamily="18" charset="0"/>
                <a:cs typeface="Times New Roman" panose="02020603050405020304" pitchFamily="18" charset="0"/>
              </a:rPr>
              <a:t>В случае  списания </a:t>
            </a:r>
            <a:r>
              <a:rPr lang="ru-RU" sz="1532" dirty="0">
                <a:solidFill>
                  <a:prstClr val="black"/>
                </a:solidFill>
                <a:latin typeface="Times New Roman" panose="02020603050405020304" pitchFamily="18" charset="0"/>
                <a:cs typeface="Times New Roman" panose="02020603050405020304" pitchFamily="18" charset="0"/>
              </a:rPr>
              <a:t>с баланса ГКП на ПХВ </a:t>
            </a:r>
            <a:r>
              <a:rPr lang="ru-RU" sz="1532" b="1" dirty="0">
                <a:solidFill>
                  <a:srgbClr val="0B17B5"/>
                </a:solidFill>
                <a:latin typeface="Times New Roman" panose="02020603050405020304" pitchFamily="18" charset="0"/>
                <a:cs typeface="Times New Roman" panose="02020603050405020304" pitchFamily="18" charset="0"/>
              </a:rPr>
              <a:t>Основных средств </a:t>
            </a:r>
            <a:r>
              <a:rPr lang="ru-RU" sz="1532" dirty="0">
                <a:solidFill>
                  <a:prstClr val="black"/>
                </a:solidFill>
                <a:latin typeface="Times New Roman" panose="02020603050405020304" pitchFamily="18" charset="0"/>
                <a:cs typeface="Times New Roman" panose="02020603050405020304" pitchFamily="18" charset="0"/>
              </a:rPr>
              <a:t>необходимо письменное согласие учредителя.</a:t>
            </a:r>
          </a:p>
        </p:txBody>
      </p:sp>
    </p:spTree>
    <p:extLst>
      <p:ext uri="{BB962C8B-B14F-4D97-AF65-F5344CB8AC3E}">
        <p14:creationId xmlns:p14="http://schemas.microsoft.com/office/powerpoint/2010/main" val="386367604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82895" y="857257"/>
            <a:ext cx="8475345" cy="4479624"/>
          </a:xfrm>
          <a:prstGeom prst="rect">
            <a:avLst/>
          </a:prstGeom>
        </p:spPr>
        <p:txBody>
          <a:bodyPr vert="horz" wrap="square" lIns="0" tIns="0" rIns="0" bIns="0" rtlCol="0">
            <a:spAutoFit/>
          </a:bodyPr>
          <a:lstStyle/>
          <a:p>
            <a:pPr marL="9525" algn="ctr" defTabSz="844083">
              <a:tabLst>
                <a:tab pos="183361" algn="l"/>
              </a:tabLst>
              <a:defRPr/>
            </a:pPr>
            <a:r>
              <a:rPr lang="ru-RU" sz="1532" b="1" dirty="0">
                <a:solidFill>
                  <a:prstClr val="black"/>
                </a:solidFill>
                <a:latin typeface="Times New Roman" panose="02020603050405020304" pitchFamily="18" charset="0"/>
                <a:cs typeface="Times New Roman" panose="02020603050405020304" pitchFamily="18" charset="0"/>
              </a:rPr>
              <a:t>Пени</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b="1" spc="-34" dirty="0">
                <a:solidFill>
                  <a:prstClr val="black"/>
                </a:solidFill>
                <a:latin typeface="Times New Roman" panose="02020603050405020304" pitchFamily="18" charset="0"/>
                <a:cs typeface="Times New Roman" panose="02020603050405020304" pitchFamily="18" charset="0"/>
              </a:rPr>
              <a:t>з</a:t>
            </a:r>
            <a:r>
              <a:rPr lang="ru-RU" sz="1532" b="1" dirty="0">
                <a:solidFill>
                  <a:prstClr val="black"/>
                </a:solidFill>
                <a:latin typeface="Times New Roman" panose="02020603050405020304" pitchFamily="18" charset="0"/>
                <a:cs typeface="Times New Roman" panose="02020603050405020304" pitchFamily="18" charset="0"/>
              </a:rPr>
              <a:t>а несвоевременно невыплаченную </a:t>
            </a:r>
            <a:r>
              <a:rPr lang="ru-RU" sz="1532" b="1" spc="-34" dirty="0">
                <a:solidFill>
                  <a:prstClr val="black"/>
                </a:solidFill>
                <a:latin typeface="Times New Roman" panose="02020603050405020304" pitchFamily="18" charset="0"/>
                <a:cs typeface="Times New Roman" panose="02020603050405020304" pitchFamily="18" charset="0"/>
              </a:rPr>
              <a:t>з</a:t>
            </a:r>
            <a:r>
              <a:rPr lang="ru-RU" sz="1532" b="1" dirty="0">
                <a:solidFill>
                  <a:prstClr val="black"/>
                </a:solidFill>
                <a:latin typeface="Times New Roman" panose="02020603050405020304" pitchFamily="18" charset="0"/>
                <a:cs typeface="Times New Roman" panose="02020603050405020304" pitchFamily="18" charset="0"/>
              </a:rPr>
              <a:t>ар</a:t>
            </a:r>
            <a:r>
              <a:rPr lang="ru-RU" sz="1532" b="1" spc="-7" dirty="0">
                <a:solidFill>
                  <a:prstClr val="black"/>
                </a:solidFill>
                <a:latin typeface="Times New Roman" panose="02020603050405020304" pitchFamily="18" charset="0"/>
                <a:cs typeface="Times New Roman" panose="02020603050405020304" pitchFamily="18" charset="0"/>
              </a:rPr>
              <a:t>а</a:t>
            </a:r>
            <a:r>
              <a:rPr lang="ru-RU" sz="1532" b="1" dirty="0">
                <a:solidFill>
                  <a:prstClr val="black"/>
                </a:solidFill>
                <a:latin typeface="Times New Roman" panose="02020603050405020304" pitchFamily="18" charset="0"/>
                <a:cs typeface="Times New Roman" panose="02020603050405020304" pitchFamily="18" charset="0"/>
              </a:rPr>
              <a:t>б</a:t>
            </a:r>
            <a:r>
              <a:rPr lang="ru-RU" sz="1532" b="1" spc="-45" dirty="0">
                <a:solidFill>
                  <a:prstClr val="black"/>
                </a:solidFill>
                <a:latin typeface="Times New Roman" panose="02020603050405020304" pitchFamily="18" charset="0"/>
                <a:cs typeface="Times New Roman" panose="02020603050405020304" pitchFamily="18" charset="0"/>
              </a:rPr>
              <a:t>о</a:t>
            </a:r>
            <a:r>
              <a:rPr lang="ru-RU" sz="1532" b="1" spc="-18" dirty="0">
                <a:solidFill>
                  <a:prstClr val="black"/>
                </a:solidFill>
                <a:latin typeface="Times New Roman" panose="02020603050405020304" pitchFamily="18" charset="0"/>
                <a:cs typeface="Times New Roman" panose="02020603050405020304" pitchFamily="18" charset="0"/>
              </a:rPr>
              <a:t>т</a:t>
            </a:r>
            <a:r>
              <a:rPr lang="ru-RU" sz="1532" b="1" dirty="0">
                <a:solidFill>
                  <a:prstClr val="black"/>
                </a:solidFill>
                <a:latin typeface="Times New Roman" panose="02020603050405020304" pitchFamily="18" charset="0"/>
                <a:cs typeface="Times New Roman" panose="02020603050405020304" pitchFamily="18" charset="0"/>
              </a:rPr>
              <a:t>ную</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a:t>
            </a:r>
            <a:r>
              <a:rPr lang="ru-RU" sz="1532" b="1" spc="-18" dirty="0">
                <a:solidFill>
                  <a:prstClr val="black"/>
                </a:solidFill>
                <a:latin typeface="Times New Roman" panose="02020603050405020304" pitchFamily="18" charset="0"/>
                <a:cs typeface="Times New Roman" panose="02020603050405020304" pitchFamily="18" charset="0"/>
              </a:rPr>
              <a:t>ту</a:t>
            </a:r>
          </a:p>
          <a:p>
            <a:pPr marL="9525" algn="ctr" defTabSz="844083">
              <a:tabLst>
                <a:tab pos="183361" algn="l"/>
              </a:tabLst>
              <a:defRPr/>
            </a:pPr>
            <a:endParaRPr lang="ru-RU" sz="1532" b="1" spc="-18" dirty="0">
              <a:solidFill>
                <a:prstClr val="black"/>
              </a:solidFill>
              <a:latin typeface="Times New Roman" panose="02020603050405020304" pitchFamily="18" charset="0"/>
              <a:cs typeface="Times New Roman" panose="02020603050405020304" pitchFamily="18" charset="0"/>
            </a:endParaRPr>
          </a:p>
          <a:p>
            <a:pPr marL="9525" defTabSz="844083">
              <a:tabLst>
                <a:tab pos="183361" algn="l"/>
              </a:tabLst>
              <a:defRPr/>
            </a:pPr>
            <a:r>
              <a:rPr sz="1532" dirty="0">
                <a:solidFill>
                  <a:prstClr val="black"/>
                </a:solidFill>
                <a:latin typeface="Times New Roman" panose="02020603050405020304" pitchFamily="18" charset="0"/>
                <a:cs typeface="Times New Roman" panose="02020603050405020304" pitchFamily="18" charset="0"/>
              </a:rPr>
              <a:t>П.3</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с</a:t>
            </a:r>
            <a:r>
              <a:rPr sz="1532" spc="-150"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spc="-105" dirty="0">
                <a:solidFill>
                  <a:prstClr val="black"/>
                </a:solidFill>
                <a:latin typeface="Times New Roman" panose="02020603050405020304" pitchFamily="18" charset="0"/>
                <a:cs typeface="Times New Roman" panose="02020603050405020304" pitchFamily="18" charset="0"/>
              </a:rPr>
              <a:t>1</a:t>
            </a:r>
            <a:r>
              <a:rPr sz="1532" dirty="0">
                <a:solidFill>
                  <a:prstClr val="black"/>
                </a:solidFill>
                <a:latin typeface="Times New Roman" panose="02020603050405020304" pitchFamily="18" charset="0"/>
                <a:cs typeface="Times New Roman" panose="02020603050405020304" pitchFamily="18" charset="0"/>
              </a:rPr>
              <a:t>13</a:t>
            </a:r>
            <a:r>
              <a:rPr sz="1532" spc="4"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К</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РК</a:t>
            </a:r>
            <a:r>
              <a:rPr sz="1532" spc="-7" dirty="0">
                <a:solidFill>
                  <a:prstClr val="black"/>
                </a:solidFill>
                <a:latin typeface="Times New Roman" panose="02020603050405020304" pitchFamily="18" charset="0"/>
                <a:cs typeface="Times New Roman" panose="02020603050405020304" pitchFamily="18" charset="0"/>
              </a:rPr>
              <a:t> </a:t>
            </a:r>
            <a:r>
              <a:rPr sz="1532" spc="-34"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с</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ан</a:t>
            </a:r>
            <a:r>
              <a:rPr sz="1532" spc="-7" dirty="0">
                <a:solidFill>
                  <a:prstClr val="black"/>
                </a:solidFill>
                <a:latin typeface="Times New Roman" panose="02020603050405020304" pitchFamily="18" charset="0"/>
                <a:cs typeface="Times New Roman" panose="02020603050405020304" pitchFamily="18" charset="0"/>
              </a:rPr>
              <a:t>а</a:t>
            </a:r>
            <a:r>
              <a:rPr sz="1532" spc="-26"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a:t>
            </a:r>
            <a:r>
              <a:rPr sz="1532" spc="-15"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а</a:t>
            </a:r>
            <a:r>
              <a:rPr sz="1532" spc="-56"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т</a:t>
            </a:r>
            <a:r>
              <a:rPr sz="1532" spc="30"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26"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змер</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ис</a:t>
            </a:r>
            <a:r>
              <a:rPr sz="1532" spc="-26" dirty="0">
                <a:solidFill>
                  <a:prstClr val="black"/>
                </a:solidFill>
                <a:latin typeface="Times New Roman" panose="02020603050405020304" pitchFamily="18" charset="0"/>
                <a:cs typeface="Times New Roman" panose="02020603050405020304" pitchFamily="18" charset="0"/>
              </a:rPr>
              <a:t>х</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я из</a:t>
            </a:r>
            <a:r>
              <a:rPr sz="1532" spc="-7" dirty="0">
                <a:solidFill>
                  <a:prstClr val="black"/>
                </a:solidFill>
                <a:latin typeface="Times New Roman" panose="02020603050405020304" pitchFamily="18" charset="0"/>
                <a:cs typeface="Times New Roman" panose="02020603050405020304" pitchFamily="18" charset="0"/>
              </a:rPr>
              <a:t> </a:t>
            </a:r>
            <a:r>
              <a:rPr sz="1532" b="1" spc="-30" dirty="0">
                <a:solidFill>
                  <a:prstClr val="black"/>
                </a:solidFill>
                <a:latin typeface="Times New Roman" panose="02020603050405020304" pitchFamily="18" charset="0"/>
                <a:cs typeface="Times New Roman" panose="02020603050405020304" pitchFamily="18" charset="0"/>
              </a:rPr>
              <a:t>б</a:t>
            </a:r>
            <a:r>
              <a:rPr sz="1532" b="1" spc="-22" dirty="0">
                <a:solidFill>
                  <a:prstClr val="black"/>
                </a:solidFill>
                <a:latin typeface="Times New Roman" panose="02020603050405020304" pitchFamily="18" charset="0"/>
                <a:cs typeface="Times New Roman" panose="02020603050405020304" pitchFamily="18" charset="0"/>
              </a:rPr>
              <a:t>а</a:t>
            </a:r>
            <a:r>
              <a:rPr sz="1532" b="1" spc="-15" dirty="0">
                <a:solidFill>
                  <a:prstClr val="black"/>
                </a:solidFill>
                <a:latin typeface="Times New Roman" panose="02020603050405020304" pitchFamily="18" charset="0"/>
                <a:cs typeface="Times New Roman" panose="02020603050405020304" pitchFamily="18" charset="0"/>
              </a:rPr>
              <a:t>з</a:t>
            </a:r>
            <a:r>
              <a:rPr sz="1532" b="1" dirty="0">
                <a:solidFill>
                  <a:prstClr val="black"/>
                </a:solidFill>
                <a:latin typeface="Times New Roman" panose="02020603050405020304" pitchFamily="18" charset="0"/>
                <a:cs typeface="Times New Roman" panose="02020603050405020304" pitchFamily="18" charset="0"/>
              </a:rPr>
              <a:t>о</a:t>
            </a:r>
            <a:r>
              <a:rPr sz="1532" b="1" spc="-22" dirty="0">
                <a:solidFill>
                  <a:prstClr val="black"/>
                </a:solidFill>
                <a:latin typeface="Times New Roman" panose="02020603050405020304" pitchFamily="18" charset="0"/>
                <a:cs typeface="Times New Roman" panose="02020603050405020304" pitchFamily="18" charset="0"/>
              </a:rPr>
              <a:t>в</a:t>
            </a:r>
            <a:r>
              <a:rPr sz="1532" b="1" dirty="0">
                <a:solidFill>
                  <a:prstClr val="black"/>
                </a:solidFill>
                <a:latin typeface="Times New Roman" panose="02020603050405020304" pitchFamily="18" charset="0"/>
                <a:cs typeface="Times New Roman" panose="02020603050405020304" pitchFamily="18" charset="0"/>
              </a:rPr>
              <a:t>ой с</a:t>
            </a:r>
            <a:r>
              <a:rPr sz="1532" b="1" spc="-15" dirty="0">
                <a:solidFill>
                  <a:prstClr val="black"/>
                </a:solidFill>
                <a:latin typeface="Times New Roman" panose="02020603050405020304" pitchFamily="18" charset="0"/>
                <a:cs typeface="Times New Roman" panose="02020603050405020304" pitchFamily="18" charset="0"/>
              </a:rPr>
              <a:t>т</a:t>
            </a:r>
            <a:r>
              <a:rPr sz="1532" b="1" dirty="0">
                <a:solidFill>
                  <a:prstClr val="black"/>
                </a:solidFill>
                <a:latin typeface="Times New Roman" panose="02020603050405020304" pitchFamily="18" charset="0"/>
                <a:cs typeface="Times New Roman" panose="02020603050405020304" pitchFamily="18" charset="0"/>
              </a:rPr>
              <a:t>авки</a:t>
            </a:r>
            <a:r>
              <a:rPr sz="1532" b="1"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ц</a:t>
            </a:r>
            <a:r>
              <a:rPr sz="1532" spc="-26" dirty="0">
                <a:solidFill>
                  <a:prstClr val="black"/>
                </a:solidFill>
                <a:latin typeface="Times New Roman" panose="02020603050405020304" pitchFamily="18" charset="0"/>
                <a:cs typeface="Times New Roman" panose="02020603050405020304" pitchFamily="18" charset="0"/>
              </a:rPr>
              <a:t>б</a:t>
            </a:r>
            <a:r>
              <a:rPr sz="1532" dirty="0">
                <a:solidFill>
                  <a:prstClr val="black"/>
                </a:solidFill>
                <a:latin typeface="Times New Roman" panose="02020603050405020304" pitchFamily="18" charset="0"/>
                <a:cs typeface="Times New Roman" panose="02020603050405020304" pitchFamily="18" charset="0"/>
              </a:rPr>
              <a:t>ан</a:t>
            </a:r>
            <a:r>
              <a:rPr sz="1532" spc="26"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a:t>
            </a:r>
          </a:p>
          <a:p>
            <a:pPr marL="9525" marR="622474" defTabSz="844083">
              <a:tabLst>
                <a:tab pos="183361" algn="l"/>
              </a:tabLst>
              <a:defRPr/>
            </a:pPr>
            <a:r>
              <a:rPr sz="1532" dirty="0">
                <a:solidFill>
                  <a:prstClr val="black"/>
                </a:solidFill>
                <a:latin typeface="Times New Roman" panose="02020603050405020304" pitchFamily="18" charset="0"/>
                <a:cs typeface="Times New Roman" panose="02020603050405020304" pitchFamily="18" charset="0"/>
              </a:rPr>
              <a:t>Н</a:t>
            </a:r>
            <a:r>
              <a:rPr sz="1532" spc="-34"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чис</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яться</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ня</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жна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a:t>
            </a:r>
            <a:r>
              <a:rPr sz="1532" spc="-34"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чиная</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с</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р</a:t>
            </a:r>
            <a:r>
              <a:rPr sz="1532" spc="-22"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о</a:t>
            </a:r>
            <a:r>
              <a:rPr sz="1532" spc="-30"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 д</a:t>
            </a:r>
            <a:r>
              <a:rPr sz="1532" dirty="0">
                <a:solidFill>
                  <a:prstClr val="black"/>
                </a:solidFill>
                <a:latin typeface="Times New Roman" panose="02020603050405020304" pitchFamily="18" charset="0"/>
                <a:cs typeface="Times New Roman" panose="02020603050405020304" pitchFamily="18" charset="0"/>
              </a:rPr>
              <a:t>ня п</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ос</a:t>
            </a:r>
            <a:r>
              <a:rPr sz="1532" spc="-7" dirty="0">
                <a:solidFill>
                  <a:prstClr val="black"/>
                </a:solidFill>
                <a:latin typeface="Times New Roman" panose="02020603050405020304" pitchFamily="18" charset="0"/>
                <a:cs typeface="Times New Roman" panose="02020603050405020304" pitchFamily="18" charset="0"/>
              </a:rPr>
              <a:t>р</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чки,</a:t>
            </a:r>
            <a:r>
              <a:rPr sz="1532" spc="4" dirty="0">
                <a:solidFill>
                  <a:prstClr val="black"/>
                </a:solidFill>
                <a:latin typeface="Times New Roman" panose="02020603050405020304" pitchFamily="18" charset="0"/>
                <a:cs typeface="Times New Roman" panose="02020603050405020304" pitchFamily="18" charset="0"/>
              </a:rPr>
              <a:t> в</a:t>
            </a:r>
            <a:r>
              <a:rPr sz="1532" spc="18" dirty="0">
                <a:solidFill>
                  <a:prstClr val="black"/>
                </a:solidFill>
                <a:latin typeface="Times New Roman" panose="02020603050405020304" pitchFamily="18" charset="0"/>
                <a:cs typeface="Times New Roman" panose="02020603050405020304" pitchFamily="18" charset="0"/>
              </a:rPr>
              <a:t>к</a:t>
            </a:r>
            <a:r>
              <a:rPr sz="1532" spc="4" dirty="0">
                <a:solidFill>
                  <a:prstClr val="black"/>
                </a:solidFill>
                <a:latin typeface="Times New Roman" panose="02020603050405020304" pitchFamily="18" charset="0"/>
                <a:cs typeface="Times New Roman" panose="02020603050405020304" pitchFamily="18" charset="0"/>
              </a:rPr>
              <a:t>л</a:t>
            </a:r>
            <a:r>
              <a:rPr sz="1532" spc="-26" dirty="0">
                <a:solidFill>
                  <a:prstClr val="black"/>
                </a:solidFill>
                <a:latin typeface="Times New Roman" panose="02020603050405020304" pitchFamily="18" charset="0"/>
                <a:cs typeface="Times New Roman" panose="02020603050405020304" pitchFamily="18" charset="0"/>
              </a:rPr>
              <a:t>ю</a:t>
            </a:r>
            <a:r>
              <a:rPr sz="1532" dirty="0">
                <a:solidFill>
                  <a:prstClr val="black"/>
                </a:solidFill>
                <a:latin typeface="Times New Roman" panose="02020603050405020304" pitchFamily="18" charset="0"/>
                <a:cs typeface="Times New Roman" panose="02020603050405020304" pitchFamily="18" charset="0"/>
              </a:rPr>
              <a:t>ч</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я</a:t>
            </a:r>
            <a:r>
              <a:rPr sz="1532" spc="-18"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ень выпл</a:t>
            </a:r>
            <a:r>
              <a:rPr sz="1532" spc="-30"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ты.</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С</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ав</a:t>
            </a:r>
            <a:r>
              <a:rPr sz="1532" spc="26"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а </a:t>
            </a:r>
            <a:r>
              <a:rPr sz="1532" spc="15" dirty="0">
                <a:solidFill>
                  <a:prstClr val="black"/>
                </a:solidFill>
                <a:latin typeface="Times New Roman" panose="02020603050405020304" pitchFamily="18" charset="0"/>
                <a:cs typeface="Times New Roman" panose="02020603050405020304" pitchFamily="18" charset="0"/>
              </a:rPr>
              <a:t>с</a:t>
            </a:r>
            <a:r>
              <a:rPr sz="1532" dirty="0">
                <a:solidFill>
                  <a:prstClr val="black"/>
                </a:solidFill>
                <a:latin typeface="Times New Roman" panose="02020603050405020304" pitchFamily="18" charset="0"/>
                <a:cs typeface="Times New Roman" panose="02020603050405020304" pitchFamily="18" charset="0"/>
              </a:rPr>
              <a:t>ос</a:t>
            </a:r>
            <a:r>
              <a:rPr sz="1532" spc="-22"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а</a:t>
            </a:r>
            <a:r>
              <a:rPr sz="1532" spc="-30" dirty="0">
                <a:solidFill>
                  <a:prstClr val="black"/>
                </a:solidFill>
                <a:latin typeface="Times New Roman" panose="02020603050405020304" pitchFamily="18" charset="0"/>
                <a:cs typeface="Times New Roman" panose="02020603050405020304" pitchFamily="18" charset="0"/>
              </a:rPr>
              <a:t>в</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я</a:t>
            </a:r>
            <a:r>
              <a:rPr sz="1532" spc="-53"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т </a:t>
            </a:r>
            <a:r>
              <a:rPr sz="1532" b="1" spc="-4" dirty="0">
                <a:solidFill>
                  <a:srgbClr val="0000CC"/>
                </a:solidFill>
                <a:latin typeface="Times New Roman" panose="02020603050405020304" pitchFamily="18" charset="0"/>
                <a:cs typeface="Times New Roman" panose="02020603050405020304" pitchFamily="18" charset="0"/>
              </a:rPr>
              <a:t>1</a:t>
            </a:r>
            <a:r>
              <a:rPr sz="1532" b="1" dirty="0">
                <a:solidFill>
                  <a:srgbClr val="0000CC"/>
                </a:solidFill>
                <a:latin typeface="Times New Roman" panose="02020603050405020304" pitchFamily="18" charset="0"/>
                <a:cs typeface="Times New Roman" panose="02020603050405020304" pitchFamily="18" charset="0"/>
              </a:rPr>
              <a:t>,</a:t>
            </a:r>
            <a:r>
              <a:rPr sz="1532" b="1" spc="-4" dirty="0">
                <a:solidFill>
                  <a:srgbClr val="0000CC"/>
                </a:solidFill>
                <a:latin typeface="Times New Roman" panose="02020603050405020304" pitchFamily="18" charset="0"/>
                <a:cs typeface="Times New Roman" panose="02020603050405020304" pitchFamily="18" charset="0"/>
              </a:rPr>
              <a:t>2</a:t>
            </a:r>
            <a:r>
              <a:rPr sz="1532" b="1" dirty="0">
                <a:solidFill>
                  <a:srgbClr val="0000CC"/>
                </a:solidFill>
                <a:latin typeface="Times New Roman" panose="02020603050405020304" pitchFamily="18" charset="0"/>
                <a:cs typeface="Times New Roman" panose="02020603050405020304" pitchFamily="18" charset="0"/>
              </a:rPr>
              <a:t>5</a:t>
            </a:r>
            <a:r>
              <a:rPr sz="1532" b="1" spc="-4" dirty="0">
                <a:solidFill>
                  <a:srgbClr val="0000CC"/>
                </a:solidFill>
                <a:latin typeface="Times New Roman" panose="02020603050405020304" pitchFamily="18" charset="0"/>
                <a:cs typeface="Times New Roman" panose="02020603050405020304" pitchFamily="18" charset="0"/>
              </a:rPr>
              <a:t> </a:t>
            </a:r>
            <a:r>
              <a:rPr sz="1532" b="1" spc="-30" dirty="0">
                <a:solidFill>
                  <a:srgbClr val="0000CC"/>
                </a:solidFill>
                <a:latin typeface="Times New Roman" panose="02020603050405020304" pitchFamily="18" charset="0"/>
                <a:cs typeface="Times New Roman" panose="02020603050405020304" pitchFamily="18" charset="0"/>
              </a:rPr>
              <a:t>б</a:t>
            </a:r>
            <a:r>
              <a:rPr sz="1532" b="1" spc="-22" dirty="0">
                <a:solidFill>
                  <a:srgbClr val="0000CC"/>
                </a:solidFill>
                <a:latin typeface="Times New Roman" panose="02020603050405020304" pitchFamily="18" charset="0"/>
                <a:cs typeface="Times New Roman" panose="02020603050405020304" pitchFamily="18" charset="0"/>
              </a:rPr>
              <a:t>а</a:t>
            </a:r>
            <a:r>
              <a:rPr sz="1532" b="1" spc="-15" dirty="0">
                <a:solidFill>
                  <a:srgbClr val="0000CC"/>
                </a:solidFill>
                <a:latin typeface="Times New Roman" panose="02020603050405020304" pitchFamily="18" charset="0"/>
                <a:cs typeface="Times New Roman" panose="02020603050405020304" pitchFamily="18" charset="0"/>
              </a:rPr>
              <a:t>з</a:t>
            </a:r>
            <a:r>
              <a:rPr sz="1532" b="1" dirty="0">
                <a:solidFill>
                  <a:srgbClr val="0000CC"/>
                </a:solidFill>
                <a:latin typeface="Times New Roman" panose="02020603050405020304" pitchFamily="18" charset="0"/>
                <a:cs typeface="Times New Roman" panose="02020603050405020304" pitchFamily="18" charset="0"/>
              </a:rPr>
              <a:t>о</a:t>
            </a:r>
            <a:r>
              <a:rPr sz="1532" b="1" spc="-22" dirty="0">
                <a:solidFill>
                  <a:srgbClr val="0000CC"/>
                </a:solidFill>
                <a:latin typeface="Times New Roman" panose="02020603050405020304" pitchFamily="18" charset="0"/>
                <a:cs typeface="Times New Roman" panose="02020603050405020304" pitchFamily="18" charset="0"/>
              </a:rPr>
              <a:t>в</a:t>
            </a:r>
            <a:r>
              <a:rPr sz="1532" b="1" dirty="0">
                <a:solidFill>
                  <a:srgbClr val="0000CC"/>
                </a:solidFill>
                <a:latin typeface="Times New Roman" panose="02020603050405020304" pitchFamily="18" charset="0"/>
                <a:cs typeface="Times New Roman" panose="02020603050405020304" pitchFamily="18" charset="0"/>
              </a:rPr>
              <a:t>ой с</a:t>
            </a:r>
            <a:r>
              <a:rPr sz="1532" b="1" spc="-15" dirty="0">
                <a:solidFill>
                  <a:srgbClr val="0000CC"/>
                </a:solidFill>
                <a:latin typeface="Times New Roman" panose="02020603050405020304" pitchFamily="18" charset="0"/>
                <a:cs typeface="Times New Roman" panose="02020603050405020304" pitchFamily="18" charset="0"/>
              </a:rPr>
              <a:t>т</a:t>
            </a:r>
            <a:r>
              <a:rPr sz="1532" b="1" dirty="0">
                <a:solidFill>
                  <a:srgbClr val="0000CC"/>
                </a:solidFill>
                <a:latin typeface="Times New Roman" panose="02020603050405020304" pitchFamily="18" charset="0"/>
                <a:cs typeface="Times New Roman" panose="02020603050405020304" pitchFamily="18" charset="0"/>
              </a:rPr>
              <a:t>авки</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При </a:t>
            </a:r>
            <a:r>
              <a:rPr sz="1532" spc="-22" dirty="0">
                <a:solidFill>
                  <a:prstClr val="black"/>
                </a:solidFill>
                <a:latin typeface="Times New Roman" panose="02020603050405020304" pitchFamily="18" charset="0"/>
                <a:cs typeface="Times New Roman" panose="02020603050405020304" pitchFamily="18" charset="0"/>
              </a:rPr>
              <a:t>э</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ом</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б</a:t>
            </a:r>
            <a:r>
              <a:rPr sz="1532" spc="-30" dirty="0">
                <a:solidFill>
                  <a:prstClr val="black"/>
                </a:solidFill>
                <a:latin typeface="Times New Roman" panose="02020603050405020304" pitchFamily="18" charset="0"/>
                <a:cs typeface="Times New Roman" panose="02020603050405020304" pitchFamily="18" charset="0"/>
              </a:rPr>
              <a:t>о</a:t>
            </a:r>
            <a:r>
              <a:rPr sz="1532" spc="-15" dirty="0">
                <a:solidFill>
                  <a:prstClr val="black"/>
                </a:solidFill>
                <a:latin typeface="Times New Roman" panose="02020603050405020304" pitchFamily="18" charset="0"/>
                <a:cs typeface="Times New Roman" panose="02020603050405020304" pitchFamily="18" charset="0"/>
              </a:rPr>
              <a:t>т</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д</a:t>
            </a:r>
            <a:r>
              <a:rPr sz="1532" spc="-34" dirty="0">
                <a:solidFill>
                  <a:prstClr val="black"/>
                </a:solidFill>
                <a:latin typeface="Times New Roman" panose="02020603050405020304" pitchFamily="18" charset="0"/>
                <a:cs typeface="Times New Roman" panose="02020603050405020304" pitchFamily="18" charset="0"/>
              </a:rPr>
              <a:t>а</a:t>
            </a:r>
            <a:r>
              <a:rPr sz="1532" spc="-15" dirty="0">
                <a:solidFill>
                  <a:prstClr val="black"/>
                </a:solidFill>
                <a:latin typeface="Times New Roman" panose="02020603050405020304" pitchFamily="18" charset="0"/>
                <a:cs typeface="Times New Roman" panose="02020603050405020304" pitchFamily="18" charset="0"/>
              </a:rPr>
              <a:t>т</a:t>
            </a:r>
            <a:r>
              <a:rPr sz="1532" spc="-49"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ь не </a:t>
            </a:r>
            <a:r>
              <a:rPr sz="1532" spc="4"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а</a:t>
            </a:r>
            <a:r>
              <a:rPr sz="1532" spc="-22"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е</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ни з</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ни</a:t>
            </a:r>
            <a:r>
              <a:rPr sz="1532" spc="4" dirty="0">
                <a:solidFill>
                  <a:prstClr val="black"/>
                </a:solidFill>
                <a:latin typeface="Times New Roman" panose="02020603050405020304" pitchFamily="18" charset="0"/>
                <a:cs typeface="Times New Roman" panose="02020603050405020304" pitchFamily="18" charset="0"/>
              </a:rPr>
              <a:t>з</a:t>
            </a:r>
            <a:r>
              <a:rPr sz="1532" dirty="0">
                <a:solidFill>
                  <a:prstClr val="black"/>
                </a:solidFill>
                <a:latin typeface="Times New Roman" panose="02020603050405020304" pitchFamily="18" charset="0"/>
                <a:cs typeface="Times New Roman" panose="02020603050405020304" pitchFamily="18" charset="0"/>
              </a:rPr>
              <a:t>ить</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a:t>
            </a:r>
            <a:r>
              <a:rPr sz="1532" spc="-26"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змер</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ни выпл</a:t>
            </a:r>
            <a:r>
              <a:rPr sz="1532" spc="-30"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тить</a:t>
            </a:r>
            <a:r>
              <a:rPr sz="1532" spc="-18"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ра</a:t>
            </a:r>
            <a:r>
              <a:rPr sz="1532" dirty="0">
                <a:solidFill>
                  <a:prstClr val="black"/>
                </a:solidFill>
                <a:latin typeface="Times New Roman" panose="02020603050405020304" pitchFamily="18" charset="0"/>
                <a:cs typeface="Times New Roman" panose="02020603050405020304" pitchFamily="18" charset="0"/>
              </a:rPr>
              <a:t>б</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тни</a:t>
            </a:r>
            <a:r>
              <a:rPr sz="1532" spc="30" dirty="0">
                <a:solidFill>
                  <a:prstClr val="black"/>
                </a:solidFill>
                <a:latin typeface="Times New Roman" panose="02020603050405020304" pitchFamily="18" charset="0"/>
                <a:cs typeface="Times New Roman" panose="02020603050405020304" pitchFamily="18" charset="0"/>
              </a:rPr>
              <a:t>к</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м н</a:t>
            </a:r>
            <a:r>
              <a:rPr sz="1532" spc="-26" dirty="0">
                <a:solidFill>
                  <a:prstClr val="black"/>
                </a:solidFill>
                <a:latin typeface="Times New Roman" panose="02020603050405020304" pitchFamily="18" charset="0"/>
                <a:cs typeface="Times New Roman" panose="02020603050405020304" pitchFamily="18" charset="0"/>
              </a:rPr>
              <a:t>е</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с</a:t>
            </a:r>
            <a:r>
              <a:rPr sz="1532" spc="-18" dirty="0">
                <a:solidFill>
                  <a:prstClr val="black"/>
                </a:solidFill>
                <a:latin typeface="Times New Roman" panose="02020603050405020304" pitchFamily="18" charset="0"/>
                <a:cs typeface="Times New Roman" panose="02020603050405020304" pitchFamily="18" charset="0"/>
              </a:rPr>
              <a:t>т</a:t>
            </a:r>
            <a:r>
              <a:rPr sz="1532" spc="-7"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й</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у</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б</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льше</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34" dirty="0">
                <a:solidFill>
                  <a:prstClr val="black"/>
                </a:solidFill>
                <a:latin typeface="Times New Roman" panose="02020603050405020304" pitchFamily="18" charset="0"/>
                <a:cs typeface="Times New Roman" panose="02020603050405020304" pitchFamily="18" charset="0"/>
              </a:rPr>
              <a:t>о</a:t>
            </a:r>
            <a:r>
              <a:rPr sz="1532" spc="18" dirty="0">
                <a:solidFill>
                  <a:prstClr val="black"/>
                </a:solidFill>
                <a:latin typeface="Times New Roman" panose="02020603050405020304" pitchFamily="18" charset="0"/>
                <a:cs typeface="Times New Roman" panose="02020603050405020304" pitchFamily="18" charset="0"/>
              </a:rPr>
              <a:t>л</a:t>
            </a:r>
            <a:r>
              <a:rPr sz="1532" spc="-26"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же</a:t>
            </a:r>
            <a:r>
              <a:rPr sz="1532" dirty="0">
                <a:solidFill>
                  <a:prstClr val="black"/>
                </a:solidFill>
                <a:latin typeface="Times New Roman" panose="02020603050405020304" pitchFamily="18" charset="0"/>
                <a:cs typeface="Times New Roman" panose="02020603050405020304" pitchFamily="18" charset="0"/>
              </a:rPr>
              <a:t>нно</a:t>
            </a:r>
            <a:r>
              <a:rPr sz="1532" spc="-30" dirty="0">
                <a:solidFill>
                  <a:prstClr val="black"/>
                </a:solidFill>
                <a:latin typeface="Times New Roman" panose="02020603050405020304" pitchFamily="18" charset="0"/>
                <a:cs typeface="Times New Roman" panose="02020603050405020304" pitchFamily="18" charset="0"/>
              </a:rPr>
              <a:t>г</a:t>
            </a:r>
            <a:r>
              <a:rPr sz="1532" spc="-7"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a:t>
            </a:r>
          </a:p>
          <a:p>
            <a:pPr marL="9525" marR="1071589" defTabSz="844083">
              <a:tabLst>
                <a:tab pos="183361"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9525" marR="1071589" defTabSz="844083">
              <a:tabLst>
                <a:tab pos="183361" algn="l"/>
              </a:tabLst>
              <a:defRPr/>
            </a:pPr>
            <a:r>
              <a:rPr sz="1532" dirty="0" err="1">
                <a:solidFill>
                  <a:prstClr val="black"/>
                </a:solidFill>
                <a:latin typeface="Times New Roman" panose="02020603050405020304" pitchFamily="18" charset="0"/>
                <a:cs typeface="Times New Roman" panose="02020603050405020304" pitchFamily="18" charset="0"/>
              </a:rPr>
              <a:t>Фо</a:t>
            </a:r>
            <a:r>
              <a:rPr sz="1532" spc="-7" dirty="0" err="1">
                <a:solidFill>
                  <a:prstClr val="black"/>
                </a:solidFill>
                <a:latin typeface="Times New Roman" panose="02020603050405020304" pitchFamily="18" charset="0"/>
                <a:cs typeface="Times New Roman" panose="02020603050405020304" pitchFamily="18" charset="0"/>
              </a:rPr>
              <a:t>р</a:t>
            </a:r>
            <a:r>
              <a:rPr sz="1532" spc="11" dirty="0" err="1">
                <a:solidFill>
                  <a:prstClr val="black"/>
                </a:solidFill>
                <a:latin typeface="Times New Roman" panose="02020603050405020304" pitchFamily="18" charset="0"/>
                <a:cs typeface="Times New Roman" panose="02020603050405020304" pitchFamily="18" charset="0"/>
              </a:rPr>
              <a:t>м</a:t>
            </a:r>
            <a:r>
              <a:rPr sz="1532" spc="-45" dirty="0" err="1">
                <a:solidFill>
                  <a:prstClr val="black"/>
                </a:solidFill>
                <a:latin typeface="Times New Roman" panose="02020603050405020304" pitchFamily="18" charset="0"/>
                <a:cs typeface="Times New Roman" panose="02020603050405020304" pitchFamily="18" charset="0"/>
              </a:rPr>
              <a:t>у</a:t>
            </a:r>
            <a:r>
              <a:rPr sz="1532" spc="4" dirty="0" err="1">
                <a:solidFill>
                  <a:prstClr val="black"/>
                </a:solidFill>
                <a:latin typeface="Times New Roman" panose="02020603050405020304" pitchFamily="18" charset="0"/>
                <a:cs typeface="Times New Roman" panose="02020603050405020304" pitchFamily="18" charset="0"/>
              </a:rPr>
              <a:t>л</a:t>
            </a:r>
            <a:r>
              <a:rPr sz="1532" dirty="0" err="1">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а</a:t>
            </a:r>
            <a:r>
              <a:rPr sz="1532" spc="-22" dirty="0">
                <a:solidFill>
                  <a:prstClr val="black"/>
                </a:solidFill>
                <a:latin typeface="Times New Roman" panose="02020603050405020304" pitchFamily="18" charset="0"/>
                <a:cs typeface="Times New Roman" panose="02020603050405020304" pitchFamily="18" charset="0"/>
              </a:rPr>
              <a:t>с</a:t>
            </a:r>
            <a:r>
              <a:rPr sz="1532" dirty="0">
                <a:solidFill>
                  <a:prstClr val="black"/>
                </a:solidFill>
                <a:latin typeface="Times New Roman" panose="02020603050405020304" pitchFamily="18" charset="0"/>
                <a:cs typeface="Times New Roman" panose="02020603050405020304" pitchFamily="18" charset="0"/>
              </a:rPr>
              <a:t>ч</a:t>
            </a:r>
            <a:r>
              <a:rPr sz="1532" spc="-53" dirty="0">
                <a:solidFill>
                  <a:prstClr val="black"/>
                </a:solidFill>
                <a:latin typeface="Times New Roman" panose="02020603050405020304" pitchFamily="18" charset="0"/>
                <a:cs typeface="Times New Roman" panose="02020603050405020304" pitchFamily="18" charset="0"/>
              </a:rPr>
              <a:t>е</a:t>
            </a:r>
            <a:r>
              <a:rPr sz="1532" spc="-15" dirty="0">
                <a:solidFill>
                  <a:prstClr val="black"/>
                </a:solidFill>
                <a:latin typeface="Times New Roman" panose="02020603050405020304" pitchFamily="18" charset="0"/>
                <a:cs typeface="Times New Roman" panose="02020603050405020304" pitchFamily="18" charset="0"/>
              </a:rPr>
              <a:t>т</a:t>
            </a:r>
            <a:r>
              <a:rPr sz="1532" dirty="0">
                <a:solidFill>
                  <a:prstClr val="black"/>
                </a:solidFill>
                <a:latin typeface="Times New Roman" panose="02020603050405020304" pitchFamily="18" charset="0"/>
                <a:cs typeface="Times New Roman" panose="02020603050405020304" pitchFamily="18" charset="0"/>
              </a:rPr>
              <a:t>а</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о</a:t>
            </a:r>
            <a:r>
              <a:rPr sz="1532" spc="-7" dirty="0">
                <a:solidFill>
                  <a:prstClr val="black"/>
                </a:solidFill>
                <a:latin typeface="Times New Roman" panose="02020603050405020304" pitchFamily="18" charset="0"/>
                <a:cs typeface="Times New Roman" panose="02020603050405020304" pitchFamily="18" charset="0"/>
              </a:rPr>
              <a:t>п</a:t>
            </a:r>
            <a:r>
              <a:rPr sz="1532" dirty="0">
                <a:solidFill>
                  <a:prstClr val="black"/>
                </a:solidFill>
                <a:latin typeface="Times New Roman" panose="02020603050405020304" pitchFamily="18" charset="0"/>
                <a:cs typeface="Times New Roman" panose="02020603050405020304" pitchFamily="18" charset="0"/>
              </a:rPr>
              <a:t>р</a:t>
            </a:r>
            <a:r>
              <a:rPr sz="1532" spc="-34"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д</a:t>
            </a:r>
            <a:r>
              <a:rPr sz="1532" spc="-49"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ена</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a:t>
            </a:r>
            <a:r>
              <a:rPr sz="1532" spc="7"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12</a:t>
            </a:r>
            <a:r>
              <a:rPr sz="1532" dirty="0">
                <a:solidFill>
                  <a:prstClr val="black"/>
                </a:solidFill>
                <a:latin typeface="Times New Roman" panose="02020603050405020304" pitchFamily="18" charset="0"/>
                <a:cs typeface="Times New Roman" panose="02020603050405020304" pitchFamily="18" charset="0"/>
              </a:rPr>
              <a:t>7</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При</a:t>
            </a:r>
            <a:r>
              <a:rPr sz="1532" spc="26" dirty="0">
                <a:solidFill>
                  <a:prstClr val="black"/>
                </a:solidFill>
                <a:latin typeface="Times New Roman" panose="02020603050405020304" pitchFamily="18" charset="0"/>
                <a:cs typeface="Times New Roman" panose="02020603050405020304" pitchFamily="18" charset="0"/>
              </a:rPr>
              <a:t>к</a:t>
            </a:r>
            <a:r>
              <a:rPr sz="1532" spc="-22"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за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Минфина</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РК</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30</a:t>
            </a:r>
            <a:r>
              <a:rPr sz="1532" dirty="0">
                <a:solidFill>
                  <a:prstClr val="black"/>
                </a:solidFill>
                <a:latin typeface="Times New Roman" panose="02020603050405020304" pitchFamily="18" charset="0"/>
                <a:cs typeface="Times New Roman" panose="02020603050405020304" pitchFamily="18" charset="0"/>
              </a:rPr>
              <a:t>6</a:t>
            </a:r>
            <a:r>
              <a:rPr sz="1532" spc="-4" dirty="0">
                <a:solidFill>
                  <a:prstClr val="black"/>
                </a:solidFill>
                <a:latin typeface="Times New Roman" panose="02020603050405020304" pitchFamily="18" charset="0"/>
                <a:cs typeface="Times New Roman" panose="02020603050405020304" pitchFamily="18" charset="0"/>
              </a:rPr>
              <a:t> </a:t>
            </a:r>
            <a:r>
              <a:rPr sz="1532" spc="-34" dirty="0">
                <a:solidFill>
                  <a:prstClr val="black"/>
                </a:solidFill>
                <a:latin typeface="Times New Roman" panose="02020603050405020304" pitchFamily="18" charset="0"/>
                <a:cs typeface="Times New Roman" panose="02020603050405020304" pitchFamily="18" charset="0"/>
              </a:rPr>
              <a:t>о</a:t>
            </a:r>
            <a:r>
              <a:rPr sz="1532" dirty="0">
                <a:solidFill>
                  <a:prstClr val="black"/>
                </a:solidFill>
                <a:latin typeface="Times New Roman" panose="02020603050405020304" pitchFamily="18" charset="0"/>
                <a:cs typeface="Times New Roman" panose="02020603050405020304" pitchFamily="18" charset="0"/>
              </a:rPr>
              <a:t>т</a:t>
            </a:r>
            <a:r>
              <a:rPr sz="1532" spc="4"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27</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02</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201</a:t>
            </a:r>
            <a:r>
              <a:rPr sz="1532" dirty="0">
                <a:solidFill>
                  <a:prstClr val="black"/>
                </a:solidFill>
                <a:latin typeface="Times New Roman" panose="02020603050405020304" pitchFamily="18" charset="0"/>
                <a:cs typeface="Times New Roman" panose="02020603050405020304" pitchFamily="18" charset="0"/>
              </a:rPr>
              <a:t>8</a:t>
            </a:r>
            <a:r>
              <a:rPr sz="1532" spc="7" dirty="0">
                <a:solidFill>
                  <a:prstClr val="black"/>
                </a:solidFill>
                <a:latin typeface="Times New Roman" panose="02020603050405020304" pitchFamily="18" charset="0"/>
                <a:cs typeface="Times New Roman" panose="02020603050405020304" pitchFamily="18" charset="0"/>
              </a:rPr>
              <a:t> </a:t>
            </a:r>
            <a:r>
              <a:rPr sz="1532" spc="-162" dirty="0">
                <a:solidFill>
                  <a:prstClr val="black"/>
                </a:solidFill>
                <a:latin typeface="Times New Roman" panose="02020603050405020304" pitchFamily="18" charset="0"/>
                <a:cs typeface="Times New Roman" panose="02020603050405020304" pitchFamily="18" charset="0"/>
              </a:rPr>
              <a:t>г</a:t>
            </a:r>
            <a:r>
              <a:rPr sz="1532" dirty="0">
                <a:solidFill>
                  <a:prstClr val="black"/>
                </a:solidFill>
                <a:latin typeface="Times New Roman" panose="02020603050405020304" pitchFamily="18" charset="0"/>
                <a:cs typeface="Times New Roman" panose="02020603050405020304" pitchFamily="18" charset="0"/>
              </a:rPr>
              <a:t>. </a:t>
            </a:r>
            <a:r>
              <a:rPr sz="1532" spc="-7" dirty="0">
                <a:solidFill>
                  <a:prstClr val="black"/>
                </a:solidFill>
                <a:latin typeface="Times New Roman" panose="02020603050405020304" pitchFamily="18" charset="0"/>
                <a:cs typeface="Times New Roman" panose="02020603050405020304" pitchFamily="18" charset="0"/>
              </a:rPr>
              <a:t>«</a:t>
            </a:r>
            <a:r>
              <a:rPr sz="1532" dirty="0">
                <a:solidFill>
                  <a:prstClr val="black"/>
                </a:solidFill>
                <a:latin typeface="Times New Roman" panose="02020603050405020304" pitchFamily="18" charset="0"/>
                <a:cs typeface="Times New Roman" panose="02020603050405020304" pitchFamily="18" charset="0"/>
              </a:rPr>
              <a:t>Об </a:t>
            </a:r>
            <a:r>
              <a:rPr sz="1532" spc="-1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т</a:t>
            </a:r>
            <a:r>
              <a:rPr sz="1532" spc="-15"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е</a:t>
            </a:r>
            <a:r>
              <a:rPr sz="1532" spc="-7" dirty="0">
                <a:solidFill>
                  <a:prstClr val="black"/>
                </a:solidFill>
                <a:latin typeface="Times New Roman" panose="02020603050405020304" pitchFamily="18" charset="0"/>
                <a:cs typeface="Times New Roman" panose="02020603050405020304" pitchFamily="18" charset="0"/>
              </a:rPr>
              <a:t>р</a:t>
            </a:r>
            <a:r>
              <a:rPr sz="1532" dirty="0">
                <a:solidFill>
                  <a:prstClr val="black"/>
                </a:solidFill>
                <a:latin typeface="Times New Roman" panose="02020603050405020304" pitchFamily="18" charset="0"/>
                <a:cs typeface="Times New Roman" panose="02020603050405020304" pitchFamily="18" charset="0"/>
              </a:rPr>
              <a:t>ждении</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Пр</a:t>
            </a:r>
            <a:r>
              <a:rPr sz="1532" spc="-7"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вил</a:t>
            </a:r>
            <a:r>
              <a:rPr sz="1532" spc="4" dirty="0">
                <a:solidFill>
                  <a:prstClr val="black"/>
                </a:solidFill>
                <a:latin typeface="Times New Roman" panose="02020603050405020304" pitchFamily="18" charset="0"/>
                <a:cs typeface="Times New Roman" panose="02020603050405020304" pitchFamily="18" charset="0"/>
              </a:rPr>
              <a:t> </a:t>
            </a:r>
            <a:r>
              <a:rPr sz="1532" spc="-15" dirty="0">
                <a:solidFill>
                  <a:prstClr val="black"/>
                </a:solidFill>
                <a:latin typeface="Times New Roman" panose="02020603050405020304" pitchFamily="18" charset="0"/>
                <a:cs typeface="Times New Roman" panose="02020603050405020304" pitchFamily="18" charset="0"/>
              </a:rPr>
              <a:t>в</a:t>
            </a:r>
            <a:r>
              <a:rPr sz="1532" spc="-34"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ения ли</a:t>
            </a:r>
            <a:r>
              <a:rPr sz="1532" spc="-18" dirty="0">
                <a:solidFill>
                  <a:prstClr val="black"/>
                </a:solidFill>
                <a:latin typeface="Times New Roman" panose="02020603050405020304" pitchFamily="18" charset="0"/>
                <a:cs typeface="Times New Roman" panose="02020603050405020304" pitchFamily="18" charset="0"/>
              </a:rPr>
              <a:t>ц</a:t>
            </a:r>
            <a:r>
              <a:rPr sz="1532" dirty="0">
                <a:solidFill>
                  <a:prstClr val="black"/>
                </a:solidFill>
                <a:latin typeface="Times New Roman" panose="02020603050405020304" pitchFamily="18" charset="0"/>
                <a:cs typeface="Times New Roman" panose="02020603050405020304" pitchFamily="18" charset="0"/>
              </a:rPr>
              <a:t>евых</a:t>
            </a:r>
            <a:r>
              <a:rPr sz="1532" spc="-11" dirty="0">
                <a:solidFill>
                  <a:prstClr val="black"/>
                </a:solidFill>
                <a:latin typeface="Times New Roman" panose="02020603050405020304" pitchFamily="18" charset="0"/>
                <a:cs typeface="Times New Roman" panose="02020603050405020304" pitchFamily="18" charset="0"/>
              </a:rPr>
              <a:t> </a:t>
            </a:r>
            <a:r>
              <a:rPr sz="1532" spc="-15" dirty="0" err="1">
                <a:solidFill>
                  <a:prstClr val="black"/>
                </a:solidFill>
                <a:latin typeface="Times New Roman" panose="02020603050405020304" pitchFamily="18" charset="0"/>
                <a:cs typeface="Times New Roman" panose="02020603050405020304" pitchFamily="18" charset="0"/>
              </a:rPr>
              <a:t>с</a:t>
            </a:r>
            <a:r>
              <a:rPr sz="1532" dirty="0" err="1">
                <a:solidFill>
                  <a:prstClr val="black"/>
                </a:solidFill>
                <a:latin typeface="Times New Roman" panose="02020603050405020304" pitchFamily="18" charset="0"/>
                <a:cs typeface="Times New Roman" panose="02020603050405020304" pitchFamily="18" charset="0"/>
              </a:rPr>
              <a:t>ч</a:t>
            </a:r>
            <a:r>
              <a:rPr sz="1532" spc="-53" dirty="0" err="1">
                <a:solidFill>
                  <a:prstClr val="black"/>
                </a:solidFill>
                <a:latin typeface="Times New Roman" panose="02020603050405020304" pitchFamily="18" charset="0"/>
                <a:cs typeface="Times New Roman" panose="02020603050405020304" pitchFamily="18" charset="0"/>
              </a:rPr>
              <a:t>е</a:t>
            </a:r>
            <a:r>
              <a:rPr sz="1532" spc="-15" dirty="0" err="1">
                <a:solidFill>
                  <a:prstClr val="black"/>
                </a:solidFill>
                <a:latin typeface="Times New Roman" panose="02020603050405020304" pitchFamily="18" charset="0"/>
                <a:cs typeface="Times New Roman" panose="02020603050405020304" pitchFamily="18" charset="0"/>
              </a:rPr>
              <a:t>т</a:t>
            </a:r>
            <a:r>
              <a:rPr sz="1532" dirty="0" err="1">
                <a:solidFill>
                  <a:prstClr val="black"/>
                </a:solidFill>
                <a:latin typeface="Times New Roman" panose="02020603050405020304" pitchFamily="18" charset="0"/>
                <a:cs typeface="Times New Roman" panose="02020603050405020304" pitchFamily="18" charset="0"/>
              </a:rPr>
              <a:t>ов</a:t>
            </a:r>
            <a:r>
              <a:rPr sz="1532" spc="-7" dirty="0">
                <a:solidFill>
                  <a:prstClr val="black"/>
                </a:solidFill>
                <a:latin typeface="Times New Roman" panose="02020603050405020304" pitchFamily="18" charset="0"/>
                <a:cs typeface="Times New Roman" panose="02020603050405020304" pitchFamily="18" charset="0"/>
              </a:rPr>
              <a:t>»</a:t>
            </a:r>
            <a:r>
              <a:rPr sz="1532" dirty="0">
                <a:solidFill>
                  <a:prstClr val="black"/>
                </a:solidFill>
                <a:latin typeface="Times New Roman" panose="02020603050405020304" pitchFamily="18" charset="0"/>
                <a:cs typeface="Times New Roman" panose="02020603050405020304" pitchFamily="18" charset="0"/>
              </a:rPr>
              <a:t>.</a:t>
            </a:r>
          </a:p>
          <a:p>
            <a:pPr marL="9525" algn="ctr" defTabSz="844083">
              <a:defRPr/>
            </a:pPr>
            <a:r>
              <a:rPr sz="1532" b="1" dirty="0">
                <a:solidFill>
                  <a:prstClr val="black"/>
                </a:solidFill>
                <a:latin typeface="Times New Roman" panose="02020603050405020304" pitchFamily="18" charset="0"/>
                <a:cs typeface="Times New Roman" panose="02020603050405020304" pitchFamily="18" charset="0"/>
              </a:rPr>
              <a:t>П</a:t>
            </a:r>
            <a:r>
              <a:rPr lang="ru-RU" sz="1532" b="1"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a:t>
            </a:r>
            <a:r>
              <a:rPr lang="ru-RU" sz="1532" b="1"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(Н</a:t>
            </a:r>
            <a:r>
              <a:rPr lang="ru-RU" sz="1532" b="1" dirty="0">
                <a:solidFill>
                  <a:prstClr val="black"/>
                </a:solidFill>
                <a:latin typeface="Times New Roman" panose="02020603050405020304" pitchFamily="18" charset="0"/>
                <a:cs typeface="Times New Roman" panose="02020603050405020304" pitchFamily="18" charset="0"/>
              </a:rPr>
              <a:t> </a:t>
            </a:r>
            <a:r>
              <a:rPr sz="1532" b="1" spc="-7" dirty="0">
                <a:solidFill>
                  <a:prstClr val="black"/>
                </a:solidFill>
                <a:latin typeface="Times New Roman" panose="02020603050405020304" pitchFamily="18" charset="0"/>
                <a:cs typeface="Times New Roman" panose="02020603050405020304" pitchFamily="18" charset="0"/>
              </a:rPr>
              <a:t>*</a:t>
            </a:r>
            <a:r>
              <a:rPr lang="ru-RU"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Р/</a:t>
            </a:r>
            <a:r>
              <a:rPr sz="1532" b="1" spc="-7" dirty="0">
                <a:solidFill>
                  <a:prstClr val="black"/>
                </a:solidFill>
                <a:latin typeface="Times New Roman" panose="02020603050405020304" pitchFamily="18" charset="0"/>
                <a:cs typeface="Times New Roman" panose="02020603050405020304" pitchFamily="18" charset="0"/>
              </a:rPr>
              <a:t>10</a:t>
            </a:r>
            <a:r>
              <a:rPr sz="1532" b="1" spc="-4" dirty="0">
                <a:solidFill>
                  <a:prstClr val="black"/>
                </a:solidFill>
                <a:latin typeface="Times New Roman" panose="02020603050405020304" pitchFamily="18" charset="0"/>
                <a:cs typeface="Times New Roman" panose="02020603050405020304" pitchFamily="18" charset="0"/>
              </a:rPr>
              <a:t>0</a:t>
            </a:r>
            <a:r>
              <a:rPr lang="ru-RU" sz="1532" b="1" spc="-4" dirty="0">
                <a:solidFill>
                  <a:prstClr val="black"/>
                </a:solidFill>
                <a:latin typeface="Times New Roman" panose="02020603050405020304" pitchFamily="18" charset="0"/>
                <a:cs typeface="Times New Roman" panose="02020603050405020304" pitchFamily="18" charset="0"/>
              </a:rPr>
              <a:t> </a:t>
            </a:r>
            <a:r>
              <a:rPr sz="1532" b="1" spc="-7" dirty="0">
                <a:solidFill>
                  <a:prstClr val="black"/>
                </a:solidFill>
                <a:latin typeface="Times New Roman" panose="02020603050405020304" pitchFamily="18" charset="0"/>
                <a:cs typeface="Times New Roman" panose="02020603050405020304" pitchFamily="18" charset="0"/>
              </a:rPr>
              <a:t>*</a:t>
            </a:r>
            <a:r>
              <a:rPr lang="ru-RU" sz="1532" b="1" spc="-7" dirty="0">
                <a:solidFill>
                  <a:prstClr val="black"/>
                </a:solidFill>
                <a:latin typeface="Times New Roman" panose="02020603050405020304" pitchFamily="18" charset="0"/>
                <a:cs typeface="Times New Roman" panose="02020603050405020304" pitchFamily="18" charset="0"/>
              </a:rPr>
              <a:t> </a:t>
            </a:r>
            <a:r>
              <a:rPr sz="1532" b="1" spc="-7" dirty="0">
                <a:solidFill>
                  <a:prstClr val="black"/>
                </a:solidFill>
                <a:latin typeface="Times New Roman" panose="02020603050405020304" pitchFamily="18" charset="0"/>
                <a:cs typeface="Times New Roman" panose="02020603050405020304" pitchFamily="18" charset="0"/>
              </a:rPr>
              <a:t>k</a:t>
            </a:r>
            <a:r>
              <a:rPr lang="ru-RU"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a:t>
            </a:r>
            <a:r>
              <a:rPr lang="ru-RU" sz="1532" b="1"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Д)</a:t>
            </a:r>
            <a:r>
              <a:rPr sz="1532" b="1" spc="-4" dirty="0">
                <a:solidFill>
                  <a:prstClr val="black"/>
                </a:solidFill>
                <a:latin typeface="Times New Roman" panose="02020603050405020304" pitchFamily="18" charset="0"/>
                <a:cs typeface="Times New Roman" panose="02020603050405020304" pitchFamily="18" charset="0"/>
              </a:rPr>
              <a:t>/</a:t>
            </a:r>
            <a:r>
              <a:rPr sz="1532" b="1" spc="-7" dirty="0">
                <a:solidFill>
                  <a:prstClr val="black"/>
                </a:solidFill>
                <a:latin typeface="Times New Roman" panose="02020603050405020304" pitchFamily="18" charset="0"/>
                <a:cs typeface="Times New Roman" panose="02020603050405020304" pitchFamily="18" charset="0"/>
              </a:rPr>
              <a:t>365</a:t>
            </a:r>
            <a:endParaRPr sz="1532" dirty="0">
              <a:solidFill>
                <a:prstClr val="black"/>
              </a:solidFill>
              <a:latin typeface="Times New Roman" panose="02020603050405020304" pitchFamily="18" charset="0"/>
              <a:cs typeface="Times New Roman" panose="02020603050405020304" pitchFamily="18" charset="0"/>
            </a:endParaRPr>
          </a:p>
          <a:p>
            <a:pPr marL="9525" defTabSz="844083">
              <a:tabLst>
                <a:tab pos="183361" algn="l"/>
              </a:tabLst>
              <a:defRPr/>
            </a:pPr>
            <a:r>
              <a:rPr sz="1532" b="1" dirty="0">
                <a:solidFill>
                  <a:prstClr val="black"/>
                </a:solidFill>
                <a:latin typeface="Times New Roman" panose="02020603050405020304" pitchFamily="18" charset="0"/>
                <a:cs typeface="Times New Roman" panose="02020603050405020304" pitchFamily="18" charset="0"/>
              </a:rPr>
              <a:t>П</a:t>
            </a:r>
            <a:r>
              <a:rPr sz="1532" b="1"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с</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мма</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a:t>
            </a:r>
            <a:r>
              <a:rPr sz="1532" spc="-30"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чис</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енной п</a:t>
            </a:r>
            <a:r>
              <a:rPr sz="1532" spc="-7" dirty="0">
                <a:solidFill>
                  <a:prstClr val="black"/>
                </a:solidFill>
                <a:latin typeface="Times New Roman" panose="02020603050405020304" pitchFamily="18" charset="0"/>
                <a:cs typeface="Times New Roman" panose="02020603050405020304" pitchFamily="18" charset="0"/>
              </a:rPr>
              <a:t>е</a:t>
            </a:r>
            <a:r>
              <a:rPr sz="1532" dirty="0">
                <a:solidFill>
                  <a:prstClr val="black"/>
                </a:solidFill>
                <a:latin typeface="Times New Roman" panose="02020603050405020304" pitchFamily="18" charset="0"/>
                <a:cs typeface="Times New Roman" panose="02020603050405020304" pitchFamily="18" charset="0"/>
              </a:rPr>
              <a:t>ни</a:t>
            </a:r>
          </a:p>
          <a:p>
            <a:pPr marL="9525" defTabSz="844083">
              <a:tabLst>
                <a:tab pos="183361" algn="l"/>
              </a:tabLst>
              <a:defRPr/>
            </a:pPr>
            <a:r>
              <a:rPr sz="1532" b="1" dirty="0">
                <a:solidFill>
                  <a:prstClr val="black"/>
                </a:solidFill>
                <a:latin typeface="Times New Roman" panose="02020603050405020304" pitchFamily="18" charset="0"/>
                <a:cs typeface="Times New Roman" panose="02020603050405020304" pitchFamily="18" charset="0"/>
              </a:rPr>
              <a:t>H</a:t>
            </a:r>
            <a:r>
              <a:rPr sz="1532" b="1"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с</a:t>
            </a:r>
            <a:r>
              <a:rPr sz="1532" spc="-38" dirty="0">
                <a:solidFill>
                  <a:prstClr val="black"/>
                </a:solidFill>
                <a:latin typeface="Times New Roman" panose="02020603050405020304" pitchFamily="18" charset="0"/>
                <a:cs typeface="Times New Roman" panose="02020603050405020304" pitchFamily="18" charset="0"/>
              </a:rPr>
              <a:t>у</a:t>
            </a:r>
            <a:r>
              <a:rPr sz="1532" dirty="0">
                <a:solidFill>
                  <a:prstClr val="black"/>
                </a:solidFill>
                <a:latin typeface="Times New Roman" panose="02020603050405020304" pitchFamily="18" charset="0"/>
                <a:cs typeface="Times New Roman" panose="02020603050405020304" pitchFamily="18" charset="0"/>
              </a:rPr>
              <a:t>мма</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н</a:t>
            </a:r>
            <a:r>
              <a:rPr sz="1532" spc="-30" dirty="0">
                <a:solidFill>
                  <a:prstClr val="black"/>
                </a:solidFill>
                <a:latin typeface="Times New Roman" panose="02020603050405020304" pitchFamily="18" charset="0"/>
                <a:cs typeface="Times New Roman" panose="02020603050405020304" pitchFamily="18" charset="0"/>
              </a:rPr>
              <a:t>е</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ои</a:t>
            </a:r>
            <a:r>
              <a:rPr sz="1532" spc="-7" dirty="0">
                <a:solidFill>
                  <a:prstClr val="black"/>
                </a:solidFill>
                <a:latin typeface="Times New Roman" panose="02020603050405020304" pitchFamily="18" charset="0"/>
                <a:cs typeface="Times New Roman" panose="02020603050405020304" pitchFamily="18" charset="0"/>
              </a:rPr>
              <a:t>м</a:t>
            </a:r>
            <a:r>
              <a:rPr sz="1532" dirty="0">
                <a:solidFill>
                  <a:prstClr val="black"/>
                </a:solidFill>
                <a:latin typeface="Times New Roman" panose="02020603050405020304" pitchFamily="18" charset="0"/>
                <a:cs typeface="Times New Roman" panose="02020603050405020304" pitchFamily="18" charset="0"/>
              </a:rPr>
              <a:t>ки</a:t>
            </a:r>
          </a:p>
          <a:p>
            <a:pPr marL="9525" defTabSz="844083">
              <a:tabLst>
                <a:tab pos="183361" algn="l"/>
              </a:tabLst>
              <a:defRPr/>
            </a:pPr>
            <a:r>
              <a:rPr sz="1532" b="1" dirty="0">
                <a:solidFill>
                  <a:prstClr val="black"/>
                </a:solidFill>
                <a:latin typeface="Times New Roman" panose="02020603050405020304" pitchFamily="18" charset="0"/>
                <a:cs typeface="Times New Roman" panose="02020603050405020304" pitchFamily="18" charset="0"/>
              </a:rPr>
              <a:t>Р</a:t>
            </a:r>
            <a:r>
              <a:rPr sz="1532" b="1"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err="1">
                <a:solidFill>
                  <a:prstClr val="black"/>
                </a:solidFill>
                <a:latin typeface="Times New Roman" panose="02020603050405020304" pitchFamily="18" charset="0"/>
                <a:cs typeface="Times New Roman" panose="02020603050405020304" pitchFamily="18" charset="0"/>
              </a:rPr>
              <a:t>с</a:t>
            </a:r>
            <a:r>
              <a:rPr sz="1532" spc="-15" dirty="0" err="1">
                <a:solidFill>
                  <a:prstClr val="black"/>
                </a:solidFill>
                <a:latin typeface="Times New Roman" panose="02020603050405020304" pitchFamily="18" charset="0"/>
                <a:cs typeface="Times New Roman" panose="02020603050405020304" pitchFamily="18" charset="0"/>
              </a:rPr>
              <a:t>т</a:t>
            </a:r>
            <a:r>
              <a:rPr sz="1532" dirty="0" err="1">
                <a:solidFill>
                  <a:prstClr val="black"/>
                </a:solidFill>
                <a:latin typeface="Times New Roman" panose="02020603050405020304" pitchFamily="18" charset="0"/>
                <a:cs typeface="Times New Roman" panose="02020603050405020304" pitchFamily="18" charset="0"/>
              </a:rPr>
              <a:t>ав</a:t>
            </a:r>
            <a:r>
              <a:rPr sz="1532" spc="26" dirty="0" err="1">
                <a:solidFill>
                  <a:prstClr val="black"/>
                </a:solidFill>
                <a:latin typeface="Times New Roman" panose="02020603050405020304" pitchFamily="18" charset="0"/>
                <a:cs typeface="Times New Roman" panose="02020603050405020304" pitchFamily="18" charset="0"/>
              </a:rPr>
              <a:t>к</a:t>
            </a:r>
            <a:r>
              <a:rPr sz="1532" dirty="0" err="1">
                <a:solidFill>
                  <a:prstClr val="black"/>
                </a:solidFill>
                <a:latin typeface="Times New Roman" panose="02020603050405020304" pitchFamily="18" charset="0"/>
                <a:cs typeface="Times New Roman" panose="02020603050405020304" pitchFamily="18" charset="0"/>
              </a:rPr>
              <a:t>а</a:t>
            </a:r>
            <a:r>
              <a:rPr sz="1532" spc="4" dirty="0">
                <a:solidFill>
                  <a:prstClr val="black"/>
                </a:solidFill>
                <a:latin typeface="Times New Roman" panose="02020603050405020304" pitchFamily="18" charset="0"/>
                <a:cs typeface="Times New Roman" panose="02020603050405020304" pitchFamily="18" charset="0"/>
              </a:rPr>
              <a:t> </a:t>
            </a:r>
            <a:r>
              <a:rPr sz="1532" dirty="0" err="1">
                <a:solidFill>
                  <a:prstClr val="black"/>
                </a:solidFill>
                <a:latin typeface="Times New Roman" panose="02020603050405020304" pitchFamily="18" charset="0"/>
                <a:cs typeface="Times New Roman" panose="02020603050405020304" pitchFamily="18" charset="0"/>
              </a:rPr>
              <a:t>р</a:t>
            </a:r>
            <a:r>
              <a:rPr sz="1532" spc="-7" dirty="0" err="1">
                <a:solidFill>
                  <a:prstClr val="black"/>
                </a:solidFill>
                <a:latin typeface="Times New Roman" panose="02020603050405020304" pitchFamily="18" charset="0"/>
                <a:cs typeface="Times New Roman" panose="02020603050405020304" pitchFamily="18" charset="0"/>
              </a:rPr>
              <a:t>еф</a:t>
            </a:r>
            <a:r>
              <a:rPr sz="1532" dirty="0" err="1">
                <a:solidFill>
                  <a:prstClr val="black"/>
                </a:solidFill>
                <a:latin typeface="Times New Roman" panose="02020603050405020304" pitchFamily="18" charset="0"/>
                <a:cs typeface="Times New Roman" panose="02020603050405020304" pitchFamily="18" charset="0"/>
              </a:rPr>
              <a:t>инансир</a:t>
            </a:r>
            <a:r>
              <a:rPr sz="1532" spc="-7" dirty="0" err="1">
                <a:solidFill>
                  <a:prstClr val="black"/>
                </a:solidFill>
                <a:latin typeface="Times New Roman" panose="02020603050405020304" pitchFamily="18" charset="0"/>
                <a:cs typeface="Times New Roman" panose="02020603050405020304" pitchFamily="18" charset="0"/>
              </a:rPr>
              <a:t>о</a:t>
            </a:r>
            <a:r>
              <a:rPr sz="1532" spc="-15" dirty="0" err="1">
                <a:solidFill>
                  <a:prstClr val="black"/>
                </a:solidFill>
                <a:latin typeface="Times New Roman" panose="02020603050405020304" pitchFamily="18" charset="0"/>
                <a:cs typeface="Times New Roman" panose="02020603050405020304" pitchFamily="18" charset="0"/>
              </a:rPr>
              <a:t>в</a:t>
            </a:r>
            <a:r>
              <a:rPr sz="1532" dirty="0" err="1">
                <a:solidFill>
                  <a:prstClr val="black"/>
                </a:solidFill>
                <a:latin typeface="Times New Roman" panose="02020603050405020304" pitchFamily="18" charset="0"/>
                <a:cs typeface="Times New Roman" panose="02020603050405020304" pitchFamily="18" charset="0"/>
              </a:rPr>
              <a:t>ания</a:t>
            </a:r>
            <a:r>
              <a:rPr lang="ru-RU" sz="1532" dirty="0">
                <a:solidFill>
                  <a:prstClr val="black"/>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базовая ставка</a:t>
            </a:r>
            <a:endParaRPr sz="1532" b="1" dirty="0">
              <a:solidFill>
                <a:srgbClr val="0000CC"/>
              </a:solidFill>
              <a:latin typeface="Times New Roman" panose="02020603050405020304" pitchFamily="18" charset="0"/>
              <a:cs typeface="Times New Roman" panose="02020603050405020304" pitchFamily="18" charset="0"/>
            </a:endParaRPr>
          </a:p>
          <a:p>
            <a:pPr marL="9525" defTabSz="844083">
              <a:tabLst>
                <a:tab pos="183361" algn="l"/>
              </a:tabLst>
              <a:defRPr/>
            </a:pPr>
            <a:r>
              <a:rPr sz="1532" b="1" dirty="0">
                <a:solidFill>
                  <a:prstClr val="black"/>
                </a:solidFill>
                <a:latin typeface="Times New Roman" panose="02020603050405020304" pitchFamily="18" charset="0"/>
                <a:cs typeface="Times New Roman" panose="02020603050405020304" pitchFamily="18" charset="0"/>
              </a:rPr>
              <a:t>k</a:t>
            </a:r>
            <a:r>
              <a:rPr sz="1532" b="1"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spc="18" dirty="0">
                <a:solidFill>
                  <a:prstClr val="black"/>
                </a:solidFill>
                <a:latin typeface="Times New Roman" panose="02020603050405020304" pitchFamily="18" charset="0"/>
                <a:cs typeface="Times New Roman" panose="02020603050405020304" pitchFamily="18" charset="0"/>
              </a:rPr>
              <a:t>к</a:t>
            </a:r>
            <a:r>
              <a:rPr sz="1532" dirty="0">
                <a:solidFill>
                  <a:prstClr val="black"/>
                </a:solidFill>
                <a:latin typeface="Times New Roman" panose="02020603050405020304" pitchFamily="18" charset="0"/>
                <a:cs typeface="Times New Roman" panose="02020603050405020304" pitchFamily="18" charset="0"/>
              </a:rPr>
              <a:t>оэф</a:t>
            </a:r>
            <a:r>
              <a:rPr sz="1532" spc="-7" dirty="0">
                <a:solidFill>
                  <a:prstClr val="black"/>
                </a:solidFill>
                <a:latin typeface="Times New Roman" panose="02020603050405020304" pitchFamily="18" charset="0"/>
                <a:cs typeface="Times New Roman" panose="02020603050405020304" pitchFamily="18" charset="0"/>
              </a:rPr>
              <a:t>ф</a:t>
            </a:r>
            <a:r>
              <a:rPr sz="1532" dirty="0">
                <a:solidFill>
                  <a:prstClr val="black"/>
                </a:solidFill>
                <a:latin typeface="Times New Roman" panose="02020603050405020304" pitchFamily="18" charset="0"/>
                <a:cs typeface="Times New Roman" panose="02020603050405020304" pitchFamily="18" charset="0"/>
              </a:rPr>
              <a:t>ициент</a:t>
            </a:r>
            <a:r>
              <a:rPr sz="1532" spc="-3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кр</a:t>
            </a:r>
            <a:r>
              <a:rPr sz="1532" spc="-34" dirty="0">
                <a:solidFill>
                  <a:prstClr val="black"/>
                </a:solidFill>
                <a:latin typeface="Times New Roman" panose="02020603050405020304" pitchFamily="18" charset="0"/>
                <a:cs typeface="Times New Roman" panose="02020603050405020304" pitchFamily="18" charset="0"/>
              </a:rPr>
              <a:t>а</a:t>
            </a:r>
            <a:r>
              <a:rPr sz="1532" dirty="0">
                <a:solidFill>
                  <a:prstClr val="black"/>
                </a:solidFill>
                <a:latin typeface="Times New Roman" panose="02020603050405020304" pitchFamily="18" charset="0"/>
                <a:cs typeface="Times New Roman" panose="02020603050405020304" pitchFamily="18" charset="0"/>
              </a:rPr>
              <a:t>тности</a:t>
            </a:r>
          </a:p>
          <a:p>
            <a:pPr marL="9525" defTabSz="844083">
              <a:tabLst>
                <a:tab pos="183361" algn="l"/>
              </a:tabLst>
              <a:defRPr/>
            </a:pPr>
            <a:r>
              <a:rPr sz="1532" b="1" dirty="0">
                <a:solidFill>
                  <a:prstClr val="black"/>
                </a:solidFill>
                <a:latin typeface="Times New Roman" panose="02020603050405020304" pitchFamily="18" charset="0"/>
                <a:cs typeface="Times New Roman" panose="02020603050405020304" pitchFamily="18" charset="0"/>
              </a:rPr>
              <a:t>Д</a:t>
            </a:r>
            <a:r>
              <a:rPr sz="1532" b="1"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spc="18" dirty="0">
                <a:solidFill>
                  <a:prstClr val="black"/>
                </a:solidFill>
                <a:latin typeface="Times New Roman" panose="02020603050405020304" pitchFamily="18" charset="0"/>
                <a:cs typeface="Times New Roman" panose="02020603050405020304" pitchFamily="18" charset="0"/>
              </a:rPr>
              <a:t>к</a:t>
            </a:r>
            <a:r>
              <a:rPr sz="1532" spc="-34" dirty="0">
                <a:solidFill>
                  <a:prstClr val="black"/>
                </a:solidFill>
                <a:latin typeface="Times New Roman" panose="02020603050405020304" pitchFamily="18" charset="0"/>
                <a:cs typeface="Times New Roman" panose="02020603050405020304" pitchFamily="18" charset="0"/>
              </a:rPr>
              <a:t>о</a:t>
            </a:r>
            <a:r>
              <a:rPr sz="1532" spc="4" dirty="0">
                <a:solidFill>
                  <a:prstClr val="black"/>
                </a:solidFill>
                <a:latin typeface="Times New Roman" panose="02020603050405020304" pitchFamily="18" charset="0"/>
                <a:cs typeface="Times New Roman" panose="02020603050405020304" pitchFamily="18" charset="0"/>
              </a:rPr>
              <a:t>л</a:t>
            </a:r>
            <a:r>
              <a:rPr sz="1532" dirty="0">
                <a:solidFill>
                  <a:prstClr val="black"/>
                </a:solidFill>
                <a:latin typeface="Times New Roman" panose="02020603050405020304" pitchFamily="18" charset="0"/>
                <a:cs typeface="Times New Roman" panose="02020603050405020304" pitchFamily="18" charset="0"/>
              </a:rPr>
              <a:t>ичест</a:t>
            </a:r>
            <a:r>
              <a:rPr sz="1532" spc="-18" dirty="0">
                <a:solidFill>
                  <a:prstClr val="black"/>
                </a:solidFill>
                <a:latin typeface="Times New Roman" panose="02020603050405020304" pitchFamily="18" charset="0"/>
                <a:cs typeface="Times New Roman" panose="02020603050405020304" pitchFamily="18" charset="0"/>
              </a:rPr>
              <a:t>в</a:t>
            </a:r>
            <a:r>
              <a:rPr sz="1532" dirty="0">
                <a:solidFill>
                  <a:prstClr val="black"/>
                </a:solidFill>
                <a:latin typeface="Times New Roman" panose="02020603050405020304" pitchFamily="18" charset="0"/>
                <a:cs typeface="Times New Roman" panose="02020603050405020304" pitchFamily="18" charset="0"/>
              </a:rPr>
              <a:t>о</a:t>
            </a:r>
            <a:r>
              <a:rPr sz="1532" spc="-1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д</a:t>
            </a:r>
            <a:r>
              <a:rPr sz="1532" dirty="0">
                <a:solidFill>
                  <a:prstClr val="black"/>
                </a:solidFill>
                <a:latin typeface="Times New Roman" panose="02020603050405020304" pitchFamily="18" charset="0"/>
                <a:cs typeface="Times New Roman" panose="02020603050405020304" pitchFamily="18" charset="0"/>
              </a:rPr>
              <a:t>ней</a:t>
            </a:r>
          </a:p>
          <a:p>
            <a:pPr marL="9525" defTabSz="844083">
              <a:defRPr/>
            </a:pPr>
            <a:r>
              <a:rPr sz="1532" i="1" spc="-15" dirty="0" err="1">
                <a:solidFill>
                  <a:prstClr val="black"/>
                </a:solidFill>
                <a:latin typeface="Times New Roman" panose="02020603050405020304" pitchFamily="18" charset="0"/>
                <a:cs typeface="Times New Roman" panose="02020603050405020304" pitchFamily="18" charset="0"/>
              </a:rPr>
              <a:t>с</a:t>
            </a:r>
            <a:r>
              <a:rPr sz="1532" i="1" spc="-7" dirty="0" err="1">
                <a:solidFill>
                  <a:prstClr val="black"/>
                </a:solidFill>
                <a:latin typeface="Times New Roman" panose="02020603050405020304" pitchFamily="18" charset="0"/>
                <a:cs typeface="Times New Roman" panose="02020603050405020304" pitchFamily="18" charset="0"/>
              </a:rPr>
              <a:t>у</a:t>
            </a:r>
            <a:r>
              <a:rPr sz="1532" i="1" spc="-334" dirty="0">
                <a:solidFill>
                  <a:prstClr val="black"/>
                </a:solidFill>
                <a:latin typeface="Times New Roman" panose="02020603050405020304" pitchFamily="18" charset="0"/>
                <a:cs typeface="Times New Roman" panose="02020603050405020304" pitchFamily="18" charset="0"/>
              </a:rPr>
              <a:t> </a:t>
            </a:r>
            <a:r>
              <a:rPr sz="1532" i="1" spc="-11" dirty="0">
                <a:solidFill>
                  <a:prstClr val="black"/>
                </a:solidFill>
                <a:latin typeface="Times New Roman" panose="02020603050405020304" pitchFamily="18" charset="0"/>
                <a:cs typeface="Times New Roman" panose="02020603050405020304" pitchFamily="18" charset="0"/>
              </a:rPr>
              <a:t>м</a:t>
            </a:r>
            <a:r>
              <a:rPr sz="1532" i="1" spc="-18" dirty="0">
                <a:solidFill>
                  <a:prstClr val="black"/>
                </a:solidFill>
                <a:latin typeface="Times New Roman" panose="02020603050405020304" pitchFamily="18" charset="0"/>
                <a:cs typeface="Times New Roman" panose="02020603050405020304" pitchFamily="18" charset="0"/>
              </a:rPr>
              <a:t>м</a:t>
            </a:r>
            <a:r>
              <a:rPr sz="1532" i="1" spc="-7" dirty="0">
                <a:solidFill>
                  <a:prstClr val="black"/>
                </a:solidFill>
                <a:latin typeface="Times New Roman" panose="02020603050405020304" pitchFamily="18" charset="0"/>
                <a:cs typeface="Times New Roman" panose="02020603050405020304" pitchFamily="18" charset="0"/>
              </a:rPr>
              <a:t>а</a:t>
            </a:r>
            <a:r>
              <a:rPr sz="1532" i="1"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н</a:t>
            </a:r>
            <a:r>
              <a:rPr sz="1532" i="1" spc="-90" dirty="0">
                <a:solidFill>
                  <a:prstClr val="black"/>
                </a:solidFill>
                <a:latin typeface="Times New Roman" panose="02020603050405020304" pitchFamily="18" charset="0"/>
                <a:cs typeface="Times New Roman" panose="02020603050405020304" pitchFamily="18" charset="0"/>
              </a:rPr>
              <a:t>а</a:t>
            </a:r>
            <a:r>
              <a:rPr sz="1532" i="1" spc="-7" dirty="0">
                <a:solidFill>
                  <a:prstClr val="black"/>
                </a:solidFill>
                <a:latin typeface="Times New Roman" panose="02020603050405020304" pitchFamily="18" charset="0"/>
                <a:cs typeface="Times New Roman" panose="02020603050405020304" pitchFamily="18" charset="0"/>
              </a:rPr>
              <a:t>чис</a:t>
            </a:r>
            <a:r>
              <a:rPr sz="1532" i="1" spc="-334"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ленной пени я</a:t>
            </a:r>
            <a:r>
              <a:rPr sz="1532" i="1" spc="-49" dirty="0">
                <a:solidFill>
                  <a:prstClr val="black"/>
                </a:solidFill>
                <a:latin typeface="Times New Roman" panose="02020603050405020304" pitchFamily="18" charset="0"/>
                <a:cs typeface="Times New Roman" panose="02020603050405020304" pitchFamily="18" charset="0"/>
              </a:rPr>
              <a:t>в</a:t>
            </a:r>
            <a:r>
              <a:rPr sz="1532" i="1" spc="-7" dirty="0">
                <a:solidFill>
                  <a:prstClr val="black"/>
                </a:solidFill>
                <a:latin typeface="Times New Roman" panose="02020603050405020304" pitchFamily="18" charset="0"/>
                <a:cs typeface="Times New Roman" panose="02020603050405020304" pitchFamily="18" charset="0"/>
              </a:rPr>
              <a:t>ля</a:t>
            </a:r>
            <a:r>
              <a:rPr sz="1532" i="1" spc="-18" dirty="0">
                <a:solidFill>
                  <a:prstClr val="black"/>
                </a:solidFill>
                <a:latin typeface="Times New Roman" panose="02020603050405020304" pitchFamily="18" charset="0"/>
                <a:cs typeface="Times New Roman" panose="02020603050405020304" pitchFamily="18" charset="0"/>
              </a:rPr>
              <a:t>е</a:t>
            </a:r>
            <a:r>
              <a:rPr sz="1532" i="1" spc="-30" dirty="0">
                <a:solidFill>
                  <a:prstClr val="black"/>
                </a:solidFill>
                <a:latin typeface="Times New Roman" panose="02020603050405020304" pitchFamily="18" charset="0"/>
                <a:cs typeface="Times New Roman" panose="02020603050405020304" pitchFamily="18" charset="0"/>
              </a:rPr>
              <a:t>т</a:t>
            </a:r>
            <a:r>
              <a:rPr sz="1532" i="1" spc="-7" dirty="0">
                <a:solidFill>
                  <a:prstClr val="black"/>
                </a:solidFill>
                <a:latin typeface="Times New Roman" panose="02020603050405020304" pitchFamily="18" charset="0"/>
                <a:cs typeface="Times New Roman" panose="02020603050405020304" pitchFamily="18" charset="0"/>
              </a:rPr>
              <a:t>с</a:t>
            </a:r>
            <a:r>
              <a:rPr sz="1532" i="1" spc="-334"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я д</a:t>
            </a:r>
            <a:r>
              <a:rPr sz="1532" i="1" spc="-338" dirty="0">
                <a:solidFill>
                  <a:prstClr val="black"/>
                </a:solidFill>
                <a:latin typeface="Times New Roman" panose="02020603050405020304" pitchFamily="18" charset="0"/>
                <a:cs typeface="Times New Roman" panose="02020603050405020304" pitchFamily="18" charset="0"/>
              </a:rPr>
              <a:t> </a:t>
            </a:r>
            <a:r>
              <a:rPr sz="1532" i="1" spc="-38" dirty="0">
                <a:solidFill>
                  <a:prstClr val="black"/>
                </a:solidFill>
                <a:latin typeface="Times New Roman" panose="02020603050405020304" pitchFamily="18" charset="0"/>
                <a:cs typeface="Times New Roman" panose="02020603050405020304" pitchFamily="18" charset="0"/>
              </a:rPr>
              <a:t>о</a:t>
            </a:r>
            <a:r>
              <a:rPr sz="1532" i="1" spc="-15" dirty="0">
                <a:solidFill>
                  <a:prstClr val="black"/>
                </a:solidFill>
                <a:latin typeface="Times New Roman" panose="02020603050405020304" pitchFamily="18" charset="0"/>
                <a:cs typeface="Times New Roman" panose="02020603050405020304" pitchFamily="18" charset="0"/>
              </a:rPr>
              <a:t>х</a:t>
            </a:r>
            <a:r>
              <a:rPr sz="1532" i="1" spc="-7" dirty="0">
                <a:solidFill>
                  <a:prstClr val="black"/>
                </a:solidFill>
                <a:latin typeface="Times New Roman" panose="02020603050405020304" pitchFamily="18" charset="0"/>
                <a:cs typeface="Times New Roman" panose="02020603050405020304" pitchFamily="18" charset="0"/>
              </a:rPr>
              <a:t>од</a:t>
            </a:r>
            <a:r>
              <a:rPr sz="1532" i="1" spc="-334"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ом</a:t>
            </a:r>
            <a:r>
              <a:rPr sz="1532" i="1"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рабо</a:t>
            </a:r>
            <a:r>
              <a:rPr sz="1532" i="1" spc="-18" dirty="0">
                <a:solidFill>
                  <a:prstClr val="black"/>
                </a:solidFill>
                <a:latin typeface="Times New Roman" panose="02020603050405020304" pitchFamily="18" charset="0"/>
                <a:cs typeface="Times New Roman" panose="02020603050405020304" pitchFamily="18" charset="0"/>
              </a:rPr>
              <a:t>т</a:t>
            </a:r>
            <a:r>
              <a:rPr sz="1532" i="1" spc="-7" dirty="0">
                <a:solidFill>
                  <a:prstClr val="black"/>
                </a:solidFill>
                <a:latin typeface="Times New Roman" panose="02020603050405020304" pitchFamily="18" charset="0"/>
                <a:cs typeface="Times New Roman" panose="02020603050405020304" pitchFamily="18" charset="0"/>
              </a:rPr>
              <a:t>ника,</a:t>
            </a:r>
            <a:r>
              <a:rPr sz="1532" i="1"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а</a:t>
            </a:r>
            <a:r>
              <a:rPr sz="1532" i="1"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с</a:t>
            </a:r>
            <a:r>
              <a:rPr sz="1532" i="1" spc="-334"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л</a:t>
            </a:r>
            <a:r>
              <a:rPr sz="1532" i="1" spc="-18" dirty="0">
                <a:solidFill>
                  <a:prstClr val="black"/>
                </a:solidFill>
                <a:latin typeface="Times New Roman" panose="02020603050405020304" pitchFamily="18" charset="0"/>
                <a:cs typeface="Times New Roman" panose="02020603050405020304" pitchFamily="18" charset="0"/>
              </a:rPr>
              <a:t>е</a:t>
            </a:r>
            <a:r>
              <a:rPr sz="1532" i="1" spc="-7" dirty="0">
                <a:solidFill>
                  <a:prstClr val="black"/>
                </a:solidFill>
                <a:latin typeface="Times New Roman" panose="02020603050405020304" pitchFamily="18" charset="0"/>
                <a:cs typeface="Times New Roman" panose="02020603050405020304" pitchFamily="18" charset="0"/>
              </a:rPr>
              <a:t>д</a:t>
            </a:r>
            <a:r>
              <a:rPr sz="1532" i="1" spc="-338"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о</a:t>
            </a:r>
            <a:r>
              <a:rPr sz="1532" i="1" spc="-38" dirty="0">
                <a:solidFill>
                  <a:prstClr val="black"/>
                </a:solidFill>
                <a:latin typeface="Times New Roman" panose="02020603050405020304" pitchFamily="18" charset="0"/>
                <a:cs typeface="Times New Roman" panose="02020603050405020304" pitchFamily="18" charset="0"/>
              </a:rPr>
              <a:t>в</a:t>
            </a:r>
            <a:r>
              <a:rPr sz="1532" i="1" spc="-7" dirty="0">
                <a:solidFill>
                  <a:prstClr val="black"/>
                </a:solidFill>
                <a:latin typeface="Times New Roman" panose="02020603050405020304" pitchFamily="18" charset="0"/>
                <a:cs typeface="Times New Roman" panose="02020603050405020304" pitchFamily="18" charset="0"/>
              </a:rPr>
              <a:t>а</a:t>
            </a:r>
            <a:r>
              <a:rPr sz="1532" i="1" spc="-18" dirty="0">
                <a:solidFill>
                  <a:prstClr val="black"/>
                </a:solidFill>
                <a:latin typeface="Times New Roman" panose="02020603050405020304" pitchFamily="18" charset="0"/>
                <a:cs typeface="Times New Roman" panose="02020603050405020304" pitchFamily="18" charset="0"/>
              </a:rPr>
              <a:t>т</a:t>
            </a:r>
            <a:r>
              <a:rPr sz="1532" i="1" spc="-45" dirty="0">
                <a:solidFill>
                  <a:prstClr val="black"/>
                </a:solidFill>
                <a:latin typeface="Times New Roman" panose="02020603050405020304" pitchFamily="18" charset="0"/>
                <a:cs typeface="Times New Roman" panose="02020603050405020304" pitchFamily="18" charset="0"/>
              </a:rPr>
              <a:t>е</a:t>
            </a:r>
            <a:r>
              <a:rPr sz="1532" i="1" spc="-7" dirty="0">
                <a:solidFill>
                  <a:prstClr val="black"/>
                </a:solidFill>
                <a:latin typeface="Times New Roman" panose="02020603050405020304" pitchFamily="18" charset="0"/>
                <a:cs typeface="Times New Roman" panose="02020603050405020304" pitchFamily="18" charset="0"/>
              </a:rPr>
              <a:t>льно</a:t>
            </a:r>
            <a:r>
              <a:rPr sz="1532" i="1"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о</a:t>
            </a:r>
            <a:r>
              <a:rPr sz="1532" i="1" spc="-34" dirty="0">
                <a:solidFill>
                  <a:prstClr val="black"/>
                </a:solidFill>
                <a:latin typeface="Times New Roman" panose="02020603050405020304" pitchFamily="18" charset="0"/>
                <a:cs typeface="Times New Roman" panose="02020603050405020304" pitchFamily="18" charset="0"/>
              </a:rPr>
              <a:t>б</a:t>
            </a:r>
            <a:r>
              <a:rPr sz="1532" i="1" spc="-7" dirty="0">
                <a:solidFill>
                  <a:prstClr val="black"/>
                </a:solidFill>
                <a:latin typeface="Times New Roman" panose="02020603050405020304" pitchFamily="18" charset="0"/>
                <a:cs typeface="Times New Roman" panose="02020603050405020304" pitchFamily="18" charset="0"/>
              </a:rPr>
              <a:t>ла</a:t>
            </a:r>
            <a:r>
              <a:rPr sz="1532" i="1" spc="-15" dirty="0">
                <a:solidFill>
                  <a:prstClr val="black"/>
                </a:solidFill>
                <a:latin typeface="Times New Roman" panose="02020603050405020304" pitchFamily="18" charset="0"/>
                <a:cs typeface="Times New Roman" panose="02020603050405020304" pitchFamily="18" charset="0"/>
              </a:rPr>
              <a:t>г</a:t>
            </a:r>
            <a:r>
              <a:rPr sz="1532" i="1" spc="-7" dirty="0">
                <a:solidFill>
                  <a:prstClr val="black"/>
                </a:solidFill>
                <a:latin typeface="Times New Roman" panose="02020603050405020304" pitchFamily="18" charset="0"/>
                <a:cs typeface="Times New Roman" panose="02020603050405020304" pitchFamily="18" charset="0"/>
              </a:rPr>
              <a:t>а</a:t>
            </a:r>
            <a:r>
              <a:rPr sz="1532" i="1" spc="-18" dirty="0">
                <a:solidFill>
                  <a:prstClr val="black"/>
                </a:solidFill>
                <a:latin typeface="Times New Roman" panose="02020603050405020304" pitchFamily="18" charset="0"/>
                <a:cs typeface="Times New Roman" panose="02020603050405020304" pitchFamily="18" charset="0"/>
              </a:rPr>
              <a:t>е</a:t>
            </a:r>
            <a:r>
              <a:rPr sz="1532" i="1" spc="-30" dirty="0">
                <a:solidFill>
                  <a:prstClr val="black"/>
                </a:solidFill>
                <a:latin typeface="Times New Roman" panose="02020603050405020304" pitchFamily="18" charset="0"/>
                <a:cs typeface="Times New Roman" panose="02020603050405020304" pitchFamily="18" charset="0"/>
              </a:rPr>
              <a:t>т</a:t>
            </a:r>
            <a:r>
              <a:rPr sz="1532" i="1" spc="-7" dirty="0">
                <a:solidFill>
                  <a:prstClr val="black"/>
                </a:solidFill>
                <a:latin typeface="Times New Roman" panose="02020603050405020304" pitchFamily="18" charset="0"/>
                <a:cs typeface="Times New Roman" panose="02020603050405020304" pitchFamily="18" charset="0"/>
              </a:rPr>
              <a:t>с</a:t>
            </a:r>
            <a:r>
              <a:rPr sz="1532" i="1" spc="-334"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я</a:t>
            </a:r>
            <a:r>
              <a:rPr sz="1532" i="1" spc="-15" dirty="0">
                <a:solidFill>
                  <a:prstClr val="black"/>
                </a:solidFill>
                <a:latin typeface="Times New Roman" panose="02020603050405020304" pitchFamily="18" charset="0"/>
                <a:cs typeface="Times New Roman" panose="02020603050405020304" pitchFamily="18" charset="0"/>
              </a:rPr>
              <a:t> </a:t>
            </a:r>
            <a:r>
              <a:rPr sz="1532" i="1" spc="-11" dirty="0">
                <a:solidFill>
                  <a:prstClr val="black"/>
                </a:solidFill>
                <a:latin typeface="Times New Roman" panose="02020603050405020304" pitchFamily="18" charset="0"/>
                <a:cs typeface="Times New Roman" panose="02020603050405020304" pitchFamily="18" charset="0"/>
              </a:rPr>
              <a:t>И</a:t>
            </a:r>
            <a:r>
              <a:rPr sz="1532" i="1" spc="-18" dirty="0">
                <a:solidFill>
                  <a:prstClr val="black"/>
                </a:solidFill>
                <a:latin typeface="Times New Roman" panose="02020603050405020304" pitchFamily="18" charset="0"/>
                <a:cs typeface="Times New Roman" panose="02020603050405020304" pitchFamily="18" charset="0"/>
              </a:rPr>
              <a:t>П</a:t>
            </a:r>
            <a:r>
              <a:rPr sz="1532" i="1" spc="-7" dirty="0">
                <a:solidFill>
                  <a:prstClr val="black"/>
                </a:solidFill>
                <a:latin typeface="Times New Roman" panose="02020603050405020304" pitchFamily="18" charset="0"/>
                <a:cs typeface="Times New Roman" panose="02020603050405020304" pitchFamily="18" charset="0"/>
              </a:rPr>
              <a:t>Н,</a:t>
            </a:r>
            <a:r>
              <a:rPr sz="1532" i="1" spc="18"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СН,</a:t>
            </a:r>
            <a:r>
              <a:rPr sz="1532" i="1" dirty="0">
                <a:solidFill>
                  <a:prstClr val="black"/>
                </a:solidFill>
                <a:latin typeface="Times New Roman" panose="02020603050405020304" pitchFamily="18" charset="0"/>
                <a:cs typeface="Times New Roman" panose="02020603050405020304" pitchFamily="18" charset="0"/>
              </a:rPr>
              <a:t> </a:t>
            </a:r>
            <a:r>
              <a:rPr sz="1532" i="1" spc="-22" dirty="0">
                <a:solidFill>
                  <a:prstClr val="black"/>
                </a:solidFill>
                <a:latin typeface="Times New Roman" panose="02020603050405020304" pitchFamily="18" charset="0"/>
                <a:cs typeface="Times New Roman" panose="02020603050405020304" pitchFamily="18" charset="0"/>
              </a:rPr>
              <a:t>С</a:t>
            </a:r>
            <a:r>
              <a:rPr sz="1532" i="1" spc="-18" dirty="0">
                <a:solidFill>
                  <a:prstClr val="black"/>
                </a:solidFill>
                <a:latin typeface="Times New Roman" panose="02020603050405020304" pitchFamily="18" charset="0"/>
                <a:cs typeface="Times New Roman" panose="02020603050405020304" pitchFamily="18" charset="0"/>
              </a:rPr>
              <a:t>О</a:t>
            </a:r>
            <a:r>
              <a:rPr sz="1532" i="1" spc="-4" dirty="0">
                <a:solidFill>
                  <a:prstClr val="black"/>
                </a:solidFill>
                <a:latin typeface="Times New Roman" panose="02020603050405020304" pitchFamily="18" charset="0"/>
                <a:cs typeface="Times New Roman" panose="02020603050405020304" pitchFamily="18" charset="0"/>
              </a:rPr>
              <a:t>,</a:t>
            </a:r>
            <a:r>
              <a:rPr sz="1532" i="1" dirty="0">
                <a:solidFill>
                  <a:prstClr val="black"/>
                </a:solidFill>
                <a:latin typeface="Times New Roman" panose="02020603050405020304" pitchFamily="18" charset="0"/>
                <a:cs typeface="Times New Roman" panose="02020603050405020304" pitchFamily="18" charset="0"/>
              </a:rPr>
              <a:t> </a:t>
            </a:r>
            <a:r>
              <a:rPr sz="1532" i="1" spc="-18" dirty="0">
                <a:solidFill>
                  <a:prstClr val="black"/>
                </a:solidFill>
                <a:latin typeface="Times New Roman" panose="02020603050405020304" pitchFamily="18" charset="0"/>
                <a:cs typeface="Times New Roman" panose="02020603050405020304" pitchFamily="18" charset="0"/>
              </a:rPr>
              <a:t>О</a:t>
            </a:r>
            <a:r>
              <a:rPr sz="1532" i="1" spc="-15" dirty="0">
                <a:solidFill>
                  <a:prstClr val="black"/>
                </a:solidFill>
                <a:latin typeface="Times New Roman" panose="02020603050405020304" pitchFamily="18" charset="0"/>
                <a:cs typeface="Times New Roman" panose="02020603050405020304" pitchFamily="18" charset="0"/>
              </a:rPr>
              <a:t>П</a:t>
            </a:r>
            <a:r>
              <a:rPr sz="1532" i="1" spc="-7" dirty="0">
                <a:solidFill>
                  <a:prstClr val="black"/>
                </a:solidFill>
                <a:latin typeface="Times New Roman" panose="02020603050405020304" pitchFamily="18" charset="0"/>
                <a:cs typeface="Times New Roman" panose="02020603050405020304" pitchFamily="18" charset="0"/>
              </a:rPr>
              <a:t>В,</a:t>
            </a:r>
            <a:r>
              <a:rPr sz="1532" i="1" spc="18" dirty="0">
                <a:solidFill>
                  <a:prstClr val="black"/>
                </a:solidFill>
                <a:latin typeface="Times New Roman" panose="02020603050405020304" pitchFamily="18" charset="0"/>
                <a:cs typeface="Times New Roman" panose="02020603050405020304" pitchFamily="18" charset="0"/>
              </a:rPr>
              <a:t> </a:t>
            </a:r>
            <a:r>
              <a:rPr sz="1532" i="1" spc="-18" dirty="0">
                <a:solidFill>
                  <a:prstClr val="black"/>
                </a:solidFill>
                <a:latin typeface="Times New Roman" panose="02020603050405020304" pitchFamily="18" charset="0"/>
                <a:cs typeface="Times New Roman" panose="02020603050405020304" pitchFamily="18" charset="0"/>
              </a:rPr>
              <a:t>ОО</a:t>
            </a:r>
            <a:r>
              <a:rPr sz="1532" i="1" spc="-22" dirty="0">
                <a:solidFill>
                  <a:prstClr val="black"/>
                </a:solidFill>
                <a:latin typeface="Times New Roman" panose="02020603050405020304" pitchFamily="18" charset="0"/>
                <a:cs typeface="Times New Roman" panose="02020603050405020304" pitchFamily="18" charset="0"/>
              </a:rPr>
              <a:t>С</a:t>
            </a:r>
            <a:r>
              <a:rPr sz="1532" i="1" spc="-7" dirty="0">
                <a:solidFill>
                  <a:prstClr val="black"/>
                </a:solidFill>
                <a:latin typeface="Times New Roman" panose="02020603050405020304" pitchFamily="18" charset="0"/>
                <a:cs typeface="Times New Roman" panose="02020603050405020304" pitchFamily="18" charset="0"/>
              </a:rPr>
              <a:t>МС </a:t>
            </a:r>
            <a:r>
              <a:rPr sz="1532" i="1" spc="-338" dirty="0">
                <a:solidFill>
                  <a:prstClr val="black"/>
                </a:solidFill>
                <a:latin typeface="Times New Roman" panose="02020603050405020304" pitchFamily="18" charset="0"/>
                <a:cs typeface="Times New Roman" panose="02020603050405020304" pitchFamily="18" charset="0"/>
              </a:rPr>
              <a:t> </a:t>
            </a:r>
            <a:r>
              <a:rPr sz="1532" i="1" spc="-7" dirty="0">
                <a:solidFill>
                  <a:prstClr val="black"/>
                </a:solidFill>
                <a:latin typeface="Times New Roman" panose="02020603050405020304" pitchFamily="18" charset="0"/>
                <a:cs typeface="Times New Roman" panose="02020603050405020304" pitchFamily="18" charset="0"/>
              </a:rPr>
              <a:t>и</a:t>
            </a:r>
            <a:r>
              <a:rPr sz="1532" i="1" spc="-15" dirty="0">
                <a:solidFill>
                  <a:prstClr val="black"/>
                </a:solidFill>
                <a:latin typeface="Times New Roman" panose="02020603050405020304" pitchFamily="18" charset="0"/>
                <a:cs typeface="Times New Roman" panose="02020603050405020304" pitchFamily="18" charset="0"/>
              </a:rPr>
              <a:t> </a:t>
            </a:r>
            <a:r>
              <a:rPr sz="1532" i="1" spc="-38" dirty="0">
                <a:solidFill>
                  <a:prstClr val="black"/>
                </a:solidFill>
                <a:latin typeface="Times New Roman" panose="02020603050405020304" pitchFamily="18" charset="0"/>
                <a:cs typeface="Times New Roman" panose="02020603050405020304" pitchFamily="18" charset="0"/>
              </a:rPr>
              <a:t>В</a:t>
            </a:r>
            <a:r>
              <a:rPr sz="1532" i="1" spc="-18" dirty="0">
                <a:solidFill>
                  <a:prstClr val="black"/>
                </a:solidFill>
                <a:latin typeface="Times New Roman" panose="02020603050405020304" pitchFamily="18" charset="0"/>
                <a:cs typeface="Times New Roman" panose="02020603050405020304" pitchFamily="18" charset="0"/>
              </a:rPr>
              <a:t>О</a:t>
            </a:r>
            <a:r>
              <a:rPr sz="1532" i="1" spc="-22" dirty="0">
                <a:solidFill>
                  <a:prstClr val="black"/>
                </a:solidFill>
                <a:latin typeface="Times New Roman" panose="02020603050405020304" pitchFamily="18" charset="0"/>
                <a:cs typeface="Times New Roman" panose="02020603050405020304" pitchFamily="18" charset="0"/>
              </a:rPr>
              <a:t>С</a:t>
            </a:r>
            <a:r>
              <a:rPr sz="1532" i="1" spc="-7" dirty="0">
                <a:solidFill>
                  <a:prstClr val="black"/>
                </a:solidFill>
                <a:latin typeface="Times New Roman" panose="02020603050405020304" pitchFamily="18" charset="0"/>
                <a:cs typeface="Times New Roman" panose="02020603050405020304" pitchFamily="18" charset="0"/>
              </a:rPr>
              <a:t>МС. </a:t>
            </a:r>
            <a:endParaRPr lang="ru-RU" sz="1532" i="1" spc="-7" dirty="0">
              <a:solidFill>
                <a:prstClr val="black"/>
              </a:solidFill>
              <a:latin typeface="Times New Roman" panose="02020603050405020304" pitchFamily="18" charset="0"/>
              <a:cs typeface="Times New Roman" panose="02020603050405020304" pitchFamily="18" charset="0"/>
            </a:endParaRPr>
          </a:p>
          <a:p>
            <a:pPr marL="9525" defTabSz="844083">
              <a:defRPr/>
            </a:pPr>
            <a:endParaRPr lang="ru-RU" sz="1532" i="1" spc="-7"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spc="-7" dirty="0">
                <a:solidFill>
                  <a:prstClr val="black"/>
                </a:solidFill>
                <a:latin typeface="Times New Roman" panose="02020603050405020304" pitchFamily="18" charset="0"/>
                <a:cs typeface="Times New Roman" panose="02020603050405020304" pitchFamily="18" charset="0"/>
              </a:rPr>
              <a:t>Вычет </a:t>
            </a:r>
            <a:r>
              <a:rPr lang="ru-RU" sz="1532" b="1" spc="-7" dirty="0">
                <a:solidFill>
                  <a:prstClr val="black"/>
                </a:solidFill>
                <a:latin typeface="Times New Roman" panose="02020603050405020304" pitchFamily="18" charset="0"/>
                <a:cs typeface="Times New Roman" panose="02020603050405020304" pitchFamily="18" charset="0"/>
              </a:rPr>
              <a:t>в ФНО 100.00 по строке </a:t>
            </a:r>
            <a:r>
              <a:rPr lang="ru-RU" sz="1532" b="1" spc="-7" dirty="0">
                <a:solidFill>
                  <a:srgbClr val="0000CC"/>
                </a:solidFill>
                <a:latin typeface="Times New Roman" panose="02020603050405020304" pitchFamily="18" charset="0"/>
                <a:cs typeface="Times New Roman" panose="02020603050405020304" pitchFamily="18" charset="0"/>
              </a:rPr>
              <a:t>100.00.020</a:t>
            </a:r>
            <a:endParaRPr sz="1532"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8042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5BC49DC-E651-40FE-3BA0-80753EDA6965}"/>
              </a:ext>
            </a:extLst>
          </p:cNvPr>
          <p:cNvPicPr>
            <a:picLocks noChangeAspect="1"/>
          </p:cNvPicPr>
          <p:nvPr/>
        </p:nvPicPr>
        <p:blipFill rotWithShape="1">
          <a:blip r:embed="rId2"/>
          <a:srcRect t="4502" r="4604" b="7980"/>
          <a:stretch/>
        </p:blipFill>
        <p:spPr bwMode="auto">
          <a:xfrm>
            <a:off x="309315" y="646481"/>
            <a:ext cx="8737891" cy="497357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810959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80EA9D4-ADEC-946B-DB06-E9B00AB60915}"/>
              </a:ext>
            </a:extLst>
          </p:cNvPr>
          <p:cNvPicPr>
            <a:picLocks noChangeAspect="1"/>
          </p:cNvPicPr>
          <p:nvPr/>
        </p:nvPicPr>
        <p:blipFill rotWithShape="1">
          <a:blip r:embed="rId2"/>
          <a:srcRect l="992" t="1268"/>
          <a:stretch/>
        </p:blipFill>
        <p:spPr>
          <a:xfrm>
            <a:off x="144130" y="637964"/>
            <a:ext cx="6460566" cy="3174294"/>
          </a:xfrm>
          <a:prstGeom prst="rect">
            <a:avLst/>
          </a:prstGeom>
        </p:spPr>
      </p:pic>
      <p:sp>
        <p:nvSpPr>
          <p:cNvPr id="5" name="TextBox 4">
            <a:extLst>
              <a:ext uri="{FF2B5EF4-FFF2-40B4-BE49-F238E27FC236}">
                <a16:creationId xmlns:a16="http://schemas.microsoft.com/office/drawing/2014/main" id="{1B83DB96-E3A2-FC95-CF81-154C49F41DE6}"/>
              </a:ext>
            </a:extLst>
          </p:cNvPr>
          <p:cNvSpPr txBox="1"/>
          <p:nvPr/>
        </p:nvSpPr>
        <p:spPr>
          <a:xfrm>
            <a:off x="287398" y="228600"/>
            <a:ext cx="8655511" cy="538289"/>
          </a:xfrm>
          <a:prstGeom prst="rect">
            <a:avLst/>
          </a:prstGeom>
          <a:noFill/>
        </p:spPr>
        <p:txBody>
          <a:bodyPr wrap="square">
            <a:spAutoFit/>
          </a:bodyPr>
          <a:lstStyle/>
          <a:p>
            <a:pPr defTabSz="844083">
              <a:defRPr/>
            </a:pPr>
            <a:r>
              <a:rPr lang="ru-RU" sz="1532"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Корректный расчет пени по налогам и отчислениям в ИС 1С</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id="{88A04868-D93E-B909-86EA-7E5E3B76146E}"/>
              </a:ext>
            </a:extLst>
          </p:cNvPr>
          <p:cNvPicPr>
            <a:picLocks noChangeAspect="1"/>
          </p:cNvPicPr>
          <p:nvPr/>
        </p:nvPicPr>
        <p:blipFill rotWithShape="1">
          <a:blip r:embed="rId3"/>
          <a:srcRect l="5448"/>
          <a:stretch/>
        </p:blipFill>
        <p:spPr>
          <a:xfrm>
            <a:off x="228600" y="4031772"/>
            <a:ext cx="4673786" cy="1975623"/>
          </a:xfrm>
          <a:prstGeom prst="rect">
            <a:avLst/>
          </a:prstGeom>
        </p:spPr>
      </p:pic>
      <p:graphicFrame>
        <p:nvGraphicFramePr>
          <p:cNvPr id="8" name="Таблица 7">
            <a:extLst>
              <a:ext uri="{FF2B5EF4-FFF2-40B4-BE49-F238E27FC236}">
                <a16:creationId xmlns:a16="http://schemas.microsoft.com/office/drawing/2014/main" id="{550C92A7-4EBB-0893-CEF8-58BEFFF9A240}"/>
              </a:ext>
            </a:extLst>
          </p:cNvPr>
          <p:cNvGraphicFramePr>
            <a:graphicFrameLocks noGrp="1"/>
          </p:cNvGraphicFramePr>
          <p:nvPr>
            <p:extLst>
              <p:ext uri="{D42A27DB-BD31-4B8C-83A1-F6EECF244321}">
                <p14:modId xmlns:p14="http://schemas.microsoft.com/office/powerpoint/2010/main" val="4174561177"/>
              </p:ext>
            </p:extLst>
          </p:nvPr>
        </p:nvGraphicFramePr>
        <p:xfrm>
          <a:off x="5038478" y="4096412"/>
          <a:ext cx="3961393" cy="2054517"/>
        </p:xfrm>
        <a:graphic>
          <a:graphicData uri="http://schemas.openxmlformats.org/drawingml/2006/table">
            <a:tbl>
              <a:tblPr>
                <a:tableStyleId>{8799B23B-EC83-4686-B30A-512413B5E67A}</a:tableStyleId>
              </a:tblPr>
              <a:tblGrid>
                <a:gridCol w="1422038">
                  <a:extLst>
                    <a:ext uri="{9D8B030D-6E8A-4147-A177-3AD203B41FA5}">
                      <a16:colId xmlns:a16="http://schemas.microsoft.com/office/drawing/2014/main" val="2355031473"/>
                    </a:ext>
                  </a:extLst>
                </a:gridCol>
                <a:gridCol w="1218891">
                  <a:extLst>
                    <a:ext uri="{9D8B030D-6E8A-4147-A177-3AD203B41FA5}">
                      <a16:colId xmlns:a16="http://schemas.microsoft.com/office/drawing/2014/main" val="2334894057"/>
                    </a:ext>
                  </a:extLst>
                </a:gridCol>
                <a:gridCol w="1320464">
                  <a:extLst>
                    <a:ext uri="{9D8B030D-6E8A-4147-A177-3AD203B41FA5}">
                      <a16:colId xmlns:a16="http://schemas.microsoft.com/office/drawing/2014/main" val="4059296728"/>
                    </a:ext>
                  </a:extLst>
                </a:gridCol>
              </a:tblGrid>
              <a:tr h="593661">
                <a:tc>
                  <a:txBody>
                    <a:bodyPr/>
                    <a:lstStyle/>
                    <a:p>
                      <a:pPr algn="ctr" fontAlgn="base">
                        <a:spcAft>
                          <a:spcPts val="0"/>
                        </a:spcAft>
                      </a:pPr>
                      <a:r>
                        <a:rPr lang="ru-RU" sz="1400" b="0" dirty="0">
                          <a:solidFill>
                            <a:srgbClr val="000000"/>
                          </a:solidFill>
                          <a:effectLst/>
                          <a:latin typeface="Times New Roman" panose="02020603050405020304" pitchFamily="18" charset="0"/>
                        </a:rPr>
                        <a:t>Дата установления ставки (с)</a:t>
                      </a: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dirty="0">
                          <a:solidFill>
                            <a:srgbClr val="000000"/>
                          </a:solidFill>
                          <a:effectLst/>
                          <a:latin typeface="Times New Roman" panose="02020603050405020304" pitchFamily="18" charset="0"/>
                        </a:rPr>
                        <a:t>Размер ставки, %</a:t>
                      </a: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dirty="0">
                          <a:solidFill>
                            <a:srgbClr val="000000"/>
                          </a:solidFill>
                          <a:effectLst/>
                          <a:latin typeface="Times New Roman" panose="02020603050405020304" pitchFamily="18" charset="0"/>
                        </a:rPr>
                        <a:t>Коридор базовой ставки, %</a:t>
                      </a: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5828405"/>
                  </a:ext>
                </a:extLst>
              </a:tr>
              <a:tr h="227350">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0.07.2023</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16,75</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15,75-17,75</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7788936"/>
                  </a:ext>
                </a:extLst>
              </a:tr>
              <a:tr h="239905">
                <a:tc>
                  <a:txBody>
                    <a:bodyPr/>
                    <a:lstStyle/>
                    <a:p>
                      <a:pPr indent="254000" algn="just" fontAlgn="base">
                        <a:spcAft>
                          <a:spcPts val="0"/>
                        </a:spcAft>
                      </a:pPr>
                      <a:r>
                        <a:rPr lang="ru-RU" sz="1400" b="0" u="none" strike="noStrike">
                          <a:solidFill>
                            <a:srgbClr val="000000"/>
                          </a:solidFill>
                          <a:effectLst/>
                          <a:latin typeface="Times New Roman" panose="02020603050405020304" pitchFamily="18" charset="0"/>
                          <a:cs typeface="Times New Roman" panose="02020603050405020304" pitchFamily="18" charset="0"/>
                        </a:rPr>
                        <a:t>28.08.2023</a:t>
                      </a:r>
                      <a:endParaRPr lang="ru-RU" sz="140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16,50</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15,50-17,50</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7006985"/>
                  </a:ext>
                </a:extLst>
              </a:tr>
              <a:tr h="241775">
                <a:tc>
                  <a:txBody>
                    <a:bodyPr/>
                    <a:lstStyle/>
                    <a:p>
                      <a:pPr indent="254000" algn="just" fontAlgn="base">
                        <a:spcAft>
                          <a:spcPts val="0"/>
                        </a:spcAft>
                      </a:pPr>
                      <a:r>
                        <a:rPr lang="ru-RU" sz="1400" b="0" u="none" strike="noStrike">
                          <a:solidFill>
                            <a:srgbClr val="000000"/>
                          </a:solidFill>
                          <a:effectLst/>
                          <a:latin typeface="Times New Roman" panose="02020603050405020304" pitchFamily="18" charset="0"/>
                          <a:cs typeface="Times New Roman" panose="02020603050405020304" pitchFamily="18" charset="0"/>
                        </a:rPr>
                        <a:t>09.10.2023</a:t>
                      </a:r>
                      <a:endParaRPr lang="ru-RU" sz="140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16,0</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15,0-17,0</a:t>
                      </a:r>
                      <a:endParaRPr lang="ru-RU" sz="140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8783930"/>
                  </a:ext>
                </a:extLst>
              </a:tr>
              <a:tr h="257585">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27.11.2023</a:t>
                      </a:r>
                      <a:endParaRPr lang="ru-RU" sz="1400" b="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15,75</a:t>
                      </a:r>
                      <a:endParaRPr lang="ru-RU" sz="1400" b="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spcAft>
                          <a:spcPts val="0"/>
                        </a:spcAft>
                      </a:pPr>
                      <a:r>
                        <a:rPr lang="ru-RU" sz="1400" b="0" u="none" strike="noStrike" dirty="0">
                          <a:solidFill>
                            <a:srgbClr val="000000"/>
                          </a:solidFill>
                          <a:effectLst/>
                          <a:latin typeface="Times New Roman" panose="02020603050405020304" pitchFamily="18" charset="0"/>
                          <a:cs typeface="Times New Roman" panose="02020603050405020304" pitchFamily="18" charset="0"/>
                        </a:rPr>
                        <a:t>14,75-16,75</a:t>
                      </a:r>
                      <a:endParaRPr lang="ru-RU" sz="1400" b="0" dirty="0">
                        <a:solidFill>
                          <a:srgbClr val="000000"/>
                        </a:solidFill>
                        <a:effectLst/>
                        <a:latin typeface="Times New Roman" panose="02020603050405020304" pitchFamily="18" charset="0"/>
                        <a:cs typeface="Times New Roman" panose="02020603050405020304" pitchFamily="18" charset="0"/>
                      </a:endParaRPr>
                    </a:p>
                  </a:txBody>
                  <a:tcPr marL="60257" marR="6025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0306851"/>
                  </a:ext>
                </a:extLst>
              </a:tr>
              <a:tr h="290855">
                <a:tc>
                  <a:txBody>
                    <a:bodyPr/>
                    <a:lstStyle/>
                    <a:p>
                      <a:pPr algn="ctr"/>
                      <a:r>
                        <a:rPr lang="ru-RU" sz="1400" b="1" i="0" kern="1200" dirty="0">
                          <a:solidFill>
                            <a:schemeClr val="tx1"/>
                          </a:solidFill>
                          <a:effectLst/>
                          <a:latin typeface="Times New Roman" panose="02020603050405020304" pitchFamily="18" charset="0"/>
                          <a:ea typeface="+mn-ea"/>
                          <a:cs typeface="Times New Roman" panose="02020603050405020304" pitchFamily="18" charset="0"/>
                        </a:rPr>
                        <a:t>03.06.2024*</a:t>
                      </a:r>
                      <a:endParaRPr lang="ru-RU" sz="1400" b="1" dirty="0">
                        <a:solidFill>
                          <a:schemeClr val="tx1"/>
                        </a:solidFill>
                        <a:effectLst/>
                        <a:latin typeface="Times New Roman" panose="02020603050405020304" pitchFamily="18" charset="0"/>
                        <a:cs typeface="Times New Roman" panose="02020603050405020304" pitchFamily="18" charset="0"/>
                      </a:endParaRPr>
                    </a:p>
                  </a:txBody>
                  <a:tcPr marL="117231" marR="117231" marT="117231" marB="1172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1" dirty="0">
                          <a:solidFill>
                            <a:schemeClr val="tx1"/>
                          </a:solidFill>
                          <a:effectLst/>
                          <a:latin typeface="Times New Roman" panose="02020603050405020304" pitchFamily="18" charset="0"/>
                          <a:cs typeface="Times New Roman" panose="02020603050405020304" pitchFamily="18" charset="0"/>
                        </a:rPr>
                        <a:t>14,5</a:t>
                      </a:r>
                    </a:p>
                  </a:txBody>
                  <a:tcPr marL="117231" marR="117231" marT="117231" marB="1172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1" dirty="0">
                          <a:solidFill>
                            <a:schemeClr val="tx1"/>
                          </a:solidFill>
                          <a:effectLst/>
                          <a:latin typeface="Times New Roman" panose="02020603050405020304" pitchFamily="18" charset="0"/>
                          <a:cs typeface="Times New Roman" panose="02020603050405020304" pitchFamily="18" charset="0"/>
                        </a:rPr>
                        <a:t>13,5-15,5</a:t>
                      </a:r>
                    </a:p>
                  </a:txBody>
                  <a:tcPr marL="117231" marR="117231" marT="117231" marB="1172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8509674"/>
                  </a:ext>
                </a:extLst>
              </a:tr>
            </a:tbl>
          </a:graphicData>
        </a:graphic>
      </p:graphicFrame>
      <p:sp>
        <p:nvSpPr>
          <p:cNvPr id="4" name="TextBox 3">
            <a:extLst>
              <a:ext uri="{FF2B5EF4-FFF2-40B4-BE49-F238E27FC236}">
                <a16:creationId xmlns:a16="http://schemas.microsoft.com/office/drawing/2014/main" id="{428DBDC4-2DA9-51A4-A93B-AD684CA4417E}"/>
              </a:ext>
            </a:extLst>
          </p:cNvPr>
          <p:cNvSpPr txBox="1"/>
          <p:nvPr/>
        </p:nvSpPr>
        <p:spPr>
          <a:xfrm>
            <a:off x="228600" y="6287869"/>
            <a:ext cx="9601200" cy="646331"/>
          </a:xfrm>
          <a:prstGeom prst="rect">
            <a:avLst/>
          </a:prstGeom>
          <a:noFill/>
        </p:spPr>
        <p:txBody>
          <a:bodyPr wrap="square">
            <a:spAutoFit/>
          </a:bodyPr>
          <a:lstStyle/>
          <a:p>
            <a:r>
              <a:rPr lang="en-US" dirty="0">
                <a:hlinkClick r:id="rId4"/>
              </a:rPr>
              <a:t>https://nationalbank.kz/ru/news/grafik-prinyatiya-resheniy-po-bazovoy-stavke/rubrics/2098</a:t>
            </a:r>
            <a:endParaRPr lang="ru-RU" dirty="0"/>
          </a:p>
          <a:p>
            <a:endParaRPr lang="ru-RU" dirty="0"/>
          </a:p>
        </p:txBody>
      </p:sp>
    </p:spTree>
    <p:extLst>
      <p:ext uri="{BB962C8B-B14F-4D97-AF65-F5344CB8AC3E}">
        <p14:creationId xmlns:p14="http://schemas.microsoft.com/office/powerpoint/2010/main" val="13154638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83DB96-E3A2-FC95-CF81-154C49F41DE6}"/>
              </a:ext>
            </a:extLst>
          </p:cNvPr>
          <p:cNvSpPr txBox="1"/>
          <p:nvPr/>
        </p:nvSpPr>
        <p:spPr>
          <a:xfrm>
            <a:off x="287398" y="429848"/>
            <a:ext cx="8655511" cy="538289"/>
          </a:xfrm>
          <a:prstGeom prst="rect">
            <a:avLst/>
          </a:prstGeom>
          <a:noFill/>
        </p:spPr>
        <p:txBody>
          <a:bodyPr wrap="square">
            <a:spAutoFit/>
          </a:bodyPr>
          <a:lstStyle/>
          <a:p>
            <a:pPr defTabSz="844083">
              <a:defRPr/>
            </a:pPr>
            <a:r>
              <a:rPr lang="ru-RU" sz="1532"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Корректный расчет пени по налогам и отчислениям в ИС 1С</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5A6B5722-097D-79C3-54BD-2F906DEB40D2}"/>
              </a:ext>
            </a:extLst>
          </p:cNvPr>
          <p:cNvPicPr>
            <a:picLocks noChangeAspect="1"/>
          </p:cNvPicPr>
          <p:nvPr/>
        </p:nvPicPr>
        <p:blipFill>
          <a:blip r:embed="rId2"/>
          <a:stretch>
            <a:fillRect/>
          </a:stretch>
        </p:blipFill>
        <p:spPr>
          <a:xfrm>
            <a:off x="201091" y="721889"/>
            <a:ext cx="5020098" cy="2538900"/>
          </a:xfrm>
          <a:prstGeom prst="rect">
            <a:avLst/>
          </a:prstGeom>
        </p:spPr>
      </p:pic>
      <p:pic>
        <p:nvPicPr>
          <p:cNvPr id="9" name="Рисунок 8">
            <a:extLst>
              <a:ext uri="{FF2B5EF4-FFF2-40B4-BE49-F238E27FC236}">
                <a16:creationId xmlns:a16="http://schemas.microsoft.com/office/drawing/2014/main" id="{45152BB8-A45C-A972-419C-90B1A29E8DCE}"/>
              </a:ext>
            </a:extLst>
          </p:cNvPr>
          <p:cNvPicPr>
            <a:picLocks noChangeAspect="1"/>
          </p:cNvPicPr>
          <p:nvPr/>
        </p:nvPicPr>
        <p:blipFill>
          <a:blip r:embed="rId3"/>
          <a:stretch>
            <a:fillRect/>
          </a:stretch>
        </p:blipFill>
        <p:spPr>
          <a:xfrm>
            <a:off x="5696335" y="1093517"/>
            <a:ext cx="2969237" cy="1619584"/>
          </a:xfrm>
          <a:prstGeom prst="rect">
            <a:avLst/>
          </a:prstGeom>
        </p:spPr>
      </p:pic>
      <p:pic>
        <p:nvPicPr>
          <p:cNvPr id="11" name="Рисунок 10">
            <a:extLst>
              <a:ext uri="{FF2B5EF4-FFF2-40B4-BE49-F238E27FC236}">
                <a16:creationId xmlns:a16="http://schemas.microsoft.com/office/drawing/2014/main" id="{95DA56E8-88F9-A00F-06FF-95153F32FE7F}"/>
              </a:ext>
            </a:extLst>
          </p:cNvPr>
          <p:cNvPicPr>
            <a:picLocks noChangeAspect="1"/>
          </p:cNvPicPr>
          <p:nvPr/>
        </p:nvPicPr>
        <p:blipFill>
          <a:blip r:embed="rId4"/>
          <a:stretch>
            <a:fillRect/>
          </a:stretch>
        </p:blipFill>
        <p:spPr>
          <a:xfrm>
            <a:off x="3295347" y="3429000"/>
            <a:ext cx="5049214" cy="3048270"/>
          </a:xfrm>
          <a:prstGeom prst="rect">
            <a:avLst/>
          </a:prstGeom>
        </p:spPr>
      </p:pic>
    </p:spTree>
    <p:extLst>
      <p:ext uri="{BB962C8B-B14F-4D97-AF65-F5344CB8AC3E}">
        <p14:creationId xmlns:p14="http://schemas.microsoft.com/office/powerpoint/2010/main" val="35061909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83DB96-E3A2-FC95-CF81-154C49F41DE6}"/>
              </a:ext>
            </a:extLst>
          </p:cNvPr>
          <p:cNvSpPr txBox="1"/>
          <p:nvPr/>
        </p:nvSpPr>
        <p:spPr>
          <a:xfrm>
            <a:off x="287398" y="372885"/>
            <a:ext cx="8655511" cy="328103"/>
          </a:xfrm>
          <a:prstGeom prst="rect">
            <a:avLst/>
          </a:prstGeom>
          <a:noFill/>
        </p:spPr>
        <p:txBody>
          <a:bodyPr wrap="square">
            <a:spAutoFit/>
          </a:bodyPr>
          <a:lstStyle/>
          <a:p>
            <a:pPr defTabSz="844083">
              <a:defRPr/>
            </a:pPr>
            <a:r>
              <a:rPr lang="ru-RU" sz="1532"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Корректный расчет пени по налогам и отчислениям в ИС 1С</a:t>
            </a: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6B1EC5EF-BDB8-5CB9-C6FC-440869318408}"/>
              </a:ext>
            </a:extLst>
          </p:cNvPr>
          <p:cNvPicPr>
            <a:picLocks noChangeAspect="1"/>
          </p:cNvPicPr>
          <p:nvPr/>
        </p:nvPicPr>
        <p:blipFill>
          <a:blip r:embed="rId2"/>
          <a:stretch>
            <a:fillRect/>
          </a:stretch>
        </p:blipFill>
        <p:spPr>
          <a:xfrm>
            <a:off x="866251" y="759240"/>
            <a:ext cx="5028122" cy="2955542"/>
          </a:xfrm>
          <a:prstGeom prst="rect">
            <a:avLst/>
          </a:prstGeom>
        </p:spPr>
      </p:pic>
      <p:pic>
        <p:nvPicPr>
          <p:cNvPr id="7" name="Рисунок 6">
            <a:extLst>
              <a:ext uri="{FF2B5EF4-FFF2-40B4-BE49-F238E27FC236}">
                <a16:creationId xmlns:a16="http://schemas.microsoft.com/office/drawing/2014/main" id="{CC626AFC-D9C3-0551-A075-5DFE7D1D2A89}"/>
              </a:ext>
            </a:extLst>
          </p:cNvPr>
          <p:cNvPicPr>
            <a:picLocks noChangeAspect="1"/>
          </p:cNvPicPr>
          <p:nvPr/>
        </p:nvPicPr>
        <p:blipFill rotWithShape="1">
          <a:blip r:embed="rId3"/>
          <a:srcRect l="1022" r="20026" b="52229"/>
          <a:stretch/>
        </p:blipFill>
        <p:spPr>
          <a:xfrm>
            <a:off x="866252" y="3835126"/>
            <a:ext cx="5382148" cy="2704734"/>
          </a:xfrm>
          <a:prstGeom prst="rect">
            <a:avLst/>
          </a:prstGeom>
        </p:spPr>
      </p:pic>
    </p:spTree>
    <p:extLst>
      <p:ext uri="{BB962C8B-B14F-4D97-AF65-F5344CB8AC3E}">
        <p14:creationId xmlns:p14="http://schemas.microsoft.com/office/powerpoint/2010/main" val="1136312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83DB96-E3A2-FC95-CF81-154C49F41DE6}"/>
              </a:ext>
            </a:extLst>
          </p:cNvPr>
          <p:cNvSpPr txBox="1"/>
          <p:nvPr/>
        </p:nvSpPr>
        <p:spPr>
          <a:xfrm>
            <a:off x="287398" y="372885"/>
            <a:ext cx="8655511" cy="328103"/>
          </a:xfrm>
          <a:prstGeom prst="rect">
            <a:avLst/>
          </a:prstGeom>
          <a:noFill/>
        </p:spPr>
        <p:txBody>
          <a:bodyPr wrap="square">
            <a:spAutoFit/>
          </a:bodyPr>
          <a:lstStyle/>
          <a:p>
            <a:pPr defTabSz="844083">
              <a:defRPr/>
            </a:pPr>
            <a:r>
              <a:rPr lang="ru-RU" sz="1532"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До расчета пени надо открыть документ Структура задолженности по …</a:t>
            </a: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 name="Рисунок 1" descr="Изображение выглядит как текст, электроника, снимок экрана, программное обеспечение&#10;&#10;Автоматически созданное описание">
            <a:extLst>
              <a:ext uri="{FF2B5EF4-FFF2-40B4-BE49-F238E27FC236}">
                <a16:creationId xmlns:a16="http://schemas.microsoft.com/office/drawing/2014/main" id="{7D480274-37D3-D53D-33B1-370350141B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133" r="16590" b="13101"/>
          <a:stretch/>
        </p:blipFill>
        <p:spPr bwMode="auto">
          <a:xfrm>
            <a:off x="287399" y="921358"/>
            <a:ext cx="4827931" cy="2704590"/>
          </a:xfrm>
          <a:prstGeom prst="rect">
            <a:avLst/>
          </a:prstGeom>
          <a:noFill/>
          <a:ln>
            <a:noFill/>
          </a:ln>
          <a:extLst>
            <a:ext uri="{53640926-AAD7-44D8-BBD7-CCE9431645EC}">
              <a14:shadowObscured xmlns:a14="http://schemas.microsoft.com/office/drawing/2010/main"/>
            </a:ext>
          </a:extLst>
        </p:spPr>
      </p:pic>
      <p:pic>
        <p:nvPicPr>
          <p:cNvPr id="3" name="Рисунок 2" descr="Изображение выглядит как текст, снимок экрана, программное обеспечение, компьютер&#10;&#10;Автоматически созданное описание">
            <a:extLst>
              <a:ext uri="{FF2B5EF4-FFF2-40B4-BE49-F238E27FC236}">
                <a16:creationId xmlns:a16="http://schemas.microsoft.com/office/drawing/2014/main" id="{5A055386-3BE6-A845-9DC1-DE6D45484006}"/>
              </a:ext>
            </a:extLst>
          </p:cNvPr>
          <p:cNvPicPr>
            <a:picLocks noChangeAspect="1"/>
          </p:cNvPicPr>
          <p:nvPr/>
        </p:nvPicPr>
        <p:blipFill rotWithShape="1">
          <a:blip r:embed="rId3">
            <a:extLst>
              <a:ext uri="{28A0092B-C50C-407E-A947-70E740481C1C}">
                <a14:useLocalDpi xmlns:a14="http://schemas.microsoft.com/office/drawing/2010/main" val="0"/>
              </a:ext>
            </a:extLst>
          </a:blip>
          <a:srcRect l="12808" t="11969" r="41490" b="52451"/>
          <a:stretch/>
        </p:blipFill>
        <p:spPr bwMode="auto">
          <a:xfrm>
            <a:off x="5291245" y="1150034"/>
            <a:ext cx="3700902" cy="1800664"/>
          </a:xfrm>
          <a:prstGeom prst="rect">
            <a:avLst/>
          </a:prstGeom>
          <a:noFill/>
          <a:ln>
            <a:noFill/>
          </a:ln>
          <a:extLst>
            <a:ext uri="{53640926-AAD7-44D8-BBD7-CCE9431645EC}">
              <a14:shadowObscured xmlns:a14="http://schemas.microsoft.com/office/drawing/2010/main"/>
            </a:ext>
          </a:extLst>
        </p:spPr>
      </p:pic>
      <p:pic>
        <p:nvPicPr>
          <p:cNvPr id="6" name="Рисунок 5" descr="Изображение выглядит как текст, электроника, дисплей, снимок экрана&#10;&#10;Автоматически созданное описание">
            <a:extLst>
              <a:ext uri="{FF2B5EF4-FFF2-40B4-BE49-F238E27FC236}">
                <a16:creationId xmlns:a16="http://schemas.microsoft.com/office/drawing/2014/main" id="{E1DEA9F6-69FC-4B46-75A2-D1B7FC81F702}"/>
              </a:ext>
            </a:extLst>
          </p:cNvPr>
          <p:cNvPicPr>
            <a:picLocks noChangeAspect="1"/>
          </p:cNvPicPr>
          <p:nvPr/>
        </p:nvPicPr>
        <p:blipFill rotWithShape="1">
          <a:blip r:embed="rId4">
            <a:extLst>
              <a:ext uri="{28A0092B-C50C-407E-A947-70E740481C1C}">
                <a14:useLocalDpi xmlns:a14="http://schemas.microsoft.com/office/drawing/2010/main" val="0"/>
              </a:ext>
            </a:extLst>
          </a:blip>
          <a:srcRect l="12604" t="8196" r="33907" b="33689"/>
          <a:stretch/>
        </p:blipFill>
        <p:spPr bwMode="auto">
          <a:xfrm>
            <a:off x="4386816" y="3182559"/>
            <a:ext cx="4682703" cy="317955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84753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B11C3-3793-4D18-0272-8C6BCB5445F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CDDB3065-C01B-341D-904E-6CCA8118D5AF}"/>
              </a:ext>
            </a:extLst>
          </p:cNvPr>
          <p:cNvSpPr txBox="1"/>
          <p:nvPr/>
        </p:nvSpPr>
        <p:spPr>
          <a:xfrm>
            <a:off x="287398" y="372885"/>
            <a:ext cx="8655511" cy="328103"/>
          </a:xfrm>
          <a:prstGeom prst="rect">
            <a:avLst/>
          </a:prstGeom>
          <a:noFill/>
        </p:spPr>
        <p:txBody>
          <a:bodyPr wrap="square">
            <a:spAutoFit/>
          </a:bodyPr>
          <a:lstStyle/>
          <a:p>
            <a:pPr defTabSz="844083">
              <a:defRPr/>
            </a:pPr>
            <a:r>
              <a:rPr lang="ru-RU" sz="1532"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Корректный расчет пени по налогам и отчислениям в ИС 1С</a:t>
            </a: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0" name="Рисунок 9">
            <a:extLst>
              <a:ext uri="{FF2B5EF4-FFF2-40B4-BE49-F238E27FC236}">
                <a16:creationId xmlns:a16="http://schemas.microsoft.com/office/drawing/2014/main" id="{FE99C1E0-1CA8-59BA-B180-CDD500F29A68}"/>
              </a:ext>
            </a:extLst>
          </p:cNvPr>
          <p:cNvPicPr>
            <a:picLocks noChangeAspect="1"/>
          </p:cNvPicPr>
          <p:nvPr/>
        </p:nvPicPr>
        <p:blipFill rotWithShape="1">
          <a:blip r:embed="rId2"/>
          <a:srcRect t="64867" r="17689"/>
          <a:stretch/>
        </p:blipFill>
        <p:spPr>
          <a:xfrm>
            <a:off x="287398" y="861909"/>
            <a:ext cx="6653312" cy="2358665"/>
          </a:xfrm>
          <a:prstGeom prst="rect">
            <a:avLst/>
          </a:prstGeom>
        </p:spPr>
      </p:pic>
      <p:pic>
        <p:nvPicPr>
          <p:cNvPr id="4" name="Рисунок 3">
            <a:extLst>
              <a:ext uri="{FF2B5EF4-FFF2-40B4-BE49-F238E27FC236}">
                <a16:creationId xmlns:a16="http://schemas.microsoft.com/office/drawing/2014/main" id="{F8725BC1-89FE-7A9E-01D9-24AD52D5064C}"/>
              </a:ext>
            </a:extLst>
          </p:cNvPr>
          <p:cNvPicPr>
            <a:picLocks noChangeAspect="1"/>
          </p:cNvPicPr>
          <p:nvPr/>
        </p:nvPicPr>
        <p:blipFill rotWithShape="1">
          <a:blip r:embed="rId3"/>
          <a:srcRect b="37124"/>
          <a:stretch/>
        </p:blipFill>
        <p:spPr>
          <a:xfrm>
            <a:off x="287398" y="3429000"/>
            <a:ext cx="8466992" cy="2952112"/>
          </a:xfrm>
          <a:prstGeom prst="rect">
            <a:avLst/>
          </a:prstGeom>
        </p:spPr>
      </p:pic>
    </p:spTree>
    <p:extLst>
      <p:ext uri="{BB962C8B-B14F-4D97-AF65-F5344CB8AC3E}">
        <p14:creationId xmlns:p14="http://schemas.microsoft.com/office/powerpoint/2010/main" val="12385889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55B9A5-5965-8F49-B3EA-16A536CD3AA1}"/>
              </a:ext>
            </a:extLst>
          </p:cNvPr>
          <p:cNvSpPr txBox="1"/>
          <p:nvPr/>
        </p:nvSpPr>
        <p:spPr>
          <a:xfrm>
            <a:off x="341767" y="431475"/>
            <a:ext cx="8740956" cy="6222344"/>
          </a:xfrm>
          <a:prstGeom prst="rect">
            <a:avLst/>
          </a:prstGeom>
          <a:noFill/>
        </p:spPr>
        <p:txBody>
          <a:bodyPr wrap="square">
            <a:spAutoFit/>
          </a:bodyPr>
          <a:lstStyle/>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Согласно ст. 293 ГК РК неустойкой (штрафом, пеней) признается определенная законодательством или договором денежная сумма, которую должник обязан уплатить кредитору в случае неисполнения или ненадлежащего исполнения обязательства, в частности в случае просрочки исполнения. По требованию об уплате неустойки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кредитор не обязан доказывать причинение ему убытков.</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юридической практике взыскание неустойки осуществляется на основании претензионного письма и счета на уплату неустойки, а в случае несогласия должника с суммой неустойки - в установленном законом порядке в судебных органах.</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Счет-фактура на неустойку не выставляется, поскольку </a:t>
            </a:r>
            <a:r>
              <a:rPr kumimoji="0" lang="ru-RU" sz="1532"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mn-cs"/>
              </a:rPr>
              <a:t>штрафные санкции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не являются оборотом по реализации (ст. 372 НК РК).</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Право на возмещение убытков, связанных с ненадлежащим исполнением договора по вине третьего лица, согласно  ст. 289 ГК называется регрессным требованием.</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Таким образом, убытки, выразившиеся в уплате неустойки заказчику, могут быть переложены в порядке регресса.</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целях налогообложения в соответствии ст. 243 НК РК вычету подлежат присужденные или признанные штрафы, пени, неустойки, если иное не установлено ст. 246, 264 НК РК.</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свою очередь, ст. 264 НК РК установлено, что вычету не подлежат неустойки (штрафы, пени), подлежащие внесению (внесенные) в бюджет, за исключением неустоек (штрафов, пеней), подлежащих внесению (внесенных) в бюджет по договорам о государственных закупках.</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Отсюда, суммы неустойки по договорам о государственных закупках относятся на вычет при составлении Декларации по КПН.</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бухгалтерском учете по неустойки возможна следующая корреспонденция счетов:</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Дебет 7210 «Административные расходы» - Кредит 3420 «Краткосрочные обязательства по юридическим претензиям» - начислено обязательство по претензии.</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Дебет 3420 «Краткосрочные обязательства по юридическим претензиям» - Кредит 1210 «Краткосрочная дебиторская задолженность покупателей и заказчиков» - на сумму претензии уменьшена дебиторская задолженность покупателя.</a:t>
            </a:r>
          </a:p>
        </p:txBody>
      </p:sp>
    </p:spTree>
    <p:extLst>
      <p:ext uri="{BB962C8B-B14F-4D97-AF65-F5344CB8AC3E}">
        <p14:creationId xmlns:p14="http://schemas.microsoft.com/office/powerpoint/2010/main" val="2808858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55B9A5-5965-8F49-B3EA-16A536CD3AA1}"/>
              </a:ext>
            </a:extLst>
          </p:cNvPr>
          <p:cNvSpPr txBox="1"/>
          <p:nvPr/>
        </p:nvSpPr>
        <p:spPr>
          <a:xfrm>
            <a:off x="341767" y="228600"/>
            <a:ext cx="8740956" cy="6222344"/>
          </a:xfrm>
          <a:prstGeom prst="rect">
            <a:avLst/>
          </a:prstGeom>
          <a:noFill/>
        </p:spPr>
        <p:txBody>
          <a:bodyPr wrap="square">
            <a:spAutoFit/>
          </a:bodyPr>
          <a:lstStyle/>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Необходимо ли ГУ перечислить в бюджет </a:t>
            </a:r>
            <a:r>
              <a:rPr kumimoji="0" lang="ru-RU" sz="1532"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неустойку</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за нарушение поставщиком сроков поставки товара </a:t>
            </a:r>
            <a:r>
              <a:rPr kumimoji="0" lang="ru-RU" sz="1532"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по договору о госзакупках</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t>
            </a:r>
          </a:p>
          <a:p>
            <a:pPr marL="0" marR="0" lvl="0" indent="234467" algn="just" defTabSz="844083" rtl="0" eaLnBrk="1" fontAlgn="base"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Ответ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МФ РК от 09.11.2022 года на вопрос от 03.11.2022 года № 758441</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соответствии с п 23 ст. 43 ЗРК «О государственных закупок» (далее – Закон), договор о государственных закупках считается исполненным при условии полного выполнения заказчиком и поставщиком принятых обязательств по указанному договору. При этом, согласно п 24 ст. 43,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 случае неисполнения либо ненадлежащего исполнения принятых поставщиком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обязательств по договору о государственных закупках заказчик обеспечивает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взыскание неустойки (штрафа, пени).</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Неустойка (штраф, пеня) зачисляется в доход соответствующих бюджета, ГП, юрлица, 50 и более % голосующих акций (долей участия в уставном капитале) которого принадлежат государству, или аффилированных с ними юрлиц. Согласно пп 14) ст. 2, государственные закупки – приобретение заказчиками товаров, работ, услуг полностью или частично за счет бюджетных средств и (или) собственных доходов, за исключением доходов, связанных с оказанием услуг нерезидентам РК.</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Т. о., если заказчиком является ГУ, то неустойка (штраф, пеня) за неисполнение либо ненадлежащее исполнение принятых поставщиком обязательств по договору зачисляется в доход соот. бюджета.</a:t>
            </a:r>
          </a:p>
          <a:p>
            <a:pPr marL="0" marR="0" lvl="0" indent="234467" algn="just" defTabSz="844083" rtl="0" eaLnBrk="1" fontAlgn="base" latinLnBrk="0" hangingPunct="1">
              <a:lnSpc>
                <a:spcPct val="100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Если заказчиком является </a:t>
            </a:r>
            <a:r>
              <a:rPr kumimoji="0" lang="ru-RU" sz="1532"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mn-cs"/>
              </a:rPr>
              <a:t>ГП,</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юридическое лицо, 50 и более % голосующих акций которого принадлежат государству, то неустойка (штраф, пеня) за неисполнение либо ненадлежащее исполнение принятых поставщиком обязательств по договору зачисляется </a:t>
            </a:r>
            <a:r>
              <a:rPr kumimoji="0" lang="ru-RU" sz="1532"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mn-cs"/>
              </a:rPr>
              <a:t>в доход ГП</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юрлица, 50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и более % голосующих акций которого принадлежат государству.</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При этом, зачисление неустойки (штраф, пеня) в доходы соответствующих бюджетов, ГП, юрлиц, 50 и более % голосующих акций (долей участия в уставном капитале) которых принадлежат государству, или аффилированных с ними юрлиц, осуществляется вне зависимости от источника финансирования (бюджетные средства и (или) собственные доходы).</a:t>
            </a:r>
          </a:p>
          <a:p>
            <a:pPr marL="0" marR="0" lvl="0" indent="234467" algn="just" defTabSz="844083" rtl="0" eaLnBrk="1" fontAlgn="base" latinLnBrk="0" hangingPunct="1">
              <a:lnSpc>
                <a:spcPct val="100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Министр финансов РК                                                                </a:t>
            </a:r>
            <a:r>
              <a:rPr kumimoji="0" lang="ru-RU"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Жамаубаев</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Е.К.</a:t>
            </a:r>
          </a:p>
        </p:txBody>
      </p:sp>
    </p:spTree>
    <p:extLst>
      <p:ext uri="{BB962C8B-B14F-4D97-AF65-F5344CB8AC3E}">
        <p14:creationId xmlns:p14="http://schemas.microsoft.com/office/powerpoint/2010/main" val="77111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3"/>
          <p:cNvSpPr>
            <a:spLocks noGrp="1"/>
          </p:cNvSpPr>
          <p:nvPr>
            <p:ph type="body" sz="quarter" idx="10"/>
          </p:nvPr>
        </p:nvSpPr>
        <p:spPr>
          <a:xfrm>
            <a:off x="611560" y="157748"/>
            <a:ext cx="7635875" cy="620588"/>
          </a:xfrm>
        </p:spPr>
        <p:txBody>
          <a:bodyPr/>
          <a:lstStyle/>
          <a:p>
            <a:pPr algn="ctr" eaLnBrk="1" hangingPunct="1">
              <a:lnSpc>
                <a:spcPct val="80000"/>
              </a:lnSpc>
              <a:buNone/>
            </a:pPr>
            <a:r>
              <a:rPr lang="ru-RU" altLang="ru-RU" sz="2000" b="1" dirty="0">
                <a:latin typeface="Times New Roman" charset="0"/>
                <a:ea typeface="Times New Roman" charset="0"/>
                <a:cs typeface="Times New Roman" charset="0"/>
              </a:rPr>
              <a:t>Поступления части чистого дохода коммунальных  государственных предприятий</a:t>
            </a:r>
          </a:p>
        </p:txBody>
      </p:sp>
      <p:sp>
        <p:nvSpPr>
          <p:cNvPr id="4" name="Прямоугольник 3"/>
          <p:cNvSpPr/>
          <p:nvPr/>
        </p:nvSpPr>
        <p:spPr>
          <a:xfrm>
            <a:off x="454761" y="1047444"/>
            <a:ext cx="2380718" cy="575797"/>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Государственные юридические лица </a:t>
            </a:r>
          </a:p>
        </p:txBody>
      </p:sp>
      <p:sp>
        <p:nvSpPr>
          <p:cNvPr id="5" name="Прямоугольник 4"/>
          <p:cNvSpPr/>
          <p:nvPr/>
        </p:nvSpPr>
        <p:spPr>
          <a:xfrm>
            <a:off x="3107692" y="966442"/>
            <a:ext cx="3251724" cy="319200"/>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a:ln>
                  <a:noFill/>
                </a:ln>
                <a:solidFill>
                  <a:srgbClr val="000000"/>
                </a:solidFill>
                <a:effectLst/>
                <a:uLnTx/>
                <a:uFillTx/>
                <a:latin typeface="Times New Roman" charset="0"/>
                <a:ea typeface="Times New Roman" charset="0"/>
                <a:cs typeface="Times New Roman" charset="0"/>
              </a:rPr>
              <a:t>Государственные учреждения</a:t>
            </a:r>
            <a:endPar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endParaRPr>
          </a:p>
        </p:txBody>
      </p:sp>
      <p:sp>
        <p:nvSpPr>
          <p:cNvPr id="6" name="Прямоугольник 5"/>
          <p:cNvSpPr/>
          <p:nvPr/>
        </p:nvSpPr>
        <p:spPr>
          <a:xfrm>
            <a:off x="3107692" y="1407216"/>
            <a:ext cx="3251724" cy="283859"/>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a:ln>
                  <a:noFill/>
                </a:ln>
                <a:solidFill>
                  <a:srgbClr val="000000"/>
                </a:solidFill>
                <a:effectLst/>
                <a:uLnTx/>
                <a:uFillTx/>
                <a:latin typeface="Times New Roman" charset="0"/>
                <a:ea typeface="Times New Roman" charset="0"/>
                <a:cs typeface="Times New Roman" charset="0"/>
              </a:rPr>
              <a:t>Государственные предприятия </a:t>
            </a:r>
            <a:endPar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endParaRPr>
          </a:p>
        </p:txBody>
      </p:sp>
      <p:sp>
        <p:nvSpPr>
          <p:cNvPr id="7" name="Прямоугольник 6"/>
          <p:cNvSpPr/>
          <p:nvPr/>
        </p:nvSpPr>
        <p:spPr>
          <a:xfrm>
            <a:off x="454761" y="1978973"/>
            <a:ext cx="4824535" cy="432048"/>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на праве хозяйственного ведения</a:t>
            </a:r>
          </a:p>
        </p:txBody>
      </p:sp>
      <p:sp>
        <p:nvSpPr>
          <p:cNvPr id="8" name="Прямоугольник 7"/>
          <p:cNvSpPr/>
          <p:nvPr/>
        </p:nvSpPr>
        <p:spPr>
          <a:xfrm>
            <a:off x="5495320" y="1992604"/>
            <a:ext cx="3288549" cy="432048"/>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казенное</a:t>
            </a:r>
          </a:p>
        </p:txBody>
      </p:sp>
      <p:sp>
        <p:nvSpPr>
          <p:cNvPr id="9" name="Прямоугольник 8"/>
          <p:cNvSpPr/>
          <p:nvPr/>
        </p:nvSpPr>
        <p:spPr>
          <a:xfrm>
            <a:off x="454761" y="2555036"/>
            <a:ext cx="4824535" cy="1167616"/>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коммерческая</a:t>
            </a: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 организация, наделенная гос. имуществом на праве хозяйственного ведения и отвечающая по своим </a:t>
            </a: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обязательствам всем принадлежащим ей имуществом</a:t>
            </a:r>
          </a:p>
        </p:txBody>
      </p:sp>
      <p:cxnSp>
        <p:nvCxnSpPr>
          <p:cNvPr id="11" name="Прямая со стрелкой 10"/>
          <p:cNvCxnSpPr>
            <a:stCxn id="4" idx="3"/>
            <a:endCxn id="5" idx="1"/>
          </p:cNvCxnSpPr>
          <p:nvPr/>
        </p:nvCxnSpPr>
        <p:spPr>
          <a:xfrm flipV="1">
            <a:off x="2835479" y="1126042"/>
            <a:ext cx="272213" cy="20930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2843387" y="1371280"/>
            <a:ext cx="264305" cy="25196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2687008" y="1709005"/>
            <a:ext cx="2016224" cy="269968"/>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endCxn id="8" idx="0"/>
          </p:cNvCxnSpPr>
          <p:nvPr/>
        </p:nvCxnSpPr>
        <p:spPr>
          <a:xfrm>
            <a:off x="4703232" y="1727011"/>
            <a:ext cx="2436363" cy="265593"/>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stCxn id="7" idx="2"/>
            <a:endCxn id="9" idx="0"/>
          </p:cNvCxnSpPr>
          <p:nvPr/>
        </p:nvCxnSpPr>
        <p:spPr>
          <a:xfrm>
            <a:off x="2867029" y="2411021"/>
            <a:ext cx="0" cy="1440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8" idx="2"/>
            <a:endCxn id="25" idx="0"/>
          </p:cNvCxnSpPr>
          <p:nvPr/>
        </p:nvCxnSpPr>
        <p:spPr>
          <a:xfrm>
            <a:off x="7139595" y="2424652"/>
            <a:ext cx="0" cy="159594"/>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216115" y="3982522"/>
            <a:ext cx="8567754" cy="2646878"/>
          </a:xfrm>
          <a:prstGeom prst="rect">
            <a:avLst/>
          </a:prstGeom>
        </p:spPr>
        <p:txBody>
          <a:bodyPr wrap="square">
            <a:spAutoFit/>
          </a:bodyPr>
          <a:lstStyle/>
          <a:p>
            <a:pPr marL="0" marR="0" lvl="0" indent="279400" algn="just" defTabSz="914400" rtl="0" eaLnBrk="1" fontAlgn="base" latinLnBrk="0" hangingPunct="1">
              <a:lnSpc>
                <a:spcPct val="100000"/>
              </a:lnSpc>
              <a:spcBef>
                <a:spcPct val="0"/>
              </a:spcBef>
              <a:spcAft>
                <a:spcPts val="0"/>
              </a:spcAft>
              <a:buClrTx/>
              <a:buSzTx/>
              <a:buFontTx/>
              <a:buNone/>
              <a:tabLst/>
              <a:defRPr/>
            </a:pPr>
            <a:r>
              <a:rPr kumimoji="0" lang="ru-RU" sz="1660" b="1"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Ст. 140. ЗРК «О государственном имуществе» от 01.03.2011 г. № 413-IV.</a:t>
            </a: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3. Часть чистого дохода государственных предприятий по установленным нормативам подлежит зачислению в соответствующий бюджет в порядке, установленном </a:t>
            </a:r>
            <a:r>
              <a:rPr kumimoji="0" lang="ru-RU" sz="1660" b="0" i="0" u="none" strike="noStrike" kern="1200" cap="none" spc="0" normalizeH="0" baseline="0" noProof="0" dirty="0">
                <a:ln>
                  <a:noFill/>
                </a:ln>
                <a:solidFill>
                  <a:prstClr val="black"/>
                </a:solidFill>
                <a:effectLst/>
                <a:uLnTx/>
                <a:uFillTx/>
                <a:latin typeface="Times New Roman" charset="0"/>
                <a:ea typeface="Times New Roman" charset="0"/>
                <a:cs typeface="Arial" charset="0"/>
              </a:rPr>
              <a:t>Бюджетным кодексом</a:t>
            </a:r>
            <a:r>
              <a:rPr kumimoji="0" lang="ru-RU" sz="166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 РК.</a:t>
            </a:r>
            <a:endParaRPr kumimoji="0" lang="ru-RU" sz="166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4. Уполномоченный орган соответствующей отрасли (местный исполнительный орган) осуществляет контроль за полнотой и своевременностью перечисления государственными предприятиями в бюджет установленной части </a:t>
            </a:r>
            <a:r>
              <a:rPr kumimoji="0" lang="ru-RU" sz="1660" b="1"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чистого дохода</a:t>
            </a:r>
            <a:r>
              <a:rPr kumimoji="0" lang="ru-RU" sz="166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a:t>
            </a:r>
            <a:endParaRPr kumimoji="0" lang="ru-RU" sz="166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a:p>
            <a:pPr marL="0" marR="0" lvl="0" indent="254000" algn="just" defTabSz="914400" rtl="0" eaLnBrk="1" fontAlgn="base" latinLnBrk="0" hangingPunct="1">
              <a:lnSpc>
                <a:spcPct val="100000"/>
              </a:lnSpc>
              <a:spcBef>
                <a:spcPct val="0"/>
              </a:spcBef>
              <a:spcAft>
                <a:spcPts val="0"/>
              </a:spcAft>
              <a:buClrTx/>
              <a:buSzTx/>
              <a:buFontTx/>
              <a:buNone/>
              <a:tabLst/>
              <a:defRPr/>
            </a:pPr>
            <a:r>
              <a:rPr kumimoji="0" lang="ru-RU" sz="1660" b="0" i="0" u="none" strike="noStrike" kern="1200" cap="none" spc="0" normalizeH="0" baseline="0" noProof="0" dirty="0">
                <a:ln>
                  <a:noFill/>
                </a:ln>
                <a:solidFill>
                  <a:srgbClr val="000000"/>
                </a:solidFill>
                <a:effectLst/>
                <a:uLnTx/>
                <a:uFillTx/>
                <a:latin typeface="Times New Roman" charset="0"/>
                <a:ea typeface="Times New Roman" charset="0"/>
                <a:cs typeface="Arial" charset="0"/>
              </a:rPr>
              <a:t>Государственные предприятия производят перечисление в соответствующий бюджет части чистого дохода не позднее 10 рабочих дней после срока установленного для сдачи декларации по КПН (не позднее 10 апреля года следующего за отчетным годом).</a:t>
            </a:r>
            <a:endParaRPr kumimoji="0" lang="ru-RU" sz="1660" b="0" i="0" u="none" strike="noStrike" kern="1200" cap="none" spc="0" normalizeH="0" baseline="0" noProof="0" dirty="0">
              <a:ln>
                <a:noFill/>
              </a:ln>
              <a:solidFill>
                <a:prstClr val="black"/>
              </a:solidFill>
              <a:effectLst/>
              <a:uLnTx/>
              <a:uFillTx/>
              <a:latin typeface="Times New Roman" charset="0"/>
              <a:ea typeface="Times New Roman" charset="0"/>
              <a:cs typeface="Arial" charset="0"/>
            </a:endParaRPr>
          </a:p>
        </p:txBody>
      </p:sp>
      <p:sp>
        <p:nvSpPr>
          <p:cNvPr id="25" name="Прямоугольник 24"/>
          <p:cNvSpPr/>
          <p:nvPr/>
        </p:nvSpPr>
        <p:spPr>
          <a:xfrm>
            <a:off x="5495321" y="2584246"/>
            <a:ext cx="3288548" cy="1130331"/>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коммерческая</a:t>
            </a:r>
            <a:r>
              <a:rPr kumimoji="0" lang="ru-RU" altLang="ru-RU" sz="1800" b="0"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 организация, наделенная гос. имуществом на </a:t>
            </a:r>
            <a:r>
              <a:rPr kumimoji="0" lang="ru-RU" altLang="ru-RU" sz="1800" b="1" i="0" u="none" strike="noStrike" kern="1200" cap="none" spc="0" normalizeH="0" baseline="0" noProof="0" dirty="0">
                <a:ln>
                  <a:noFill/>
                </a:ln>
                <a:solidFill>
                  <a:srgbClr val="000000"/>
                </a:solidFill>
                <a:effectLst/>
                <a:uLnTx/>
                <a:uFillTx/>
                <a:latin typeface="Times New Roman" charset="0"/>
                <a:ea typeface="Times New Roman" charset="0"/>
                <a:cs typeface="Times New Roman" charset="0"/>
              </a:rPr>
              <a:t>праве оперативного управления</a:t>
            </a:r>
          </a:p>
        </p:txBody>
      </p:sp>
      <p:sp>
        <p:nvSpPr>
          <p:cNvPr id="2" name="Прямоугольник 1"/>
          <p:cNvSpPr/>
          <p:nvPr/>
        </p:nvSpPr>
        <p:spPr>
          <a:xfrm>
            <a:off x="4536504" y="659547"/>
            <a:ext cx="4572000" cy="289310"/>
          </a:xfrm>
          <a:prstGeom prst="rect">
            <a:avLst/>
          </a:prstGeom>
        </p:spPr>
        <p:txBody>
          <a:bodyPr>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ru-RU" altLang="ru-RU" sz="1600" b="0" i="1" u="none" strike="noStrike" kern="1200" cap="none" spc="0" normalizeH="0" baseline="0" noProof="0" dirty="0">
                <a:ln>
                  <a:noFill/>
                </a:ln>
                <a:solidFill>
                  <a:prstClr val="black"/>
                </a:solidFill>
                <a:effectLst/>
                <a:uLnTx/>
                <a:uFillTx/>
                <a:latin typeface="Times New Roman" charset="0"/>
                <a:ea typeface="Times New Roman" charset="0"/>
                <a:cs typeface="Times New Roman" charset="0"/>
              </a:rPr>
              <a:t>Ст. 51 Предпринимательский кодекс РК</a:t>
            </a:r>
          </a:p>
        </p:txBody>
      </p:sp>
    </p:spTree>
    <p:extLst>
      <p:ext uri="{BB962C8B-B14F-4D97-AF65-F5344CB8AC3E}">
        <p14:creationId xmlns:p14="http://schemas.microsoft.com/office/powerpoint/2010/main" val="3405615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354" name="Rectangle 2"/>
          <p:cNvSpPr>
            <a:spLocks noGrp="1" noChangeArrowheads="1"/>
          </p:cNvSpPr>
          <p:nvPr>
            <p:ph type="title"/>
          </p:nvPr>
        </p:nvSpPr>
        <p:spPr>
          <a:xfrm>
            <a:off x="517396" y="517282"/>
            <a:ext cx="7596554" cy="515813"/>
          </a:xfrm>
        </p:spPr>
        <p:txBody>
          <a:bodyPr>
            <a:normAutofit/>
          </a:bodyPr>
          <a:lstStyle/>
          <a:p>
            <a:pPr eaLnBrk="1" hangingPunct="1">
              <a:defRPr/>
            </a:pPr>
            <a:r>
              <a:rPr lang="ru-RU" sz="2031" b="1" dirty="0">
                <a:latin typeface="Times New Roman" panose="02020603050405020304" pitchFamily="18" charset="0"/>
                <a:cs typeface="Times New Roman" panose="02020603050405020304" pitchFamily="18" charset="0"/>
              </a:rPr>
              <a:t>Факторы, влияющие на собственный капитал</a:t>
            </a:r>
          </a:p>
        </p:txBody>
      </p:sp>
      <p:sp>
        <p:nvSpPr>
          <p:cNvPr id="1124355" name="Rectangle 3"/>
          <p:cNvSpPr>
            <a:spLocks noGrp="1" noChangeArrowheads="1"/>
          </p:cNvSpPr>
          <p:nvPr>
            <p:ph type="body" idx="1"/>
          </p:nvPr>
        </p:nvSpPr>
        <p:spPr>
          <a:xfrm>
            <a:off x="1315023" y="1796521"/>
            <a:ext cx="7596554" cy="427635"/>
          </a:xfrm>
        </p:spPr>
        <p:txBody>
          <a:bodyPr/>
          <a:lstStyle/>
          <a:p>
            <a:pPr eaLnBrk="1" hangingPunct="1">
              <a:buFontTx/>
              <a:buNone/>
              <a:defRPr/>
            </a:pPr>
            <a:r>
              <a:rPr lang="ru-RU" sz="1754" b="1" dirty="0">
                <a:latin typeface="Times New Roman" panose="02020603050405020304" pitchFamily="18" charset="0"/>
                <a:cs typeface="Times New Roman" panose="02020603050405020304" pitchFamily="18" charset="0"/>
              </a:rPr>
              <a:t>Уменьшение                                                                            Увеличение</a:t>
            </a:r>
            <a:r>
              <a:rPr lang="en-US" sz="1754" b="1" dirty="0">
                <a:latin typeface="Times New Roman" panose="02020603050405020304" pitchFamily="18" charset="0"/>
                <a:cs typeface="Times New Roman" panose="02020603050405020304" pitchFamily="18" charset="0"/>
              </a:rPr>
              <a:t> </a:t>
            </a:r>
            <a:endParaRPr lang="ru-RU" sz="1754" b="1" dirty="0">
              <a:latin typeface="Times New Roman" panose="02020603050405020304" pitchFamily="18" charset="0"/>
              <a:cs typeface="Times New Roman" panose="02020603050405020304" pitchFamily="18" charset="0"/>
            </a:endParaRPr>
          </a:p>
        </p:txBody>
      </p:sp>
      <p:pic>
        <p:nvPicPr>
          <p:cNvPr id="14" name="Рисунок 13">
            <a:extLst>
              <a:ext uri="{FF2B5EF4-FFF2-40B4-BE49-F238E27FC236}">
                <a16:creationId xmlns:a16="http://schemas.microsoft.com/office/drawing/2014/main" id="{E1F77536-DF01-4A9C-A5C8-A5D99601F60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06718" y="4056418"/>
            <a:ext cx="1661723" cy="1547447"/>
          </a:xfrm>
          <a:prstGeom prst="rect">
            <a:avLst/>
          </a:prstGeom>
          <a:noFill/>
          <a:ln>
            <a:noFill/>
          </a:ln>
        </p:spPr>
      </p:pic>
      <p:pic>
        <p:nvPicPr>
          <p:cNvPr id="15" name="Рисунок 14">
            <a:extLst>
              <a:ext uri="{FF2B5EF4-FFF2-40B4-BE49-F238E27FC236}">
                <a16:creationId xmlns:a16="http://schemas.microsoft.com/office/drawing/2014/main" id="{E49D42C6-6C02-46F9-A00F-9D147565D24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9086" y="373028"/>
            <a:ext cx="1743222" cy="1510578"/>
          </a:xfrm>
          <a:prstGeom prst="rect">
            <a:avLst/>
          </a:prstGeom>
          <a:noFill/>
          <a:ln>
            <a:noFill/>
          </a:ln>
        </p:spPr>
      </p:pic>
      <p:pic>
        <p:nvPicPr>
          <p:cNvPr id="16" name="Рисунок 15">
            <a:extLst>
              <a:ext uri="{FF2B5EF4-FFF2-40B4-BE49-F238E27FC236}">
                <a16:creationId xmlns:a16="http://schemas.microsoft.com/office/drawing/2014/main" id="{FD2B5A2D-8399-46A3-ADEA-25A4BA749EE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745" y="5008257"/>
            <a:ext cx="1922273" cy="1382934"/>
          </a:xfrm>
          <a:prstGeom prst="rect">
            <a:avLst/>
          </a:prstGeom>
          <a:noFill/>
          <a:ln>
            <a:noFill/>
          </a:ln>
        </p:spPr>
      </p:pic>
      <p:grpSp>
        <p:nvGrpSpPr>
          <p:cNvPr id="25" name="Группа 24">
            <a:extLst>
              <a:ext uri="{FF2B5EF4-FFF2-40B4-BE49-F238E27FC236}">
                <a16:creationId xmlns:a16="http://schemas.microsoft.com/office/drawing/2014/main" id="{D78521C7-46D6-40F6-BF44-C0BCAD03DB6B}"/>
              </a:ext>
            </a:extLst>
          </p:cNvPr>
          <p:cNvGrpSpPr/>
          <p:nvPr/>
        </p:nvGrpSpPr>
        <p:grpSpPr>
          <a:xfrm>
            <a:off x="916209" y="2400945"/>
            <a:ext cx="7556478" cy="3480329"/>
            <a:chOff x="577416" y="2436803"/>
            <a:chExt cx="8186184" cy="3770356"/>
          </a:xfrm>
        </p:grpSpPr>
        <p:sp>
          <p:nvSpPr>
            <p:cNvPr id="34821" name="Rectangle 4"/>
            <p:cNvSpPr>
              <a:spLocks noChangeArrowheads="1"/>
            </p:cNvSpPr>
            <p:nvPr/>
          </p:nvSpPr>
          <p:spPr bwMode="auto">
            <a:xfrm>
              <a:off x="577416" y="2436803"/>
              <a:ext cx="2362200" cy="912117"/>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63776" indent="-263776" algn="r" defTabSz="703402" eaLnBrk="0" hangingPunct="0">
                <a:spcBef>
                  <a:spcPct val="10000"/>
                </a:spcBef>
                <a:defRPr/>
              </a:pPr>
              <a:r>
                <a:rPr lang="ru-RU" sz="1754" b="1" dirty="0">
                  <a:solidFill>
                    <a:prstClr val="black"/>
                  </a:solidFill>
                  <a:latin typeface="Times New Roman" panose="02020603050405020304" pitchFamily="18" charset="0"/>
                  <a:cs typeface="Times New Roman" panose="02020603050405020304" pitchFamily="18" charset="0"/>
                </a:rPr>
                <a:t>Изъятия</a:t>
              </a:r>
            </a:p>
          </p:txBody>
        </p:sp>
        <p:sp>
          <p:nvSpPr>
            <p:cNvPr id="34822" name="Rectangle 5"/>
            <p:cNvSpPr>
              <a:spLocks noChangeArrowheads="1"/>
            </p:cNvSpPr>
            <p:nvPr/>
          </p:nvSpPr>
          <p:spPr bwMode="auto">
            <a:xfrm>
              <a:off x="603928" y="3686642"/>
              <a:ext cx="2362200" cy="914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63776" indent="-263776" algn="ctr" defTabSz="703402" eaLnBrk="0" hangingPunct="0">
                <a:spcBef>
                  <a:spcPct val="10000"/>
                </a:spcBef>
                <a:defRPr/>
              </a:pPr>
              <a:r>
                <a:rPr lang="ru-RU" sz="1754" b="1" dirty="0">
                  <a:solidFill>
                    <a:prstClr val="black"/>
                  </a:solidFill>
                  <a:latin typeface="Times New Roman" panose="02020603050405020304" pitchFamily="18" charset="0"/>
                  <a:cs typeface="Times New Roman" panose="02020603050405020304" pitchFamily="18" charset="0"/>
                </a:rPr>
                <a:t>Расходы</a:t>
              </a:r>
            </a:p>
          </p:txBody>
        </p:sp>
        <p:sp>
          <p:nvSpPr>
            <p:cNvPr id="34823" name="Rectangle 6"/>
            <p:cNvSpPr>
              <a:spLocks noChangeArrowheads="1"/>
            </p:cNvSpPr>
            <p:nvPr/>
          </p:nvSpPr>
          <p:spPr bwMode="auto">
            <a:xfrm>
              <a:off x="3652976" y="2590800"/>
              <a:ext cx="2362200" cy="1676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63776" indent="-263776" algn="ctr" defTabSz="703402" eaLnBrk="0" hangingPunct="0">
                <a:spcBef>
                  <a:spcPct val="10000"/>
                </a:spcBef>
                <a:defRPr/>
              </a:pPr>
              <a:r>
                <a:rPr lang="ru-RU" sz="1754" b="1" dirty="0">
                  <a:solidFill>
                    <a:prstClr val="black"/>
                  </a:solidFill>
                  <a:latin typeface="Times New Roman" panose="02020603050405020304" pitchFamily="18" charset="0"/>
                  <a:cs typeface="Times New Roman" panose="02020603050405020304" pitchFamily="18" charset="0"/>
                </a:rPr>
                <a:t>Собственный Капитал (Уставный, акционерный…)</a:t>
              </a:r>
            </a:p>
          </p:txBody>
        </p:sp>
        <p:sp>
          <p:nvSpPr>
            <p:cNvPr id="34824" name="Rectangle 7"/>
            <p:cNvSpPr>
              <a:spLocks noChangeArrowheads="1"/>
            </p:cNvSpPr>
            <p:nvPr/>
          </p:nvSpPr>
          <p:spPr bwMode="auto">
            <a:xfrm>
              <a:off x="6553800" y="2463002"/>
              <a:ext cx="2209800" cy="914400"/>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63776" indent="-263776" algn="ctr" defTabSz="703402" eaLnBrk="0" hangingPunct="0">
                <a:spcBef>
                  <a:spcPct val="10000"/>
                </a:spcBef>
                <a:defRPr/>
              </a:pPr>
              <a:endParaRPr lang="ru-RU" sz="1754" b="1" dirty="0">
                <a:solidFill>
                  <a:prstClr val="black"/>
                </a:solidFill>
                <a:latin typeface="Times New Roman" panose="02020603050405020304" pitchFamily="18" charset="0"/>
                <a:cs typeface="Times New Roman" panose="02020603050405020304" pitchFamily="18" charset="0"/>
              </a:endParaRPr>
            </a:p>
            <a:p>
              <a:pPr marL="263776" indent="-263776" algn="ctr" defTabSz="703402" eaLnBrk="0" hangingPunct="0">
                <a:spcBef>
                  <a:spcPct val="10000"/>
                </a:spcBef>
                <a:defRPr/>
              </a:pPr>
              <a:r>
                <a:rPr lang="ru-RU" sz="1754" b="1" dirty="0">
                  <a:solidFill>
                    <a:prstClr val="black"/>
                  </a:solidFill>
                  <a:latin typeface="Times New Roman" panose="02020603050405020304" pitchFamily="18" charset="0"/>
                  <a:cs typeface="Times New Roman" panose="02020603050405020304" pitchFamily="18" charset="0"/>
                </a:rPr>
                <a:t>Инвестиции</a:t>
              </a:r>
            </a:p>
            <a:p>
              <a:pPr marL="263776" indent="-263776" algn="ctr" defTabSz="703402" eaLnBrk="0" hangingPunct="0">
                <a:spcBef>
                  <a:spcPct val="10000"/>
                </a:spcBef>
                <a:defRPr/>
              </a:pPr>
              <a:r>
                <a:rPr lang="ru-RU" sz="1754" b="1" dirty="0">
                  <a:solidFill>
                    <a:prstClr val="black"/>
                  </a:solidFill>
                  <a:latin typeface="Times New Roman" panose="02020603050405020304" pitchFamily="18" charset="0"/>
                  <a:cs typeface="Times New Roman" panose="02020603050405020304" pitchFamily="18" charset="0"/>
                </a:rPr>
                <a:t>акционеров</a:t>
              </a:r>
            </a:p>
            <a:p>
              <a:pPr marL="263776" indent="-263776" algn="ctr" defTabSz="703402" eaLnBrk="0" hangingPunct="0">
                <a:spcBef>
                  <a:spcPct val="10000"/>
                </a:spcBef>
                <a:defRPr/>
              </a:pPr>
              <a:endParaRPr lang="ru-RU" sz="1754" b="1" dirty="0">
                <a:solidFill>
                  <a:prstClr val="black"/>
                </a:solidFill>
                <a:latin typeface="Times New Roman" panose="02020603050405020304" pitchFamily="18" charset="0"/>
                <a:cs typeface="Times New Roman" panose="02020603050405020304" pitchFamily="18" charset="0"/>
              </a:endParaRPr>
            </a:p>
          </p:txBody>
        </p:sp>
        <p:sp>
          <p:nvSpPr>
            <p:cNvPr id="34825" name="Rectangle 8"/>
            <p:cNvSpPr>
              <a:spLocks noChangeArrowheads="1"/>
            </p:cNvSpPr>
            <p:nvPr/>
          </p:nvSpPr>
          <p:spPr bwMode="auto">
            <a:xfrm>
              <a:off x="6515400" y="3686642"/>
              <a:ext cx="2209800" cy="2520517"/>
            </a:xfrm>
            <a:prstGeom prst="rect">
              <a:avLst/>
            </a:prstGeom>
            <a:solidFill>
              <a:schemeClr val="accent3">
                <a:lumMod val="20000"/>
                <a:lumOff val="80000"/>
              </a:schemeClr>
            </a:solidFill>
            <a:ln w="12700" algn="ctr">
              <a:noFill/>
              <a:miter lim="800000"/>
              <a:headEnd/>
              <a:tailEn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nchorCtr="1"/>
            <a:lstStyle/>
            <a:p>
              <a:pPr marL="263776" indent="-263776" algn="ctr" defTabSz="703402" eaLnBrk="0" hangingPunct="0">
                <a:spcBef>
                  <a:spcPct val="10000"/>
                </a:spcBef>
                <a:defRPr/>
              </a:pPr>
              <a:r>
                <a:rPr lang="ru-RU" sz="1754" b="1" dirty="0">
                  <a:solidFill>
                    <a:srgbClr val="1E09B7"/>
                  </a:solidFill>
                  <a:latin typeface="Times New Roman" panose="02020603050405020304" pitchFamily="18" charset="0"/>
                  <a:cs typeface="Times New Roman" panose="02020603050405020304" pitchFamily="18" charset="0"/>
                </a:rPr>
                <a:t>Доходы</a:t>
              </a:r>
            </a:p>
          </p:txBody>
        </p:sp>
        <p:cxnSp>
          <p:nvCxnSpPr>
            <p:cNvPr id="9" name="Прямая со стрелкой 8">
              <a:extLst>
                <a:ext uri="{FF2B5EF4-FFF2-40B4-BE49-F238E27FC236}">
                  <a16:creationId xmlns:a16="http://schemas.microsoft.com/office/drawing/2014/main" id="{77533AB5-D817-4833-B83E-5C24F68375DD}"/>
                </a:ext>
              </a:extLst>
            </p:cNvPr>
            <p:cNvCxnSpPr/>
            <p:nvPr/>
          </p:nvCxnSpPr>
          <p:spPr>
            <a:xfrm flipH="1">
              <a:off x="2971800" y="2894003"/>
              <a:ext cx="681176"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C86CC5A9-4E81-4F70-93D2-E92681E038D0}"/>
                </a:ext>
              </a:extLst>
            </p:cNvPr>
            <p:cNvCxnSpPr>
              <a:cxnSpLocks/>
              <a:stCxn id="34824" idx="1"/>
            </p:cNvCxnSpPr>
            <p:nvPr/>
          </p:nvCxnSpPr>
          <p:spPr>
            <a:xfrm flipH="1">
              <a:off x="6015176" y="2920202"/>
              <a:ext cx="538624"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a:extLst>
                <a:ext uri="{FF2B5EF4-FFF2-40B4-BE49-F238E27FC236}">
                  <a16:creationId xmlns:a16="http://schemas.microsoft.com/office/drawing/2014/main" id="{888F793B-6CB2-4B57-8231-3A3E13A99088}"/>
                </a:ext>
              </a:extLst>
            </p:cNvPr>
            <p:cNvCxnSpPr>
              <a:cxnSpLocks/>
            </p:cNvCxnSpPr>
            <p:nvPr/>
          </p:nvCxnSpPr>
          <p:spPr>
            <a:xfrm flipH="1">
              <a:off x="6015176" y="4082503"/>
              <a:ext cx="538624"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a:extLst>
                <a:ext uri="{FF2B5EF4-FFF2-40B4-BE49-F238E27FC236}">
                  <a16:creationId xmlns:a16="http://schemas.microsoft.com/office/drawing/2014/main" id="{B1312D6D-8FE2-48AF-ADA1-7679A009F238}"/>
                </a:ext>
              </a:extLst>
            </p:cNvPr>
            <p:cNvCxnSpPr/>
            <p:nvPr/>
          </p:nvCxnSpPr>
          <p:spPr>
            <a:xfrm flipH="1">
              <a:off x="2971800" y="4082503"/>
              <a:ext cx="681176" cy="0"/>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a:extLst>
                <a:ext uri="{FF2B5EF4-FFF2-40B4-BE49-F238E27FC236}">
                  <a16:creationId xmlns:a16="http://schemas.microsoft.com/office/drawing/2014/main" id="{C1502FC7-0381-433C-A857-511B6D60D2E9}"/>
                </a:ext>
              </a:extLst>
            </p:cNvPr>
            <p:cNvCxnSpPr>
              <a:cxnSpLocks/>
            </p:cNvCxnSpPr>
            <p:nvPr/>
          </p:nvCxnSpPr>
          <p:spPr>
            <a:xfrm flipV="1">
              <a:off x="2939616" y="3863061"/>
              <a:ext cx="636560" cy="123"/>
            </a:xfrm>
            <a:prstGeom prst="straightConnector1">
              <a:avLst/>
            </a:prstGeom>
            <a:ln w="254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67384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D852030-A89F-313C-15ED-A12157C0C3E9}"/>
              </a:ext>
            </a:extLst>
          </p:cNvPr>
          <p:cNvSpPr txBox="1"/>
          <p:nvPr/>
        </p:nvSpPr>
        <p:spPr>
          <a:xfrm>
            <a:off x="287470" y="719323"/>
            <a:ext cx="8769363" cy="3606821"/>
          </a:xfrm>
          <a:prstGeom prst="rect">
            <a:avLst/>
          </a:prstGeom>
          <a:noFill/>
        </p:spPr>
        <p:txBody>
          <a:bodyPr wrap="square">
            <a:spAutoFit/>
          </a:bodyPr>
          <a:lstStyle/>
          <a:p>
            <a:pPr marL="0" marR="0" lvl="0" indent="0" algn="l" defTabSz="844083" rtl="0" eaLnBrk="1" fontAlgn="auto" latinLnBrk="0" hangingPunct="1">
              <a:lnSpc>
                <a:spcPct val="107000"/>
              </a:lnSpc>
              <a:spcBef>
                <a:spcPts val="0"/>
              </a:spcBef>
              <a:spcAft>
                <a:spcPts val="0"/>
              </a:spcAft>
              <a:buClrTx/>
              <a:buSzTx/>
              <a:buFontTx/>
              <a:buNone/>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Приказ Министра национальной экономики Республики Казахстан от 11 марта 2015 года № 193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 утверждении Правил оценки эффективности управления государственным имуществом»</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7000"/>
              </a:lnSpc>
              <a:spcBef>
                <a:spcPts val="0"/>
              </a:spcBef>
              <a:spcAft>
                <a:spcPts val="0"/>
              </a:spcAft>
              <a:buClrTx/>
              <a:buSzTx/>
              <a:buFontTx/>
              <a:buNone/>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7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Если убыточные;</a:t>
            </a:r>
          </a:p>
          <a:p>
            <a:pPr marL="316531" marR="0" lvl="0" indent="-316531" algn="l" defTabSz="844083" rtl="0" eaLnBrk="1" fontAlgn="auto" latinLnBrk="0" hangingPunct="1">
              <a:lnSpc>
                <a:spcPct val="107000"/>
              </a:lnSpc>
              <a:spcBef>
                <a:spcPts val="0"/>
              </a:spcBef>
              <a:spcAft>
                <a:spcPts val="0"/>
              </a:spcAft>
              <a:buClrTx/>
              <a:buSzTx/>
              <a:buFont typeface="+mj-lt"/>
              <a:buAutoNum type="arabicPeriod"/>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16531" marR="0" lvl="0" indent="-316531" algn="l" defTabSz="844083" rtl="0" eaLnBrk="1" fontAlgn="auto" latinLnBrk="0" hangingPunct="1">
              <a:lnSpc>
                <a:spcPct val="107000"/>
              </a:lnSpc>
              <a:spcBef>
                <a:spcPts val="0"/>
              </a:spcBef>
              <a:spcAft>
                <a:spcPts val="0"/>
              </a:spcAft>
              <a:buClrTx/>
              <a:buSzTx/>
              <a:buFont typeface="+mj-lt"/>
              <a:buAutoNum type="arabicPeriod"/>
              <a:tabLst>
                <a:tab pos="1822984" algn="l"/>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Представить развернутую пояснительную записку по сложившемуся убытку в размере (-…) тыс. тенге.</a:t>
            </a:r>
          </a:p>
          <a:p>
            <a:pPr marL="316531" marR="0" lvl="0" indent="-316531" algn="l" defTabSz="844083" rtl="0" eaLnBrk="1" fontAlgn="auto" latinLnBrk="0" hangingPunct="1">
              <a:lnSpc>
                <a:spcPct val="107000"/>
              </a:lnSpc>
              <a:spcBef>
                <a:spcPts val="0"/>
              </a:spcBef>
              <a:spcAft>
                <a:spcPts val="0"/>
              </a:spcAft>
              <a:buClrTx/>
              <a:buSzTx/>
              <a:buFont typeface="+mj-lt"/>
              <a:buAutoNum type="arabicPeriod"/>
              <a:tabLst>
                <a:tab pos="1822984" algn="l"/>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16531" marR="0" lvl="0" indent="-316531" algn="l" defTabSz="844083" rtl="0" eaLnBrk="1" fontAlgn="auto" latinLnBrk="0" hangingPunct="1">
              <a:lnSpc>
                <a:spcPct val="107000"/>
              </a:lnSpc>
              <a:spcBef>
                <a:spcPts val="0"/>
              </a:spcBef>
              <a:spcAft>
                <a:spcPts val="0"/>
              </a:spcAft>
              <a:buClrTx/>
              <a:buSzTx/>
              <a:buFont typeface="+mj-lt"/>
              <a:buAutoNum type="arabicPeriod"/>
              <a:tabLst>
                <a:tab pos="1822984" algn="l"/>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Уполномоченному государственному органу (АБП) рассмотреть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дисциплинарную ответственность первого руководителя юридического лица</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завершившего 202… год с </a:t>
            </a:r>
            <a:r>
              <a:rPr kumimoji="0" lang="ru-RU" sz="1532" b="1" i="0" u="none" strike="noStrike" kern="1200" cap="none" spc="0" normalizeH="0" baseline="0" noProof="0" dirty="0">
                <a:ln>
                  <a:noFill/>
                </a:ln>
                <a:solidFill>
                  <a:srgbClr val="0000CC"/>
                </a:solidFill>
                <a:effectLst/>
                <a:uLnTx/>
                <a:uFillTx/>
                <a:latin typeface="Times New Roman" panose="02020603050405020304" pitchFamily="18" charset="0"/>
                <a:ea typeface="Calibri" panose="020F0502020204030204" pitchFamily="34" charset="0"/>
                <a:cs typeface="Times New Roman" panose="02020603050405020304" pitchFamily="18" charset="0"/>
              </a:rPr>
              <a:t>убытком.</a:t>
            </a:r>
          </a:p>
          <a:p>
            <a:pPr marL="316531" marR="0" lvl="0" indent="-316531" algn="l" defTabSz="844083" rtl="0" eaLnBrk="1" fontAlgn="auto" latinLnBrk="0" hangingPunct="1">
              <a:lnSpc>
                <a:spcPct val="107000"/>
              </a:lnSpc>
              <a:spcBef>
                <a:spcPts val="0"/>
              </a:spcBef>
              <a:spcAft>
                <a:spcPts val="0"/>
              </a:spcAft>
              <a:buClrTx/>
              <a:buSzTx/>
              <a:buFont typeface="+mj-lt"/>
              <a:buAutoNum type="arabicPeriod"/>
              <a:tabLst>
                <a:tab pos="1822984" algn="l"/>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16531" marR="0" lvl="0" indent="-316531" algn="l" defTabSz="844083" rtl="0" eaLnBrk="1" fontAlgn="auto" latinLnBrk="0" hangingPunct="1">
              <a:lnSpc>
                <a:spcPct val="107000"/>
              </a:lnSpc>
              <a:spcBef>
                <a:spcPts val="0"/>
              </a:spcBef>
              <a:spcAft>
                <a:spcPts val="738"/>
              </a:spcAft>
              <a:buClrTx/>
              <a:buSzTx/>
              <a:buFont typeface="+mj-lt"/>
              <a:buAutoNum type="arabicPeriod"/>
              <a:tabLst>
                <a:tab pos="1822984" algn="l"/>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По итогам рассмотрения представить информацию в Управление активов и государственных закупок города … с приложением подтверждающих документов.</a:t>
            </a:r>
          </a:p>
        </p:txBody>
      </p:sp>
    </p:spTree>
    <p:extLst>
      <p:ext uri="{BB962C8B-B14F-4D97-AF65-F5344CB8AC3E}">
        <p14:creationId xmlns:p14="http://schemas.microsoft.com/office/powerpoint/2010/main" val="3280309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a:extLst>
              <a:ext uri="{FF2B5EF4-FFF2-40B4-BE49-F238E27FC236}">
                <a16:creationId xmlns:a16="http://schemas.microsoft.com/office/drawing/2014/main" id="{37E07910-FB45-4E0A-865D-14C80DB7ED58}"/>
              </a:ext>
            </a:extLst>
          </p:cNvPr>
          <p:cNvSpPr/>
          <p:nvPr/>
        </p:nvSpPr>
        <p:spPr>
          <a:xfrm>
            <a:off x="4775564" y="4471835"/>
            <a:ext cx="602633" cy="181301"/>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4" name="Прямоугольник 13">
            <a:extLst>
              <a:ext uri="{FF2B5EF4-FFF2-40B4-BE49-F238E27FC236}">
                <a16:creationId xmlns:a16="http://schemas.microsoft.com/office/drawing/2014/main" id="{7556EF53-77C4-4B10-8141-1B5826C89C5B}"/>
              </a:ext>
            </a:extLst>
          </p:cNvPr>
          <p:cNvSpPr/>
          <p:nvPr/>
        </p:nvSpPr>
        <p:spPr>
          <a:xfrm>
            <a:off x="4801907" y="2479056"/>
            <a:ext cx="602633" cy="181301"/>
          </a:xfrm>
          <a:prstGeom prst="rect">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object 3"/>
          <p:cNvSpPr txBox="1">
            <a:spLocks noGrp="1"/>
          </p:cNvSpPr>
          <p:nvPr>
            <p:ph type="title"/>
          </p:nvPr>
        </p:nvSpPr>
        <p:spPr>
          <a:xfrm>
            <a:off x="304800" y="865633"/>
            <a:ext cx="8229600" cy="443583"/>
          </a:xfrm>
          <a:prstGeom prst="rect">
            <a:avLst/>
          </a:prstGeom>
        </p:spPr>
        <p:txBody>
          <a:bodyPr vert="horz" wrap="square" lIns="0" tIns="104013" rIns="0" bIns="0" rtlCol="0" anchor="ctr">
            <a:spAutoFit/>
          </a:bodyPr>
          <a:lstStyle/>
          <a:p>
            <a:pPr marL="237490"/>
            <a:r>
              <a:rPr sz="2200" b="1" spc="-185" dirty="0">
                <a:solidFill>
                  <a:schemeClr val="tx1"/>
                </a:solidFill>
                <a:latin typeface="+mj-lt"/>
              </a:rPr>
              <a:t>Г</a:t>
            </a:r>
            <a:r>
              <a:rPr sz="2200" b="1" dirty="0">
                <a:solidFill>
                  <a:schemeClr val="tx1"/>
                </a:solidFill>
                <a:latin typeface="+mj-lt"/>
              </a:rPr>
              <a:t>л</a:t>
            </a:r>
            <a:r>
              <a:rPr sz="2200" b="1" spc="-10" dirty="0">
                <a:solidFill>
                  <a:schemeClr val="tx1"/>
                </a:solidFill>
                <a:latin typeface="+mj-lt"/>
              </a:rPr>
              <a:t>а</a:t>
            </a:r>
            <a:r>
              <a:rPr sz="2200" b="1" dirty="0">
                <a:solidFill>
                  <a:schemeClr val="tx1"/>
                </a:solidFill>
                <a:latin typeface="+mj-lt"/>
              </a:rPr>
              <a:t>вные</a:t>
            </a:r>
            <a:r>
              <a:rPr sz="2200" b="1" spc="-30" dirty="0">
                <a:solidFill>
                  <a:schemeClr val="tx1"/>
                </a:solidFill>
                <a:latin typeface="+mj-lt"/>
              </a:rPr>
              <a:t> </a:t>
            </a:r>
            <a:r>
              <a:rPr sz="2200" b="1" dirty="0">
                <a:solidFill>
                  <a:schemeClr val="tx1"/>
                </a:solidFill>
                <a:latin typeface="+mj-lt"/>
              </a:rPr>
              <a:t>меры ув</a:t>
            </a:r>
            <a:r>
              <a:rPr sz="2200" b="1" spc="10" dirty="0">
                <a:solidFill>
                  <a:schemeClr val="tx1"/>
                </a:solidFill>
                <a:latin typeface="+mj-lt"/>
              </a:rPr>
              <a:t>е</a:t>
            </a:r>
            <a:r>
              <a:rPr sz="2200" b="1" dirty="0">
                <a:solidFill>
                  <a:schemeClr val="tx1"/>
                </a:solidFill>
                <a:latin typeface="+mj-lt"/>
              </a:rPr>
              <a:t>ли</a:t>
            </a:r>
            <a:r>
              <a:rPr sz="2200" b="1" spc="-10" dirty="0">
                <a:solidFill>
                  <a:schemeClr val="tx1"/>
                </a:solidFill>
                <a:latin typeface="+mj-lt"/>
              </a:rPr>
              <a:t>ч</a:t>
            </a:r>
            <a:r>
              <a:rPr sz="2200" b="1" dirty="0">
                <a:solidFill>
                  <a:schemeClr val="tx1"/>
                </a:solidFill>
                <a:latin typeface="+mj-lt"/>
              </a:rPr>
              <a:t>ения</a:t>
            </a:r>
            <a:r>
              <a:rPr sz="2200" b="1" spc="-15" dirty="0">
                <a:solidFill>
                  <a:schemeClr val="tx1"/>
                </a:solidFill>
                <a:latin typeface="+mj-lt"/>
              </a:rPr>
              <a:t> </a:t>
            </a:r>
            <a:r>
              <a:rPr sz="2200" b="1" dirty="0">
                <a:solidFill>
                  <a:schemeClr val="tx1"/>
                </a:solidFill>
                <a:latin typeface="+mj-lt"/>
              </a:rPr>
              <a:t>прибыли</a:t>
            </a:r>
          </a:p>
        </p:txBody>
      </p:sp>
      <p:sp>
        <p:nvSpPr>
          <p:cNvPr id="5" name="object 5"/>
          <p:cNvSpPr txBox="1">
            <a:spLocks noGrp="1"/>
          </p:cNvSpPr>
          <p:nvPr>
            <p:ph type="sldNum" sz="quarter" idx="7"/>
          </p:nvPr>
        </p:nvSpPr>
        <p:spPr>
          <a:xfrm>
            <a:off x="6553200" y="8184165"/>
            <a:ext cx="2133600" cy="138499"/>
          </a:xfrm>
          <a:prstGeom prst="rect">
            <a:avLst/>
          </a:prstGeom>
        </p:spPr>
        <p:txBody>
          <a:bodyPr vert="horz" wrap="square" lIns="0" tIns="0" rIns="0" bIns="0" rtlCol="0" anchor="ctr">
            <a:spAutoFit/>
          </a:bodyPr>
          <a:lstStyle/>
          <a:p>
            <a:pPr marL="48895" marR="0" lvl="0" indent="0" algn="r" defTabSz="914400" rtl="0" eaLnBrk="1" fontAlgn="auto" latinLnBrk="0" hangingPunct="1">
              <a:lnSpc>
                <a:spcPct val="100000"/>
              </a:lnSpc>
              <a:spcBef>
                <a:spcPts val="0"/>
              </a:spcBef>
              <a:spcAft>
                <a:spcPts val="0"/>
              </a:spcAft>
              <a:buClrTx/>
              <a:buSzTx/>
              <a:buFontTx/>
              <a:buNone/>
              <a:tabLst/>
              <a:defRPr/>
            </a:pPr>
            <a:fld id="{81D60167-4931-47E6-BA6A-407CBD079E47}" type="slidenum">
              <a:rPr kumimoji="0" sz="1108" b="0" i="0" u="none" strike="noStrike" kern="1200" cap="none" spc="0" normalizeH="0" baseline="0" noProof="0" dirty="0">
                <a:ln>
                  <a:noFill/>
                </a:ln>
                <a:solidFill>
                  <a:srgbClr val="888888"/>
                </a:solidFill>
                <a:effectLst/>
                <a:uLnTx/>
                <a:uFillTx/>
                <a:latin typeface="Franklin Gothic Medium Cond"/>
                <a:ea typeface="+mn-ea"/>
                <a:cs typeface="Franklin Gothic Medium Cond"/>
              </a:rPr>
              <a:pPr marL="48895" marR="0" lvl="0" indent="0" algn="r" defTabSz="914400" rtl="0" eaLnBrk="1" fontAlgn="auto" latinLnBrk="0" hangingPunct="1">
                <a:lnSpc>
                  <a:spcPct val="100000"/>
                </a:lnSpc>
                <a:spcBef>
                  <a:spcPts val="0"/>
                </a:spcBef>
                <a:spcAft>
                  <a:spcPts val="0"/>
                </a:spcAft>
                <a:buClrTx/>
                <a:buSzTx/>
                <a:buFontTx/>
                <a:buNone/>
                <a:tabLst/>
                <a:defRPr/>
              </a:pPr>
              <a:t>41</a:t>
            </a:fld>
            <a:endParaRPr kumimoji="0" sz="1108" b="0" i="0" u="none" strike="noStrike" kern="1200" cap="none" spc="0" normalizeH="0" baseline="0" noProof="0">
              <a:ln>
                <a:noFill/>
              </a:ln>
              <a:solidFill>
                <a:prstClr val="black">
                  <a:tint val="75000"/>
                </a:prstClr>
              </a:solidFill>
              <a:effectLst/>
              <a:uLnTx/>
              <a:uFillTx/>
              <a:latin typeface="Franklin Gothic Medium Cond"/>
              <a:ea typeface="+mn-ea"/>
              <a:cs typeface="Franklin Gothic Medium Cond"/>
            </a:endParaRPr>
          </a:p>
        </p:txBody>
      </p:sp>
      <p:sp>
        <p:nvSpPr>
          <p:cNvPr id="7" name="Овал 6">
            <a:extLst>
              <a:ext uri="{FF2B5EF4-FFF2-40B4-BE49-F238E27FC236}">
                <a16:creationId xmlns:a16="http://schemas.microsoft.com/office/drawing/2014/main" id="{0EB5FD0A-DF4E-4AEE-9B5B-27FCE8D1C940}"/>
              </a:ext>
            </a:extLst>
          </p:cNvPr>
          <p:cNvSpPr/>
          <p:nvPr/>
        </p:nvSpPr>
        <p:spPr>
          <a:xfrm>
            <a:off x="2737105" y="3734916"/>
            <a:ext cx="2057400" cy="1638300"/>
          </a:xfrm>
          <a:prstGeom prst="ellipse">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Сокращение затрат (Увеличение прибыли)</a:t>
            </a:r>
          </a:p>
        </p:txBody>
      </p:sp>
      <p:sp>
        <p:nvSpPr>
          <p:cNvPr id="8" name="Овал 7">
            <a:extLst>
              <a:ext uri="{FF2B5EF4-FFF2-40B4-BE49-F238E27FC236}">
                <a16:creationId xmlns:a16="http://schemas.microsoft.com/office/drawing/2014/main" id="{AC593467-1B4A-45F3-A31D-159803DD96AF}"/>
              </a:ext>
            </a:extLst>
          </p:cNvPr>
          <p:cNvSpPr/>
          <p:nvPr/>
        </p:nvSpPr>
        <p:spPr>
          <a:xfrm>
            <a:off x="2744506" y="1772816"/>
            <a:ext cx="2223566" cy="1638300"/>
          </a:xfrm>
          <a:prstGeom prst="ellipse">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Увеличение продаж (Максимизации прибыли)</a:t>
            </a:r>
          </a:p>
        </p:txBody>
      </p:sp>
      <p:sp>
        <p:nvSpPr>
          <p:cNvPr id="9" name="Прямоугольник: скругленные углы 8">
            <a:extLst>
              <a:ext uri="{FF2B5EF4-FFF2-40B4-BE49-F238E27FC236}">
                <a16:creationId xmlns:a16="http://schemas.microsoft.com/office/drawing/2014/main" id="{D0047747-D96B-441B-8CDE-13885F55D7F8}"/>
              </a:ext>
            </a:extLst>
          </p:cNvPr>
          <p:cNvSpPr/>
          <p:nvPr/>
        </p:nvSpPr>
        <p:spPr>
          <a:xfrm>
            <a:off x="5378196" y="3681812"/>
            <a:ext cx="2819400" cy="1638300"/>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Тщательный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анализ </a:t>
            </a: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реальной эффективности всех производственных процессов помогает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найти причины напрасной траты времени и денег</a:t>
            </a:r>
          </a:p>
        </p:txBody>
      </p:sp>
      <p:sp>
        <p:nvSpPr>
          <p:cNvPr id="10" name="Прямоугольник: скругленные углы 9">
            <a:extLst>
              <a:ext uri="{FF2B5EF4-FFF2-40B4-BE49-F238E27FC236}">
                <a16:creationId xmlns:a16="http://schemas.microsoft.com/office/drawing/2014/main" id="{B55BB156-33C6-45F2-BCDC-4AD539D72B83}"/>
              </a:ext>
            </a:extLst>
          </p:cNvPr>
          <p:cNvSpPr/>
          <p:nvPr/>
        </p:nvSpPr>
        <p:spPr>
          <a:xfrm>
            <a:off x="5378196" y="1793253"/>
            <a:ext cx="2819400" cy="1638300"/>
          </a:xfrm>
          <a:prstGeom prst="roundRect">
            <a:avLst/>
          </a:prstGeom>
          <a:solidFill>
            <a:schemeClr val="accent3">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Стратегия увеличения продаж заключается в изготовлении продукции для нужд потребителей. </a:t>
            </a: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Ставьте себя на место покупателя, а не продавца</a:t>
            </a:r>
          </a:p>
        </p:txBody>
      </p:sp>
      <p:sp>
        <p:nvSpPr>
          <p:cNvPr id="11" name="Стрелка: вправо 10">
            <a:extLst>
              <a:ext uri="{FF2B5EF4-FFF2-40B4-BE49-F238E27FC236}">
                <a16:creationId xmlns:a16="http://schemas.microsoft.com/office/drawing/2014/main" id="{9ECBD6F4-4F19-460E-A4F5-26B600F16FB1}"/>
              </a:ext>
            </a:extLst>
          </p:cNvPr>
          <p:cNvSpPr/>
          <p:nvPr/>
        </p:nvSpPr>
        <p:spPr>
          <a:xfrm rot="19169758">
            <a:off x="2378752" y="2712317"/>
            <a:ext cx="408209" cy="443583"/>
          </a:xfrm>
          <a:prstGeom prst="right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2" name="Стрелка: вправо 11">
            <a:extLst>
              <a:ext uri="{FF2B5EF4-FFF2-40B4-BE49-F238E27FC236}">
                <a16:creationId xmlns:a16="http://schemas.microsoft.com/office/drawing/2014/main" id="{A5B3B021-1015-4328-87F1-B05474EEA4F3}"/>
              </a:ext>
            </a:extLst>
          </p:cNvPr>
          <p:cNvSpPr/>
          <p:nvPr/>
        </p:nvSpPr>
        <p:spPr>
          <a:xfrm rot="2138854">
            <a:off x="2417997" y="3803378"/>
            <a:ext cx="408209" cy="443583"/>
          </a:xfrm>
          <a:prstGeom prst="rightArrow">
            <a:avLst/>
          </a:prstGeom>
          <a:solidFill>
            <a:schemeClr val="accent3">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 name="Овал 5">
            <a:extLst>
              <a:ext uri="{FF2B5EF4-FFF2-40B4-BE49-F238E27FC236}">
                <a16:creationId xmlns:a16="http://schemas.microsoft.com/office/drawing/2014/main" id="{70A06553-AAA7-448B-824A-E36D828D2D86}"/>
              </a:ext>
            </a:extLst>
          </p:cNvPr>
          <p:cNvSpPr/>
          <p:nvPr/>
        </p:nvSpPr>
        <p:spPr>
          <a:xfrm>
            <a:off x="449696" y="2705102"/>
            <a:ext cx="2057400" cy="1638300"/>
          </a:xfrm>
          <a:prstGeom prst="ellipse">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Увеличение прибыли</a:t>
            </a:r>
          </a:p>
        </p:txBody>
      </p:sp>
      <p:pic>
        <p:nvPicPr>
          <p:cNvPr id="16" name="Рисунок 15" descr="Изображение выглядит как стол, сидит, маленький, черный&#10;&#10;Автоматически созданное описание">
            <a:extLst>
              <a:ext uri="{FF2B5EF4-FFF2-40B4-BE49-F238E27FC236}">
                <a16:creationId xmlns:a16="http://schemas.microsoft.com/office/drawing/2014/main" id="{6E6F2D57-CB5C-4469-B8BB-5495C2CCA4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5739288"/>
            <a:ext cx="1061982" cy="1061982"/>
          </a:xfrm>
          <a:prstGeom prst="rect">
            <a:avLst/>
          </a:prstGeom>
        </p:spPr>
      </p:pic>
      <p:pic>
        <p:nvPicPr>
          <p:cNvPr id="15" name="Рисунок 14" descr="Decreasing Value Of Dollar. Stock Illustration - Illustration of ...">
            <a:extLst>
              <a:ext uri="{FF2B5EF4-FFF2-40B4-BE49-F238E27FC236}">
                <a16:creationId xmlns:a16="http://schemas.microsoft.com/office/drawing/2014/main" id="{EBBAA0EE-54DC-4BF5-8EFD-0712A612E3A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68344" y="5688634"/>
            <a:ext cx="1142851" cy="1063504"/>
          </a:xfrm>
          <a:prstGeom prst="rect">
            <a:avLst/>
          </a:prstGeom>
          <a:noFill/>
          <a:ln>
            <a:noFill/>
          </a:ln>
        </p:spPr>
      </p:pic>
      <p:pic>
        <p:nvPicPr>
          <p:cNvPr id="17" name="Рисунок 16">
            <a:extLst>
              <a:ext uri="{FF2B5EF4-FFF2-40B4-BE49-F238E27FC236}">
                <a16:creationId xmlns:a16="http://schemas.microsoft.com/office/drawing/2014/main" id="{AB17AE12-DCBE-478F-9E39-F326586883E3}"/>
              </a:ext>
            </a:extLst>
          </p:cNvPr>
          <p:cNvPicPr/>
          <p:nvPr/>
        </p:nvPicPr>
        <p:blipFill>
          <a:blip r:embed="rId5">
            <a:extLst>
              <a:ext uri="{28A0092B-C50C-407E-A947-70E740481C1C}">
                <a14:useLocalDpi xmlns:a14="http://schemas.microsoft.com/office/drawing/2010/main" val="0"/>
              </a:ext>
            </a:extLst>
          </a:blip>
          <a:stretch>
            <a:fillRect/>
          </a:stretch>
        </p:blipFill>
        <p:spPr>
          <a:xfrm>
            <a:off x="7414145" y="15683"/>
            <a:ext cx="1691680" cy="1199381"/>
          </a:xfrm>
          <a:prstGeom prst="rect">
            <a:avLst/>
          </a:prstGeom>
          <a:ln>
            <a:noFill/>
          </a:ln>
          <a:effectLst>
            <a:softEdge rad="292100"/>
          </a:effectLst>
        </p:spPr>
      </p:pic>
    </p:spTree>
    <p:extLst>
      <p:ext uri="{BB962C8B-B14F-4D97-AF65-F5344CB8AC3E}">
        <p14:creationId xmlns:p14="http://schemas.microsoft.com/office/powerpoint/2010/main" val="12300976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44DDC502-61D4-51C2-182E-30C60173028D}"/>
              </a:ext>
            </a:extLst>
          </p:cNvPr>
          <p:cNvGraphicFramePr>
            <a:graphicFrameLocks noGrp="1"/>
          </p:cNvGraphicFramePr>
          <p:nvPr/>
        </p:nvGraphicFramePr>
        <p:xfrm>
          <a:off x="517830" y="3938656"/>
          <a:ext cx="7927963" cy="1648208"/>
        </p:xfrm>
        <a:graphic>
          <a:graphicData uri="http://schemas.openxmlformats.org/drawingml/2006/table">
            <a:tbl>
              <a:tblPr firstRow="1" firstCol="1" bandRow="1">
                <a:tableStyleId>{8799B23B-EC83-4686-B30A-512413B5E67A}</a:tableStyleId>
              </a:tblPr>
              <a:tblGrid>
                <a:gridCol w="3624804">
                  <a:extLst>
                    <a:ext uri="{9D8B030D-6E8A-4147-A177-3AD203B41FA5}">
                      <a16:colId xmlns:a16="http://schemas.microsoft.com/office/drawing/2014/main" val="3584364514"/>
                    </a:ext>
                  </a:extLst>
                </a:gridCol>
                <a:gridCol w="1299751">
                  <a:extLst>
                    <a:ext uri="{9D8B030D-6E8A-4147-A177-3AD203B41FA5}">
                      <a16:colId xmlns:a16="http://schemas.microsoft.com/office/drawing/2014/main" val="2238983401"/>
                    </a:ext>
                  </a:extLst>
                </a:gridCol>
                <a:gridCol w="1764734">
                  <a:extLst>
                    <a:ext uri="{9D8B030D-6E8A-4147-A177-3AD203B41FA5}">
                      <a16:colId xmlns:a16="http://schemas.microsoft.com/office/drawing/2014/main" val="449882439"/>
                    </a:ext>
                  </a:extLst>
                </a:gridCol>
                <a:gridCol w="1238674">
                  <a:extLst>
                    <a:ext uri="{9D8B030D-6E8A-4147-A177-3AD203B41FA5}">
                      <a16:colId xmlns:a16="http://schemas.microsoft.com/office/drawing/2014/main" val="1418067602"/>
                    </a:ext>
                  </a:extLst>
                </a:gridCol>
              </a:tblGrid>
              <a:tr h="233055">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показатели</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2023г</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2024г</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изменения</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476344"/>
                  </a:ext>
                </a:extLst>
              </a:tr>
              <a:tr h="233055">
                <a:tc>
                  <a:txBody>
                    <a:bodyPr/>
                    <a:lstStyle/>
                    <a:p>
                      <a:pP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МРП</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3 450</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3 692</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7%</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952537"/>
                  </a:ext>
                </a:extLst>
              </a:tr>
              <a:tr h="233055">
                <a:tc>
                  <a:txBody>
                    <a:bodyPr/>
                    <a:lstStyle/>
                    <a:p>
                      <a:pP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МЗП</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70 000</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85 000</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12,1% </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223451"/>
                  </a:ext>
                </a:extLst>
              </a:tr>
              <a:tr h="233055">
                <a:tc>
                  <a:txBody>
                    <a:bodyPr/>
                    <a:lstStyle/>
                    <a:p>
                      <a:pP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Прожиточный минимум</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40 567</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43 407</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7%</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6817810"/>
                  </a:ext>
                </a:extLst>
              </a:tr>
              <a:tr h="233055">
                <a:tc>
                  <a:txBody>
                    <a:bodyPr/>
                    <a:lstStyle/>
                    <a:p>
                      <a:pP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Минимальный размер пенсии</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a:effectLst/>
                          <a:latin typeface="Times New Roman" panose="02020603050405020304" pitchFamily="18" charset="0"/>
                          <a:cs typeface="Times New Roman" panose="02020603050405020304" pitchFamily="18" charset="0"/>
                        </a:rPr>
                        <a:t>53 076</a:t>
                      </a:r>
                      <a:endParaRPr lang="ru-RU" sz="1500" b="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57 853</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9%</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7167460"/>
                  </a:ext>
                </a:extLst>
              </a:tr>
              <a:tr h="482933">
                <a:tc>
                  <a:txBody>
                    <a:bodyPr/>
                    <a:lstStyle/>
                    <a:p>
                      <a:pP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Минимальный размер базовой пенсионной выплаты</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24 341</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28 215</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ru-RU" sz="1500" b="0" kern="100" dirty="0">
                          <a:effectLst/>
                          <a:latin typeface="Times New Roman" panose="02020603050405020304" pitchFamily="18" charset="0"/>
                          <a:cs typeface="Times New Roman" panose="02020603050405020304" pitchFamily="18" charset="0"/>
                        </a:rPr>
                        <a:t>15,9%</a:t>
                      </a:r>
                      <a:endParaRPr lang="ru-RU" sz="1500" b="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568645"/>
                  </a:ext>
                </a:extLst>
              </a:tr>
            </a:tbl>
          </a:graphicData>
        </a:graphic>
      </p:graphicFrame>
      <p:sp>
        <p:nvSpPr>
          <p:cNvPr id="4" name="TextBox 3">
            <a:extLst>
              <a:ext uri="{FF2B5EF4-FFF2-40B4-BE49-F238E27FC236}">
                <a16:creationId xmlns:a16="http://schemas.microsoft.com/office/drawing/2014/main" id="{641FB7C5-F4CC-3475-BF83-1AA78BDA694B}"/>
              </a:ext>
            </a:extLst>
          </p:cNvPr>
          <p:cNvSpPr txBox="1"/>
          <p:nvPr/>
        </p:nvSpPr>
        <p:spPr>
          <a:xfrm>
            <a:off x="517830" y="431940"/>
            <a:ext cx="7927962" cy="2824748"/>
          </a:xfrm>
          <a:prstGeom prst="rect">
            <a:avLst/>
          </a:prstGeom>
          <a:noFill/>
        </p:spPr>
        <p:txBody>
          <a:bodyPr wrap="square">
            <a:spAutoFit/>
          </a:bodyPr>
          <a:lstStyle/>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ноября 2023 года Мажилис РК принял Закон  "О республиканском бюджете на 2024–2026 годы". На данный момент Глава государства подписал ЗРК «О республиканском бюджете на 2024–2026 годы». </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 1 января 2024 года:</a:t>
            </a: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минимальный размер заработной платы – </a:t>
            </a:r>
            <a:r>
              <a:rPr lang="ru-RU" sz="1366"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85 000</a:t>
            </a: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тенге;</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минимальный размер государственной базовой пенсионной выплаты – </a:t>
            </a:r>
            <a:r>
              <a:rPr lang="ru-RU" sz="1366"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28 215 </a:t>
            </a: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тенге;</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минимальный размер пенсии – </a:t>
            </a:r>
            <a:r>
              <a:rPr lang="ru-RU" sz="1366"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57 853 </a:t>
            </a: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тенге;</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месячный расчетный показатель (МРП) – </a:t>
            </a:r>
            <a:r>
              <a:rPr lang="ru-RU" sz="1366" b="1" kern="0" dirty="0">
                <a:solidFill>
                  <a:srgbClr val="000099"/>
                </a:solidFill>
                <a:latin typeface="Times New Roman" panose="02020603050405020304" pitchFamily="18" charset="0"/>
                <a:ea typeface="Times New Roman" panose="02020603050405020304" pitchFamily="18" charset="0"/>
                <a:cs typeface="Times New Roman" panose="02020603050405020304" pitchFamily="18" charset="0"/>
              </a:rPr>
              <a:t>3 692 </a:t>
            </a:r>
            <a:r>
              <a:rPr lang="ru-RU" sz="1366"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тенге</a:t>
            </a: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defTabSz="844083">
              <a:defRPr/>
            </a:pPr>
            <a:endPar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defTabSz="844083">
              <a:defRPr/>
            </a:pPr>
            <a:r>
              <a:rPr lang="ru-RU" sz="1366"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величину прожиточного минимума для исчисления размеров базовых социальных выплат – </a:t>
            </a:r>
            <a:r>
              <a:rPr lang="ru-RU" sz="1366" b="1" kern="0" dirty="0">
                <a:solidFill>
                  <a:srgbClr val="000099"/>
                </a:solidFill>
                <a:latin typeface="Times New Roman" panose="02020603050405020304" pitchFamily="18" charset="0"/>
                <a:ea typeface="Times New Roman" panose="02020603050405020304" pitchFamily="18" charset="0"/>
                <a:cs typeface="Times New Roman" panose="02020603050405020304" pitchFamily="18" charset="0"/>
              </a:rPr>
              <a:t>43 407</a:t>
            </a:r>
            <a:r>
              <a:rPr lang="ru-RU" sz="1366"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6704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991FF9-B39B-9ED3-241B-D305A395F544}"/>
              </a:ext>
            </a:extLst>
          </p:cNvPr>
          <p:cNvSpPr txBox="1"/>
          <p:nvPr/>
        </p:nvSpPr>
        <p:spPr>
          <a:xfrm>
            <a:off x="321055" y="460456"/>
            <a:ext cx="8549359" cy="2450030"/>
          </a:xfrm>
          <a:prstGeom prst="rect">
            <a:avLst/>
          </a:prstGeom>
          <a:noFill/>
        </p:spPr>
        <p:txBody>
          <a:bodyPr wrap="square">
            <a:spAutoFit/>
          </a:bodyPr>
          <a:lstStyle/>
          <a:p>
            <a:pPr defTabSz="844083"/>
            <a:r>
              <a:rPr lang="ru-RU" sz="1532" dirty="0">
                <a:solidFill>
                  <a:srgbClr val="000000"/>
                </a:solidFill>
                <a:latin typeface="Times New Roman" panose="02020603050405020304" pitchFamily="18" charset="0"/>
                <a:cs typeface="Times New Roman" panose="02020603050405020304" pitchFamily="18" charset="0"/>
              </a:rPr>
              <a:t>Ставки МЗП и МРП можно внести вручную. </a:t>
            </a:r>
          </a:p>
          <a:p>
            <a:pPr defTabSz="844083"/>
            <a:endParaRPr lang="ru-RU" sz="1532" dirty="0">
              <a:solidFill>
                <a:srgbClr val="000000"/>
              </a:solidFill>
              <a:latin typeface="Times New Roman" panose="02020603050405020304" pitchFamily="18" charset="0"/>
              <a:cs typeface="Times New Roman" panose="02020603050405020304" pitchFamily="18" charset="0"/>
            </a:endParaRPr>
          </a:p>
          <a:p>
            <a:pPr defTabSz="844083"/>
            <a:r>
              <a:rPr lang="ru-RU" sz="1532" dirty="0">
                <a:solidFill>
                  <a:srgbClr val="000000"/>
                </a:solidFill>
                <a:latin typeface="Times New Roman" panose="02020603050405020304" pitchFamily="18" charset="0"/>
                <a:cs typeface="Times New Roman" panose="02020603050405020304" pitchFamily="18" charset="0"/>
              </a:rPr>
              <a:t>В разделе Зарплата — Справочники и настройки — Регламентированные расчетные показатели</a:t>
            </a:r>
          </a:p>
          <a:p>
            <a:pPr defTabSz="844083"/>
            <a:r>
              <a:rPr lang="ru-RU" sz="1532" dirty="0">
                <a:solidFill>
                  <a:srgbClr val="000000"/>
                </a:solidFill>
                <a:latin typeface="Times New Roman" panose="02020603050405020304" pitchFamily="18" charset="0"/>
                <a:cs typeface="Times New Roman" panose="02020603050405020304" pitchFamily="18" charset="0"/>
              </a:rPr>
              <a:t>В регистре сведений Регламентированные расчетные показатели создать новую запись с актуальными значениями на 2024год. </a:t>
            </a:r>
          </a:p>
          <a:p>
            <a:pPr defTabSz="844083"/>
            <a:endParaRPr lang="ru-RU" sz="1532" dirty="0">
              <a:solidFill>
                <a:srgbClr val="000000"/>
              </a:solidFill>
              <a:latin typeface="Times New Roman" panose="02020603050405020304" pitchFamily="18" charset="0"/>
              <a:cs typeface="Times New Roman" panose="02020603050405020304" pitchFamily="18" charset="0"/>
            </a:endParaRPr>
          </a:p>
          <a:p>
            <a:pPr defTabSz="844083"/>
            <a:r>
              <a:rPr lang="ru-RU" sz="1532" dirty="0">
                <a:solidFill>
                  <a:srgbClr val="000000"/>
                </a:solidFill>
                <a:latin typeface="Times New Roman" panose="02020603050405020304" pitchFamily="18" charset="0"/>
                <a:cs typeface="Times New Roman" panose="02020603050405020304" pitchFamily="18" charset="0"/>
              </a:rPr>
              <a:t>Создать новую запись в регистре можно при помощи команды Создать, или путем копирования существующей.</a:t>
            </a:r>
          </a:p>
          <a:p>
            <a:pPr defTabSz="844083"/>
            <a:endParaRPr lang="ru-RU" sz="1532" dirty="0">
              <a:solidFill>
                <a:srgbClr val="000000"/>
              </a:solidFill>
              <a:latin typeface="Times New Roman" panose="02020603050405020304" pitchFamily="18" charset="0"/>
              <a:cs typeface="Times New Roman" panose="02020603050405020304" pitchFamily="18" charset="0"/>
            </a:endParaRPr>
          </a:p>
          <a:p>
            <a:pPr defTabSz="844083"/>
            <a:r>
              <a:rPr lang="ru-RU" sz="1532" dirty="0">
                <a:solidFill>
                  <a:srgbClr val="000000"/>
                </a:solidFill>
                <a:latin typeface="Times New Roman" panose="02020603050405020304" pitchFamily="18" charset="0"/>
                <a:cs typeface="Times New Roman" panose="02020603050405020304" pitchFamily="18" charset="0"/>
              </a:rPr>
              <a:t>Проще и правильнее через обновление релиза</a:t>
            </a:r>
            <a:endParaRPr lang="ru-RU" sz="1532" dirty="0">
              <a:solidFill>
                <a:prstClr val="black"/>
              </a:solidFill>
              <a:latin typeface="Times New Roman" panose="02020603050405020304" pitchFamily="18" charset="0"/>
              <a:cs typeface="Times New Roman" panose="02020603050405020304" pitchFamily="18" charset="0"/>
            </a:endParaRPr>
          </a:p>
        </p:txBody>
      </p:sp>
      <p:pic>
        <p:nvPicPr>
          <p:cNvPr id="6" name="Рисунок 5">
            <a:extLst>
              <a:ext uri="{FF2B5EF4-FFF2-40B4-BE49-F238E27FC236}">
                <a16:creationId xmlns:a16="http://schemas.microsoft.com/office/drawing/2014/main" id="{0FACEC4B-EF4C-E3C7-C683-0E9991C40E72}"/>
              </a:ext>
            </a:extLst>
          </p:cNvPr>
          <p:cNvPicPr>
            <a:picLocks noChangeAspect="1"/>
          </p:cNvPicPr>
          <p:nvPr/>
        </p:nvPicPr>
        <p:blipFill rotWithShape="1">
          <a:blip r:embed="rId2"/>
          <a:srcRect l="28407" t="22629" r="4834" b="25345"/>
          <a:stretch/>
        </p:blipFill>
        <p:spPr>
          <a:xfrm>
            <a:off x="1145153" y="2991407"/>
            <a:ext cx="7200142" cy="3506938"/>
          </a:xfrm>
          <a:prstGeom prst="rect">
            <a:avLst/>
          </a:prstGeom>
        </p:spPr>
      </p:pic>
    </p:spTree>
    <p:extLst>
      <p:ext uri="{BB962C8B-B14F-4D97-AF65-F5344CB8AC3E}">
        <p14:creationId xmlns:p14="http://schemas.microsoft.com/office/powerpoint/2010/main" val="16310546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A5DFE24-AEEF-4B5B-E18B-6C0371B0B22B}"/>
              </a:ext>
            </a:extLst>
          </p:cNvPr>
          <p:cNvSpPr txBox="1"/>
          <p:nvPr/>
        </p:nvSpPr>
        <p:spPr>
          <a:xfrm>
            <a:off x="367660" y="514021"/>
            <a:ext cx="8466505" cy="5279266"/>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Возврат ошибочно зачисленных сумм ОПВ и СО можно оформить на eGov.kz</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Для возврата ошибочно зачисленных средств работодателю необходимо подать заявку на портале eGov.kz. Новые услуги по возврату ошибочно зачисленных сумм ОПВ и социальных отчислений оказывается для юридических и физических лиц, являющимся ИП.</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Заявление на возврат суммы на Портале направляет сам работодатель на тех сотрудников, на кого ошибочно были зачислены деньги. </a:t>
            </a:r>
          </a:p>
          <a:p>
            <a:pPr defTabSz="844083"/>
            <a:r>
              <a:rPr lang="ru-RU" sz="1532" dirty="0">
                <a:solidFill>
                  <a:prstClr val="black"/>
                </a:solidFill>
                <a:latin typeface="Times New Roman" panose="02020603050405020304" pitchFamily="18" charset="0"/>
                <a:cs typeface="Times New Roman" panose="02020603050405020304" pitchFamily="18" charset="0"/>
              </a:rPr>
              <a:t>На одну заявку по возврату ошибочно зачисленных сумм </a:t>
            </a:r>
            <a:r>
              <a:rPr lang="ru-RU" sz="1532" b="1" dirty="0">
                <a:solidFill>
                  <a:prstClr val="black"/>
                </a:solidFill>
                <a:latin typeface="Times New Roman" panose="02020603050405020304" pitchFamily="18" charset="0"/>
                <a:cs typeface="Times New Roman" panose="02020603050405020304" pitchFamily="18" charset="0"/>
              </a:rPr>
              <a:t>ОПВ </a:t>
            </a:r>
            <a:r>
              <a:rPr lang="ru-RU" sz="1532" dirty="0">
                <a:solidFill>
                  <a:prstClr val="black"/>
                </a:solidFill>
                <a:latin typeface="Times New Roman" panose="02020603050405020304" pitchFamily="18" charset="0"/>
                <a:cs typeface="Times New Roman" panose="02020603050405020304" pitchFamily="18" charset="0"/>
              </a:rPr>
              <a:t> можно подать только </a:t>
            </a:r>
            <a:r>
              <a:rPr lang="ru-RU" sz="1532" b="1" dirty="0">
                <a:solidFill>
                  <a:prstClr val="black"/>
                </a:solidFill>
                <a:latin typeface="Times New Roman" panose="02020603050405020304" pitchFamily="18" charset="0"/>
                <a:cs typeface="Times New Roman" panose="02020603050405020304" pitchFamily="18" charset="0"/>
              </a:rPr>
              <a:t>до 10 сотрудников</a:t>
            </a:r>
            <a:r>
              <a:rPr lang="ru-RU" sz="1532" dirty="0">
                <a:solidFill>
                  <a:prstClr val="black"/>
                </a:solidFill>
                <a:latin typeface="Times New Roman" panose="02020603050405020304" pitchFamily="18" charset="0"/>
                <a:cs typeface="Times New Roman" panose="02020603050405020304" pitchFamily="18" charset="0"/>
              </a:rPr>
              <a:t>. Если сумма ушла большим количеством людей, то необходимо заполнить еще одну.</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По возврату излишне (ошибочно) уплаченных </a:t>
            </a:r>
            <a:r>
              <a:rPr lang="ru-RU" sz="1532" b="1" dirty="0">
                <a:solidFill>
                  <a:prstClr val="black"/>
                </a:solidFill>
                <a:latin typeface="Times New Roman" panose="02020603050405020304" pitchFamily="18" charset="0"/>
                <a:cs typeface="Times New Roman" panose="02020603050405020304" pitchFamily="18" charset="0"/>
              </a:rPr>
              <a:t>СО</a:t>
            </a:r>
            <a:r>
              <a:rPr lang="ru-RU" sz="1532" dirty="0">
                <a:solidFill>
                  <a:prstClr val="black"/>
                </a:solidFill>
                <a:latin typeface="Times New Roman" panose="02020603050405020304" pitchFamily="18" charset="0"/>
                <a:cs typeface="Times New Roman" panose="02020603050405020304" pitchFamily="18" charset="0"/>
              </a:rPr>
              <a:t> процесс подачи заявки аналогичный, однако в этой услуге заявитель может за раз подавать на </a:t>
            </a:r>
            <a:r>
              <a:rPr lang="ru-RU" sz="1532" b="1" dirty="0">
                <a:solidFill>
                  <a:prstClr val="black"/>
                </a:solidFill>
                <a:latin typeface="Times New Roman" panose="02020603050405020304" pitchFamily="18" charset="0"/>
                <a:cs typeface="Times New Roman" panose="02020603050405020304" pitchFamily="18" charset="0"/>
              </a:rPr>
              <a:t>20 </a:t>
            </a:r>
            <a:r>
              <a:rPr lang="ru-RU" sz="1532" dirty="0">
                <a:solidFill>
                  <a:prstClr val="black"/>
                </a:solidFill>
                <a:latin typeface="Times New Roman" panose="02020603050405020304" pitchFamily="18" charset="0"/>
                <a:cs typeface="Times New Roman" panose="02020603050405020304" pitchFamily="18" charset="0"/>
              </a:rPr>
              <a:t>сотрудников.</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Сотрудникам (тем, кому ошибочно зачислили сумму) ОПВ необходимо согласовать и подписать заявку в личном кабинете портала eGov.kz. </a:t>
            </a:r>
          </a:p>
          <a:p>
            <a:pPr defTabSz="844083"/>
            <a:r>
              <a:rPr lang="ru-RU" sz="1532" dirty="0">
                <a:solidFill>
                  <a:prstClr val="black"/>
                </a:solidFill>
                <a:latin typeface="Times New Roman" panose="02020603050405020304" pitchFamily="18" charset="0"/>
                <a:cs typeface="Times New Roman" panose="02020603050405020304" pitchFamily="18" charset="0"/>
              </a:rPr>
              <a:t>После Заявителю необходимо на статусной странице подписать заявку и ожидать результат обработки заявления.</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Условия для подачи заявки на возврат излишне (ошибочно) уплаченных СО такие же, только в этой услуге не требуется согласие сотрудника и необходимо приложить документы в зависимости от причины возврата.</a:t>
            </a:r>
            <a:endParaRPr lang="ru-RU" sz="1350" dirty="0">
              <a:solidFill>
                <a:prstClr val="black"/>
              </a:solidFill>
              <a:latin typeface="Calibri"/>
            </a:endParaRPr>
          </a:p>
        </p:txBody>
      </p:sp>
    </p:spTree>
    <p:extLst>
      <p:ext uri="{BB962C8B-B14F-4D97-AF65-F5344CB8AC3E}">
        <p14:creationId xmlns:p14="http://schemas.microsoft.com/office/powerpoint/2010/main" val="7063538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67660" y="514021"/>
            <a:ext cx="8466505" cy="5043497"/>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Возврат ошибочно зачисленных сумм ОПВ и СО можно оформить на eGov.kz</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Минтруда и соцзащиты населения приказом от 30.01.2024 года внес изменения в Правила и случаи осуществления возврата излишне (ошибочно) уплаченных социальных отчислений и пени за несвоевременную или неполную уплату социальных отчислений, </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Возврат излишне уплаченных социальных отчислений и пени осуществляется в случаях:</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их ошибочной уплаты плательщиком или банком, или организацией, осуществляющей отдельные виды банковских операций, два и более раз за один и тот же период;</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их излишнего начисления на доходы, полученные вновь принятыми или уволенными работниками, авансом, подлежащие возврату;</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излишней их уплаты за участников, являющихся лицами, достигшими пенсионного возраста;</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неверного указания кода назначения платежа;</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наличия ошибок в периоде платежа в списочной части платежного поручения;</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наличия ошибок в суммах социальных отчислений в списочной части платежного поручения;</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неверного указания реквизитов плательщика;</a:t>
            </a:r>
          </a:p>
          <a:p>
            <a:pPr marL="263776" indent="-263776" defTabSz="844083">
              <a:buFont typeface="Wingdings" panose="05000000000000000000" pitchFamily="2" charset="2"/>
              <a:buChar char="ü"/>
            </a:pPr>
            <a:r>
              <a:rPr lang="ru-RU" sz="1532" dirty="0">
                <a:solidFill>
                  <a:prstClr val="black"/>
                </a:solidFill>
                <a:latin typeface="Times New Roman" panose="02020603050405020304" pitchFamily="18" charset="0"/>
                <a:cs typeface="Times New Roman" panose="02020603050405020304" pitchFamily="18" charset="0"/>
              </a:rPr>
              <a:t>их уплаты физическим лицом, не зарегистрированным в качестве ИП, лица, занимающегося частной практикой, главы крестьянского или фермерского хозяйства.</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Для возврата денег необходимо направить в бумажном виде заявление в Государственную корпорацию или в электронном виде через портал, с приложением следующих документов:</a:t>
            </a:r>
          </a:p>
        </p:txBody>
      </p:sp>
    </p:spTree>
    <p:extLst>
      <p:ext uri="{BB962C8B-B14F-4D97-AF65-F5344CB8AC3E}">
        <p14:creationId xmlns:p14="http://schemas.microsoft.com/office/powerpoint/2010/main" val="34762238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281905"/>
            <a:ext cx="8692711" cy="6222344"/>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Возврат ошибочно зачисленных сумм </a:t>
            </a:r>
            <a:r>
              <a:rPr lang="ru-RU" sz="1532" b="1" dirty="0">
                <a:solidFill>
                  <a:srgbClr val="0033CC"/>
                </a:solidFill>
                <a:latin typeface="Times New Roman" panose="02020603050405020304" pitchFamily="18" charset="0"/>
                <a:cs typeface="Times New Roman" panose="02020603050405020304" pitchFamily="18" charset="0"/>
              </a:rPr>
              <a:t>в течение </a:t>
            </a:r>
            <a:r>
              <a:rPr lang="ru-RU" sz="1532" b="1" dirty="0">
                <a:solidFill>
                  <a:prstClr val="black"/>
                </a:solidFill>
                <a:latin typeface="Times New Roman" panose="02020603050405020304" pitchFamily="18" charset="0"/>
                <a:cs typeface="Times New Roman" panose="02020603050405020304" pitchFamily="18" charset="0"/>
              </a:rPr>
              <a:t>отчетного периода работнику.</a:t>
            </a:r>
          </a:p>
          <a:p>
            <a:pPr defTabSz="844083"/>
            <a:r>
              <a:rPr lang="ru-RU" sz="1532" b="1" dirty="0">
                <a:solidFill>
                  <a:prstClr val="black"/>
                </a:solidFill>
                <a:latin typeface="Times New Roman" panose="02020603050405020304" pitchFamily="18" charset="0"/>
                <a:cs typeface="Times New Roman" panose="02020603050405020304" pitchFamily="18" charset="0"/>
              </a:rPr>
              <a:t>Ситуация.</a:t>
            </a:r>
          </a:p>
          <a:p>
            <a:pPr defTabSz="844083"/>
            <a:r>
              <a:rPr lang="ru-RU" sz="1532" dirty="0">
                <a:solidFill>
                  <a:prstClr val="black"/>
                </a:solidFill>
                <a:latin typeface="Times New Roman" panose="02020603050405020304" pitchFamily="18" charset="0"/>
                <a:cs typeface="Times New Roman" panose="02020603050405020304" pitchFamily="18" charset="0"/>
              </a:rPr>
              <a:t>Начислен доход и оказывается излишне и выплачен. Все это выявлено при увольнении.</a:t>
            </a:r>
          </a:p>
          <a:p>
            <a:pPr defTabSz="844083"/>
            <a:r>
              <a:rPr lang="ru-RU" sz="1532" dirty="0">
                <a:solidFill>
                  <a:prstClr val="black"/>
                </a:solidFill>
                <a:latin typeface="Times New Roman" panose="02020603050405020304" pitchFamily="18" charset="0"/>
                <a:cs typeface="Times New Roman" panose="02020603050405020304" pitchFamily="18" charset="0"/>
              </a:rPr>
              <a:t>Все налоги с излишне начисленной суммы удержаны и перечислены были своевременно.</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Решение:</a:t>
            </a:r>
          </a:p>
          <a:p>
            <a:pPr defTabSz="844083"/>
            <a:r>
              <a:rPr lang="ru-RU" sz="1532" dirty="0">
                <a:solidFill>
                  <a:prstClr val="black"/>
                </a:solidFill>
                <a:latin typeface="Times New Roman" panose="02020603050405020304" pitchFamily="18" charset="0"/>
                <a:cs typeface="Times New Roman" panose="02020603050405020304" pitchFamily="18" charset="0"/>
              </a:rPr>
              <a:t>В момент начисления были даны проводки</a:t>
            </a:r>
          </a:p>
          <a:p>
            <a:pPr defTabSz="844083"/>
            <a:r>
              <a:rPr lang="ru-RU" sz="1532" dirty="0">
                <a:solidFill>
                  <a:prstClr val="black"/>
                </a:solidFill>
                <a:latin typeface="Times New Roman" panose="02020603050405020304" pitchFamily="18" charset="0"/>
                <a:cs typeface="Times New Roman" panose="02020603050405020304" pitchFamily="18" charset="0"/>
              </a:rPr>
              <a:t>Дт Расходы (7010, 7110, 7210, 8410, 8110) Кт 3350 начислен доход и оказывается излишне и выплачен – это не аванс т. к. и начислен и выплачен. </a:t>
            </a:r>
            <a:r>
              <a:rPr lang="ru-RU" sz="1532" b="1" dirty="0">
                <a:solidFill>
                  <a:prstClr val="black"/>
                </a:solidFill>
                <a:latin typeface="Times New Roman" panose="02020603050405020304" pitchFamily="18" charset="0"/>
                <a:cs typeface="Times New Roman" panose="02020603050405020304" pitchFamily="18" charset="0"/>
              </a:rPr>
              <a:t>Аванс</a:t>
            </a:r>
            <a:r>
              <a:rPr lang="ru-RU" sz="1532" dirty="0">
                <a:solidFill>
                  <a:prstClr val="black"/>
                </a:solidFill>
                <a:latin typeface="Times New Roman" panose="02020603050405020304" pitchFamily="18" charset="0"/>
                <a:cs typeface="Times New Roman" panose="02020603050405020304" pitchFamily="18" charset="0"/>
              </a:rPr>
              <a:t> можем удержать согласно ст. 115 ТК РК уведомив сотрудника.</a:t>
            </a:r>
          </a:p>
          <a:p>
            <a:pPr defTabSz="844083"/>
            <a:r>
              <a:rPr lang="ru-RU" sz="1532" dirty="0">
                <a:solidFill>
                  <a:prstClr val="black"/>
                </a:solidFill>
                <a:latin typeface="Times New Roman" panose="02020603050405020304" pitchFamily="18" charset="0"/>
                <a:cs typeface="Times New Roman" panose="02020603050405020304" pitchFamily="18" charset="0"/>
              </a:rPr>
              <a:t>После выяснении только </a:t>
            </a:r>
            <a:r>
              <a:rPr lang="ru-RU" sz="1532" b="1" dirty="0">
                <a:solidFill>
                  <a:prstClr val="black"/>
                </a:solidFill>
                <a:latin typeface="Times New Roman" panose="02020603050405020304" pitchFamily="18" charset="0"/>
                <a:cs typeface="Times New Roman" panose="02020603050405020304" pitchFamily="18" charset="0"/>
              </a:rPr>
              <a:t>с письменного согласия на удержание </a:t>
            </a:r>
            <a:r>
              <a:rPr lang="ru-RU" sz="1532" dirty="0">
                <a:solidFill>
                  <a:prstClr val="black"/>
                </a:solidFill>
                <a:latin typeface="Times New Roman" panose="02020603050405020304" pitchFamily="18" charset="0"/>
                <a:cs typeface="Times New Roman" panose="02020603050405020304" pitchFamily="18" charset="0"/>
              </a:rPr>
              <a:t>через доходы</a:t>
            </a:r>
          </a:p>
          <a:p>
            <a:pPr defTabSz="844083"/>
            <a:r>
              <a:rPr lang="ru-RU" sz="1532" dirty="0">
                <a:solidFill>
                  <a:prstClr val="black"/>
                </a:solidFill>
                <a:latin typeface="Times New Roman" panose="02020603050405020304" pitchFamily="18" charset="0"/>
                <a:cs typeface="Times New Roman" panose="02020603050405020304" pitchFamily="18" charset="0"/>
              </a:rPr>
              <a:t>Дт 1252, 1274 Кт 6290 за минусом перерасчёта с учетом ОПВ, ВОСМС, ИПН. Не правильна будет проводка красным сторном.</a:t>
            </a:r>
          </a:p>
          <a:p>
            <a:pPr defTabSz="844083"/>
            <a:r>
              <a:rPr lang="ru-RU" sz="1532" dirty="0">
                <a:solidFill>
                  <a:prstClr val="black"/>
                </a:solidFill>
                <a:latin typeface="Times New Roman" panose="02020603050405020304" pitchFamily="18" charset="0"/>
                <a:cs typeface="Times New Roman" panose="02020603050405020304" pitchFamily="18" charset="0"/>
              </a:rPr>
              <a:t>Дт 3220 Кт 1252, 1274 на корректировку ОПВ</a:t>
            </a:r>
          </a:p>
          <a:p>
            <a:pPr defTabSz="844083"/>
            <a:r>
              <a:rPr lang="ru-RU" sz="1532" dirty="0">
                <a:solidFill>
                  <a:prstClr val="black"/>
                </a:solidFill>
                <a:latin typeface="Times New Roman" panose="02020603050405020304" pitchFamily="18" charset="0"/>
                <a:cs typeface="Times New Roman" panose="02020603050405020304" pitchFamily="18" charset="0"/>
              </a:rPr>
              <a:t>Дт 3212 Кт 1252, 1274 на корректировку ВОСМС</a:t>
            </a:r>
          </a:p>
          <a:p>
            <a:pPr defTabSz="844083"/>
            <a:r>
              <a:rPr lang="ru-RU" sz="1532" dirty="0">
                <a:solidFill>
                  <a:prstClr val="black"/>
                </a:solidFill>
                <a:latin typeface="Times New Roman" panose="02020603050405020304" pitchFamily="18" charset="0"/>
                <a:cs typeface="Times New Roman" panose="02020603050405020304" pitchFamily="18" charset="0"/>
              </a:rPr>
              <a:t>Дт 3120 Кт 1252, 1274 на корректировку ИПН</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На уменьшение сумм по СН Дт 3150 Кт 6290</a:t>
            </a:r>
          </a:p>
          <a:p>
            <a:pPr defTabSz="844083"/>
            <a:r>
              <a:rPr lang="ru-RU" sz="1532" dirty="0">
                <a:solidFill>
                  <a:prstClr val="black"/>
                </a:solidFill>
                <a:latin typeface="Times New Roman" panose="02020603050405020304" pitchFamily="18" charset="0"/>
                <a:cs typeface="Times New Roman" panose="02020603050405020304" pitchFamily="18" charset="0"/>
              </a:rPr>
              <a:t>На уменьшение сумм по СО Дт 3210 Кт 6290</a:t>
            </a:r>
          </a:p>
          <a:p>
            <a:pPr defTabSz="844083"/>
            <a:r>
              <a:rPr lang="ru-RU" sz="1532" dirty="0">
                <a:solidFill>
                  <a:prstClr val="black"/>
                </a:solidFill>
                <a:latin typeface="Times New Roman" panose="02020603050405020304" pitchFamily="18" charset="0"/>
                <a:cs typeface="Times New Roman" panose="02020603050405020304" pitchFamily="18" charset="0"/>
              </a:rPr>
              <a:t>На уменьшение сумм по ООСМС  Дт 3213 Кт 6290</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Необходимо сдать дополнительную ФНО 200. 00 на уменьшение по доходу, ИПН, ОПВ, ВОСМС, СО, СН </a:t>
            </a:r>
            <a:r>
              <a:rPr lang="ru-RU" sz="1532" b="1" dirty="0">
                <a:solidFill>
                  <a:prstClr val="black"/>
                </a:solidFill>
                <a:latin typeface="Times New Roman" panose="02020603050405020304" pitchFamily="18" charset="0"/>
                <a:cs typeface="Times New Roman" panose="02020603050405020304" pitchFamily="18" charset="0"/>
              </a:rPr>
              <a:t>в том квартале, когда излишне был начислен доход</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Возврат ошибочно зачисленных сумм </a:t>
            </a:r>
            <a:r>
              <a:rPr lang="ru-RU" sz="1532" b="1" dirty="0">
                <a:solidFill>
                  <a:srgbClr val="0033CC"/>
                </a:solidFill>
                <a:latin typeface="Times New Roman" panose="02020603050405020304" pitchFamily="18" charset="0"/>
                <a:cs typeface="Times New Roman" panose="02020603050405020304" pitchFamily="18" charset="0"/>
              </a:rPr>
              <a:t>дохода физическому лицу </a:t>
            </a:r>
            <a:r>
              <a:rPr lang="ru-RU" sz="1532" b="1" dirty="0">
                <a:solidFill>
                  <a:prstClr val="black"/>
                </a:solidFill>
                <a:latin typeface="Times New Roman" panose="02020603050405020304" pitchFamily="18" charset="0"/>
                <a:cs typeface="Times New Roman" panose="02020603050405020304" pitchFamily="18" charset="0"/>
              </a:rPr>
              <a:t>в другом отчетном периоде.</a:t>
            </a:r>
          </a:p>
          <a:p>
            <a:pPr defTabSz="844083"/>
            <a:r>
              <a:rPr lang="ru-RU" sz="1532" b="1" dirty="0">
                <a:solidFill>
                  <a:prstClr val="black"/>
                </a:solidFill>
                <a:latin typeface="Times New Roman" panose="02020603050405020304" pitchFamily="18" charset="0"/>
                <a:cs typeface="Times New Roman" panose="02020603050405020304" pitchFamily="18" charset="0"/>
              </a:rPr>
              <a:t>Тогда исправляем ошибки прошлых лет через счет 5620</a:t>
            </a:r>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99122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BF99378-94F6-48F1-9F3E-D5CCF59F2F85}"/>
              </a:ext>
            </a:extLst>
          </p:cNvPr>
          <p:cNvSpPr>
            <a:spLocks noChangeArrowheads="1"/>
          </p:cNvSpPr>
          <p:nvPr/>
        </p:nvSpPr>
        <p:spPr bwMode="auto">
          <a:xfrm rot="10800000" flipV="1">
            <a:off x="703386" y="562973"/>
            <a:ext cx="7925251" cy="333868"/>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3305" tIns="31652" rIns="63305" bIns="31652" numCol="1" anchor="ctr" anchorCtr="0" compatLnSpc="1">
            <a:prstTxWarp prst="textNoShape">
              <a:avLst/>
            </a:prstTxWarp>
            <a:spAutoFit/>
          </a:bodyPr>
          <a:lstStyle/>
          <a:p>
            <a:pPr algn="ctr" defTabSz="633062">
              <a:defRPr/>
            </a:pPr>
            <a:r>
              <a:rPr lang="ru-RU" sz="1754" b="1" dirty="0">
                <a:solidFill>
                  <a:prstClr val="black"/>
                </a:solidFill>
                <a:latin typeface="Times New Roman"/>
              </a:rPr>
              <a:t>Цифровая экономика меняет характеристики деятельности</a:t>
            </a:r>
          </a:p>
        </p:txBody>
      </p:sp>
      <p:sp>
        <p:nvSpPr>
          <p:cNvPr id="6" name="Прямоугольник 5">
            <a:extLst>
              <a:ext uri="{FF2B5EF4-FFF2-40B4-BE49-F238E27FC236}">
                <a16:creationId xmlns:a16="http://schemas.microsoft.com/office/drawing/2014/main" id="{8A34C0A3-DE79-405E-B6F7-5EAE10B16FE3}"/>
              </a:ext>
            </a:extLst>
          </p:cNvPr>
          <p:cNvSpPr/>
          <p:nvPr/>
        </p:nvSpPr>
        <p:spPr>
          <a:xfrm>
            <a:off x="1512277" y="1389614"/>
            <a:ext cx="6119446" cy="703385"/>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754" dirty="0">
                <a:solidFill>
                  <a:prstClr val="black"/>
                </a:solidFill>
                <a:latin typeface="Times New Roman"/>
              </a:rPr>
              <a:t>Изменяется картина мира, роль и возможности</a:t>
            </a:r>
          </a:p>
          <a:p>
            <a:pPr algn="ctr" defTabSz="844083">
              <a:defRPr/>
            </a:pPr>
            <a:r>
              <a:rPr lang="ru-RU" sz="1754" dirty="0">
                <a:solidFill>
                  <a:prstClr val="black"/>
                </a:solidFill>
                <a:latin typeface="Times New Roman"/>
              </a:rPr>
              <a:t>личности в разных видах деятельности</a:t>
            </a:r>
          </a:p>
        </p:txBody>
      </p:sp>
      <p:sp>
        <p:nvSpPr>
          <p:cNvPr id="7" name="Прямоугольник 6">
            <a:extLst>
              <a:ext uri="{FF2B5EF4-FFF2-40B4-BE49-F238E27FC236}">
                <a16:creationId xmlns:a16="http://schemas.microsoft.com/office/drawing/2014/main" id="{5E69F6F8-7167-41C4-8A8D-F2A684665DEC}"/>
              </a:ext>
            </a:extLst>
          </p:cNvPr>
          <p:cNvSpPr/>
          <p:nvPr/>
        </p:nvSpPr>
        <p:spPr>
          <a:xfrm>
            <a:off x="1512277" y="2198361"/>
            <a:ext cx="6119446" cy="703385"/>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754">
                <a:solidFill>
                  <a:prstClr val="black"/>
                </a:solidFill>
                <a:latin typeface="Times New Roman"/>
              </a:rPr>
              <a:t>Появляются новые предметы деятельности </a:t>
            </a:r>
            <a:endParaRPr lang="ru-RU" sz="1754" dirty="0">
              <a:solidFill>
                <a:prstClr val="black"/>
              </a:solidFill>
              <a:latin typeface="Times New Roman"/>
            </a:endParaRPr>
          </a:p>
        </p:txBody>
      </p:sp>
      <p:sp>
        <p:nvSpPr>
          <p:cNvPr id="8" name="Прямоугольник 7">
            <a:extLst>
              <a:ext uri="{FF2B5EF4-FFF2-40B4-BE49-F238E27FC236}">
                <a16:creationId xmlns:a16="http://schemas.microsoft.com/office/drawing/2014/main" id="{A46D61EF-B209-4302-BD13-DE4A589C2F72}"/>
              </a:ext>
            </a:extLst>
          </p:cNvPr>
          <p:cNvSpPr/>
          <p:nvPr/>
        </p:nvSpPr>
        <p:spPr>
          <a:xfrm>
            <a:off x="1512277" y="3007108"/>
            <a:ext cx="6119446" cy="703385"/>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754" dirty="0">
                <a:solidFill>
                  <a:prstClr val="black"/>
                </a:solidFill>
                <a:latin typeface="Times New Roman"/>
              </a:rPr>
              <a:t>Новые технологии изменяют инструментальные</a:t>
            </a:r>
          </a:p>
          <a:p>
            <a:pPr algn="ctr" defTabSz="844083">
              <a:defRPr/>
            </a:pPr>
            <a:r>
              <a:rPr lang="ru-RU" sz="1754" dirty="0">
                <a:solidFill>
                  <a:prstClr val="black"/>
                </a:solidFill>
                <a:latin typeface="Times New Roman"/>
              </a:rPr>
              <a:t>возможности субъекта деятельности</a:t>
            </a:r>
          </a:p>
        </p:txBody>
      </p:sp>
      <p:sp>
        <p:nvSpPr>
          <p:cNvPr id="9" name="Прямоугольник 8">
            <a:extLst>
              <a:ext uri="{FF2B5EF4-FFF2-40B4-BE49-F238E27FC236}">
                <a16:creationId xmlns:a16="http://schemas.microsoft.com/office/drawing/2014/main" id="{A392305F-A2BE-445A-B637-ADA8E12D0BE9}"/>
              </a:ext>
            </a:extLst>
          </p:cNvPr>
          <p:cNvSpPr/>
          <p:nvPr/>
        </p:nvSpPr>
        <p:spPr>
          <a:xfrm>
            <a:off x="1512277" y="3807167"/>
            <a:ext cx="6119446" cy="703385"/>
          </a:xfrm>
          <a:prstGeom prst="rect">
            <a:avLst/>
          </a:prstGeom>
          <a:solidFill>
            <a:schemeClr val="accent3">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r>
              <a:rPr lang="ru-RU" sz="1754" dirty="0">
                <a:solidFill>
                  <a:prstClr val="black"/>
                </a:solidFill>
                <a:latin typeface="Times New Roman"/>
              </a:rPr>
              <a:t>Возрастает роль мотивационно-ценностных установок и</a:t>
            </a:r>
          </a:p>
          <a:p>
            <a:pPr algn="ctr" defTabSz="844083">
              <a:defRPr/>
            </a:pPr>
            <a:r>
              <a:rPr lang="ru-RU" sz="1754" dirty="0">
                <a:solidFill>
                  <a:prstClr val="black"/>
                </a:solidFill>
                <a:latin typeface="Times New Roman"/>
              </a:rPr>
              <a:t>морально-этических качеств личности</a:t>
            </a:r>
          </a:p>
        </p:txBody>
      </p:sp>
      <p:sp>
        <p:nvSpPr>
          <p:cNvPr id="10" name="Прямоугольник 9">
            <a:extLst>
              <a:ext uri="{FF2B5EF4-FFF2-40B4-BE49-F238E27FC236}">
                <a16:creationId xmlns:a16="http://schemas.microsoft.com/office/drawing/2014/main" id="{98131B56-D288-4B9B-BB2A-77509B74F791}"/>
              </a:ext>
            </a:extLst>
          </p:cNvPr>
          <p:cNvSpPr/>
          <p:nvPr/>
        </p:nvSpPr>
        <p:spPr>
          <a:xfrm>
            <a:off x="710165" y="4855250"/>
            <a:ext cx="7666892" cy="902170"/>
          </a:xfrm>
          <a:prstGeom prst="rect">
            <a:avLst/>
          </a:prstGeom>
        </p:spPr>
        <p:txBody>
          <a:bodyPr wrap="square">
            <a:spAutoFit/>
          </a:bodyPr>
          <a:lstStyle/>
          <a:p>
            <a:pPr defTabSz="844083">
              <a:defRPr/>
            </a:pPr>
            <a:r>
              <a:rPr lang="ru-RU" sz="1754" dirty="0">
                <a:solidFill>
                  <a:prstClr val="black"/>
                </a:solidFill>
                <a:latin typeface="Times New Roman"/>
              </a:rPr>
              <a:t>Ключевые компетенции личности как субъекта деятельности все более «сдвигаются» в сторон  коммуникативных (управленческих и операторских) и креативных (исследовательских и разработческих)</a:t>
            </a:r>
          </a:p>
        </p:txBody>
      </p:sp>
    </p:spTree>
    <p:extLst>
      <p:ext uri="{BB962C8B-B14F-4D97-AF65-F5344CB8AC3E}">
        <p14:creationId xmlns:p14="http://schemas.microsoft.com/office/powerpoint/2010/main" val="9313121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5EB7F-C940-DF61-79A2-8FD707A0F2E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54E8C10-F83D-D7B8-BAD1-64C95A1952A7}"/>
              </a:ext>
            </a:extLst>
          </p:cNvPr>
          <p:cNvSpPr txBox="1">
            <a:spLocks noGrp="1"/>
          </p:cNvSpPr>
          <p:nvPr>
            <p:ph type="title"/>
          </p:nvPr>
        </p:nvSpPr>
        <p:spPr>
          <a:xfrm>
            <a:off x="304800" y="475954"/>
            <a:ext cx="8686800" cy="267292"/>
          </a:xfrm>
          <a:prstGeom prst="rect">
            <a:avLst/>
          </a:prstGeom>
        </p:spPr>
        <p:txBody>
          <a:bodyPr vert="horz" wrap="square" lIns="0" tIns="11723" rIns="0" bIns="0" rtlCol="0" anchor="ctr">
            <a:spAutoFit/>
          </a:bodyPr>
          <a:lstStyle/>
          <a:p>
            <a:pPr marL="11723">
              <a:spcBef>
                <a:spcPts val="92"/>
              </a:spcBef>
            </a:pPr>
            <a:r>
              <a:rPr lang="ru-RU" sz="1660" spc="-23" dirty="0">
                <a:solidFill>
                  <a:schemeClr val="tx1"/>
                </a:solidFill>
                <a:latin typeface="Times New Roman" panose="02020603050405020304" pitchFamily="18" charset="0"/>
                <a:cs typeface="Times New Roman" panose="02020603050405020304" pitchFamily="18" charset="0"/>
              </a:rPr>
              <a:t>Экспресс- проверка ведения учета. </a:t>
            </a:r>
            <a:r>
              <a:rPr lang="ru-RU" sz="1660" b="0" spc="-23" dirty="0">
                <a:solidFill>
                  <a:schemeClr val="tx1"/>
                </a:solidFill>
                <a:latin typeface="Times New Roman" panose="02020603050405020304" pitchFamily="18" charset="0"/>
                <a:cs typeface="Times New Roman" panose="02020603050405020304" pitchFamily="18" charset="0"/>
              </a:rPr>
              <a:t>Желательно каждую пятницу. Раздел Операции. </a:t>
            </a:r>
            <a:endParaRPr sz="1660" b="0" spc="-14" dirty="0">
              <a:solidFill>
                <a:schemeClr val="tx1"/>
              </a:solidFill>
              <a:latin typeface="Times New Roman" panose="02020603050405020304" pitchFamily="18" charset="0"/>
              <a:cs typeface="Times New Roman" panose="02020603050405020304" pitchFamily="18" charset="0"/>
            </a:endParaRPr>
          </a:p>
        </p:txBody>
      </p:sp>
      <p:grpSp>
        <p:nvGrpSpPr>
          <p:cNvPr id="3" name="object 3">
            <a:extLst>
              <a:ext uri="{FF2B5EF4-FFF2-40B4-BE49-F238E27FC236}">
                <a16:creationId xmlns:a16="http://schemas.microsoft.com/office/drawing/2014/main" id="{8E852AD0-A546-FDA2-E4BF-959FDBA86588}"/>
              </a:ext>
            </a:extLst>
          </p:cNvPr>
          <p:cNvGrpSpPr/>
          <p:nvPr/>
        </p:nvGrpSpPr>
        <p:grpSpPr>
          <a:xfrm>
            <a:off x="762000" y="990600"/>
            <a:ext cx="7378051" cy="3190508"/>
            <a:chOff x="42671" y="1328927"/>
            <a:chExt cx="9105900" cy="4200525"/>
          </a:xfrm>
        </p:grpSpPr>
        <p:pic>
          <p:nvPicPr>
            <p:cNvPr id="4" name="object 4">
              <a:extLst>
                <a:ext uri="{FF2B5EF4-FFF2-40B4-BE49-F238E27FC236}">
                  <a16:creationId xmlns:a16="http://schemas.microsoft.com/office/drawing/2014/main" id="{92B19587-A826-AAB3-8C8B-DF6972B4EEF8}"/>
                </a:ext>
              </a:extLst>
            </p:cNvPr>
            <p:cNvPicPr/>
            <p:nvPr/>
          </p:nvPicPr>
          <p:blipFill>
            <a:blip r:embed="rId2" cstate="print"/>
            <a:stretch>
              <a:fillRect/>
            </a:stretch>
          </p:blipFill>
          <p:spPr>
            <a:xfrm>
              <a:off x="67055" y="1338071"/>
              <a:ext cx="9009888" cy="4181855"/>
            </a:xfrm>
            <a:prstGeom prst="rect">
              <a:avLst/>
            </a:prstGeom>
          </p:spPr>
        </p:pic>
        <p:sp>
          <p:nvSpPr>
            <p:cNvPr id="5" name="object 5">
              <a:extLst>
                <a:ext uri="{FF2B5EF4-FFF2-40B4-BE49-F238E27FC236}">
                  <a16:creationId xmlns:a16="http://schemas.microsoft.com/office/drawing/2014/main" id="{36F24D3A-F98F-8F0F-AC9F-DE70799A6636}"/>
                </a:ext>
              </a:extLst>
            </p:cNvPr>
            <p:cNvSpPr/>
            <p:nvPr/>
          </p:nvSpPr>
          <p:spPr>
            <a:xfrm>
              <a:off x="62483" y="1333499"/>
              <a:ext cx="9019540" cy="4191000"/>
            </a:xfrm>
            <a:custGeom>
              <a:avLst/>
              <a:gdLst/>
              <a:ahLst/>
              <a:cxnLst/>
              <a:rect l="l" t="t" r="r" b="b"/>
              <a:pathLst>
                <a:path w="9019540" h="4191000">
                  <a:moveTo>
                    <a:pt x="0" y="4191000"/>
                  </a:moveTo>
                  <a:lnTo>
                    <a:pt x="9019032" y="4191000"/>
                  </a:lnTo>
                  <a:lnTo>
                    <a:pt x="9019032" y="0"/>
                  </a:lnTo>
                  <a:lnTo>
                    <a:pt x="0" y="0"/>
                  </a:lnTo>
                  <a:lnTo>
                    <a:pt x="0" y="4191000"/>
                  </a:lnTo>
                  <a:close/>
                </a:path>
              </a:pathLst>
            </a:custGeom>
            <a:ln w="9143">
              <a:solidFill>
                <a:srgbClr val="5F0000"/>
              </a:solidFill>
            </a:ln>
          </p:spPr>
          <p:txBody>
            <a:bodyPr wrap="square" lIns="0" tIns="0" rIns="0" bIns="0" rtlCol="0"/>
            <a:lstStyle/>
            <a:p>
              <a:pPr defTabSz="844083" fontAlgn="base">
                <a:spcBef>
                  <a:spcPct val="0"/>
                </a:spcBef>
                <a:spcAft>
                  <a:spcPct val="0"/>
                </a:spcAft>
                <a:defRPr/>
              </a:pPr>
              <a:endParaRPr sz="1662">
                <a:solidFill>
                  <a:prstClr val="black"/>
                </a:solidFill>
                <a:latin typeface="Gill Sans MT" pitchFamily="34" charset="0"/>
                <a:cs typeface="Arial" charset="0"/>
              </a:endParaRPr>
            </a:p>
          </p:txBody>
        </p:sp>
        <p:pic>
          <p:nvPicPr>
            <p:cNvPr id="6" name="object 6">
              <a:extLst>
                <a:ext uri="{FF2B5EF4-FFF2-40B4-BE49-F238E27FC236}">
                  <a16:creationId xmlns:a16="http://schemas.microsoft.com/office/drawing/2014/main" id="{45934958-74B9-7409-B33A-8C3B24C7DAC2}"/>
                </a:ext>
              </a:extLst>
            </p:cNvPr>
            <p:cNvPicPr/>
            <p:nvPr/>
          </p:nvPicPr>
          <p:blipFill>
            <a:blip r:embed="rId3" cstate="print"/>
            <a:stretch>
              <a:fillRect/>
            </a:stretch>
          </p:blipFill>
          <p:spPr>
            <a:xfrm>
              <a:off x="51815" y="2060447"/>
              <a:ext cx="9092183" cy="2773679"/>
            </a:xfrm>
            <a:prstGeom prst="rect">
              <a:avLst/>
            </a:prstGeom>
          </p:spPr>
        </p:pic>
        <p:sp>
          <p:nvSpPr>
            <p:cNvPr id="7" name="object 7">
              <a:extLst>
                <a:ext uri="{FF2B5EF4-FFF2-40B4-BE49-F238E27FC236}">
                  <a16:creationId xmlns:a16="http://schemas.microsoft.com/office/drawing/2014/main" id="{2C759A1C-FBD2-BC62-9375-275784896E92}"/>
                </a:ext>
              </a:extLst>
            </p:cNvPr>
            <p:cNvSpPr/>
            <p:nvPr/>
          </p:nvSpPr>
          <p:spPr>
            <a:xfrm>
              <a:off x="47243" y="2055876"/>
              <a:ext cx="9097010" cy="2783205"/>
            </a:xfrm>
            <a:custGeom>
              <a:avLst/>
              <a:gdLst/>
              <a:ahLst/>
              <a:cxnLst/>
              <a:rect l="l" t="t" r="r" b="b"/>
              <a:pathLst>
                <a:path w="9097010" h="2783204">
                  <a:moveTo>
                    <a:pt x="0" y="2782824"/>
                  </a:moveTo>
                  <a:lnTo>
                    <a:pt x="9096755" y="2782824"/>
                  </a:lnTo>
                </a:path>
                <a:path w="9097010" h="2783204">
                  <a:moveTo>
                    <a:pt x="9096756" y="0"/>
                  </a:moveTo>
                  <a:lnTo>
                    <a:pt x="0" y="0"/>
                  </a:lnTo>
                  <a:lnTo>
                    <a:pt x="0" y="2782824"/>
                  </a:lnTo>
                </a:path>
              </a:pathLst>
            </a:custGeom>
            <a:ln w="9144">
              <a:solidFill>
                <a:srgbClr val="5F0000"/>
              </a:solidFill>
            </a:ln>
          </p:spPr>
          <p:txBody>
            <a:bodyPr wrap="square" lIns="0" tIns="0" rIns="0" bIns="0" rtlCol="0"/>
            <a:lstStyle/>
            <a:p>
              <a:pPr defTabSz="844083" fontAlgn="base">
                <a:spcBef>
                  <a:spcPct val="0"/>
                </a:spcBef>
                <a:spcAft>
                  <a:spcPct val="0"/>
                </a:spcAft>
                <a:defRPr/>
              </a:pPr>
              <a:endParaRPr sz="1662">
                <a:solidFill>
                  <a:prstClr val="black"/>
                </a:solidFill>
                <a:latin typeface="Gill Sans MT" pitchFamily="34" charset="0"/>
                <a:cs typeface="Arial" charset="0"/>
              </a:endParaRPr>
            </a:p>
          </p:txBody>
        </p:sp>
      </p:grpSp>
    </p:spTree>
    <p:extLst>
      <p:ext uri="{BB962C8B-B14F-4D97-AF65-F5344CB8AC3E}">
        <p14:creationId xmlns:p14="http://schemas.microsoft.com/office/powerpoint/2010/main" val="2109841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76200"/>
            <a:ext cx="8692711" cy="563872"/>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Аналитическая работа бухгалтера по расчетам. </a:t>
            </a:r>
          </a:p>
          <a:p>
            <a:pPr defTabSz="844083"/>
            <a:r>
              <a:rPr lang="ru-RU" sz="1532" dirty="0">
                <a:solidFill>
                  <a:prstClr val="black"/>
                </a:solidFill>
                <a:latin typeface="Times New Roman" panose="02020603050405020304" pitchFamily="18" charset="0"/>
                <a:cs typeface="Times New Roman" panose="02020603050405020304" pitchFamily="18" charset="0"/>
              </a:rPr>
              <a:t>В настройках убрать галочку в настройке. Группировка и получить данные по субсчетам</a:t>
            </a:r>
          </a:p>
        </p:txBody>
      </p:sp>
      <p:pic>
        <p:nvPicPr>
          <p:cNvPr id="3" name="Рисунок 2"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4ECD9C3D-F699-4A49-54DD-1AC7324FE655}"/>
              </a:ext>
            </a:extLst>
          </p:cNvPr>
          <p:cNvPicPr>
            <a:picLocks noChangeAspect="1"/>
          </p:cNvPicPr>
          <p:nvPr/>
        </p:nvPicPr>
        <p:blipFill rotWithShape="1">
          <a:blip r:embed="rId2">
            <a:extLst>
              <a:ext uri="{28A0092B-C50C-407E-A947-70E740481C1C}">
                <a14:useLocalDpi xmlns:a14="http://schemas.microsoft.com/office/drawing/2010/main" val="0"/>
              </a:ext>
            </a:extLst>
          </a:blip>
          <a:srcRect t="1254"/>
          <a:stretch/>
        </p:blipFill>
        <p:spPr>
          <a:xfrm>
            <a:off x="798902" y="609600"/>
            <a:ext cx="7772400" cy="5967678"/>
          </a:xfrm>
          <a:prstGeom prst="rect">
            <a:avLst/>
          </a:prstGeom>
        </p:spPr>
      </p:pic>
      <p:sp>
        <p:nvSpPr>
          <p:cNvPr id="2" name="Прямоугольник 1">
            <a:extLst>
              <a:ext uri="{FF2B5EF4-FFF2-40B4-BE49-F238E27FC236}">
                <a16:creationId xmlns:a16="http://schemas.microsoft.com/office/drawing/2014/main" id="{ACE119A1-524C-895A-AA75-3730B15515C3}"/>
              </a:ext>
            </a:extLst>
          </p:cNvPr>
          <p:cNvSpPr/>
          <p:nvPr/>
        </p:nvSpPr>
        <p:spPr>
          <a:xfrm>
            <a:off x="2133600" y="2057400"/>
            <a:ext cx="1676400" cy="48767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a:extLst>
              <a:ext uri="{FF2B5EF4-FFF2-40B4-BE49-F238E27FC236}">
                <a16:creationId xmlns:a16="http://schemas.microsoft.com/office/drawing/2014/main" id="{19F83DDC-14D3-061B-6D72-DD0739251DC2}"/>
              </a:ext>
            </a:extLst>
          </p:cNvPr>
          <p:cNvSpPr/>
          <p:nvPr/>
        </p:nvSpPr>
        <p:spPr>
          <a:xfrm>
            <a:off x="1524000" y="1295400"/>
            <a:ext cx="3276600" cy="48767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32190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3"/>
          <p:cNvSpPr>
            <a:spLocks noGrp="1"/>
          </p:cNvSpPr>
          <p:nvPr>
            <p:ph type="body" sz="quarter" idx="10"/>
          </p:nvPr>
        </p:nvSpPr>
        <p:spPr>
          <a:xfrm>
            <a:off x="916211" y="409383"/>
            <a:ext cx="7048500" cy="572850"/>
          </a:xfrm>
        </p:spPr>
        <p:txBody>
          <a:bodyPr/>
          <a:lstStyle/>
          <a:p>
            <a:pPr algn="ctr" eaLnBrk="1" hangingPunct="1">
              <a:lnSpc>
                <a:spcPct val="80000"/>
              </a:lnSpc>
              <a:buNone/>
            </a:pPr>
            <a:r>
              <a:rPr lang="ru-RU" altLang="ru-RU" sz="1846" b="1" dirty="0">
                <a:latin typeface="Times New Roman" charset="0"/>
                <a:ea typeface="Times New Roman" charset="0"/>
                <a:cs typeface="Times New Roman" charset="0"/>
              </a:rPr>
              <a:t>Поступления части чистого дохода коммунальных  государственных предприятий</a:t>
            </a:r>
          </a:p>
        </p:txBody>
      </p:sp>
      <p:sp>
        <p:nvSpPr>
          <p:cNvPr id="4" name="Прямоугольник 3"/>
          <p:cNvSpPr/>
          <p:nvPr/>
        </p:nvSpPr>
        <p:spPr>
          <a:xfrm>
            <a:off x="771472" y="1230642"/>
            <a:ext cx="2197586" cy="531505"/>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algn="ctr" defTabSz="844083" fontAlgn="base">
              <a:spcBef>
                <a:spcPct val="0"/>
              </a:spcBef>
              <a:spcAft>
                <a:spcPct val="0"/>
              </a:spcAft>
              <a:defRPr/>
            </a:pPr>
            <a:r>
              <a:rPr lang="ru-RU" altLang="ru-RU" sz="1662" dirty="0">
                <a:solidFill>
                  <a:srgbClr val="000000"/>
                </a:solidFill>
                <a:latin typeface="Times New Roman" charset="0"/>
                <a:ea typeface="Times New Roman" charset="0"/>
                <a:cs typeface="Times New Roman" charset="0"/>
              </a:rPr>
              <a:t>Государственные юридические лица </a:t>
            </a:r>
          </a:p>
        </p:txBody>
      </p:sp>
      <p:sp>
        <p:nvSpPr>
          <p:cNvPr id="5" name="Прямоугольник 4"/>
          <p:cNvSpPr/>
          <p:nvPr/>
        </p:nvSpPr>
        <p:spPr>
          <a:xfrm>
            <a:off x="3220331" y="1155870"/>
            <a:ext cx="3001591" cy="294646"/>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defTabSz="844083" fontAlgn="base">
              <a:spcBef>
                <a:spcPct val="0"/>
              </a:spcBef>
              <a:spcAft>
                <a:spcPct val="0"/>
              </a:spcAft>
              <a:defRPr/>
            </a:pPr>
            <a:r>
              <a:rPr lang="ru-RU" altLang="ru-RU" sz="1662">
                <a:solidFill>
                  <a:srgbClr val="000000"/>
                </a:solidFill>
                <a:latin typeface="Times New Roman" charset="0"/>
                <a:ea typeface="Times New Roman" charset="0"/>
                <a:cs typeface="Times New Roman" charset="0"/>
              </a:rPr>
              <a:t>Государственные учреждения</a:t>
            </a:r>
            <a:endParaRPr lang="ru-RU" altLang="ru-RU" sz="1662" dirty="0">
              <a:solidFill>
                <a:srgbClr val="000000"/>
              </a:solidFill>
              <a:latin typeface="Times New Roman" charset="0"/>
              <a:ea typeface="Times New Roman" charset="0"/>
              <a:cs typeface="Times New Roman" charset="0"/>
            </a:endParaRPr>
          </a:p>
        </p:txBody>
      </p:sp>
      <p:sp>
        <p:nvSpPr>
          <p:cNvPr id="6" name="Прямоугольник 5"/>
          <p:cNvSpPr/>
          <p:nvPr/>
        </p:nvSpPr>
        <p:spPr>
          <a:xfrm>
            <a:off x="3220331" y="1562739"/>
            <a:ext cx="3001591" cy="262024"/>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defTabSz="844083" fontAlgn="base">
              <a:spcBef>
                <a:spcPct val="0"/>
              </a:spcBef>
              <a:spcAft>
                <a:spcPct val="0"/>
              </a:spcAft>
              <a:defRPr/>
            </a:pPr>
            <a:r>
              <a:rPr lang="ru-RU" altLang="ru-RU" sz="1662">
                <a:solidFill>
                  <a:srgbClr val="000000"/>
                </a:solidFill>
                <a:latin typeface="Times New Roman" charset="0"/>
                <a:ea typeface="Times New Roman" charset="0"/>
                <a:cs typeface="Times New Roman" charset="0"/>
              </a:rPr>
              <a:t>Государственные предприятия </a:t>
            </a:r>
            <a:endParaRPr lang="ru-RU" altLang="ru-RU" sz="1662" dirty="0">
              <a:solidFill>
                <a:srgbClr val="000000"/>
              </a:solidFill>
              <a:latin typeface="Times New Roman" charset="0"/>
              <a:ea typeface="Times New Roman" charset="0"/>
              <a:cs typeface="Times New Roman" charset="0"/>
            </a:endParaRPr>
          </a:p>
        </p:txBody>
      </p:sp>
      <p:sp>
        <p:nvSpPr>
          <p:cNvPr id="7" name="Прямоугольник 6"/>
          <p:cNvSpPr/>
          <p:nvPr/>
        </p:nvSpPr>
        <p:spPr>
          <a:xfrm>
            <a:off x="771473" y="2090513"/>
            <a:ext cx="4453417" cy="398814"/>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algn="ctr" defTabSz="844083" fontAlgn="base">
              <a:spcBef>
                <a:spcPct val="0"/>
              </a:spcBef>
              <a:spcAft>
                <a:spcPct val="0"/>
              </a:spcAft>
              <a:defRPr/>
            </a:pPr>
            <a:r>
              <a:rPr lang="ru-RU" altLang="ru-RU" sz="1662" dirty="0">
                <a:solidFill>
                  <a:srgbClr val="000000"/>
                </a:solidFill>
                <a:latin typeface="Times New Roman" charset="0"/>
                <a:ea typeface="Times New Roman" charset="0"/>
                <a:cs typeface="Times New Roman" charset="0"/>
              </a:rPr>
              <a:t>на праве хозяйственного ведения</a:t>
            </a:r>
          </a:p>
        </p:txBody>
      </p:sp>
      <p:sp>
        <p:nvSpPr>
          <p:cNvPr id="8" name="Прямоугольник 7"/>
          <p:cNvSpPr/>
          <p:nvPr/>
        </p:nvSpPr>
        <p:spPr>
          <a:xfrm>
            <a:off x="5424297" y="2103096"/>
            <a:ext cx="3035584" cy="398814"/>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algn="ctr" defTabSz="844083" fontAlgn="base">
              <a:spcBef>
                <a:spcPct val="0"/>
              </a:spcBef>
              <a:spcAft>
                <a:spcPct val="0"/>
              </a:spcAft>
              <a:defRPr/>
            </a:pPr>
            <a:r>
              <a:rPr lang="ru-RU" altLang="ru-RU" sz="1662" dirty="0">
                <a:solidFill>
                  <a:srgbClr val="000000"/>
                </a:solidFill>
                <a:latin typeface="Times New Roman" charset="0"/>
                <a:ea typeface="Times New Roman" charset="0"/>
                <a:cs typeface="Times New Roman" charset="0"/>
              </a:rPr>
              <a:t>казенное</a:t>
            </a:r>
          </a:p>
        </p:txBody>
      </p:sp>
      <p:sp>
        <p:nvSpPr>
          <p:cNvPr id="9" name="Прямоугольник 8"/>
          <p:cNvSpPr/>
          <p:nvPr/>
        </p:nvSpPr>
        <p:spPr>
          <a:xfrm>
            <a:off x="771473" y="2622264"/>
            <a:ext cx="4453417" cy="1077799"/>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algn="ctr" defTabSz="844083" fontAlgn="base">
              <a:spcBef>
                <a:spcPct val="0"/>
              </a:spcBef>
              <a:spcAft>
                <a:spcPct val="0"/>
              </a:spcAft>
              <a:defRPr/>
            </a:pPr>
            <a:r>
              <a:rPr lang="ru-RU" altLang="ru-RU" sz="1662" b="1" dirty="0">
                <a:solidFill>
                  <a:srgbClr val="0070C0"/>
                </a:solidFill>
                <a:latin typeface="Times New Roman" charset="0"/>
                <a:ea typeface="Times New Roman" charset="0"/>
                <a:cs typeface="Times New Roman" charset="0"/>
              </a:rPr>
              <a:t>коммерческая</a:t>
            </a:r>
            <a:r>
              <a:rPr lang="ru-RU" altLang="ru-RU" sz="1662" dirty="0">
                <a:solidFill>
                  <a:srgbClr val="000000"/>
                </a:solidFill>
                <a:latin typeface="Times New Roman" charset="0"/>
                <a:ea typeface="Times New Roman" charset="0"/>
                <a:cs typeface="Times New Roman" charset="0"/>
              </a:rPr>
              <a:t> организация, наделенная гос. имуществом на праве хозяйственного ведения и отвечающая по своим </a:t>
            </a:r>
            <a:r>
              <a:rPr lang="ru-RU" altLang="ru-RU" sz="1662" b="1" dirty="0">
                <a:solidFill>
                  <a:srgbClr val="000000"/>
                </a:solidFill>
                <a:latin typeface="Times New Roman" charset="0"/>
                <a:ea typeface="Times New Roman" charset="0"/>
                <a:cs typeface="Times New Roman" charset="0"/>
              </a:rPr>
              <a:t>обязательствам всем принадлежащим ей имуществом</a:t>
            </a:r>
          </a:p>
        </p:txBody>
      </p:sp>
      <p:cxnSp>
        <p:nvCxnSpPr>
          <p:cNvPr id="11" name="Прямая со стрелкой 10"/>
          <p:cNvCxnSpPr>
            <a:stCxn id="4" idx="3"/>
            <a:endCxn id="5" idx="1"/>
          </p:cNvCxnSpPr>
          <p:nvPr/>
        </p:nvCxnSpPr>
        <p:spPr>
          <a:xfrm flipV="1">
            <a:off x="2969059" y="1303194"/>
            <a:ext cx="251274" cy="19320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2976359" y="1529568"/>
            <a:ext cx="243974" cy="232579"/>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2832007" y="1841312"/>
            <a:ext cx="1861130" cy="249201"/>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endCxn id="8" idx="0"/>
          </p:cNvCxnSpPr>
          <p:nvPr/>
        </p:nvCxnSpPr>
        <p:spPr>
          <a:xfrm>
            <a:off x="4693139" y="1857935"/>
            <a:ext cx="2248950" cy="245163"/>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stCxn id="7" idx="2"/>
            <a:endCxn id="9" idx="0"/>
          </p:cNvCxnSpPr>
          <p:nvPr/>
        </p:nvCxnSpPr>
        <p:spPr>
          <a:xfrm>
            <a:off x="2998181" y="2489328"/>
            <a:ext cx="0" cy="1329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8" idx="2"/>
            <a:endCxn id="25" idx="0"/>
          </p:cNvCxnSpPr>
          <p:nvPr/>
        </p:nvCxnSpPr>
        <p:spPr>
          <a:xfrm>
            <a:off x="6942088" y="2501909"/>
            <a:ext cx="0" cy="147318"/>
          </a:xfrm>
          <a:prstGeom prst="straightConnector1">
            <a:avLst/>
          </a:prstGeom>
          <a:ln>
            <a:solidFill>
              <a:srgbClr val="00652E"/>
            </a:solidFill>
            <a:tailEnd type="triangle"/>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551183" y="3782897"/>
            <a:ext cx="7908696" cy="2905860"/>
          </a:xfrm>
          <a:prstGeom prst="rect">
            <a:avLst/>
          </a:prstGeom>
        </p:spPr>
        <p:txBody>
          <a:bodyPr wrap="square">
            <a:spAutoFit/>
          </a:bodyPr>
          <a:lstStyle/>
          <a:p>
            <a:pPr indent="257914" algn="just" defTabSz="844083" fontAlgn="base">
              <a:spcBef>
                <a:spcPct val="0"/>
              </a:spcBef>
              <a:defRPr/>
            </a:pPr>
            <a:r>
              <a:rPr lang="ru-RU" sz="1662" b="1" dirty="0">
                <a:solidFill>
                  <a:srgbClr val="000000"/>
                </a:solidFill>
                <a:latin typeface="Times New Roman" charset="0"/>
                <a:ea typeface="Times New Roman" charset="0"/>
                <a:cs typeface="Arial" charset="0"/>
              </a:rPr>
              <a:t>Ст. 140. ЗРК «О государственном имуществе» от 01.03.2011 г. № 413-IV.</a:t>
            </a:r>
          </a:p>
          <a:p>
            <a:pPr indent="234467" algn="just" defTabSz="844083" fontAlgn="base">
              <a:spcBef>
                <a:spcPct val="0"/>
              </a:spcBef>
              <a:defRPr/>
            </a:pPr>
            <a:r>
              <a:rPr lang="ru-RU" sz="1662" dirty="0">
                <a:solidFill>
                  <a:srgbClr val="000000"/>
                </a:solidFill>
                <a:latin typeface="Times New Roman" charset="0"/>
                <a:ea typeface="Times New Roman" charset="0"/>
                <a:cs typeface="Arial" charset="0"/>
              </a:rPr>
              <a:t>3. Часть чистого дохода государственных предприятий по установленным нормативам подлежит зачислению в соответствующий бюджет в порядке, установленном </a:t>
            </a:r>
            <a:r>
              <a:rPr lang="ru-RU" sz="1662" dirty="0">
                <a:solidFill>
                  <a:prstClr val="black"/>
                </a:solidFill>
                <a:latin typeface="Times New Roman" charset="0"/>
                <a:ea typeface="Times New Roman" charset="0"/>
                <a:cs typeface="Arial" charset="0"/>
              </a:rPr>
              <a:t>Бюджетным кодексом</a:t>
            </a:r>
            <a:r>
              <a:rPr lang="ru-RU" sz="1662" dirty="0">
                <a:solidFill>
                  <a:srgbClr val="000000"/>
                </a:solidFill>
                <a:latin typeface="Times New Roman" charset="0"/>
                <a:ea typeface="Times New Roman" charset="0"/>
                <a:cs typeface="Arial" charset="0"/>
              </a:rPr>
              <a:t> РК.</a:t>
            </a:r>
            <a:endParaRPr lang="ru-RU" sz="1662" dirty="0">
              <a:solidFill>
                <a:prstClr val="black"/>
              </a:solidFill>
              <a:latin typeface="Times New Roman" charset="0"/>
              <a:ea typeface="Times New Roman" charset="0"/>
              <a:cs typeface="Arial" charset="0"/>
            </a:endParaRPr>
          </a:p>
          <a:p>
            <a:pPr indent="234467" algn="just" defTabSz="844083" fontAlgn="base">
              <a:spcBef>
                <a:spcPct val="0"/>
              </a:spcBef>
              <a:defRPr/>
            </a:pPr>
            <a:r>
              <a:rPr lang="ru-RU" sz="1662" dirty="0">
                <a:solidFill>
                  <a:srgbClr val="000000"/>
                </a:solidFill>
                <a:latin typeface="Times New Roman" charset="0"/>
                <a:ea typeface="Times New Roman" charset="0"/>
                <a:cs typeface="Arial" charset="0"/>
              </a:rPr>
              <a:t>4. Уполномоченный орган соответствующей отрасли (местный исполнительный орган) осуществляет контроль за полнотой и своевременностью перечисления государственными предприятиями в бюджет установленной части </a:t>
            </a:r>
            <a:r>
              <a:rPr lang="ru-RU" sz="1662" b="1" dirty="0">
                <a:solidFill>
                  <a:srgbClr val="000000"/>
                </a:solidFill>
                <a:latin typeface="Times New Roman" charset="0"/>
                <a:ea typeface="Times New Roman" charset="0"/>
                <a:cs typeface="Arial" charset="0"/>
              </a:rPr>
              <a:t>чистого дохода</a:t>
            </a:r>
            <a:r>
              <a:rPr lang="ru-RU" sz="1662" dirty="0">
                <a:solidFill>
                  <a:srgbClr val="000000"/>
                </a:solidFill>
                <a:latin typeface="Times New Roman" charset="0"/>
                <a:ea typeface="Times New Roman" charset="0"/>
                <a:cs typeface="Arial" charset="0"/>
              </a:rPr>
              <a:t>.</a:t>
            </a:r>
            <a:endParaRPr lang="ru-RU" sz="1662" dirty="0">
              <a:solidFill>
                <a:prstClr val="black"/>
              </a:solidFill>
              <a:latin typeface="Times New Roman" charset="0"/>
              <a:ea typeface="Times New Roman" charset="0"/>
              <a:cs typeface="Arial" charset="0"/>
            </a:endParaRPr>
          </a:p>
          <a:p>
            <a:pPr indent="234467" algn="just" defTabSz="844083" fontAlgn="base">
              <a:spcBef>
                <a:spcPct val="0"/>
              </a:spcBef>
              <a:defRPr/>
            </a:pPr>
            <a:r>
              <a:rPr lang="ru-RU" sz="1662" dirty="0">
                <a:solidFill>
                  <a:srgbClr val="000000"/>
                </a:solidFill>
                <a:latin typeface="Times New Roman" charset="0"/>
                <a:ea typeface="Times New Roman" charset="0"/>
                <a:cs typeface="Arial" charset="0"/>
              </a:rPr>
              <a:t>Государственные предприятия производят перечисление в соответствующий бюджет части чистого дохода не позднее 10 рабочих дней после срока установленного для сдачи декларации по КПН (не позднее 10 апреля года следующего за отчетным годом).</a:t>
            </a:r>
            <a:endParaRPr lang="ru-RU" sz="1662" dirty="0">
              <a:solidFill>
                <a:prstClr val="black"/>
              </a:solidFill>
              <a:latin typeface="Times New Roman" charset="0"/>
              <a:ea typeface="Times New Roman" charset="0"/>
              <a:cs typeface="Arial" charset="0"/>
            </a:endParaRPr>
          </a:p>
        </p:txBody>
      </p:sp>
      <p:sp>
        <p:nvSpPr>
          <p:cNvPr id="25" name="Прямоугольник 24"/>
          <p:cNvSpPr/>
          <p:nvPr/>
        </p:nvSpPr>
        <p:spPr>
          <a:xfrm>
            <a:off x="5424296" y="2649229"/>
            <a:ext cx="3035583" cy="1043382"/>
          </a:xfrm>
          <a:prstGeom prst="rect">
            <a:avLst/>
          </a:prstGeom>
          <a:solidFill>
            <a:schemeClr val="accent3">
              <a:lumMod val="60000"/>
              <a:lumOff val="40000"/>
            </a:schemeClr>
          </a:solidFill>
          <a:ln>
            <a:noFill/>
          </a:ln>
          <a:scene3d>
            <a:camera prst="orthographicFront"/>
            <a:lightRig rig="threePt" dir="t"/>
          </a:scene3d>
          <a:sp3d>
            <a:bevelT/>
          </a:sp3d>
        </p:spPr>
        <p:style>
          <a:lnRef idx="2">
            <a:schemeClr val="accent3"/>
          </a:lnRef>
          <a:fillRef idx="1">
            <a:schemeClr val="lt1"/>
          </a:fillRef>
          <a:effectRef idx="0">
            <a:schemeClr val="accent3"/>
          </a:effectRef>
          <a:fontRef idx="minor">
            <a:schemeClr val="dk1"/>
          </a:fontRef>
        </p:style>
        <p:txBody>
          <a:bodyPr anchor="ctr"/>
          <a:lstStyle>
            <a:lvl1pPr>
              <a:defRPr>
                <a:solidFill>
                  <a:schemeClr val="tx1"/>
                </a:solidFill>
                <a:latin typeface="Gill Sans MT" charset="0"/>
                <a:ea typeface="Arial" charset="0"/>
                <a:cs typeface="Arial" charset="0"/>
              </a:defRPr>
            </a:lvl1pPr>
            <a:lvl2pPr marL="742950" indent="-285750">
              <a:defRPr>
                <a:solidFill>
                  <a:schemeClr val="tx1"/>
                </a:solidFill>
                <a:latin typeface="Gill Sans MT" charset="0"/>
                <a:ea typeface="Arial" charset="0"/>
                <a:cs typeface="Arial" charset="0"/>
              </a:defRPr>
            </a:lvl2pPr>
            <a:lvl3pPr marL="1143000" indent="-228600">
              <a:defRPr>
                <a:solidFill>
                  <a:schemeClr val="tx1"/>
                </a:solidFill>
                <a:latin typeface="Gill Sans MT" charset="0"/>
                <a:ea typeface="Arial" charset="0"/>
                <a:cs typeface="Arial" charset="0"/>
              </a:defRPr>
            </a:lvl3pPr>
            <a:lvl4pPr marL="1600200" indent="-228600">
              <a:defRPr>
                <a:solidFill>
                  <a:schemeClr val="tx1"/>
                </a:solidFill>
                <a:latin typeface="Gill Sans MT" charset="0"/>
                <a:ea typeface="Arial" charset="0"/>
                <a:cs typeface="Arial" charset="0"/>
              </a:defRPr>
            </a:lvl4pPr>
            <a:lvl5pPr marL="2057400" indent="-228600">
              <a:defRPr>
                <a:solidFill>
                  <a:schemeClr val="tx1"/>
                </a:solidFill>
                <a:latin typeface="Gill Sans MT" charset="0"/>
                <a:ea typeface="Arial" charset="0"/>
                <a:cs typeface="Arial" charset="0"/>
              </a:defRPr>
            </a:lvl5pPr>
            <a:lvl6pPr marL="2514600" indent="-228600" eaLnBrk="0" fontAlgn="base" hangingPunct="0">
              <a:spcBef>
                <a:spcPct val="0"/>
              </a:spcBef>
              <a:spcAft>
                <a:spcPct val="0"/>
              </a:spcAft>
              <a:defRPr>
                <a:solidFill>
                  <a:schemeClr val="tx1"/>
                </a:solidFill>
                <a:latin typeface="Gill Sans MT" charset="0"/>
                <a:ea typeface="Arial" charset="0"/>
                <a:cs typeface="Arial" charset="0"/>
              </a:defRPr>
            </a:lvl6pPr>
            <a:lvl7pPr marL="2971800" indent="-228600" eaLnBrk="0" fontAlgn="base" hangingPunct="0">
              <a:spcBef>
                <a:spcPct val="0"/>
              </a:spcBef>
              <a:spcAft>
                <a:spcPct val="0"/>
              </a:spcAft>
              <a:defRPr>
                <a:solidFill>
                  <a:schemeClr val="tx1"/>
                </a:solidFill>
                <a:latin typeface="Gill Sans MT" charset="0"/>
                <a:ea typeface="Arial" charset="0"/>
                <a:cs typeface="Arial" charset="0"/>
              </a:defRPr>
            </a:lvl7pPr>
            <a:lvl8pPr marL="3429000" indent="-228600" eaLnBrk="0" fontAlgn="base" hangingPunct="0">
              <a:spcBef>
                <a:spcPct val="0"/>
              </a:spcBef>
              <a:spcAft>
                <a:spcPct val="0"/>
              </a:spcAft>
              <a:defRPr>
                <a:solidFill>
                  <a:schemeClr val="tx1"/>
                </a:solidFill>
                <a:latin typeface="Gill Sans MT" charset="0"/>
                <a:ea typeface="Arial" charset="0"/>
                <a:cs typeface="Arial" charset="0"/>
              </a:defRPr>
            </a:lvl8pPr>
            <a:lvl9pPr marL="3886200" indent="-228600" eaLnBrk="0" fontAlgn="base" hangingPunct="0">
              <a:spcBef>
                <a:spcPct val="0"/>
              </a:spcBef>
              <a:spcAft>
                <a:spcPct val="0"/>
              </a:spcAft>
              <a:defRPr>
                <a:solidFill>
                  <a:schemeClr val="tx1"/>
                </a:solidFill>
                <a:latin typeface="Gill Sans MT" charset="0"/>
                <a:ea typeface="Arial" charset="0"/>
                <a:cs typeface="Arial" charset="0"/>
              </a:defRPr>
            </a:lvl9pPr>
          </a:lstStyle>
          <a:p>
            <a:pPr algn="ctr" defTabSz="844083" fontAlgn="base">
              <a:spcBef>
                <a:spcPct val="0"/>
              </a:spcBef>
              <a:spcAft>
                <a:spcPct val="0"/>
              </a:spcAft>
              <a:defRPr/>
            </a:pPr>
            <a:r>
              <a:rPr lang="ru-RU" altLang="ru-RU" sz="1662" b="1" dirty="0">
                <a:solidFill>
                  <a:srgbClr val="0070C0"/>
                </a:solidFill>
                <a:latin typeface="Times New Roman" charset="0"/>
                <a:ea typeface="Times New Roman" charset="0"/>
                <a:cs typeface="Times New Roman" charset="0"/>
              </a:rPr>
              <a:t>коммерческая</a:t>
            </a:r>
            <a:r>
              <a:rPr lang="ru-RU" altLang="ru-RU" sz="1662" dirty="0">
                <a:solidFill>
                  <a:srgbClr val="000000"/>
                </a:solidFill>
                <a:latin typeface="Times New Roman" charset="0"/>
                <a:ea typeface="Times New Roman" charset="0"/>
                <a:cs typeface="Times New Roman" charset="0"/>
              </a:rPr>
              <a:t> организация, наделенная гос. имуществом на </a:t>
            </a:r>
            <a:r>
              <a:rPr lang="ru-RU" altLang="ru-RU" sz="1662" b="1" dirty="0">
                <a:solidFill>
                  <a:srgbClr val="000000"/>
                </a:solidFill>
                <a:latin typeface="Times New Roman" charset="0"/>
                <a:ea typeface="Times New Roman" charset="0"/>
                <a:cs typeface="Times New Roman" charset="0"/>
              </a:rPr>
              <a:t>праве оперативного управления</a:t>
            </a:r>
          </a:p>
        </p:txBody>
      </p:sp>
      <p:sp>
        <p:nvSpPr>
          <p:cNvPr id="2" name="Прямоугольник 1"/>
          <p:cNvSpPr/>
          <p:nvPr/>
        </p:nvSpPr>
        <p:spPr>
          <a:xfrm>
            <a:off x="4539234" y="872582"/>
            <a:ext cx="4220308" cy="274178"/>
          </a:xfrm>
          <a:prstGeom prst="rect">
            <a:avLst/>
          </a:prstGeom>
        </p:spPr>
        <p:txBody>
          <a:bodyPr>
            <a:spAutoFit/>
          </a:bodyPr>
          <a:lstStyle/>
          <a:p>
            <a:pPr algn="ctr" defTabSz="844083" fontAlgn="base">
              <a:lnSpc>
                <a:spcPct val="80000"/>
              </a:lnSpc>
              <a:spcBef>
                <a:spcPct val="0"/>
              </a:spcBef>
              <a:spcAft>
                <a:spcPct val="0"/>
              </a:spcAft>
              <a:defRPr/>
            </a:pPr>
            <a:r>
              <a:rPr lang="ru-RU" altLang="ru-RU" sz="1477" i="1" dirty="0">
                <a:solidFill>
                  <a:prstClr val="black"/>
                </a:solidFill>
                <a:latin typeface="Times New Roman" charset="0"/>
                <a:ea typeface="Times New Roman" charset="0"/>
                <a:cs typeface="Times New Roman" charset="0"/>
              </a:rPr>
              <a:t>Ст. 51 Предпринимательский кодекс РК</a:t>
            </a:r>
          </a:p>
        </p:txBody>
      </p:sp>
    </p:spTree>
    <p:extLst>
      <p:ext uri="{BB962C8B-B14F-4D97-AF65-F5344CB8AC3E}">
        <p14:creationId xmlns:p14="http://schemas.microsoft.com/office/powerpoint/2010/main" val="38856928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09843" y="1645531"/>
            <a:ext cx="7725132" cy="4393612"/>
          </a:xfrm>
          <a:prstGeom prst="rect">
            <a:avLst/>
          </a:prstGeom>
        </p:spPr>
      </p:pic>
      <p:sp>
        <p:nvSpPr>
          <p:cNvPr id="4" name="TextBox 3">
            <a:extLst>
              <a:ext uri="{FF2B5EF4-FFF2-40B4-BE49-F238E27FC236}">
                <a16:creationId xmlns:a16="http://schemas.microsoft.com/office/drawing/2014/main" id="{1341545F-30D5-F49E-0029-19EF116FE525}"/>
              </a:ext>
            </a:extLst>
          </p:cNvPr>
          <p:cNvSpPr txBox="1"/>
          <p:nvPr/>
        </p:nvSpPr>
        <p:spPr>
          <a:xfrm>
            <a:off x="914400" y="826477"/>
            <a:ext cx="7315200" cy="527580"/>
          </a:xfrm>
          <a:prstGeom prst="rect">
            <a:avLst/>
          </a:prstGeom>
          <a:noFill/>
        </p:spPr>
        <p:txBody>
          <a:bodyPr wrap="square">
            <a:spAutoFit/>
          </a:bodyPr>
          <a:lstStyle/>
          <a:p>
            <a:pPr>
              <a:defRPr/>
            </a:pPr>
            <a:r>
              <a:rPr lang="ru-RU" sz="1414" b="1" dirty="0">
                <a:solidFill>
                  <a:srgbClr val="000000"/>
                </a:solidFill>
                <a:latin typeface="Times New Roman" panose="02020603050405020304" pitchFamily="18" charset="0"/>
              </a:rPr>
              <a:t>Более правильнее использовать потенциал в ИС 1 С. Из общего потока данных выбрать нужную, актуальную информацию. Настройки для получения ….</a:t>
            </a:r>
            <a:endParaRPr lang="ru-RU" sz="1662" dirty="0">
              <a:solidFill>
                <a:prstClr val="black"/>
              </a:solidFill>
              <a:latin typeface="Calibri"/>
            </a:endParaRPr>
          </a:p>
        </p:txBody>
      </p:sp>
    </p:spTree>
    <p:extLst>
      <p:ext uri="{BB962C8B-B14F-4D97-AF65-F5344CB8AC3E}">
        <p14:creationId xmlns:p14="http://schemas.microsoft.com/office/powerpoint/2010/main" val="19211649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76200"/>
            <a:ext cx="8692711" cy="328103"/>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Аналитическая работа бухгалтера по расчетам. </a:t>
            </a:r>
            <a:r>
              <a:rPr lang="ru-RU" sz="1532" dirty="0">
                <a:solidFill>
                  <a:prstClr val="black"/>
                </a:solidFill>
                <a:latin typeface="Times New Roman" panose="02020603050405020304" pitchFamily="18" charset="0"/>
                <a:cs typeface="Times New Roman" panose="02020603050405020304" pitchFamily="18" charset="0"/>
              </a:rPr>
              <a:t>Если не делать настройки.</a:t>
            </a:r>
          </a:p>
        </p:txBody>
      </p:sp>
      <p:pic>
        <p:nvPicPr>
          <p:cNvPr id="4" name="Рисунок 3" descr="Изображение выглядит как текст, снимок экрана, число, Параллельный&#10;&#10;Автоматически созданное описание">
            <a:extLst>
              <a:ext uri="{FF2B5EF4-FFF2-40B4-BE49-F238E27FC236}">
                <a16:creationId xmlns:a16="http://schemas.microsoft.com/office/drawing/2014/main" id="{39109DD2-90FD-5C0B-30E7-3B022540B9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404302"/>
            <a:ext cx="6731599" cy="6165159"/>
          </a:xfrm>
          <a:prstGeom prst="rect">
            <a:avLst/>
          </a:prstGeom>
        </p:spPr>
      </p:pic>
      <p:sp>
        <p:nvSpPr>
          <p:cNvPr id="2" name="Прямоугольник 1">
            <a:extLst>
              <a:ext uri="{FF2B5EF4-FFF2-40B4-BE49-F238E27FC236}">
                <a16:creationId xmlns:a16="http://schemas.microsoft.com/office/drawing/2014/main" id="{75C7A944-3339-DC64-7376-630CC5084953}"/>
              </a:ext>
            </a:extLst>
          </p:cNvPr>
          <p:cNvSpPr/>
          <p:nvPr/>
        </p:nvSpPr>
        <p:spPr>
          <a:xfrm>
            <a:off x="1828800" y="1143000"/>
            <a:ext cx="914400" cy="32810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a:extLst>
              <a:ext uri="{FF2B5EF4-FFF2-40B4-BE49-F238E27FC236}">
                <a16:creationId xmlns:a16="http://schemas.microsoft.com/office/drawing/2014/main" id="{27E724C4-B55A-F33C-2050-9097CD9638F8}"/>
              </a:ext>
            </a:extLst>
          </p:cNvPr>
          <p:cNvSpPr/>
          <p:nvPr/>
        </p:nvSpPr>
        <p:spPr>
          <a:xfrm>
            <a:off x="1524000" y="838200"/>
            <a:ext cx="1676400" cy="2286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5054130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76200"/>
            <a:ext cx="8692711" cy="328103"/>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Аналитическая работа бухгалтера по расчетам. </a:t>
            </a:r>
            <a:r>
              <a:rPr lang="ru-RU" sz="1532" dirty="0">
                <a:solidFill>
                  <a:prstClr val="black"/>
                </a:solidFill>
                <a:latin typeface="Times New Roman" panose="02020603050405020304" pitchFamily="18" charset="0"/>
                <a:cs typeface="Times New Roman" panose="02020603050405020304" pitchFamily="18" charset="0"/>
              </a:rPr>
              <a:t>Если не делать настройки.</a:t>
            </a:r>
          </a:p>
        </p:txBody>
      </p:sp>
      <p:pic>
        <p:nvPicPr>
          <p:cNvPr id="3" name="Рисунок 2" descr="Изображение выглядит как текст, снимок экрана, программное обеспечение, веб-страница&#10;&#10;Автоматически созданное описание">
            <a:extLst>
              <a:ext uri="{FF2B5EF4-FFF2-40B4-BE49-F238E27FC236}">
                <a16:creationId xmlns:a16="http://schemas.microsoft.com/office/drawing/2014/main" id="{6BFA2F35-1947-B8A6-0317-6286C6720F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367" y="609600"/>
            <a:ext cx="8264233" cy="4049853"/>
          </a:xfrm>
          <a:prstGeom prst="rect">
            <a:avLst/>
          </a:prstGeom>
        </p:spPr>
      </p:pic>
    </p:spTree>
    <p:extLst>
      <p:ext uri="{BB962C8B-B14F-4D97-AF65-F5344CB8AC3E}">
        <p14:creationId xmlns:p14="http://schemas.microsoft.com/office/powerpoint/2010/main" val="19704028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76200"/>
            <a:ext cx="8692711" cy="328103"/>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Аналитическая работа бухгалтера по расчетам. </a:t>
            </a:r>
            <a:r>
              <a:rPr lang="ru-RU" sz="1532" dirty="0">
                <a:solidFill>
                  <a:prstClr val="black"/>
                </a:solidFill>
                <a:latin typeface="Times New Roman" panose="02020603050405020304" pitchFamily="18" charset="0"/>
                <a:cs typeface="Times New Roman" panose="02020603050405020304" pitchFamily="18" charset="0"/>
              </a:rPr>
              <a:t>Если сделать настройки, </a:t>
            </a:r>
            <a:r>
              <a:rPr lang="ru-RU" sz="1532" b="1" dirty="0">
                <a:solidFill>
                  <a:prstClr val="black"/>
                </a:solidFill>
                <a:latin typeface="Times New Roman" panose="02020603050405020304" pitchFamily="18" charset="0"/>
                <a:cs typeface="Times New Roman" panose="02020603050405020304" pitchFamily="18" charset="0"/>
              </a:rPr>
              <a:t>только группы</a:t>
            </a:r>
            <a:r>
              <a:rPr lang="ru-RU" sz="1532" dirty="0">
                <a:solidFill>
                  <a:prstClr val="black"/>
                </a:solidFill>
                <a:latin typeface="Times New Roman" panose="02020603050405020304" pitchFamily="18" charset="0"/>
                <a:cs typeface="Times New Roman" panose="02020603050405020304" pitchFamily="18" charset="0"/>
              </a:rPr>
              <a:t>.</a:t>
            </a:r>
          </a:p>
        </p:txBody>
      </p:sp>
      <p:pic>
        <p:nvPicPr>
          <p:cNvPr id="4" name="Рисунок 3" descr="Изображение выглядит как текст, снимок экрана, число, Шрифт&#10;&#10;Автоматически созданное описание">
            <a:extLst>
              <a:ext uri="{FF2B5EF4-FFF2-40B4-BE49-F238E27FC236}">
                <a16:creationId xmlns:a16="http://schemas.microsoft.com/office/drawing/2014/main" id="{8E718C4A-2FBA-DC7A-D48E-728AB11A0A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533400"/>
            <a:ext cx="7640116" cy="3305636"/>
          </a:xfrm>
          <a:prstGeom prst="rect">
            <a:avLst/>
          </a:prstGeom>
        </p:spPr>
      </p:pic>
    </p:spTree>
    <p:extLst>
      <p:ext uri="{BB962C8B-B14F-4D97-AF65-F5344CB8AC3E}">
        <p14:creationId xmlns:p14="http://schemas.microsoft.com/office/powerpoint/2010/main" val="10858832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79BA8-A3DD-5125-3C42-F4878E57E10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F9FF9F2-B0B0-1CA0-3D77-DE6B0C338515}"/>
              </a:ext>
            </a:extLst>
          </p:cNvPr>
          <p:cNvSpPr txBox="1"/>
          <p:nvPr/>
        </p:nvSpPr>
        <p:spPr>
          <a:xfrm>
            <a:off x="338747" y="76200"/>
            <a:ext cx="8692711" cy="563872"/>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Аналитическая работа бухгалтера по расчетам. </a:t>
            </a:r>
            <a:r>
              <a:rPr lang="ru-RU" sz="1532" dirty="0">
                <a:solidFill>
                  <a:prstClr val="black"/>
                </a:solidFill>
                <a:latin typeface="Times New Roman" panose="02020603050405020304" pitchFamily="18" charset="0"/>
                <a:cs typeface="Times New Roman" panose="02020603050405020304" pitchFamily="18" charset="0"/>
              </a:rPr>
              <a:t>Если сделать настройки, с группами и не контролировать списки по группам.</a:t>
            </a:r>
          </a:p>
        </p:txBody>
      </p:sp>
      <p:pic>
        <p:nvPicPr>
          <p:cNvPr id="3" name="Рисунок 2" descr="Изображение выглядит как текст, снимок экрана, число, Параллельный&#10;&#10;Автоматически созданное описание">
            <a:extLst>
              <a:ext uri="{FF2B5EF4-FFF2-40B4-BE49-F238E27FC236}">
                <a16:creationId xmlns:a16="http://schemas.microsoft.com/office/drawing/2014/main" id="{515ED1A0-C476-4107-8819-A88A1846A4C3}"/>
              </a:ext>
            </a:extLst>
          </p:cNvPr>
          <p:cNvPicPr>
            <a:picLocks noChangeAspect="1"/>
          </p:cNvPicPr>
          <p:nvPr/>
        </p:nvPicPr>
        <p:blipFill rotWithShape="1">
          <a:blip r:embed="rId2">
            <a:extLst>
              <a:ext uri="{28A0092B-C50C-407E-A947-70E740481C1C}">
                <a14:useLocalDpi xmlns:a14="http://schemas.microsoft.com/office/drawing/2010/main" val="0"/>
              </a:ext>
            </a:extLst>
          </a:blip>
          <a:srcRect b="29898"/>
          <a:stretch/>
        </p:blipFill>
        <p:spPr>
          <a:xfrm>
            <a:off x="685800" y="838200"/>
            <a:ext cx="6281288" cy="4038600"/>
          </a:xfrm>
          <a:prstGeom prst="rect">
            <a:avLst/>
          </a:prstGeom>
        </p:spPr>
      </p:pic>
    </p:spTree>
    <p:extLst>
      <p:ext uri="{BB962C8B-B14F-4D97-AF65-F5344CB8AC3E}">
        <p14:creationId xmlns:p14="http://schemas.microsoft.com/office/powerpoint/2010/main" val="15398267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C77B6E-384D-EB51-1A81-9654D363E445}"/>
              </a:ext>
            </a:extLst>
          </p:cNvPr>
          <p:cNvSpPr txBox="1"/>
          <p:nvPr/>
        </p:nvSpPr>
        <p:spPr>
          <a:xfrm>
            <a:off x="56962" y="286187"/>
            <a:ext cx="9087039" cy="6458115"/>
          </a:xfrm>
          <a:prstGeom prst="rect">
            <a:avLst/>
          </a:prstGeom>
          <a:noFill/>
        </p:spPr>
        <p:txBody>
          <a:bodyPr wrap="square">
            <a:spAutoFit/>
          </a:bodyPr>
          <a:lstStyle/>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На основании  ст. 349 НК РК налоговый вычет по вознаграждениям применяется физическим лицом-резидентом РК по расходам на оплату вознаграждения по ипотечным жилищным займам, полученным в Отбасы банке банках на проведение мероприятий по улучшению жилищных условий на территории РК в соответствии с законодательством РК о жилищных строительных сбережениях, произведенным в свою пользу.</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2. Подтверждающими документами для применения налогового вычета по вознаграждениям являются:</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1) договор ипотечного жилищного займа с жилищным строительным сберегательным банком на проведение мероприятий по улучшению жилищных условий на территории РК в соответствии с законодательством РК о жилищных строительных сбережениях;</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2) график погашения ипотечного жилищного займа с выделением суммы вознаграждения;</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3) документ, подтверждающий погашение вознаграждения по такому займу.</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3. Налоговые вычеты применяются в том налоговом периоде, на который приходится наиболее поздняя из следующих дат:</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дата погашения вознаграждения по графику погашения ипотечного жилищного займа;</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дата оплаты вознаграждения.</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Согласно примеру, доход работника за сентябрь 2023 года 110 000 тенге, сумма вознаграждения за месяц 78 344 тенге, исчисляется ИПН: (110 000–11 000 (ОПВ) – 48 300 (МЗП)- 2 200(ВОСМС) - 78 344 (</a:t>
            </a:r>
            <a:r>
              <a:rPr lang="ru-RU" sz="1532" b="1"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вознаграждение</a:t>
            </a: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банка)) × 10% = 0 тенге</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indent="232709" algn="just" defTabSz="844083" fontAlgn="base">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Налоговый вычет применяется </a:t>
            </a:r>
            <a:r>
              <a:rPr lang="ru-RU" sz="1532" b="1" kern="0" dirty="0">
                <a:solidFill>
                  <a:prstClr val="black"/>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только в сумме вознаграждения по займу</a:t>
            </a: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основной долг не относится на вычеты при исчислении ИПН.</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Для вычетов по ИПН в конфигурации 1С предусмотрен документ «Заявление на предоставление вычетов ИПН». В табличной части документа нужно выбрать вычет «Расходы на оплату вознаграждений по ипотечным жилищным займам», указать период действия вычета.</a:t>
            </a:r>
            <a:b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br>
            <a:r>
              <a:rPr lang="ru-RU" sz="1532"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Право на вычет вознаграждения по договору с ЖССБ имеет тот работник, который получил ипотечный жилищный заем. На созаемщиков, а также на ипотечные займы, полученные в других банках и организациях, осуществляющих отдельные виды банковских операций, эта норма  пока не распространяется.</a:t>
            </a:r>
            <a:endPar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44784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5AAF99-0392-0008-AC87-F6916FD2C6D1}"/>
              </a:ext>
            </a:extLst>
          </p:cNvPr>
          <p:cNvSpPr txBox="1"/>
          <p:nvPr/>
        </p:nvSpPr>
        <p:spPr>
          <a:xfrm>
            <a:off x="144993" y="366313"/>
            <a:ext cx="8937730" cy="5986575"/>
          </a:xfrm>
          <a:prstGeom prst="rect">
            <a:avLst/>
          </a:prstGeom>
          <a:noFill/>
        </p:spPr>
        <p:txBody>
          <a:bodyPr wrap="square">
            <a:spAutoFit/>
          </a:bodyPr>
          <a:lstStyle/>
          <a:p>
            <a:pPr algn="just" defTabSz="844083"/>
            <a:r>
              <a:rPr lang="ru-RU" sz="1532" dirty="0">
                <a:solidFill>
                  <a:prstClr val="black"/>
                </a:solidFill>
                <a:latin typeface="Times New Roman" panose="02020603050405020304" pitchFamily="18" charset="0"/>
                <a:ea typeface="Times New Roman" panose="02020603050405020304" pitchFamily="18" charset="0"/>
              </a:rPr>
              <a:t>Международная организация труда (МОТ) рекомендует для оценки адекватности МЗП применять так называемый </a:t>
            </a:r>
            <a:r>
              <a:rPr lang="ru-RU" sz="1532" b="1" dirty="0">
                <a:solidFill>
                  <a:prstClr val="black"/>
                </a:solidFill>
                <a:latin typeface="Times New Roman" panose="02020603050405020304" pitchFamily="18" charset="0"/>
                <a:ea typeface="Times New Roman" panose="02020603050405020304" pitchFamily="18" charset="0"/>
              </a:rPr>
              <a:t>индекс Кейтца </a:t>
            </a:r>
            <a:r>
              <a:rPr lang="ru-RU" sz="1532" dirty="0">
                <a:solidFill>
                  <a:prstClr val="black"/>
                </a:solidFill>
                <a:latin typeface="Times New Roman" panose="02020603050405020304" pitchFamily="18" charset="0"/>
                <a:ea typeface="Times New Roman" panose="02020603050405020304" pitchFamily="18" charset="0"/>
              </a:rPr>
              <a:t>— соотношение установленной законом минимальной зарплаты к медианной. </a:t>
            </a:r>
            <a:r>
              <a:rPr lang="ru-RU" sz="1532" b="1" dirty="0">
                <a:solidFill>
                  <a:srgbClr val="0033CC"/>
                </a:solidFill>
                <a:latin typeface="Times New Roman" panose="02020603050405020304" pitchFamily="18" charset="0"/>
                <a:ea typeface="Times New Roman" panose="02020603050405020304" pitchFamily="18" charset="0"/>
              </a:rPr>
              <a:t>Медианная зарплата </a:t>
            </a:r>
            <a:r>
              <a:rPr lang="ru-RU" sz="1532" dirty="0">
                <a:solidFill>
                  <a:prstClr val="black"/>
                </a:solidFill>
                <a:latin typeface="Times New Roman" panose="02020603050405020304" pitchFamily="18" charset="0"/>
                <a:ea typeface="Times New Roman" panose="02020603050405020304" pitchFamily="18" charset="0"/>
              </a:rPr>
              <a:t>— это усредненная сумма заработка по всей стране: ровно у половины граждан ежемесячная заработная плата выше, а у второй половины — ниже.</a:t>
            </a:r>
          </a:p>
          <a:p>
            <a:pPr algn="just" defTabSz="844083"/>
            <a:r>
              <a:rPr lang="ru-RU" sz="1532" dirty="0">
                <a:solidFill>
                  <a:prstClr val="black"/>
                </a:solidFill>
                <a:latin typeface="Times New Roman" panose="02020603050405020304" pitchFamily="18" charset="0"/>
                <a:ea typeface="Times New Roman" panose="02020603050405020304" pitchFamily="18" charset="0"/>
              </a:rPr>
              <a:t>«В соответствии с рекомендациями МОТ индекс Кейтца должен быть на уровне 50%. </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prstClr val="black"/>
                </a:solidFill>
                <a:latin typeface="Times New Roman" panose="02020603050405020304" pitchFamily="18" charset="0"/>
                <a:ea typeface="Times New Roman" panose="02020603050405020304" pitchFamily="18" charset="0"/>
              </a:rPr>
              <a:t>Возьмем для примера фирму </a:t>
            </a:r>
            <a:r>
              <a:rPr lang="ru-RU" sz="1532" b="1" dirty="0">
                <a:solidFill>
                  <a:prstClr val="black"/>
                </a:solidFill>
                <a:latin typeface="Times New Roman" panose="02020603050405020304" pitchFamily="18" charset="0"/>
                <a:ea typeface="Times New Roman" panose="02020603050405020304" pitchFamily="18" charset="0"/>
              </a:rPr>
              <a:t>с </a:t>
            </a:r>
            <a:r>
              <a:rPr lang="ru-RU" sz="1532" b="1" dirty="0">
                <a:solidFill>
                  <a:srgbClr val="0033CC"/>
                </a:solidFill>
                <a:latin typeface="Times New Roman" panose="02020603050405020304" pitchFamily="18" charset="0"/>
                <a:ea typeface="Times New Roman" panose="02020603050405020304" pitchFamily="18" charset="0"/>
              </a:rPr>
              <a:t>четным</a:t>
            </a:r>
            <a:r>
              <a:rPr lang="ru-RU" sz="1532" b="1" dirty="0">
                <a:solidFill>
                  <a:prstClr val="black"/>
                </a:solidFill>
                <a:latin typeface="Times New Roman" panose="02020603050405020304" pitchFamily="18" charset="0"/>
                <a:ea typeface="Times New Roman" panose="02020603050405020304" pitchFamily="18" charset="0"/>
              </a:rPr>
              <a:t> количеством</a:t>
            </a:r>
            <a:r>
              <a:rPr lang="ru-RU" sz="1532" dirty="0">
                <a:solidFill>
                  <a:prstClr val="black"/>
                </a:solidFill>
                <a:latin typeface="Times New Roman" panose="02020603050405020304" pitchFamily="18" charset="0"/>
                <a:ea typeface="Times New Roman" panose="02020603050405020304" pitchFamily="18" charset="0"/>
              </a:rPr>
              <a:t> работников. У ИП в автосервисе работают:</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автомеханик с заработной платой 50 000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автоэлектрик с зарплатой 45 000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администратор с заработной платой 30 000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уборщик с зарплатой 17 000 тнг.</a:t>
            </a:r>
          </a:p>
          <a:p>
            <a:pPr algn="just" defTabSz="844083"/>
            <a:r>
              <a:rPr lang="ru-RU" sz="1532" dirty="0">
                <a:solidFill>
                  <a:prstClr val="black"/>
                </a:solidFill>
                <a:latin typeface="Times New Roman" panose="02020603050405020304" pitchFamily="18" charset="0"/>
                <a:ea typeface="Times New Roman" panose="02020603050405020304" pitchFamily="18" charset="0"/>
              </a:rPr>
              <a:t>Нужно найти среднее арифметическое из двух зарплат, стоящих в самой середине.</a:t>
            </a:r>
          </a:p>
          <a:p>
            <a:pPr algn="just" defTabSz="844083"/>
            <a:r>
              <a:rPr lang="ru-RU" sz="1532" dirty="0">
                <a:solidFill>
                  <a:prstClr val="black"/>
                </a:solidFill>
                <a:latin typeface="Times New Roman" panose="02020603050405020304" pitchFamily="18" charset="0"/>
                <a:ea typeface="Times New Roman" panose="02020603050405020304" pitchFamily="18" charset="0"/>
              </a:rPr>
              <a:t>В нашем случае медианная зарплата: </a:t>
            </a:r>
            <a:r>
              <a:rPr lang="ru-RU" sz="1532" dirty="0">
                <a:solidFill>
                  <a:srgbClr val="000000"/>
                </a:solidFill>
                <a:latin typeface="Times New Roman" panose="02020603050405020304" pitchFamily="18" charset="0"/>
                <a:ea typeface="Times New Roman" panose="02020603050405020304" pitchFamily="18" charset="0"/>
              </a:rPr>
              <a:t>(45 000 + 30 000)/2 = 37 500 тнг. Если считать как ранее = 35 500</a:t>
            </a:r>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prstClr val="black"/>
                </a:solidFill>
                <a:latin typeface="Times New Roman" panose="02020603050405020304" pitchFamily="18" charset="0"/>
                <a:ea typeface="Times New Roman" panose="02020603050405020304" pitchFamily="18" charset="0"/>
              </a:rPr>
              <a:t> </a:t>
            </a:r>
          </a:p>
          <a:p>
            <a:pPr algn="just" defTabSz="844083"/>
            <a:r>
              <a:rPr lang="ru-RU" sz="1532" b="1" dirty="0">
                <a:solidFill>
                  <a:prstClr val="black"/>
                </a:solidFill>
                <a:latin typeface="Times New Roman" panose="02020603050405020304" pitchFamily="18" charset="0"/>
                <a:ea typeface="Times New Roman" panose="02020603050405020304" pitchFamily="18" charset="0"/>
              </a:rPr>
              <a:t>Это небольшая компания, в которой работают:</a:t>
            </a:r>
            <a:endParaRPr lang="ru-RU" sz="1532" dirty="0">
              <a:solidFill>
                <a:prstClr val="black"/>
              </a:solidFill>
              <a:latin typeface="Times New Roman" panose="02020603050405020304" pitchFamily="18" charset="0"/>
              <a:ea typeface="Times New Roman" panose="02020603050405020304" pitchFamily="18" charset="0"/>
            </a:endParaRP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генеральный директор с заработной платой 150 000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бухгалтер с зарплатой 73 000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менеджер, получающий </a:t>
            </a:r>
            <a:r>
              <a:rPr lang="ru-RU" sz="1532" b="1" dirty="0">
                <a:solidFill>
                  <a:srgbClr val="0033CC"/>
                </a:solidFill>
                <a:latin typeface="Times New Roman" panose="02020603050405020304" pitchFamily="18" charset="0"/>
                <a:ea typeface="Times New Roman" panose="02020603050405020304" pitchFamily="18" charset="0"/>
              </a:rPr>
              <a:t>60 000 </a:t>
            </a:r>
            <a:r>
              <a:rPr lang="ru-RU" sz="1532" dirty="0">
                <a:solidFill>
                  <a:prstClr val="black"/>
                </a:solidFill>
                <a:latin typeface="Times New Roman" panose="02020603050405020304" pitchFamily="18" charset="0"/>
                <a:ea typeface="Times New Roman" panose="02020603050405020304" pitchFamily="18" charset="0"/>
              </a:rPr>
              <a:t>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администратор с зарплатой 38 000 тнг;</a:t>
            </a:r>
          </a:p>
          <a:p>
            <a:pPr marL="316531" indent="-316531" algn="just" defTabSz="844083">
              <a:buSzPts val="1000"/>
              <a:buFont typeface="+mj-lt"/>
              <a:buAutoNum type="arabicPeriod"/>
              <a:tabLst>
                <a:tab pos="422041" algn="l"/>
              </a:tabLst>
            </a:pPr>
            <a:r>
              <a:rPr lang="ru-RU" sz="1532" dirty="0">
                <a:solidFill>
                  <a:prstClr val="black"/>
                </a:solidFill>
                <a:latin typeface="Times New Roman" panose="02020603050405020304" pitchFamily="18" charset="0"/>
                <a:ea typeface="Times New Roman" panose="02020603050405020304" pitchFamily="18" charset="0"/>
              </a:rPr>
              <a:t>уборщик с зарплатой 27 000 тнг.</a:t>
            </a:r>
          </a:p>
          <a:p>
            <a:pPr algn="just" defTabSz="844083"/>
            <a:r>
              <a:rPr lang="ru-RU" sz="1532" dirty="0">
                <a:solidFill>
                  <a:prstClr val="black"/>
                </a:solidFill>
                <a:latin typeface="Times New Roman" panose="02020603050405020304" pitchFamily="18" charset="0"/>
                <a:ea typeface="Times New Roman" panose="02020603050405020304" pitchFamily="18" charset="0"/>
              </a:rPr>
              <a:t>Чтобы определить медианный заработок, нужно составить перечень зарплат в порядке убывания от большей к меньшей (мы уже сделали это в нашем примере) и посмотреть, какой показатель стоит в самой середине.</a:t>
            </a:r>
          </a:p>
          <a:p>
            <a:pPr algn="just" defTabSz="844083"/>
            <a:r>
              <a:rPr lang="ru-RU" sz="1532" dirty="0">
                <a:solidFill>
                  <a:prstClr val="black"/>
                </a:solidFill>
                <a:latin typeface="Times New Roman" panose="02020603050405020304" pitchFamily="18" charset="0"/>
                <a:ea typeface="Times New Roman" panose="02020603050405020304" pitchFamily="18" charset="0"/>
              </a:rPr>
              <a:t>Получается, медианная зарплата — 60 000 тнг.</a:t>
            </a:r>
          </a:p>
          <a:p>
            <a:pPr algn="just" defTabSz="844083"/>
            <a:r>
              <a:rPr lang="ru-RU" sz="1532" dirty="0">
                <a:solidFill>
                  <a:srgbClr val="000000"/>
                </a:solidFill>
                <a:latin typeface="Times New Roman" panose="02020603050405020304" pitchFamily="18" charset="0"/>
                <a:ea typeface="Times New Roman" panose="02020603050405020304" pitchFamily="18" charset="0"/>
              </a:rPr>
              <a:t>Если считать как ранее = 69 600</a:t>
            </a:r>
            <a:endParaRPr lang="ru-RU" sz="1532"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700132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77BA8A6-3D12-E303-CFE9-2145AB415C74}"/>
              </a:ext>
            </a:extLst>
          </p:cNvPr>
          <p:cNvSpPr txBox="1"/>
          <p:nvPr/>
        </p:nvSpPr>
        <p:spPr>
          <a:xfrm>
            <a:off x="178230" y="304800"/>
            <a:ext cx="8881364" cy="5986575"/>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В рамках портала </a:t>
            </a:r>
            <a:r>
              <a:rPr lang="ru-RU" sz="1532" b="1" dirty="0">
                <a:solidFill>
                  <a:prstClr val="black"/>
                </a:solidFill>
                <a:latin typeface="Times New Roman" panose="02020603050405020304" pitchFamily="18" charset="0"/>
                <a:cs typeface="Times New Roman" panose="02020603050405020304" pitchFamily="18" charset="0"/>
              </a:rPr>
              <a:t>Единое окно закупок </a:t>
            </a:r>
            <a:r>
              <a:rPr lang="ru-RU" sz="1532" dirty="0">
                <a:solidFill>
                  <a:prstClr val="black"/>
                </a:solidFill>
                <a:latin typeface="Times New Roman" panose="02020603050405020304" pitchFamily="18" charset="0"/>
                <a:cs typeface="Times New Roman" panose="02020603050405020304" pitchFamily="18" charset="0"/>
              </a:rPr>
              <a:t>(далее ЕОЗ) проводится анализ, на основании фактических закупаемых цен на товары в разрезе определенного периода, где для расчета применяется метод определения </a:t>
            </a:r>
            <a:r>
              <a:rPr lang="ru-RU" sz="1532" b="1" dirty="0">
                <a:solidFill>
                  <a:prstClr val="black"/>
                </a:solidFill>
                <a:latin typeface="Times New Roman" panose="02020603050405020304" pitchFamily="18" charset="0"/>
                <a:cs typeface="Times New Roman" panose="02020603050405020304" pitchFamily="18" charset="0"/>
              </a:rPr>
              <a:t>медианной цены </a:t>
            </a:r>
            <a:r>
              <a:rPr lang="ru-RU" sz="1532" dirty="0">
                <a:solidFill>
                  <a:prstClr val="black"/>
                </a:solidFill>
                <a:latin typeface="Times New Roman" panose="02020603050405020304" pitchFamily="18" charset="0"/>
                <a:cs typeface="Times New Roman" panose="02020603050405020304" pitchFamily="18" charset="0"/>
              </a:rPr>
              <a:t>Единое окно закупок  </a:t>
            </a:r>
          </a:p>
          <a:p>
            <a:pPr defTabSz="844083"/>
            <a:r>
              <a:rPr lang="ru-RU" sz="1532" dirty="0">
                <a:solidFill>
                  <a:prstClr val="black"/>
                </a:solidFill>
                <a:latin typeface="Times New Roman" panose="02020603050405020304" pitchFamily="18" charset="0"/>
                <a:cs typeface="Times New Roman" panose="02020603050405020304" pitchFamily="18" charset="0"/>
              </a:rPr>
              <a:t>⠀</a:t>
            </a:r>
          </a:p>
          <a:p>
            <a:pPr defTabSz="844083"/>
            <a:r>
              <a:rPr lang="ru-RU" sz="1532" dirty="0">
                <a:solidFill>
                  <a:prstClr val="black"/>
                </a:solidFill>
                <a:latin typeface="Times New Roman" panose="02020603050405020304" pitchFamily="18" charset="0"/>
                <a:cs typeface="Times New Roman" panose="02020603050405020304" pitchFamily="18" charset="0"/>
              </a:rPr>
              <a:t>Медиана помогает определить среднюю цену закупок, при которой не учитываются аномально низкие и аномально высокие цены и образуется коридор нормальных цен</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Например, на госзакупках есть товар бутыль воды 18,9 л  </a:t>
            </a:r>
          </a:p>
          <a:p>
            <a:pPr defTabSz="844083"/>
            <a:r>
              <a:rPr lang="ru-RU" sz="1532" dirty="0">
                <a:solidFill>
                  <a:prstClr val="black"/>
                </a:solidFill>
                <a:latin typeface="Times New Roman" panose="02020603050405020304" pitchFamily="18" charset="0"/>
                <a:cs typeface="Times New Roman" panose="02020603050405020304" pitchFamily="18" charset="0"/>
              </a:rPr>
              <a:t>1000 закупок было по ценам от 200 до 300 тенге  </a:t>
            </a:r>
          </a:p>
          <a:p>
            <a:pPr defTabSz="844083"/>
            <a:r>
              <a:rPr lang="ru-RU" sz="1532" dirty="0">
                <a:solidFill>
                  <a:prstClr val="black"/>
                </a:solidFill>
                <a:latin typeface="Times New Roman" panose="02020603050405020304" pitchFamily="18" charset="0"/>
                <a:cs typeface="Times New Roman" panose="02020603050405020304" pitchFamily="18" charset="0"/>
              </a:rPr>
              <a:t>700 закупок от 450 до 550 тенге  </a:t>
            </a:r>
          </a:p>
          <a:p>
            <a:pPr defTabSz="844083"/>
            <a:r>
              <a:rPr lang="ru-RU" sz="1532" dirty="0">
                <a:solidFill>
                  <a:prstClr val="black"/>
                </a:solidFill>
                <a:latin typeface="Times New Roman" panose="02020603050405020304" pitchFamily="18" charset="0"/>
                <a:cs typeface="Times New Roman" panose="02020603050405020304" pitchFamily="18" charset="0"/>
              </a:rPr>
              <a:t>200 закупок от 600 до 1500 тенге  </a:t>
            </a:r>
          </a:p>
          <a:p>
            <a:pPr defTabSz="844083"/>
            <a:r>
              <a:rPr lang="ru-RU" sz="1532" dirty="0">
                <a:solidFill>
                  <a:prstClr val="black"/>
                </a:solidFill>
                <a:latin typeface="Times New Roman" panose="02020603050405020304" pitchFamily="18" charset="0"/>
                <a:cs typeface="Times New Roman" panose="02020603050405020304" pitchFamily="18" charset="0"/>
              </a:rPr>
              <a:t>⠀</a:t>
            </a:r>
          </a:p>
          <a:p>
            <a:pPr defTabSz="844083"/>
            <a:r>
              <a:rPr lang="ru-RU" sz="1532" dirty="0">
                <a:solidFill>
                  <a:prstClr val="black"/>
                </a:solidFill>
                <a:latin typeface="Times New Roman" panose="02020603050405020304" pitchFamily="18" charset="0"/>
                <a:cs typeface="Times New Roman" panose="02020603050405020304" pitchFamily="18" charset="0"/>
              </a:rPr>
              <a:t>ЕОЗ показывает медианную 500 тенге и показывает самые популярные значения по этой товару как от 450 до 550 тенге.</a:t>
            </a:r>
          </a:p>
          <a:p>
            <a:pPr defTabSz="844083"/>
            <a:r>
              <a:rPr lang="ru-RU" sz="1532" dirty="0">
                <a:solidFill>
                  <a:prstClr val="black"/>
                </a:solidFill>
                <a:latin typeface="Times New Roman" panose="02020603050405020304" pitchFamily="18" charset="0"/>
                <a:cs typeface="Times New Roman" panose="02020603050405020304" pitchFamily="18" charset="0"/>
              </a:rPr>
              <a:t>70% всех закупок воды было по такой цене</a:t>
            </a:r>
          </a:p>
          <a:p>
            <a:pPr defTabSz="844083"/>
            <a:r>
              <a:rPr lang="ru-RU" sz="1532" dirty="0">
                <a:solidFill>
                  <a:prstClr val="black"/>
                </a:solidFill>
                <a:latin typeface="Times New Roman" panose="02020603050405020304" pitchFamily="18" charset="0"/>
                <a:cs typeface="Times New Roman" panose="02020603050405020304" pitchFamily="18" charset="0"/>
              </a:rPr>
              <a:t>Все, что ниже может быть специальное занижение (могут на бумаге проводить тендер и не поставлять товар или сбывать старье)</a:t>
            </a:r>
          </a:p>
          <a:p>
            <a:pPr defTabSz="844083"/>
            <a:r>
              <a:rPr lang="ru-RU" sz="1532" dirty="0">
                <a:solidFill>
                  <a:prstClr val="black"/>
                </a:solidFill>
                <a:latin typeface="Times New Roman" panose="02020603050405020304" pitchFamily="18" charset="0"/>
                <a:cs typeface="Times New Roman" panose="02020603050405020304" pitchFamily="18" charset="0"/>
              </a:rPr>
              <a:t>Все, что выше — сговор с поставщиком (ограничили конкуренцию и получили сверхприбыль за счет гос. бюджета)</a:t>
            </a:r>
          </a:p>
          <a:p>
            <a:pPr defTabSz="844083"/>
            <a:r>
              <a:rPr lang="ru-RU" sz="1532" dirty="0">
                <a:solidFill>
                  <a:prstClr val="black"/>
                </a:solidFill>
                <a:latin typeface="Times New Roman" panose="02020603050405020304" pitchFamily="18" charset="0"/>
                <a:cs typeface="Times New Roman" panose="02020603050405020304" pitchFamily="18" charset="0"/>
              </a:rPr>
              <a:t>⠀</a:t>
            </a:r>
          </a:p>
          <a:p>
            <a:pPr defTabSz="844083"/>
            <a:r>
              <a:rPr lang="ru-RU" sz="1532" dirty="0">
                <a:solidFill>
                  <a:prstClr val="black"/>
                </a:solidFill>
                <a:latin typeface="Times New Roman" panose="02020603050405020304" pitchFamily="18" charset="0"/>
                <a:cs typeface="Times New Roman" panose="02020603050405020304" pitchFamily="18" charset="0"/>
              </a:rPr>
              <a:t>Поставщику медианная цена поможет понять, какая популярная цена на его товар, конкурентная ли она   </a:t>
            </a:r>
          </a:p>
          <a:p>
            <a:pPr defTabSz="844083"/>
            <a:r>
              <a:rPr lang="ru-RU" sz="1532" dirty="0">
                <a:solidFill>
                  <a:prstClr val="black"/>
                </a:solidFill>
                <a:latin typeface="Times New Roman" panose="02020603050405020304" pitchFamily="18" charset="0"/>
                <a:cs typeface="Times New Roman" panose="02020603050405020304" pitchFamily="18" charset="0"/>
              </a:rPr>
              <a:t>Поможет сравнить цены по регионам и площадкам</a:t>
            </a:r>
          </a:p>
          <a:p>
            <a:pPr defTabSz="844083"/>
            <a:r>
              <a:rPr lang="ru-RU" sz="1532" dirty="0">
                <a:solidFill>
                  <a:prstClr val="black"/>
                </a:solidFill>
                <a:latin typeface="Times New Roman" panose="02020603050405020304" pitchFamily="18" charset="0"/>
                <a:cs typeface="Times New Roman" panose="02020603050405020304" pitchFamily="18" charset="0"/>
              </a:rPr>
              <a:t>Так же предприниматель сможет себя проверить </a:t>
            </a:r>
          </a:p>
          <a:p>
            <a:pPr defTabSz="844083"/>
            <a:r>
              <a:rPr lang="ru-RU" sz="1532" dirty="0">
                <a:solidFill>
                  <a:prstClr val="black"/>
                </a:solidFill>
                <a:latin typeface="Times New Roman" panose="02020603050405020304" pitchFamily="18" charset="0"/>
                <a:cs typeface="Times New Roman" panose="02020603050405020304" pitchFamily="18" charset="0"/>
              </a:rPr>
              <a:t>К примеру, если он договорится с кем-то что будет поставлять бутыль воды за 1500 тенге, он увидит, что это аномалия и эти риски мониторит антикоррупционная служба  </a:t>
            </a:r>
            <a:endParaRPr lang="ru-RU" sz="1662" dirty="0">
              <a:solidFill>
                <a:prstClr val="black"/>
              </a:solidFill>
              <a:latin typeface="Calibri"/>
            </a:endParaRPr>
          </a:p>
        </p:txBody>
      </p:sp>
    </p:spTree>
    <p:extLst>
      <p:ext uri="{BB962C8B-B14F-4D97-AF65-F5344CB8AC3E}">
        <p14:creationId xmlns:p14="http://schemas.microsoft.com/office/powerpoint/2010/main" val="40943933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5AAF99-0392-0008-AC87-F6916FD2C6D1}"/>
              </a:ext>
            </a:extLst>
          </p:cNvPr>
          <p:cNvSpPr txBox="1"/>
          <p:nvPr/>
        </p:nvSpPr>
        <p:spPr>
          <a:xfrm>
            <a:off x="243380" y="366312"/>
            <a:ext cx="8668460" cy="5960991"/>
          </a:xfrm>
          <a:prstGeom prst="rect">
            <a:avLst/>
          </a:prstGeom>
          <a:noFill/>
        </p:spPr>
        <p:txBody>
          <a:bodyPr wrap="square">
            <a:spAutoFit/>
          </a:bodyPr>
          <a:lstStyle/>
          <a:p>
            <a:pPr algn="just" defTabSz="844083"/>
            <a:r>
              <a:rPr lang="ru-RU" sz="1532" dirty="0">
                <a:solidFill>
                  <a:prstClr val="black"/>
                </a:solidFill>
                <a:latin typeface="Times New Roman" panose="02020603050405020304" pitchFamily="18" charset="0"/>
                <a:ea typeface="Times New Roman" panose="02020603050405020304" pitchFamily="18" charset="0"/>
              </a:rPr>
              <a:t>В Казахстане МЗП относится к минимальным социальным стандартам и устанавливается ежегодно законом “О республиканском бюджете”. Минимальная зарплата не включает в себя доплат и надбавок, компенсационных и социальных выплат, премий и других стимулирующих выплат.</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prstClr val="black"/>
                </a:solidFill>
                <a:latin typeface="Times New Roman" panose="02020603050405020304" pitchFamily="18" charset="0"/>
                <a:ea typeface="Times New Roman" panose="02020603050405020304" pitchFamily="18" charset="0"/>
              </a:rPr>
              <a:t>Новый проект расчета минимальной зарплаты учитывает </a:t>
            </a:r>
            <a:r>
              <a:rPr lang="ru-RU" sz="1532" b="1" dirty="0">
                <a:solidFill>
                  <a:prstClr val="black"/>
                </a:solidFill>
                <a:latin typeface="Times New Roman" panose="02020603050405020304" pitchFamily="18" charset="0"/>
                <a:ea typeface="Times New Roman" panose="02020603050405020304" pitchFamily="18" charset="0"/>
              </a:rPr>
              <a:t>медианную заработную плату по стране </a:t>
            </a:r>
            <a:r>
              <a:rPr lang="ru-RU" sz="1532" dirty="0">
                <a:solidFill>
                  <a:prstClr val="black"/>
                </a:solidFill>
                <a:latin typeface="Times New Roman" panose="02020603050405020304" pitchFamily="18" charset="0"/>
                <a:ea typeface="Times New Roman" panose="02020603050405020304" pitchFamily="18" charset="0"/>
              </a:rPr>
              <a:t>и производительность труда. В министерстве считают, что такой подход позволит обеспечить сбалансированность на основе достаточности и платежеспособности. Достаточность — это справедливая и адекватная оплата труда работников, а платежеспособность — возможность работодателя поддерживать трудозатраты на уровне, который не повредит конкурентоспособности и найму персонала.</a:t>
            </a:r>
          </a:p>
          <a:p>
            <a:pPr algn="just" defTabSz="844083"/>
            <a:r>
              <a:rPr lang="ru-RU" sz="1532" dirty="0">
                <a:solidFill>
                  <a:prstClr val="black"/>
                </a:solidFill>
                <a:latin typeface="Times New Roman" panose="02020603050405020304" pitchFamily="18" charset="0"/>
                <a:ea typeface="Times New Roman" panose="02020603050405020304" pitchFamily="18" charset="0"/>
              </a:rPr>
              <a:t>«Уровень МЗП будут определять согласно предлагаемому подходу и вносить на рассмотрение Республиканской трехсторонней комиссии по социальному партнерству и регулированию социальных и трудовых отношений, </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dirty="0">
                <a:solidFill>
                  <a:prstClr val="black"/>
                </a:solidFill>
                <a:latin typeface="Times New Roman" panose="02020603050405020304" pitchFamily="18" charset="0"/>
                <a:ea typeface="Times New Roman" panose="02020603050405020304" pitchFamily="18" charset="0"/>
              </a:rPr>
              <a:t>В период с 2008 года до 2018 года размер МЗП устанавливался на уровне прожиточного минимума и ежегодно индексировался на уровень инфляции. В 2019 году произведено повышение размера МЗП в 1,5 раза — с 28 284 до 42 500 тенге. В этом году размер минимальной зарплаты был увеличен до 70 тыс. тенге.</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15.11.1993 году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стоимость одного доллара приравняли к 4,69 тенге. Средняя зарплата в 1993г = 128 тенге или 24,3 доллара по тому курсу.</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15.11.2003 г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официальный курс доллара 149,6 тенге,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15.11. 2013</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г – 152,1 тенге. </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15.11.2023 г </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один доллар стоит 463,5 тенге.  Падение 463,5/4,69 = 98,83 раза или = 9 882,7%</a:t>
            </a:r>
            <a:endParaRPr lang="ru-RU" sz="1532"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algn="just" defTabSz="844083"/>
            <a:r>
              <a:rPr lang="ru-RU" sz="1366" dirty="0">
                <a:solidFill>
                  <a:prstClr val="black"/>
                </a:solidFill>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4169870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5AAF99-0392-0008-AC87-F6916FD2C6D1}"/>
              </a:ext>
            </a:extLst>
          </p:cNvPr>
          <p:cNvSpPr txBox="1"/>
          <p:nvPr/>
        </p:nvSpPr>
        <p:spPr>
          <a:xfrm>
            <a:off x="243380" y="366312"/>
            <a:ext cx="8668460" cy="5515036"/>
          </a:xfrm>
          <a:prstGeom prst="rect">
            <a:avLst/>
          </a:prstGeom>
          <a:noFill/>
        </p:spPr>
        <p:txBody>
          <a:bodyPr wrap="square">
            <a:spAutoFit/>
          </a:bodyPr>
          <a:lstStyle/>
          <a:p>
            <a:pPr algn="just" defTabSz="844083"/>
            <a:r>
              <a:rPr lang="ru-RU" sz="1532" dirty="0">
                <a:solidFill>
                  <a:prstClr val="black"/>
                </a:solidFill>
                <a:latin typeface="Times New Roman" panose="02020603050405020304" pitchFamily="18" charset="0"/>
                <a:ea typeface="Times New Roman" panose="02020603050405020304" pitchFamily="18" charset="0"/>
              </a:rPr>
              <a:t>Минимальный размер месячной заработной платы будет определяться по </a:t>
            </a:r>
            <a:r>
              <a:rPr lang="ru-RU" sz="1532" b="1" dirty="0">
                <a:solidFill>
                  <a:prstClr val="black"/>
                </a:solidFill>
                <a:latin typeface="Times New Roman" panose="02020603050405020304" pitchFamily="18" charset="0"/>
                <a:ea typeface="Times New Roman" panose="02020603050405020304" pitchFamily="18" charset="0"/>
              </a:rPr>
              <a:t>разработанной методике</a:t>
            </a:r>
          </a:p>
          <a:p>
            <a:pPr algn="just" defTabSz="844083"/>
            <a:r>
              <a:rPr lang="ru-RU" sz="1532" dirty="0">
                <a:solidFill>
                  <a:prstClr val="black"/>
                </a:solidFill>
                <a:latin typeface="Times New Roman" panose="02020603050405020304" pitchFamily="18" charset="0"/>
                <a:ea typeface="Times New Roman" panose="02020603050405020304" pitchFamily="18" charset="0"/>
              </a:rPr>
              <a:t>⠀</a:t>
            </a:r>
          </a:p>
          <a:p>
            <a:pPr algn="just" defTabSz="844083"/>
            <a:r>
              <a:rPr lang="ru-RU" sz="1532" dirty="0">
                <a:solidFill>
                  <a:prstClr val="black"/>
                </a:solidFill>
                <a:latin typeface="Times New Roman" panose="02020603050405020304" pitchFamily="18" charset="0"/>
                <a:ea typeface="Times New Roman" panose="02020603050405020304" pitchFamily="18" charset="0"/>
              </a:rPr>
              <a:t>Для осуществления расчета минимального размера месячной заработной платы используются следующие параметры:</a:t>
            </a:r>
          </a:p>
          <a:p>
            <a:pPr algn="just" defTabSz="844083"/>
            <a:r>
              <a:rPr lang="ru-RU" sz="1532" dirty="0">
                <a:solidFill>
                  <a:prstClr val="black"/>
                </a:solidFill>
                <a:latin typeface="Times New Roman" panose="02020603050405020304" pitchFamily="18" charset="0"/>
                <a:ea typeface="Times New Roman" panose="02020603050405020304" pitchFamily="18" charset="0"/>
              </a:rPr>
              <a:t>⠀1) </a:t>
            </a:r>
            <a:r>
              <a:rPr lang="ru-RU" sz="1532" b="1" dirty="0">
                <a:solidFill>
                  <a:prstClr val="black"/>
                </a:solidFill>
                <a:latin typeface="Times New Roman" panose="02020603050405020304" pitchFamily="18" charset="0"/>
                <a:ea typeface="Times New Roman" panose="02020603050405020304" pitchFamily="18" charset="0"/>
              </a:rPr>
              <a:t>веса и доли</a:t>
            </a:r>
            <a:r>
              <a:rPr lang="ru-RU" sz="1532" dirty="0">
                <a:solidFill>
                  <a:prstClr val="black"/>
                </a:solidFill>
                <a:latin typeface="Times New Roman" panose="02020603050405020304" pitchFamily="18" charset="0"/>
                <a:ea typeface="Times New Roman" panose="02020603050405020304" pitchFamily="18" charset="0"/>
              </a:rPr>
              <a:t>, выраженные </a:t>
            </a:r>
            <a:r>
              <a:rPr lang="ru-RU" sz="1532" b="1" dirty="0">
                <a:solidFill>
                  <a:prstClr val="black"/>
                </a:solidFill>
                <a:latin typeface="Times New Roman" panose="02020603050405020304" pitchFamily="18" charset="0"/>
                <a:ea typeface="Times New Roman" panose="02020603050405020304" pitchFamily="18" charset="0"/>
              </a:rPr>
              <a:t>в процентах </a:t>
            </a:r>
            <a:r>
              <a:rPr lang="ru-RU" sz="1532" dirty="0">
                <a:solidFill>
                  <a:prstClr val="black"/>
                </a:solidFill>
                <a:latin typeface="Times New Roman" panose="02020603050405020304" pitchFamily="18" charset="0"/>
                <a:ea typeface="Times New Roman" panose="02020603050405020304" pitchFamily="18" charset="0"/>
              </a:rPr>
              <a:t>от медианной заработной платы в стране, которые будут отражать требование по достаточности (в %);</a:t>
            </a:r>
          </a:p>
          <a:p>
            <a:pPr algn="just" defTabSz="844083"/>
            <a:r>
              <a:rPr lang="ru-RU" sz="1532" dirty="0">
                <a:solidFill>
                  <a:prstClr val="black"/>
                </a:solidFill>
                <a:latin typeface="Times New Roman" panose="02020603050405020304" pitchFamily="18" charset="0"/>
                <a:ea typeface="Times New Roman" panose="02020603050405020304" pitchFamily="18" charset="0"/>
              </a:rPr>
              <a:t>⠀2) веса и доли, выраженные в процентах от средней производительности труда, отражающие платежеспособность предприятий (в %).</a:t>
            </a:r>
          </a:p>
          <a:p>
            <a:pPr algn="just" defTabSz="844083"/>
            <a:r>
              <a:rPr lang="ru-RU" sz="1532" dirty="0">
                <a:solidFill>
                  <a:prstClr val="black"/>
                </a:solidFill>
                <a:latin typeface="Times New Roman" panose="02020603050405020304" pitchFamily="18" charset="0"/>
                <a:ea typeface="Times New Roman" panose="02020603050405020304" pitchFamily="18" charset="0"/>
              </a:rPr>
              <a:t>⠀Для расчета минимального размера месячной заработной платы используются фактические данные по медианной заработной плате и производительности труда за предыдущий год.</a:t>
            </a:r>
          </a:p>
          <a:p>
            <a:pPr algn="just" defTabSz="844083"/>
            <a:r>
              <a:rPr lang="ru-RU" sz="1532" dirty="0">
                <a:solidFill>
                  <a:prstClr val="black"/>
                </a:solidFill>
                <a:latin typeface="Times New Roman" panose="02020603050405020304" pitchFamily="18" charset="0"/>
                <a:ea typeface="Times New Roman" panose="02020603050405020304" pitchFamily="18" charset="0"/>
              </a:rPr>
              <a:t>⠀Размер медианной заработной платы и показатель производительности труда за предыдущий год определяются </a:t>
            </a:r>
            <a:r>
              <a:rPr lang="ru-RU" sz="1532" b="1" dirty="0">
                <a:solidFill>
                  <a:prstClr val="black"/>
                </a:solidFill>
                <a:latin typeface="Times New Roman" panose="02020603050405020304" pitchFamily="18" charset="0"/>
                <a:ea typeface="Times New Roman" panose="02020603050405020304" pitchFamily="18" charset="0"/>
              </a:rPr>
              <a:t>на основе данных Бюро национальной статистики</a:t>
            </a:r>
            <a:r>
              <a:rPr lang="ru-RU" sz="1532" dirty="0">
                <a:solidFill>
                  <a:prstClr val="black"/>
                </a:solidFill>
                <a:latin typeface="Times New Roman" panose="02020603050405020304" pitchFamily="18" charset="0"/>
                <a:ea typeface="Times New Roman" panose="02020603050405020304" pitchFamily="18" charset="0"/>
              </a:rPr>
              <a:t> Агентства по стратегическому планированию и реформам Республики Казахстан. </a:t>
            </a:r>
          </a:p>
          <a:p>
            <a:pPr algn="just" defTabSz="844083"/>
            <a:endParaRPr lang="ru-RU" sz="1532" dirty="0">
              <a:solidFill>
                <a:prstClr val="black"/>
              </a:solidFill>
              <a:latin typeface="Times New Roman" panose="02020603050405020304" pitchFamily="18" charset="0"/>
              <a:ea typeface="Times New Roman" panose="02020603050405020304" pitchFamily="18" charset="0"/>
            </a:endParaRPr>
          </a:p>
          <a:p>
            <a:pPr algn="just" defTabSz="844083"/>
            <a:r>
              <a:rPr lang="ru-RU" sz="1532" b="1" dirty="0">
                <a:solidFill>
                  <a:prstClr val="black"/>
                </a:solidFill>
                <a:latin typeface="Times New Roman" panose="02020603050405020304" pitchFamily="18" charset="0"/>
                <a:ea typeface="Times New Roman" panose="02020603050405020304" pitchFamily="18" charset="0"/>
              </a:rPr>
              <a:t>Медианная зарплата </a:t>
            </a:r>
            <a:r>
              <a:rPr lang="ru-RU" sz="1532" dirty="0">
                <a:solidFill>
                  <a:prstClr val="black"/>
                </a:solidFill>
                <a:latin typeface="Times New Roman" panose="02020603050405020304" pitchFamily="18" charset="0"/>
                <a:ea typeface="Times New Roman" panose="02020603050405020304" pitchFamily="18" charset="0"/>
              </a:rPr>
              <a:t>— один из критериев в анализе доходов населения. Она условно делит общую шкалу зарплат пополам и проводит границу прямо посередине — с зарплатой ниже и выше медианной; </a:t>
            </a:r>
          </a:p>
          <a:p>
            <a:pPr algn="just" defTabSz="844083"/>
            <a:r>
              <a:rPr lang="ru-RU" sz="1532" b="1" dirty="0">
                <a:solidFill>
                  <a:prstClr val="black"/>
                </a:solidFill>
                <a:latin typeface="Times New Roman" panose="02020603050405020304" pitchFamily="18" charset="0"/>
                <a:ea typeface="Times New Roman" panose="02020603050405020304" pitchFamily="18" charset="0"/>
              </a:rPr>
              <a:t>Производительность труда </a:t>
            </a:r>
            <a:r>
              <a:rPr lang="ru-RU" sz="1532" dirty="0">
                <a:solidFill>
                  <a:prstClr val="black"/>
                </a:solidFill>
                <a:latin typeface="Times New Roman" panose="02020603050405020304" pitchFamily="18" charset="0"/>
                <a:ea typeface="Times New Roman" panose="02020603050405020304" pitchFamily="18" charset="0"/>
              </a:rPr>
              <a:t>— показатель эффективности производства. Измеряется количеством времени, затраченного работником на производство единицы продукции, или количеством продукции, произведенной работником в единицу времени;</a:t>
            </a:r>
          </a:p>
          <a:p>
            <a:pPr algn="just" defTabSz="844083"/>
            <a:r>
              <a:rPr lang="ru-RU" sz="1532" b="1" dirty="0">
                <a:solidFill>
                  <a:prstClr val="black"/>
                </a:solidFill>
                <a:latin typeface="Times New Roman" panose="02020603050405020304" pitchFamily="18" charset="0"/>
                <a:ea typeface="Times New Roman" panose="02020603050405020304" pitchFamily="18" charset="0"/>
              </a:rPr>
              <a:t>Достаточность </a:t>
            </a:r>
            <a:r>
              <a:rPr lang="ru-RU" sz="1532" dirty="0">
                <a:solidFill>
                  <a:prstClr val="black"/>
                </a:solidFill>
                <a:latin typeface="Times New Roman" panose="02020603050405020304" pitchFamily="18" charset="0"/>
                <a:ea typeface="Times New Roman" panose="02020603050405020304" pitchFamily="18" charset="0"/>
              </a:rPr>
              <a:t>— это справедливая и адекватная оплата труда работникам;</a:t>
            </a:r>
          </a:p>
          <a:p>
            <a:pPr algn="just" defTabSz="844083"/>
            <a:r>
              <a:rPr lang="ru-RU" sz="1532" b="1" dirty="0">
                <a:solidFill>
                  <a:prstClr val="black"/>
                </a:solidFill>
                <a:latin typeface="Times New Roman" panose="02020603050405020304" pitchFamily="18" charset="0"/>
                <a:ea typeface="Times New Roman" panose="02020603050405020304" pitchFamily="18" charset="0"/>
              </a:rPr>
              <a:t>Платежеспособность</a:t>
            </a:r>
            <a:r>
              <a:rPr lang="ru-RU" sz="1532" dirty="0">
                <a:solidFill>
                  <a:prstClr val="black"/>
                </a:solidFill>
                <a:latin typeface="Times New Roman" panose="02020603050405020304" pitchFamily="18" charset="0"/>
                <a:ea typeface="Times New Roman" panose="02020603050405020304" pitchFamily="18" charset="0"/>
              </a:rPr>
              <a:t> — это возможность работодателей поддерживать свои трудозатраты на уровне, который не повлияет негативно на наем персонала и конкурентоспособность предприятия.</a:t>
            </a:r>
          </a:p>
        </p:txBody>
      </p:sp>
    </p:spTree>
    <p:extLst>
      <p:ext uri="{BB962C8B-B14F-4D97-AF65-F5344CB8AC3E}">
        <p14:creationId xmlns:p14="http://schemas.microsoft.com/office/powerpoint/2010/main" val="2531838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A56EDC-4278-043F-2C31-F5FB3D80777E}"/>
              </a:ext>
            </a:extLst>
          </p:cNvPr>
          <p:cNvSpPr txBox="1"/>
          <p:nvPr/>
        </p:nvSpPr>
        <p:spPr>
          <a:xfrm>
            <a:off x="576349" y="646967"/>
            <a:ext cx="8448075" cy="4444807"/>
          </a:xfrm>
          <a:prstGeom prst="rect">
            <a:avLst/>
          </a:prstGeom>
          <a:noFill/>
        </p:spPr>
        <p:txBody>
          <a:bodyPr wrap="square">
            <a:spAutoFit/>
          </a:bodyPr>
          <a:lstStyle/>
          <a:p>
            <a:pPr defTabSz="779173">
              <a:defRPr/>
            </a:pPr>
            <a:r>
              <a:rPr lang="ru-RU" sz="1414" dirty="0">
                <a:solidFill>
                  <a:prstClr val="black"/>
                </a:solidFill>
                <a:latin typeface="Times New Roman" panose="02020603050405020304" pitchFamily="18" charset="0"/>
                <a:cs typeface="Times New Roman" panose="02020603050405020304" pitchFamily="18" charset="0"/>
              </a:rPr>
              <a:t>Маленькая девочка держала в руках два яблока. В комнату вошла ее мама и мягко, с улыбкой спросила свою маленькую принцессу:</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 Ты не дашь своей мамочке одно из этих яблок?</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Девочка в течение нескольких секунд посмотрела на маму, затем внезапно надкусила одно яблоко и сразу же за ним быстро другое. </a:t>
            </a:r>
          </a:p>
          <a:p>
            <a:pPr defTabSz="779173">
              <a:defRPr/>
            </a:pPr>
            <a:r>
              <a:rPr lang="ru-RU" sz="1414" dirty="0">
                <a:solidFill>
                  <a:prstClr val="black"/>
                </a:solidFill>
                <a:latin typeface="Times New Roman" panose="02020603050405020304" pitchFamily="18" charset="0"/>
                <a:cs typeface="Times New Roman" panose="02020603050405020304" pitchFamily="18" charset="0"/>
              </a:rPr>
              <a:t>Женщина почувствовала, как улыбка застывает на её лице, и старалась не показать дочке свое разочарование — она расстроилась, что ее любимая доченька не пожелала с ней поделиться.</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И вдруг девочка протянула одно из надкушенных яблок и сказала:</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r>
              <a:rPr lang="ru-RU" sz="1414" dirty="0">
                <a:solidFill>
                  <a:prstClr val="black"/>
                </a:solidFill>
                <a:latin typeface="Times New Roman" panose="02020603050405020304" pitchFamily="18" charset="0"/>
                <a:cs typeface="Times New Roman" panose="02020603050405020304" pitchFamily="18" charset="0"/>
              </a:rPr>
              <a:t>— Мама, возьми вот это, оно более сладкое!</a:t>
            </a:r>
            <a:br>
              <a:rPr lang="ru-RU" sz="1414" dirty="0">
                <a:solidFill>
                  <a:prstClr val="black"/>
                </a:solidFill>
                <a:latin typeface="Times New Roman" panose="02020603050405020304" pitchFamily="18" charset="0"/>
                <a:cs typeface="Times New Roman" panose="02020603050405020304" pitchFamily="18" charset="0"/>
              </a:rPr>
            </a:br>
            <a:br>
              <a:rPr lang="ru-RU" sz="1414" dirty="0">
                <a:solidFill>
                  <a:prstClr val="black"/>
                </a:solidFill>
                <a:latin typeface="Times New Roman" panose="02020603050405020304" pitchFamily="18" charset="0"/>
                <a:cs typeface="Times New Roman" panose="02020603050405020304" pitchFamily="18" charset="0"/>
              </a:rPr>
            </a:b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b="1" dirty="0">
                <a:solidFill>
                  <a:prstClr val="black"/>
                </a:solidFill>
                <a:latin typeface="Times New Roman" panose="02020603050405020304" pitchFamily="18" charset="0"/>
                <a:cs typeface="Times New Roman" panose="02020603050405020304" pitchFamily="18" charset="0"/>
              </a:rPr>
              <a:t>Мораль: </a:t>
            </a:r>
            <a:r>
              <a:rPr lang="ru-RU" sz="1414" dirty="0">
                <a:solidFill>
                  <a:prstClr val="black"/>
                </a:solidFill>
                <a:latin typeface="Times New Roman" panose="02020603050405020304" pitchFamily="18" charset="0"/>
                <a:cs typeface="Times New Roman" panose="02020603050405020304" pitchFamily="18" charset="0"/>
              </a:rPr>
              <a:t>независимо от того, насколько вы </a:t>
            </a:r>
            <a:r>
              <a:rPr lang="ru-RU" sz="1414" b="1" dirty="0">
                <a:solidFill>
                  <a:prstClr val="black"/>
                </a:solidFill>
                <a:latin typeface="Times New Roman" panose="02020603050405020304" pitchFamily="18" charset="0"/>
                <a:cs typeface="Times New Roman" panose="02020603050405020304" pitchFamily="18" charset="0"/>
              </a:rPr>
              <a:t>взрослый, опытный и осведомленный человек</a:t>
            </a:r>
            <a:r>
              <a:rPr lang="ru-RU" sz="1414" dirty="0">
                <a:solidFill>
                  <a:prstClr val="black"/>
                </a:solidFill>
                <a:latin typeface="Times New Roman" panose="02020603050405020304" pitchFamily="18" charset="0"/>
                <a:cs typeface="Times New Roman" panose="02020603050405020304" pitchFamily="18" charset="0"/>
              </a:rPr>
              <a:t>, никогда </a:t>
            </a:r>
            <a:r>
              <a:rPr lang="ru-RU" sz="1414" b="1" dirty="0">
                <a:solidFill>
                  <a:prstClr val="black"/>
                </a:solidFill>
                <a:latin typeface="Times New Roman" panose="02020603050405020304" pitchFamily="18" charset="0"/>
                <a:cs typeface="Times New Roman" panose="02020603050405020304" pitchFamily="18" charset="0"/>
              </a:rPr>
              <a:t>не спешите судить других</a:t>
            </a:r>
            <a:r>
              <a:rPr lang="ru-RU" sz="1414" dirty="0">
                <a:solidFill>
                  <a:prstClr val="black"/>
                </a:solidFill>
                <a:latin typeface="Times New Roman" panose="02020603050405020304" pitchFamily="18" charset="0"/>
                <a:cs typeface="Times New Roman" panose="02020603050405020304" pitchFamily="18" charset="0"/>
              </a:rPr>
              <a:t>. </a:t>
            </a:r>
          </a:p>
          <a:p>
            <a:pPr defTabSz="779173">
              <a:defRPr/>
            </a:pPr>
            <a:r>
              <a:rPr lang="ru-RU" sz="1414" dirty="0">
                <a:solidFill>
                  <a:prstClr val="black"/>
                </a:solidFill>
                <a:latin typeface="Times New Roman" panose="02020603050405020304" pitchFamily="18" charset="0"/>
                <a:cs typeface="Times New Roman" panose="02020603050405020304" pitchFamily="18" charset="0"/>
              </a:rPr>
              <a:t>Дайте им возможность объясниться. То, что вы видите, может быть обманчиво.</a:t>
            </a:r>
          </a:p>
          <a:p>
            <a:pPr defTabSz="779173">
              <a:defRPr/>
            </a:pPr>
            <a:endParaRPr lang="ru-RU" sz="1414" dirty="0">
              <a:solidFill>
                <a:prstClr val="black"/>
              </a:solidFill>
              <a:latin typeface="Times New Roman" panose="02020603050405020304" pitchFamily="18" charset="0"/>
              <a:cs typeface="Times New Roman" panose="02020603050405020304" pitchFamily="18" charset="0"/>
            </a:endParaRPr>
          </a:p>
          <a:p>
            <a:pPr defTabSz="779173">
              <a:defRPr/>
            </a:pPr>
            <a:r>
              <a:rPr lang="ru-RU" sz="1414" dirty="0">
                <a:solidFill>
                  <a:prstClr val="black"/>
                </a:solidFill>
                <a:latin typeface="Times New Roman" panose="02020603050405020304" pitchFamily="18" charset="0"/>
                <a:cs typeface="Times New Roman" panose="02020603050405020304" pitchFamily="18" charset="0"/>
              </a:rPr>
              <a:t> Часто, </a:t>
            </a:r>
            <a:r>
              <a:rPr lang="ru-RU" sz="1414" b="1" dirty="0">
                <a:solidFill>
                  <a:prstClr val="black"/>
                </a:solidFill>
                <a:latin typeface="Times New Roman" panose="02020603050405020304" pitchFamily="18" charset="0"/>
                <a:cs typeface="Times New Roman" panose="02020603050405020304" pitchFamily="18" charset="0"/>
              </a:rPr>
              <a:t>не видя картины в целом</a:t>
            </a:r>
            <a:r>
              <a:rPr lang="ru-RU" sz="1414" dirty="0">
                <a:solidFill>
                  <a:prstClr val="black"/>
                </a:solidFill>
                <a:latin typeface="Times New Roman" panose="02020603050405020304" pitchFamily="18" charset="0"/>
                <a:cs typeface="Times New Roman" panose="02020603050405020304" pitchFamily="18" charset="0"/>
              </a:rPr>
              <a:t>, мы заблуждаемся в истинных мотивах действий другого человека.</a:t>
            </a:r>
          </a:p>
        </p:txBody>
      </p:sp>
      <p:pic>
        <p:nvPicPr>
          <p:cNvPr id="5" name="Рисунок 4">
            <a:extLst>
              <a:ext uri="{FF2B5EF4-FFF2-40B4-BE49-F238E27FC236}">
                <a16:creationId xmlns:a16="http://schemas.microsoft.com/office/drawing/2014/main" id="{D71CE8D3-2A9F-4FE7-BC08-E78BBEB1B5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7865" y="975024"/>
            <a:ext cx="751540" cy="589761"/>
          </a:xfrm>
          <a:prstGeom prst="rect">
            <a:avLst/>
          </a:prstGeom>
        </p:spPr>
      </p:pic>
      <p:pic>
        <p:nvPicPr>
          <p:cNvPr id="10" name="Рисунок 9" descr="Изображение выглядит как яблоко, фрукт, зеленый, внутренний&#10;&#10;Автоматически созданное описание">
            <a:extLst>
              <a:ext uri="{FF2B5EF4-FFF2-40B4-BE49-F238E27FC236}">
                <a16:creationId xmlns:a16="http://schemas.microsoft.com/office/drawing/2014/main" id="{C5793050-D38E-EEF3-EA54-B7CE9F6175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522794" y="1060300"/>
            <a:ext cx="545394" cy="589761"/>
          </a:xfrm>
          <a:prstGeom prst="rect">
            <a:avLst/>
          </a:prstGeom>
        </p:spPr>
      </p:pic>
      <p:pic>
        <p:nvPicPr>
          <p:cNvPr id="12" name="Рисунок 11">
            <a:extLst>
              <a:ext uri="{FF2B5EF4-FFF2-40B4-BE49-F238E27FC236}">
                <a16:creationId xmlns:a16="http://schemas.microsoft.com/office/drawing/2014/main" id="{4AF7B92F-FF08-249E-1EEF-B237BD8E99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1987" y="3100489"/>
            <a:ext cx="785226" cy="657025"/>
          </a:xfrm>
          <a:prstGeom prst="rect">
            <a:avLst/>
          </a:prstGeom>
        </p:spPr>
      </p:pic>
    </p:spTree>
    <p:extLst>
      <p:ext uri="{BB962C8B-B14F-4D97-AF65-F5344CB8AC3E}">
        <p14:creationId xmlns:p14="http://schemas.microsoft.com/office/powerpoint/2010/main" val="136326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23C1D57-3234-4B97-A60F-9E02A95E9C6F}"/>
              </a:ext>
            </a:extLst>
          </p:cNvPr>
          <p:cNvSpPr txBox="1"/>
          <p:nvPr/>
        </p:nvSpPr>
        <p:spPr>
          <a:xfrm>
            <a:off x="112900" y="472863"/>
            <a:ext cx="8924473" cy="5986575"/>
          </a:xfrm>
          <a:prstGeom prst="rect">
            <a:avLst/>
          </a:prstGeom>
          <a:noFill/>
        </p:spPr>
        <p:txBody>
          <a:bodyPr wrap="square">
            <a:spAutoFit/>
          </a:bodyPr>
          <a:lstStyle/>
          <a:p>
            <a:pPr defTabSz="844083"/>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Лист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 временной нетрудоспособности –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электронный</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документ, удостоверяющий временную нетрудоспособность лиц и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подтверждающий право на временное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освобождение от работы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и </a:t>
            </a:r>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получение пособия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по временной нетрудоспособности.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b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br>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Справка</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о временной нетрудоспособности –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электронный</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документ, удостоверяющий факт нетрудоспособности, являющийся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основанием для освобождения от работы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(учебы) </a:t>
            </a:r>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без получения пособия.</a:t>
            </a:r>
          </a:p>
          <a:p>
            <a:pPr defTabSz="844083"/>
            <a:endParaRPr lang="ru-RU" sz="1532"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Отдельным категориям лиц</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сведения о которых составляют государственную и иную охраняемую законом тайну, и лиц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 целях выплаты пособий по временной нетрудоспособности, по беременности и родам лист о временной нетрудоспособности выдается в форме документа на бумажном носителе.</a:t>
            </a:r>
          </a:p>
          <a:p>
            <a:pPr defTabSz="844083"/>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Печать субъекта здравоохранения ставится при открытии с правой стороны сверху в первом разделе листа временной нетрудоспособности и внизу.</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Лист о временной нетрудоспособности, справка о временной нетрудоспособности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формируются в форме электронного документа</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связанными с временной потерей трудоспособности, лечением в санаторно-курортных организациях, при необходимости ухода за больным членом семьи, в связи с карантином, на время протезирования в стационарных условиях, в связи с беременностью и родами, гражданам РК, постоянно или временно проживающим на территории РК иностранным гражданам и лицам без гражданства, а также иностранным гражданам и лицам без гражданства, временно пребывающими в РК.</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Для получения государственных услуг «Выдача листа о временной нетрудоспособности" или "Выдача справки о временной нетрудоспособности» физические лица (услугополучатель)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обращаются через веб-портал «Электронного правительства» (далее – портал).</a:t>
            </a:r>
            <a:endParaRPr lang="ru-RU" sz="1532" b="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827665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23C1D57-3234-4B97-A60F-9E02A95E9C6F}"/>
              </a:ext>
            </a:extLst>
          </p:cNvPr>
          <p:cNvSpPr txBox="1"/>
          <p:nvPr/>
        </p:nvSpPr>
        <p:spPr>
          <a:xfrm>
            <a:off x="338700" y="370713"/>
            <a:ext cx="8698673" cy="5986575"/>
          </a:xfrm>
          <a:prstGeom prst="rect">
            <a:avLst/>
          </a:prstGeom>
          <a:noFill/>
        </p:spPr>
        <p:txBody>
          <a:bodyPr wrap="square">
            <a:spAutoFit/>
          </a:bodyPr>
          <a:lstStyle/>
          <a:p>
            <a:pPr defTabSz="844083"/>
            <a:r>
              <a:rPr lang="ru-RU" sz="1108"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Перечень основных требований к оказанию государственной услуги "Выдача справки о временной нетрудоспособности", включающий характеристики процесса, форму, содержание и результат оказания, а также иные сведения с учетом особенностей предоставления государственной услуги.</a:t>
            </a:r>
          </a:p>
          <a:p>
            <a:pPr defTabSz="844083"/>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При подаче заявки в электронном виде сведения о документе, удостоверяющим личность, </a:t>
            </a:r>
            <a:r>
              <a:rPr lang="ru-RU" sz="1532"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услугодатель</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получает из сервиса цифровых документов (для идентификации) через реализованную интеграцию при условии согласия владельца документа, предоставленного посредством зарегистрированного на портале абонентского номера сотовой связи пользователя путем передачи одноразового пароля или отправления короткого текстового сообщения в качестве ответа на уведомление портала.</a:t>
            </a:r>
          </a:p>
          <a:p>
            <a:pPr defTabSz="844083"/>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Срок оказания государственной услуги через портал с момента сдачи документа не более 30 (тридцати) минут.</a:t>
            </a:r>
          </a:p>
          <a:p>
            <a:pPr defTabSz="844083"/>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Для получения государственной услуги в электронном формате услугополучатель формирует запрос на получение государственной услуги на портале,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подписанный ЭЦП</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Результат оказания государственной услуги </a:t>
            </a:r>
            <a:r>
              <a:rPr lang="ru-RU" sz="1532"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услугодатель</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направляет </a:t>
            </a:r>
            <a:r>
              <a:rPr lang="ru-RU" sz="1532"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услугополучателю</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в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личный кабинет</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в форме электронного документа.</a:t>
            </a:r>
          </a:p>
          <a:p>
            <a:pPr defTabSz="844083"/>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Результатом государственной услуги является справка о временной нетрудоспособности либо мотивированный ответ об отказе в оказании государственной услуги.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Услугодатель</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обеспечивает внесение данных о стадии оказания государственной услуги в информационную систему мониторинга оказания государственных услуг в порядке, установленном уполномоченным органом в сфере информатизации.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indent="234467" algn="just" defTabSz="844083" fontAlgn="base"/>
            <a:r>
              <a:rPr lang="ru-RU" sz="1532" dirty="0">
                <a:solidFill>
                  <a:prstClr val="black"/>
                </a:solidFill>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7219778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979ACD1F-AD69-9A03-1D04-EC414B63901C}"/>
              </a:ext>
            </a:extLst>
          </p:cNvPr>
          <p:cNvPicPr>
            <a:picLocks noChangeAspect="1"/>
          </p:cNvPicPr>
          <p:nvPr/>
        </p:nvPicPr>
        <p:blipFill rotWithShape="1">
          <a:blip r:embed="rId3"/>
          <a:srcRect l="12686" t="2771" r="12506" b="1184"/>
          <a:stretch/>
        </p:blipFill>
        <p:spPr>
          <a:xfrm>
            <a:off x="751866" y="817846"/>
            <a:ext cx="7103603" cy="5700090"/>
          </a:xfrm>
          <a:prstGeom prst="rect">
            <a:avLst/>
          </a:prstGeom>
        </p:spPr>
      </p:pic>
      <p:sp>
        <p:nvSpPr>
          <p:cNvPr id="5" name="TextBox 4">
            <a:extLst>
              <a:ext uri="{FF2B5EF4-FFF2-40B4-BE49-F238E27FC236}">
                <a16:creationId xmlns:a16="http://schemas.microsoft.com/office/drawing/2014/main" id="{9F12D788-6BE2-4063-799F-2E3D1D51D6F2}"/>
              </a:ext>
            </a:extLst>
          </p:cNvPr>
          <p:cNvSpPr txBox="1"/>
          <p:nvPr/>
        </p:nvSpPr>
        <p:spPr>
          <a:xfrm>
            <a:off x="336589" y="340064"/>
            <a:ext cx="8647747" cy="328103"/>
          </a:xfrm>
          <a:prstGeom prst="rect">
            <a:avLst/>
          </a:prstGeom>
          <a:noFill/>
        </p:spPr>
        <p:txBody>
          <a:bodyPr wrap="square">
            <a:spAutoFit/>
          </a:bodyPr>
          <a:lstStyle/>
          <a:p>
            <a:pPr defTabSz="844083"/>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Образец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Лист о временной нетрудоспособности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электронный</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формат</a:t>
            </a:r>
            <a:endParaRPr lang="ru-RU" sz="1662" dirty="0">
              <a:solidFill>
                <a:prstClr val="black"/>
              </a:solidFill>
              <a:latin typeface="Calibri"/>
            </a:endParaRPr>
          </a:p>
        </p:txBody>
      </p:sp>
    </p:spTree>
    <p:extLst>
      <p:ext uri="{BB962C8B-B14F-4D97-AF65-F5344CB8AC3E}">
        <p14:creationId xmlns:p14="http://schemas.microsoft.com/office/powerpoint/2010/main" val="32849094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12D788-6BE2-4063-799F-2E3D1D51D6F2}"/>
              </a:ext>
            </a:extLst>
          </p:cNvPr>
          <p:cNvSpPr txBox="1"/>
          <p:nvPr/>
        </p:nvSpPr>
        <p:spPr>
          <a:xfrm>
            <a:off x="336589" y="428098"/>
            <a:ext cx="8647747" cy="328103"/>
          </a:xfrm>
          <a:prstGeom prst="rect">
            <a:avLst/>
          </a:prstGeom>
          <a:noFill/>
        </p:spPr>
        <p:txBody>
          <a:bodyPr wrap="square">
            <a:spAutoFit/>
          </a:bodyPr>
          <a:lstStyle/>
          <a:p>
            <a:pPr defTabSz="844083"/>
            <a:r>
              <a:rPr lang="ru-RU" sz="1532"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Образец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Лист о временной нетрудоспособности </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электронный</a:t>
            </a:r>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формат 2 ой лист</a:t>
            </a:r>
            <a:endParaRPr lang="ru-RU" sz="1662" dirty="0">
              <a:solidFill>
                <a:prstClr val="black"/>
              </a:solidFill>
              <a:latin typeface="Calibri"/>
            </a:endParaRPr>
          </a:p>
        </p:txBody>
      </p:sp>
      <p:pic>
        <p:nvPicPr>
          <p:cNvPr id="4" name="Рисунок 3">
            <a:extLst>
              <a:ext uri="{FF2B5EF4-FFF2-40B4-BE49-F238E27FC236}">
                <a16:creationId xmlns:a16="http://schemas.microsoft.com/office/drawing/2014/main" id="{BA01A04B-1FFB-EA43-7FB2-9DA932C497E8}"/>
              </a:ext>
            </a:extLst>
          </p:cNvPr>
          <p:cNvPicPr>
            <a:picLocks noChangeAspect="1"/>
          </p:cNvPicPr>
          <p:nvPr/>
        </p:nvPicPr>
        <p:blipFill rotWithShape="1">
          <a:blip r:embed="rId3"/>
          <a:srcRect l="12515" t="4220" r="13072" b="23655"/>
          <a:stretch/>
        </p:blipFill>
        <p:spPr>
          <a:xfrm>
            <a:off x="678355" y="1232109"/>
            <a:ext cx="6804275" cy="4121922"/>
          </a:xfrm>
          <a:prstGeom prst="rect">
            <a:avLst/>
          </a:prstGeom>
        </p:spPr>
      </p:pic>
    </p:spTree>
    <p:extLst>
      <p:ext uri="{BB962C8B-B14F-4D97-AF65-F5344CB8AC3E}">
        <p14:creationId xmlns:p14="http://schemas.microsoft.com/office/powerpoint/2010/main" val="36507932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523C1D57-3234-4B97-A60F-9E02A95E9C6F}"/>
              </a:ext>
            </a:extLst>
          </p:cNvPr>
          <p:cNvSpPr txBox="1"/>
          <p:nvPr/>
        </p:nvSpPr>
        <p:spPr>
          <a:xfrm>
            <a:off x="338700" y="365338"/>
            <a:ext cx="8376101" cy="5213991"/>
          </a:xfrm>
          <a:prstGeom prst="rect">
            <a:avLst/>
          </a:prstGeom>
          <a:noFill/>
        </p:spPr>
        <p:txBody>
          <a:bodyPr wrap="square">
            <a:spAutoFit/>
          </a:bodyPr>
          <a:lstStyle/>
          <a:p>
            <a:pPr defTabSz="844083"/>
            <a:r>
              <a:rPr lang="ru-RU" sz="1108"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Справка о временной нетрудоспособности по форме первичной медицинской документации организаций здравоохранения, утвержденная уполномоченным органом согласно </a:t>
            </a:r>
            <a:r>
              <a:rPr lang="ru-RU" sz="1532"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пп</a:t>
            </a:r>
            <a:r>
              <a:rPr lang="ru-RU" sz="1532"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31) ст. 7 Кодекса, выдается при: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1) острых или обострении хронических заболеваний, травмах и отравлениях лицам, обучающимся в организациях образования;</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2) травмах, полученных в состоянии алкогольного или наркотического опьянения, а также при острой алкогольной или наркотической интоксикации;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3) лечении хронического алкоголизма, наркомании, не осложненных иными расстройствами и заболеваниями;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4) уходе за больным ребенком;</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5) прохождении обследования в консультативно-диагностических организациях на период проведения инвазивных методов обследовании;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6) искусственном прерывании беременности;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7) беременности и родах лицам, обучающимся в организациях образования;</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8) усыновлении (удочерении) новорожденного ребенка (детей);</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9) долечивании в санаторно-курортных организациях;</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10) карантине;</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11) ортопедическом протезировании;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12) наличии признаков нетрудоспособности до конца смены (выдается медицинскими работниками медицинских пунктов предприятий и организаций).</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r>
              <a:rPr lang="ru-RU" sz="1532"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7247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3B56E118-651E-5046-13F6-C14CDDE2D306}"/>
              </a:ext>
            </a:extLst>
          </p:cNvPr>
          <p:cNvSpPr txBox="1"/>
          <p:nvPr/>
        </p:nvSpPr>
        <p:spPr>
          <a:xfrm>
            <a:off x="74654" y="76200"/>
            <a:ext cx="8994691" cy="6929654"/>
          </a:xfrm>
          <a:prstGeom prst="rect">
            <a:avLst/>
          </a:prstGeom>
          <a:noFill/>
        </p:spPr>
        <p:txBody>
          <a:bodyPr wrap="square">
            <a:spAutoFit/>
          </a:bodyPr>
          <a:lstStyle/>
          <a:p>
            <a:pPr indent="234467" algn="ctr" defTabSz="844083" fontAlgn="base">
              <a:defRPr/>
            </a:pP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Лист или справки о временной нетрудоспособности </a:t>
            </a:r>
          </a:p>
          <a:p>
            <a:pPr indent="234467" algn="just" defTabSz="844083" fontAlgn="base">
              <a:defRPr/>
            </a:pPr>
            <a:endPar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Работодатель обязан за счет своих средств выплачивать работнику социальное пособие по временной нетрудоспособности в связи с общим заболеванием, трудовым увечьем и профессиональным заболеванием.</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Порядок выплаты и размеры социальных пособий определяются законодательством РК.</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indent="234467" algn="just" defTabSz="844083" fontAlgn="base">
              <a:defRPr/>
            </a:pPr>
            <a:endPar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Исключение составят пособия, выплачиваемые работникам в связи </a:t>
            </a:r>
            <a:r>
              <a:rPr lang="ru-RU" sz="1532" b="1"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с трудовым увечьем </a:t>
            </a: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или профессиональным заболеванием, </a:t>
            </a:r>
            <a:r>
              <a:rPr lang="ru-RU" sz="1532" b="1"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работающим ветеранам</a:t>
            </a: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а также персоналу дипломатической службы, получающему пособие в иностранной валюте в период пребывания за границей. Для перечисленных групп размер пособия составит </a:t>
            </a:r>
            <a:r>
              <a:rPr lang="ru-RU" sz="1532" b="1"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одну целую среднюю зарплату</a:t>
            </a: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a:t>
            </a:r>
          </a:p>
          <a:p>
            <a:pPr indent="234467" algn="just" defTabSz="844083" fontAlgn="base">
              <a:defRPr/>
            </a:pPr>
            <a:endPar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Основанием для назначения и выплаты пособий по социальному обеспечению является листок нетрудоспособности, выдаваемый в установленном порядке, а при его отсутствии - </a:t>
            </a:r>
            <a:r>
              <a:rPr lang="ru-RU" sz="1532" b="1"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дубликат.</a:t>
            </a:r>
            <a:endParaRPr lang="ru-RU" sz="1532" b="1"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Пособия по временной нетрудоспособности выплачиваются работающим гражданам из расчета средней заработной платы, исчисленной в соответствии с законодательством</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indent="234467" algn="just" defTabSz="844083" fontAlgn="base">
              <a:defRPr/>
            </a:pPr>
            <a:r>
              <a:rPr lang="ru-RU" sz="1532" dirty="0">
                <a:solidFill>
                  <a:prstClr val="black"/>
                </a:solidFill>
                <a:latin typeface="Times New Roman" panose="02020603050405020304" pitchFamily="18" charset="0"/>
                <a:ea typeface="Times New Roman" panose="02020603050405020304" pitchFamily="18" charset="0"/>
                <a:cs typeface="Arial" panose="020B0604020202020204" pitchFamily="34" charset="0"/>
              </a:rPr>
              <a:t> </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С 1 декабря 2020 года действуют  </a:t>
            </a:r>
            <a:r>
              <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rPr>
              <a:t>Правила проведения экспертизы временной нетрудоспособности</a:t>
            </a: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 а также выдачи листа или справки о временной нетрудоспособности (Правила), утвержденные Приказом Минздрава РК от 18 ноября 2020 года № ҚР ДСМ-198/2020.</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Согласно внесенным изменениям:</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 1) в Правила проведения экспертизы временной нетрудоспособности, а также выдачи листа или справки о временной нетрудоспособности;</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 2) определен порядок выдачи листа или справки о временной нетрудоспособности при карантине;</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3) внесены уточнения в стандарты оказания государственных услуг «Выдача листа о временной нетрудоспособности» и «Выдача справки о временной нетрудоспособности» по:</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способам предоставления;</a:t>
            </a: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a:p>
            <a:pPr defTabSz="844083">
              <a:defRPr/>
            </a:pPr>
            <a:r>
              <a:rPr lang="ru-RU" sz="1532" dirty="0">
                <a:solidFill>
                  <a:prstClr val="black"/>
                </a:solidFill>
                <a:latin typeface="Times New Roman" panose="02020603050405020304" pitchFamily="18" charset="0"/>
                <a:ea typeface="Calibri" panose="020F0502020204030204" pitchFamily="34" charset="0"/>
                <a:cs typeface="Arial" panose="020B0604020202020204" pitchFamily="34" charset="0"/>
              </a:rPr>
              <a:t>форме оказания;…</a:t>
            </a:r>
          </a:p>
          <a:p>
            <a:pPr defTabSz="844083">
              <a:defRPr/>
            </a:pPr>
            <a:r>
              <a:rPr lang="en-US" sz="1532" b="1" dirty="0">
                <a:solidFill>
                  <a:prstClr val="black"/>
                </a:solidFill>
                <a:latin typeface="Calibri" panose="020F0502020204030204" pitchFamily="34" charset="0"/>
                <a:ea typeface="Calibri" panose="020F0502020204030204" pitchFamily="34" charset="0"/>
                <a:cs typeface="Arial" panose="020B0604020202020204" pitchFamily="34" charset="0"/>
                <a:hlinkClick r:id="rId3"/>
              </a:rPr>
              <a:t>https://egov.kz/cms/ru/articles/health_care/2Fbolnichny_list</a:t>
            </a:r>
            <a:endParaRPr lang="ru-RU" sz="1532" b="1" dirty="0">
              <a:solidFill>
                <a:prstClr val="black"/>
              </a:solidFill>
              <a:latin typeface="Times New Roman" panose="02020603050405020304" pitchFamily="18" charset="0"/>
              <a:ea typeface="Calibri" panose="020F0502020204030204" pitchFamily="34" charset="0"/>
              <a:cs typeface="Arial" panose="020B0604020202020204" pitchFamily="34" charset="0"/>
            </a:endParaRPr>
          </a:p>
          <a:p>
            <a:pPr defTabSz="844083">
              <a:defRPr/>
            </a:pPr>
            <a:endParaRPr lang="ru-RU" sz="1532"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7584670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5ABAEA46-417B-6553-9B89-95039D49CE8D}"/>
              </a:ext>
            </a:extLst>
          </p:cNvPr>
          <p:cNvSpPr txBox="1"/>
          <p:nvPr/>
        </p:nvSpPr>
        <p:spPr>
          <a:xfrm>
            <a:off x="222666" y="461199"/>
            <a:ext cx="8673639" cy="5855577"/>
          </a:xfrm>
          <a:prstGeom prst="rect">
            <a:avLst/>
          </a:prstGeom>
          <a:noFill/>
        </p:spPr>
        <p:txBody>
          <a:bodyPr wrap="square">
            <a:spAutoFit/>
          </a:bodyPr>
          <a:lstStyle/>
          <a:p>
            <a:pPr defTabSz="844083"/>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Распространяется ли в настоящий момент действие пункта 4 ППРК от 28 декабря 2015 года №1103 "Об определении размеров социального пособия по временной нетрудоспособности" на ветеранов боевых действий на территории других государств. Ввиду того, что на работе имеется следующая категория работников - военнослужащие, принимавшие участие в боевых действиях в Афганистане</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и были приравнены по льготам к ветеранам ВОВ и получали пособие по нетрудоспособности в размере 100%, Однако в связи с вводом в действие Закона РК «О ветеранах» данная категория была выделена в отдельную категорию и сейчас не является лицом, приравненным по льготам к ветеранам ВОВ. Соответственно из буквального смысла п. 4 вышеуказанного Постановления, работник не может получать пособие по временной нетрудоспособности в размере 100%? Т.е. введение Закона «О ветеранах» ухудшает положение вышеуказанной категории работников.</a:t>
            </a:r>
          </a:p>
          <a:p>
            <a:pPr defTabSz="844083"/>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defTabSz="844083"/>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ОТВЕТ: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В соответствии с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Законом «О ветеранах</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(далее – Закон) участники боевых действий в Афганистане из категории лиц, приравненных к участникам войны, были выделены в отдельную категорию ветеранов боевых действий на территории других государств. При этом, социальные гарантии, предусмотренные действующим законодательством, полностью сохранены. В настоящее время заинтересованными государственными органами в целях реализации вышеуказанного Закона принимаются соответствующие меры по приведению в соответствие действующих правовых актов, в которых имеются нормы по предоставлению социальных гарантий ветеранам. Также и в постановление Правительства Республики Казахстан «Об определении размеров социального пособия по временной нетрудоспособности» вносятся изменения в части включения новой категории ветеранов. Таким образом, данным Законом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положение ветеранов боевых действий на территории других государств не ухудшено, а напротив, указанной категории военнослужащих присвоен особый статус ветеранов, в связи с чем нормы по предоставлению им пособия по временной нетрудоспособности в размере 100% сохранены.</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Согласно ППРК от 28 декабря 2015 года № </a:t>
            </a:r>
            <a:r>
              <a:rPr lang="ru-RU" sz="1532"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1103</a:t>
            </a:r>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«Об определении размеров социального пособия по временной нетрудоспособности», размер пособия работающим ветеранам ВОВ, а также приравненным к ним по льготам ветеранам составляет 100% заработной платы</a:t>
            </a:r>
            <a:r>
              <a:rPr lang="ru-RU" sz="1108"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defTabSz="844083"/>
            <a:endParaRPr lang="ru-RU" sz="1108"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532"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86 250 = 25 * 3 450</a:t>
            </a:r>
          </a:p>
        </p:txBody>
      </p:sp>
    </p:spTree>
    <p:extLst>
      <p:ext uri="{BB962C8B-B14F-4D97-AF65-F5344CB8AC3E}">
        <p14:creationId xmlns:p14="http://schemas.microsoft.com/office/powerpoint/2010/main" val="13567684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EE48A41-1C14-5765-629F-6E628F25420D}"/>
              </a:ext>
            </a:extLst>
          </p:cNvPr>
          <p:cNvSpPr txBox="1"/>
          <p:nvPr/>
        </p:nvSpPr>
        <p:spPr>
          <a:xfrm>
            <a:off x="160526" y="320456"/>
            <a:ext cx="8751313" cy="5557162"/>
          </a:xfrm>
          <a:prstGeom prst="rect">
            <a:avLst/>
          </a:prstGeom>
          <a:noFill/>
        </p:spPr>
        <p:txBody>
          <a:bodyPr wrap="square">
            <a:spAutoFit/>
          </a:bodyPr>
          <a:lstStyle/>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какой срок работник обязан предоставить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 министра труда и социальной защиты населения РК от 10.01.2022 года на вопрос от 26.12.2021 года № 720518</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Вопрос:</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Работником после увольнения предоставлен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Оплачивается ли больничный лист в данном случае?</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Предусмотрена ли ответственность за непредоставление в срок больничного листа?</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 соответствии со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статьей 133</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Трудового кодекса РК работодатель обязан за счет своих средств выплачивать работникам социальное пособие по временной нетрудоспособности. Основанием для выплаты социальных пособий по временной нетрудоспособности являются листы о временной нетрудоспособности, выданные в порядке, определенном уполномоченным органом в области здравоохранения.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Согласно пункту 10 Правил назначения и выплаты социального пособия по временной нетрудоспособности, утвержденных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4"/>
              </a:rPr>
              <a:t>приказом</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Министра здравоохранения и социального развития РК от 30 ноября 2015 года № 907, работник предъявляет лист о временной нетрудоспособности </a:t>
            </a:r>
            <a:r>
              <a:rPr lang="ru-RU" sz="1366" b="1" kern="100" dirty="0">
                <a:solidFill>
                  <a:srgbClr val="00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работодателю в день выхода на работу, указанный в листе временной нетрудоспособности, либо до ее окончания.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Вместе с тем согласно пункту 4 </a:t>
            </a:r>
            <a:r>
              <a:rPr lang="ru-RU" sz="1366" u="sng" kern="1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5"/>
              </a:rPr>
              <a:t>статьи 113</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Кодекса при прекращении трудового договора выплата сумм, причитающихся работнику от работодателя, производится не позднее трех рабочих дней после его прекращения.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Таким образом, работник должен предоставить больничный лист в день выхода на работу, в том числе и до увольнения, так как работодатель должен успеть</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произвести выплаты.</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При этом, отмечаем, что трудовым законодательством за непредоставление листа нетрудоспособности ответственность не предусмотрена.</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Министр труда и социальной защиты населения РК                                                                      </a:t>
            </a:r>
            <a:r>
              <a:rPr lang="ru-RU" sz="1366" b="1"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Шапкенов</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 Ж.</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6668808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a:extLst>
              <a:ext uri="{FF2B5EF4-FFF2-40B4-BE49-F238E27FC236}">
                <a16:creationId xmlns:a16="http://schemas.microsoft.com/office/drawing/2014/main" id="{EA1F32FE-5A66-45F8-A738-BF3F684E0486}"/>
              </a:ext>
            </a:extLst>
          </p:cNvPr>
          <p:cNvSpPr txBox="1">
            <a:spLocks noChangeArrowheads="1"/>
          </p:cNvSpPr>
          <p:nvPr/>
        </p:nvSpPr>
        <p:spPr bwMode="auto">
          <a:xfrm>
            <a:off x="1581151" y="304801"/>
            <a:ext cx="6780334" cy="397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endParaRPr lang="ru-RU" altLang="ru-RU" sz="1846"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EE48A41-1C14-5765-629F-6E628F25420D}"/>
              </a:ext>
            </a:extLst>
          </p:cNvPr>
          <p:cNvSpPr txBox="1"/>
          <p:nvPr/>
        </p:nvSpPr>
        <p:spPr>
          <a:xfrm>
            <a:off x="246156" y="488290"/>
            <a:ext cx="8751313" cy="5767348"/>
          </a:xfrm>
          <a:prstGeom prst="rect">
            <a:avLst/>
          </a:prstGeom>
          <a:noFill/>
        </p:spPr>
        <p:txBody>
          <a:bodyPr wrap="square">
            <a:spAutoFit/>
          </a:bodyPr>
          <a:lstStyle/>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Сотрудник находился в отпуске </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без сохранения заработной платы</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в этот период открыл больничный лист, не сказав об этом Работодателю. Больничный лист открыт до сих пор, но не предоставлен вовремя. Надо ли отплачивать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Ответ:</a:t>
            </a:r>
            <a:endPar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Учитывая, что во время отпуска без сохранения заработной платы работник не исполняет свои трудовые обязанности (работу), то соответственно работнику не оплачивается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Согласно п.1 ст.133 ТК РК, при временной нетрудоспособности работодатель выплачивает работнику социальное пособие по временной нетрудоспособности за счет собственных средств (не более 15 МРП в месяц</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МРП</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При этом, пп.5 п.4 ст.133 ТК РК гласит, что соцпособие не выплачивается за дни временной нетрудоспособности, приходящиеся на дни оплачиваемого отпуска.</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Аналогично и со днями, приходящимися на отпуск без сохранения зарплаты (пп.6 п.4 ст.133 ТК РК) и отпуск по уходу за ребенком до 3-х лет (пп.7п.4 ст.133 ТК РК).</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Следовательно, если работник заболел, находясь в отпуске, то даже оформленный больничный лист не даст ему права на получение выплаты.</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Но можно частично компенсировать себе отсутствие выплаты.</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Согласно п.1 ст.94 ТК РК часть отпуска, которую работник провел на больничном, можно полностью или частично перенести.</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Обратите внимание, что важно своевременно уведомить работодателя </a:t>
            </a:r>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о переносе дней –сделать это нужно до окончания текущего отпуска</a:t>
            </a:r>
            <a:r>
              <a:rPr lang="ru-RU" sz="1366"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в котором работник оформлял больничный лист.</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r>
              <a:rPr lang="ru-RU" sz="1366" b="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Вывод: В вашем случае, если сотрудник взял отпуск без сохранения заработной платы и находится в нем, больничный лист не оплачивается согласно пп.6 п.4 ст.133 ТК РК. /</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37810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5CB3FAF-6FA7-4150-BB1D-93A955F75E3D}"/>
              </a:ext>
            </a:extLst>
          </p:cNvPr>
          <p:cNvSpPr txBox="1"/>
          <p:nvPr/>
        </p:nvSpPr>
        <p:spPr>
          <a:xfrm>
            <a:off x="734646" y="399654"/>
            <a:ext cx="4301587" cy="280974"/>
          </a:xfrm>
          <a:prstGeom prst="rect">
            <a:avLst/>
          </a:prstGeom>
          <a:noFill/>
        </p:spPr>
        <p:txBody>
          <a:bodyPr wrap="square">
            <a:spAutoFit/>
          </a:bodyPr>
          <a:lstStyle/>
          <a:p>
            <a:pPr algn="ctr" defTabSz="844083" fontAlgn="base">
              <a:lnSpc>
                <a:spcPct val="80000"/>
              </a:lnSpc>
              <a:spcBef>
                <a:spcPts val="462"/>
              </a:spcBef>
              <a:spcAft>
                <a:spcPct val="0"/>
              </a:spcAft>
              <a:defRPr/>
            </a:pPr>
            <a:r>
              <a:rPr lang="ru-RU" altLang="ru-RU" sz="1532" dirty="0">
                <a:solidFill>
                  <a:prstClr val="black"/>
                </a:solidFill>
                <a:latin typeface="Times New Roman" panose="02020603050405020304" pitchFamily="18" charset="0"/>
                <a:cs typeface="Times New Roman" panose="02020603050405020304" pitchFamily="18" charset="0"/>
              </a:rPr>
              <a:t>Руководителю. </a:t>
            </a:r>
            <a:r>
              <a:rPr lang="ru-RU" altLang="ru-RU" sz="1532" b="1" dirty="0">
                <a:solidFill>
                  <a:prstClr val="black"/>
                </a:solidFill>
                <a:latin typeface="Times New Roman" panose="02020603050405020304" pitchFamily="18" charset="0"/>
                <a:cs typeface="Times New Roman" panose="02020603050405020304" pitchFamily="18" charset="0"/>
              </a:rPr>
              <a:t>Доходы и расходы</a:t>
            </a:r>
          </a:p>
        </p:txBody>
      </p:sp>
      <p:pic>
        <p:nvPicPr>
          <p:cNvPr id="3" name="Рисунок 2">
            <a:extLst>
              <a:ext uri="{FF2B5EF4-FFF2-40B4-BE49-F238E27FC236}">
                <a16:creationId xmlns:a16="http://schemas.microsoft.com/office/drawing/2014/main" id="{6B2EEDC8-066E-481E-B384-60E98C8DEEC5}"/>
              </a:ext>
            </a:extLst>
          </p:cNvPr>
          <p:cNvPicPr>
            <a:picLocks noChangeAspect="1"/>
          </p:cNvPicPr>
          <p:nvPr/>
        </p:nvPicPr>
        <p:blipFill rotWithShape="1">
          <a:blip r:embed="rId2" cstate="print"/>
          <a:srcRect t="3421" r="44195" b="25299"/>
          <a:stretch/>
        </p:blipFill>
        <p:spPr bwMode="auto">
          <a:xfrm>
            <a:off x="3264885" y="646721"/>
            <a:ext cx="4239834" cy="3046441"/>
          </a:xfrm>
          <a:prstGeom prst="rect">
            <a:avLst/>
          </a:prstGeom>
          <a:noFill/>
          <a:ln>
            <a:noFill/>
          </a:ln>
          <a:extLst>
            <a:ext uri="{53640926-AAD7-44D8-BBD7-CCE9431645EC}">
              <a14:shadowObscured xmlns:a14="http://schemas.microsoft.com/office/drawing/2010/main"/>
            </a:ext>
          </a:extLst>
        </p:spPr>
      </p:pic>
      <p:pic>
        <p:nvPicPr>
          <p:cNvPr id="6" name="Рисунок 5">
            <a:extLst>
              <a:ext uri="{FF2B5EF4-FFF2-40B4-BE49-F238E27FC236}">
                <a16:creationId xmlns:a16="http://schemas.microsoft.com/office/drawing/2014/main" id="{DCCB70A3-A453-4562-8E68-BDE65C216135}"/>
              </a:ext>
            </a:extLst>
          </p:cNvPr>
          <p:cNvPicPr>
            <a:picLocks noChangeAspect="1"/>
          </p:cNvPicPr>
          <p:nvPr/>
        </p:nvPicPr>
        <p:blipFill rotWithShape="1">
          <a:blip r:embed="rId3" cstate="print"/>
          <a:srcRect l="12401" r="47723" b="67117"/>
          <a:stretch/>
        </p:blipFill>
        <p:spPr bwMode="auto">
          <a:xfrm>
            <a:off x="849741" y="3799787"/>
            <a:ext cx="4093578" cy="1899139"/>
          </a:xfrm>
          <a:prstGeom prst="rect">
            <a:avLst/>
          </a:prstGeom>
          <a:noFill/>
          <a:ln>
            <a:noFill/>
          </a:ln>
          <a:extLst>
            <a:ext uri="{53640926-AAD7-44D8-BBD7-CCE9431645EC}">
              <a14:shadowObscured xmlns:a14="http://schemas.microsoft.com/office/drawing/2010/main"/>
            </a:ext>
          </a:extLst>
        </p:spPr>
      </p:pic>
      <p:sp>
        <p:nvSpPr>
          <p:cNvPr id="2" name="Прямоугольник 1">
            <a:extLst>
              <a:ext uri="{FF2B5EF4-FFF2-40B4-BE49-F238E27FC236}">
                <a16:creationId xmlns:a16="http://schemas.microsoft.com/office/drawing/2014/main" id="{DFA6F140-4AA6-D271-AE75-FA8A4BD9E575}"/>
              </a:ext>
            </a:extLst>
          </p:cNvPr>
          <p:cNvSpPr/>
          <p:nvPr/>
        </p:nvSpPr>
        <p:spPr>
          <a:xfrm>
            <a:off x="5570806" y="2458329"/>
            <a:ext cx="1617785"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2537999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E7F698-6925-283D-B378-760F78569A09}"/>
              </a:ext>
            </a:extLst>
          </p:cNvPr>
          <p:cNvSpPr txBox="1"/>
          <p:nvPr/>
        </p:nvSpPr>
        <p:spPr>
          <a:xfrm>
            <a:off x="559254" y="473248"/>
            <a:ext cx="8316506" cy="5639364"/>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cs typeface="Times New Roman" panose="02020603050405020304" pitchFamily="18" charset="0"/>
              </a:rPr>
              <a:t>Утренняя практика благодарности </a:t>
            </a:r>
            <a:r>
              <a:rPr lang="ru-RU" sz="1532" dirty="0">
                <a:solidFill>
                  <a:prstClr val="black"/>
                </a:solidFill>
                <a:latin typeface="Times New Roman" panose="02020603050405020304" pitchFamily="18" charset="0"/>
                <a:cs typeface="Times New Roman" panose="02020603050405020304" pitchFamily="18" charset="0"/>
              </a:rPr>
              <a:t>— способ начать день на позитивной ноте. Не менее важно закончить его в том же ключе, засыпая с мыслями обо всем хорошем, что было в прошедшем дне.</a:t>
            </a:r>
          </a:p>
          <a:p>
            <a:pPr defTabSz="844083"/>
            <a:r>
              <a:rPr lang="ru-RU" sz="1532" dirty="0">
                <a:solidFill>
                  <a:prstClr val="black"/>
                </a:solidFill>
                <a:latin typeface="Times New Roman" panose="02020603050405020304" pitchFamily="18" charset="0"/>
                <a:cs typeface="Times New Roman" panose="02020603050405020304" pitchFamily="18" charset="0"/>
              </a:rPr>
              <a:t> </a:t>
            </a:r>
          </a:p>
          <a:p>
            <a:pPr defTabSz="844083"/>
            <a:r>
              <a:rPr lang="ru-RU" sz="1662" b="1" dirty="0">
                <a:solidFill>
                  <a:prstClr val="black"/>
                </a:solidFill>
                <a:latin typeface="Times New Roman" panose="02020603050405020304" pitchFamily="18" charset="0"/>
                <a:cs typeface="Times New Roman" panose="02020603050405020304" pitchFamily="18" charset="0"/>
              </a:rPr>
              <a:t>В стрессовой ситуации сосредоточьтесь на благодарности</a:t>
            </a:r>
          </a:p>
          <a:p>
            <a:pPr defTabSz="844083"/>
            <a:r>
              <a:rPr lang="ru-RU" sz="1662" dirty="0">
                <a:solidFill>
                  <a:prstClr val="black"/>
                </a:solidFill>
                <a:latin typeface="Times New Roman" panose="02020603050405020304" pitchFamily="18" charset="0"/>
                <a:cs typeface="Times New Roman" panose="02020603050405020304" pitchFamily="18" charset="0"/>
              </a:rPr>
              <a:t>В состоянии стресса или переутомления улучите момент, чтобы взять паузу и поразмышлять о том, что с вами происходит. Попробуйте увидеть в текущей ситуации позитивные моменты, за которые вы можете быть благодарны. Это поможет справиться с негативными обстоятельствами</a:t>
            </a:r>
          </a:p>
          <a:p>
            <a:pPr defTabSz="844083"/>
            <a:endParaRPr lang="ru-RU" sz="1662" dirty="0">
              <a:solidFill>
                <a:prstClr val="black"/>
              </a:solidFill>
              <a:latin typeface="Times New Roman" panose="02020603050405020304" pitchFamily="18" charset="0"/>
              <a:cs typeface="Times New Roman" panose="02020603050405020304" pitchFamily="18" charset="0"/>
            </a:endParaRPr>
          </a:p>
          <a:p>
            <a:pPr defTabSz="844083"/>
            <a:r>
              <a:rPr lang="ru-RU" sz="1662" b="1" dirty="0">
                <a:solidFill>
                  <a:prstClr val="black"/>
                </a:solidFill>
                <a:latin typeface="Times New Roman" panose="02020603050405020304" pitchFamily="18" charset="0"/>
                <a:cs typeface="Times New Roman" panose="02020603050405020304" pitchFamily="18" charset="0"/>
              </a:rPr>
              <a:t>Говорите слова благодарности друзьям и родным и не только им</a:t>
            </a: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r>
              <a:rPr lang="ru-RU" sz="1662" b="1" dirty="0">
                <a:solidFill>
                  <a:prstClr val="black"/>
                </a:solidFill>
                <a:latin typeface="Times New Roman" panose="02020603050405020304" pitchFamily="18" charset="0"/>
                <a:cs typeface="Times New Roman" panose="02020603050405020304" pitchFamily="18" charset="0"/>
              </a:rPr>
              <a:t>Дневник благодарности</a:t>
            </a:r>
          </a:p>
          <a:p>
            <a:pPr defTabSz="844083"/>
            <a:r>
              <a:rPr lang="ru-RU" sz="1662" dirty="0">
                <a:solidFill>
                  <a:prstClr val="black"/>
                </a:solidFill>
                <a:latin typeface="Times New Roman" panose="02020603050405020304" pitchFamily="18" charset="0"/>
                <a:cs typeface="Times New Roman" panose="02020603050405020304" pitchFamily="18" charset="0"/>
              </a:rPr>
              <a:t>Записывайте в него все, за что вы благодарны жизни и людям. Ведение дневника дает возможность оглянуться и заметить то хорошее, что у нас есть и что стоит благодарности.</a:t>
            </a: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endParaRPr lang="ru-RU" sz="1662" b="1" dirty="0">
              <a:solidFill>
                <a:prstClr val="black"/>
              </a:solidFill>
              <a:latin typeface="Times New Roman" panose="02020603050405020304" pitchFamily="18" charset="0"/>
              <a:cs typeface="Times New Roman" panose="02020603050405020304" pitchFamily="18" charset="0"/>
            </a:endParaRPr>
          </a:p>
          <a:p>
            <a:pPr defTabSz="844083"/>
            <a:r>
              <a:rPr lang="ru-RU" sz="1662" dirty="0">
                <a:solidFill>
                  <a:prstClr val="black"/>
                </a:solidFill>
                <a:latin typeface="Times New Roman" panose="02020603050405020304" pitchFamily="18" charset="0"/>
                <a:cs typeface="Times New Roman" panose="02020603050405020304" pitchFamily="18" charset="0"/>
              </a:rPr>
              <a:t>Самый тупой карандаш, лучше самой острой памяти</a:t>
            </a:r>
          </a:p>
          <a:p>
            <a:pPr defTabSz="844083"/>
            <a:endParaRPr lang="ru-RU" sz="1662" dirty="0">
              <a:solidFill>
                <a:prstClr val="black"/>
              </a:solidFill>
              <a:latin typeface="Times New Roman" panose="02020603050405020304" pitchFamily="18" charset="0"/>
              <a:cs typeface="Times New Roman" panose="02020603050405020304" pitchFamily="18" charset="0"/>
            </a:endParaRPr>
          </a:p>
        </p:txBody>
      </p:sp>
      <p:pic>
        <p:nvPicPr>
          <p:cNvPr id="4" name="Рисунок 3" descr="Изображение выглядит как инструмент, офисные принадлежности&#10;&#10;Автоматически созданное описание">
            <a:extLst>
              <a:ext uri="{FF2B5EF4-FFF2-40B4-BE49-F238E27FC236}">
                <a16:creationId xmlns:a16="http://schemas.microsoft.com/office/drawing/2014/main" id="{BEA92BF1-2141-1D44-23FD-935D970A31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6132" y="4424939"/>
            <a:ext cx="2260023" cy="2260023"/>
          </a:xfrm>
          <a:prstGeom prst="rect">
            <a:avLst/>
          </a:prstGeom>
        </p:spPr>
      </p:pic>
      <p:pic>
        <p:nvPicPr>
          <p:cNvPr id="6" name="Рисунок 5" descr="Изображение выглядит как пишущий прибор, офисные принадлежности, Маркировочный инструмент, канцтовары&#10;&#10;Автоматически созданное описание">
            <a:extLst>
              <a:ext uri="{FF2B5EF4-FFF2-40B4-BE49-F238E27FC236}">
                <a16:creationId xmlns:a16="http://schemas.microsoft.com/office/drawing/2014/main" id="{C342D464-009A-348C-451E-3078E2B033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90" y="4333703"/>
            <a:ext cx="1268780" cy="1268780"/>
          </a:xfrm>
          <a:prstGeom prst="rect">
            <a:avLst/>
          </a:prstGeom>
        </p:spPr>
      </p:pic>
    </p:spTree>
    <p:extLst>
      <p:ext uri="{BB962C8B-B14F-4D97-AF65-F5344CB8AC3E}">
        <p14:creationId xmlns:p14="http://schemas.microsoft.com/office/powerpoint/2010/main" val="40540110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1">
            <a:extLst>
              <a:ext uri="{FF2B5EF4-FFF2-40B4-BE49-F238E27FC236}">
                <a16:creationId xmlns:a16="http://schemas.microsoft.com/office/drawing/2014/main" id="{98767D9E-6C8B-4374-9C93-90E720CBE6EA}"/>
              </a:ext>
            </a:extLst>
          </p:cNvPr>
          <p:cNvSpPr txBox="1">
            <a:spLocks noChangeArrowheads="1"/>
          </p:cNvSpPr>
          <p:nvPr/>
        </p:nvSpPr>
        <p:spPr bwMode="auto">
          <a:xfrm>
            <a:off x="1581151" y="438150"/>
            <a:ext cx="6780334" cy="3971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spcBef>
                <a:spcPts val="8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3200">
                <a:solidFill>
                  <a:srgbClr val="000000"/>
                </a:solidFill>
                <a:latin typeface="Calibri" panose="020F050202020403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800">
                <a:solidFill>
                  <a:srgbClr val="000000"/>
                </a:solidFill>
                <a:latin typeface="Calibri" panose="020F050202020403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400">
                <a:solidFill>
                  <a:srgbClr val="000000"/>
                </a:solidFill>
                <a:latin typeface="Calibri" panose="020F050202020403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sz="2000">
                <a:solidFill>
                  <a:srgbClr val="000000"/>
                </a:solidFill>
                <a:latin typeface="Calibri" panose="020F0502020204030204" pitchFamily="34" charset="0"/>
                <a:ea typeface="Microsoft YaHei" panose="020B0503020204020204" pitchFamily="34" charset="-122"/>
              </a:defRPr>
            </a:lvl9pPr>
          </a:lstStyle>
          <a:p>
            <a:pPr marL="316531" indent="-315066" algn="ctr" defTabSz="844083" fontAlgn="base">
              <a:lnSpc>
                <a:spcPct val="80000"/>
              </a:lnSpc>
              <a:spcBef>
                <a:spcPts val="462"/>
              </a:spcBef>
              <a:spcAft>
                <a:spcPct val="0"/>
              </a:spcAft>
              <a:buClrTx/>
              <a:tabLst>
                <a:tab pos="842618" algn="l"/>
                <a:tab pos="1686700" algn="l"/>
                <a:tab pos="2530783" algn="l"/>
                <a:tab pos="3374866" algn="l"/>
                <a:tab pos="4218948" algn="l"/>
                <a:tab pos="5063031" algn="l"/>
                <a:tab pos="5907114" algn="l"/>
                <a:tab pos="6751196" algn="l"/>
                <a:tab pos="7595279" algn="l"/>
                <a:tab pos="8439361" algn="l"/>
                <a:tab pos="9283444" algn="l"/>
              </a:tabLst>
              <a:defRPr/>
            </a:pPr>
            <a:r>
              <a:rPr lang="ru-RU" altLang="ru-RU" sz="1532" dirty="0">
                <a:latin typeface="Times New Roman" panose="02020603050405020304" pitchFamily="18" charset="0"/>
                <a:cs typeface="Times New Roman" panose="02020603050405020304" pitchFamily="18" charset="0"/>
              </a:rPr>
              <a:t>Руководителю. </a:t>
            </a:r>
            <a:r>
              <a:rPr lang="ru-RU" altLang="ru-RU" sz="1532" b="1" dirty="0">
                <a:latin typeface="Times New Roman" panose="02020603050405020304" pitchFamily="18" charset="0"/>
                <a:cs typeface="Times New Roman" panose="02020603050405020304" pitchFamily="18" charset="0"/>
              </a:rPr>
              <a:t>Доходы и расходы. За период</a:t>
            </a:r>
          </a:p>
        </p:txBody>
      </p:sp>
      <p:pic>
        <p:nvPicPr>
          <p:cNvPr id="4" name="Рисунок 3" descr="Изображение выглядит как стол&#10;&#10;Автоматически созданное описание">
            <a:extLst>
              <a:ext uri="{FF2B5EF4-FFF2-40B4-BE49-F238E27FC236}">
                <a16:creationId xmlns:a16="http://schemas.microsoft.com/office/drawing/2014/main" id="{84B02840-6FF2-424A-A8D8-7C8CF85E2B8E}"/>
              </a:ext>
            </a:extLst>
          </p:cNvPr>
          <p:cNvPicPr>
            <a:picLocks noChangeAspect="1"/>
          </p:cNvPicPr>
          <p:nvPr/>
        </p:nvPicPr>
        <p:blipFill rotWithShape="1">
          <a:blip r:embed="rId3"/>
          <a:srcRect l="8013" t="12163" r="36538" b="12820"/>
          <a:stretch/>
        </p:blipFill>
        <p:spPr bwMode="auto">
          <a:xfrm>
            <a:off x="4366960" y="2556803"/>
            <a:ext cx="4630387" cy="3284806"/>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ABEECF23-813C-3ED7-43B0-DF92AE1D56E2}"/>
              </a:ext>
            </a:extLst>
          </p:cNvPr>
          <p:cNvSpPr txBox="1"/>
          <p:nvPr/>
        </p:nvSpPr>
        <p:spPr>
          <a:xfrm>
            <a:off x="916209" y="5899660"/>
            <a:ext cx="5765945" cy="328103"/>
          </a:xfrm>
          <a:prstGeom prst="rect">
            <a:avLst/>
          </a:prstGeom>
          <a:noFill/>
        </p:spPr>
        <p:txBody>
          <a:bodyPr wrap="square">
            <a:spAutoFit/>
          </a:bodyPr>
          <a:lstStyle/>
          <a:p>
            <a:pPr defTabSz="844083" fontAlgn="base">
              <a:spcBef>
                <a:spcPct val="0"/>
              </a:spcBef>
              <a:spcAft>
                <a:spcPct val="0"/>
              </a:spcAft>
            </a:pPr>
            <a:r>
              <a:rPr lang="ru-RU" altLang="ru-RU" sz="1532" b="1" dirty="0">
                <a:solidFill>
                  <a:prstClr val="black"/>
                </a:solidFill>
                <a:latin typeface="Times New Roman" pitchFamily="18" charset="0"/>
                <a:cs typeface="Times New Roman" pitchFamily="18" charset="0"/>
              </a:rPr>
              <a:t>Анализ. Есть возможность сравнить по годам</a:t>
            </a:r>
            <a:endParaRPr lang="ru-RU" sz="1532" dirty="0">
              <a:solidFill>
                <a:prstClr val="black"/>
              </a:solidFill>
              <a:latin typeface="Corbel"/>
              <a:cs typeface="Arial" charset="0"/>
            </a:endParaRPr>
          </a:p>
        </p:txBody>
      </p:sp>
      <p:pic>
        <p:nvPicPr>
          <p:cNvPr id="2" name="Рисунок 1">
            <a:extLst>
              <a:ext uri="{FF2B5EF4-FFF2-40B4-BE49-F238E27FC236}">
                <a16:creationId xmlns:a16="http://schemas.microsoft.com/office/drawing/2014/main" id="{0122F831-4856-3F75-4E17-2BB6D6DA56E9}"/>
              </a:ext>
            </a:extLst>
          </p:cNvPr>
          <p:cNvPicPr>
            <a:picLocks noChangeAspect="1"/>
          </p:cNvPicPr>
          <p:nvPr/>
        </p:nvPicPr>
        <p:blipFill>
          <a:blip r:embed="rId4"/>
          <a:stretch>
            <a:fillRect/>
          </a:stretch>
        </p:blipFill>
        <p:spPr>
          <a:xfrm>
            <a:off x="270179" y="718549"/>
            <a:ext cx="3964197" cy="3392735"/>
          </a:xfrm>
          <a:prstGeom prst="rect">
            <a:avLst/>
          </a:prstGeom>
        </p:spPr>
      </p:pic>
    </p:spTree>
    <p:extLst>
      <p:ext uri="{BB962C8B-B14F-4D97-AF65-F5344CB8AC3E}">
        <p14:creationId xmlns:p14="http://schemas.microsoft.com/office/powerpoint/2010/main" val="359850583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Изображение выглядит как текст&#10;&#10;Автоматически созданное описание">
            <a:extLst>
              <a:ext uri="{FF2B5EF4-FFF2-40B4-BE49-F238E27FC236}">
                <a16:creationId xmlns:a16="http://schemas.microsoft.com/office/drawing/2014/main" id="{46668D92-39EC-44F5-AC1B-4D52A59BB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513" y="371431"/>
            <a:ext cx="3706960" cy="2073477"/>
          </a:xfrm>
          <a:prstGeom prst="rect">
            <a:avLst/>
          </a:prstGeom>
        </p:spPr>
      </p:pic>
      <p:pic>
        <p:nvPicPr>
          <p:cNvPr id="5" name="Рисунок 4" descr="Изображение выглядит как стол&#10;&#10;Автоматически созданное описание">
            <a:extLst>
              <a:ext uri="{FF2B5EF4-FFF2-40B4-BE49-F238E27FC236}">
                <a16:creationId xmlns:a16="http://schemas.microsoft.com/office/drawing/2014/main" id="{B334D019-3FA6-4050-B1B9-07BD857D3F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12" y="2631373"/>
            <a:ext cx="7496976" cy="3698919"/>
          </a:xfrm>
          <a:prstGeom prst="rect">
            <a:avLst/>
          </a:prstGeom>
        </p:spPr>
      </p:pic>
      <p:sp>
        <p:nvSpPr>
          <p:cNvPr id="4" name="TextBox 3">
            <a:extLst>
              <a:ext uri="{FF2B5EF4-FFF2-40B4-BE49-F238E27FC236}">
                <a16:creationId xmlns:a16="http://schemas.microsoft.com/office/drawing/2014/main" id="{D8689EEE-1115-08F3-0D50-7836BAFABD99}"/>
              </a:ext>
            </a:extLst>
          </p:cNvPr>
          <p:cNvSpPr txBox="1"/>
          <p:nvPr/>
        </p:nvSpPr>
        <p:spPr>
          <a:xfrm>
            <a:off x="4738641" y="570836"/>
            <a:ext cx="3898922" cy="563872"/>
          </a:xfrm>
          <a:prstGeom prst="rect">
            <a:avLst/>
          </a:prstGeom>
          <a:noFill/>
        </p:spPr>
        <p:txBody>
          <a:bodyPr wrap="square">
            <a:spAutoFit/>
          </a:bodyPr>
          <a:lstStyle/>
          <a:p>
            <a:pPr defTabSz="844083" fontAlgn="base">
              <a:spcBef>
                <a:spcPct val="0"/>
              </a:spcBef>
              <a:spcAft>
                <a:spcPct val="0"/>
              </a:spcAft>
              <a:defRPr/>
            </a:pPr>
            <a:r>
              <a:rPr lang="ru-RU" altLang="ru-RU" sz="1532" b="1" dirty="0">
                <a:solidFill>
                  <a:prstClr val="black"/>
                </a:solidFill>
                <a:latin typeface="Times New Roman" pitchFamily="18" charset="0"/>
                <a:cs typeface="Times New Roman" pitchFamily="18" charset="0"/>
              </a:rPr>
              <a:t>Есть возможность провести Анализ  </a:t>
            </a:r>
          </a:p>
          <a:p>
            <a:pPr defTabSz="844083" fontAlgn="base">
              <a:spcBef>
                <a:spcPct val="0"/>
              </a:spcBef>
              <a:spcAft>
                <a:spcPct val="0"/>
              </a:spcAft>
              <a:defRPr/>
            </a:pPr>
            <a:r>
              <a:rPr lang="ru-RU" altLang="ru-RU" sz="1532" b="1" dirty="0">
                <a:solidFill>
                  <a:prstClr val="black"/>
                </a:solidFill>
                <a:latin typeface="Times New Roman" pitchFamily="18" charset="0"/>
                <a:cs typeface="Times New Roman" pitchFamily="18" charset="0"/>
              </a:rPr>
              <a:t>помесячно</a:t>
            </a:r>
            <a:endParaRPr lang="ru-RU" sz="1532" dirty="0">
              <a:solidFill>
                <a:prstClr val="black"/>
              </a:solidFill>
              <a:latin typeface="Corbel"/>
              <a:cs typeface="Arial" charset="0"/>
            </a:endParaRPr>
          </a:p>
        </p:txBody>
      </p:sp>
      <p:sp>
        <p:nvSpPr>
          <p:cNvPr id="2" name="Прямоугольник 1">
            <a:extLst>
              <a:ext uri="{FF2B5EF4-FFF2-40B4-BE49-F238E27FC236}">
                <a16:creationId xmlns:a16="http://schemas.microsoft.com/office/drawing/2014/main" id="{9C19457E-673C-39AC-5A43-1AB9A6FFC3E2}"/>
              </a:ext>
            </a:extLst>
          </p:cNvPr>
          <p:cNvSpPr/>
          <p:nvPr/>
        </p:nvSpPr>
        <p:spPr>
          <a:xfrm>
            <a:off x="907366" y="1276643"/>
            <a:ext cx="1751428" cy="1899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19360925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7147313-F093-B72B-96CC-E55151D3C9EA}"/>
              </a:ext>
            </a:extLst>
          </p:cNvPr>
          <p:cNvPicPr>
            <a:picLocks noChangeAspect="1"/>
          </p:cNvPicPr>
          <p:nvPr/>
        </p:nvPicPr>
        <p:blipFill rotWithShape="1">
          <a:blip r:embed="rId2"/>
          <a:srcRect l="17138" b="57786"/>
          <a:stretch/>
        </p:blipFill>
        <p:spPr>
          <a:xfrm>
            <a:off x="2112650" y="504369"/>
            <a:ext cx="6456083" cy="1974348"/>
          </a:xfrm>
          <a:prstGeom prst="rect">
            <a:avLst/>
          </a:prstGeom>
        </p:spPr>
      </p:pic>
      <p:pic>
        <p:nvPicPr>
          <p:cNvPr id="2" name="Рисунок 1">
            <a:extLst>
              <a:ext uri="{FF2B5EF4-FFF2-40B4-BE49-F238E27FC236}">
                <a16:creationId xmlns:a16="http://schemas.microsoft.com/office/drawing/2014/main" id="{5675C43A-38AC-FCD3-B1CE-9357AE480682}"/>
              </a:ext>
            </a:extLst>
          </p:cNvPr>
          <p:cNvPicPr>
            <a:picLocks noChangeAspect="1"/>
          </p:cNvPicPr>
          <p:nvPr/>
        </p:nvPicPr>
        <p:blipFill rotWithShape="1">
          <a:blip r:embed="rId3"/>
          <a:srcRect l="10834"/>
          <a:stretch/>
        </p:blipFill>
        <p:spPr>
          <a:xfrm>
            <a:off x="783273" y="3057616"/>
            <a:ext cx="7680597" cy="3311319"/>
          </a:xfrm>
          <a:prstGeom prst="rect">
            <a:avLst/>
          </a:prstGeom>
        </p:spPr>
      </p:pic>
      <p:sp>
        <p:nvSpPr>
          <p:cNvPr id="5" name="TextBox 4">
            <a:extLst>
              <a:ext uri="{FF2B5EF4-FFF2-40B4-BE49-F238E27FC236}">
                <a16:creationId xmlns:a16="http://schemas.microsoft.com/office/drawing/2014/main" id="{FEC9247A-F906-22AB-75D4-02DE31813953}"/>
              </a:ext>
            </a:extLst>
          </p:cNvPr>
          <p:cNvSpPr txBox="1"/>
          <p:nvPr/>
        </p:nvSpPr>
        <p:spPr>
          <a:xfrm>
            <a:off x="583865" y="2642683"/>
            <a:ext cx="7444519" cy="328103"/>
          </a:xfrm>
          <a:prstGeom prst="rect">
            <a:avLst/>
          </a:prstGeom>
          <a:noFill/>
        </p:spPr>
        <p:txBody>
          <a:bodyPr wrap="square">
            <a:spAutoFit/>
          </a:bodyPr>
          <a:lstStyle/>
          <a:p>
            <a:pPr algn="ctr" defTabSz="844083" eaLnBrk="0" fontAlgn="base" hangingPunct="0">
              <a:buClr>
                <a:prstClr val="black"/>
              </a:buClr>
              <a:buSzPts val="2000"/>
              <a:defRPr/>
            </a:pPr>
            <a:r>
              <a:rPr lang="ru-RU" sz="1532" b="1" dirty="0">
                <a:solidFill>
                  <a:prstClr val="black"/>
                </a:solidFill>
                <a:latin typeface="Times New Roman" panose="02020603050405020304" pitchFamily="18" charset="0"/>
                <a:ea typeface="Arial"/>
                <a:cs typeface="Times New Roman" panose="02020603050405020304" pitchFamily="18" charset="0"/>
                <a:sym typeface="Arial"/>
              </a:rPr>
              <a:t>Доходы и расходы в разрезе групп</a:t>
            </a:r>
          </a:p>
        </p:txBody>
      </p:sp>
      <p:sp>
        <p:nvSpPr>
          <p:cNvPr id="4" name="Прямоугольник 3">
            <a:extLst>
              <a:ext uri="{FF2B5EF4-FFF2-40B4-BE49-F238E27FC236}">
                <a16:creationId xmlns:a16="http://schemas.microsoft.com/office/drawing/2014/main" id="{60557F8A-BF90-0E07-C598-719187F0F7AB}"/>
              </a:ext>
            </a:extLst>
          </p:cNvPr>
          <p:cNvSpPr/>
          <p:nvPr/>
        </p:nvSpPr>
        <p:spPr>
          <a:xfrm>
            <a:off x="2166424" y="2106637"/>
            <a:ext cx="1617785" cy="1547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Tree>
    <p:extLst>
      <p:ext uri="{BB962C8B-B14F-4D97-AF65-F5344CB8AC3E}">
        <p14:creationId xmlns:p14="http://schemas.microsoft.com/office/powerpoint/2010/main" val="12524111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7584" y="1478090"/>
            <a:ext cx="7848872" cy="243143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Бюджетирование и Бюджетный контроль</a:t>
            </a:r>
            <a:endParaRPr kumimoji="0" lang="en-US"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это план действий на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предстоящий отчетный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период, выраженный в количественном и суммовом выражении.</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Бюджетный центр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участок организации, в отношении которого может быть применен контроль через подготовленные бюджет</a:t>
            </a:r>
          </a:p>
        </p:txBody>
      </p:sp>
      <p:sp>
        <p:nvSpPr>
          <p:cNvPr id="5" name="TextBox 4">
            <a:extLst>
              <a:ext uri="{FF2B5EF4-FFF2-40B4-BE49-F238E27FC236}">
                <a16:creationId xmlns:a16="http://schemas.microsoft.com/office/drawing/2014/main" id="{69C93CDE-AEC1-4E01-A5B1-70C938DABC48}"/>
              </a:ext>
            </a:extLst>
          </p:cNvPr>
          <p:cNvSpPr txBox="1"/>
          <p:nvPr/>
        </p:nvSpPr>
        <p:spPr>
          <a:xfrm>
            <a:off x="1475656" y="116632"/>
            <a:ext cx="7488832" cy="603242"/>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66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Критическое мышление — способность человека ставить под сомнение поступающую информацию, включая собственные убеждения.</a:t>
            </a:r>
          </a:p>
        </p:txBody>
      </p:sp>
      <p:pic>
        <p:nvPicPr>
          <p:cNvPr id="3" name="Рисунок 2" descr="Изображение выглядит как освещенный, темный&#10;&#10;Автоматически созданное описание">
            <a:extLst>
              <a:ext uri="{FF2B5EF4-FFF2-40B4-BE49-F238E27FC236}">
                <a16:creationId xmlns:a16="http://schemas.microsoft.com/office/drawing/2014/main" id="{272E1DEB-4B83-0226-E73C-3C0CD99A9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3875824"/>
            <a:ext cx="3048264" cy="2286198"/>
          </a:xfrm>
          <a:prstGeom prst="rect">
            <a:avLst/>
          </a:prstGeom>
        </p:spPr>
      </p:pic>
    </p:spTree>
    <p:extLst>
      <p:ext uri="{BB962C8B-B14F-4D97-AF65-F5344CB8AC3E}">
        <p14:creationId xmlns:p14="http://schemas.microsoft.com/office/powerpoint/2010/main" val="10280892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188640"/>
            <a:ext cx="8496944" cy="65248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Виды бюджетов:</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Инкрементный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бюджет, предусматривающий построение бюджета на следующий года,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основываясь на результатах текущего года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учетом ожидаемого роста или инфляции. Традиционный. (Минус – сложно выявить неоптимальные и непроизводительные расходы).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Скользящий</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(непрерывный)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Rolling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Continuous</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постоянно обновляемый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бюджет путем добавления следующего учетного периода (месяца или квартала) по истечении самого близкого учетного  периода;</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На нулевой основе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(ZBB –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Zero</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Based</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метод составления бюджета, который требует, чтобы все затраты были четко обоснованы ожидаемыми выгодами, при этом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планирование каждого бюджетного периода </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производится вне зависимости от предыдущего</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900"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Попроцессный</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(АВВ –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Activity-Based</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Budgeting</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бюджетирование, основанное на попроцессном </a:t>
            </a:r>
            <a:r>
              <a:rPr kumimoji="0" lang="ru-RU" sz="19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калькулировании</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затрат (рассмотрении отдельных видов деятельности/процессов и соответствующих драйверов затрат). При этом контроль и управление расходами должны быть сфокусированы </a:t>
            </a:r>
            <a:r>
              <a:rPr kumimoji="0" lang="ru-RU" sz="19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результатах процесса</a:t>
            </a:r>
            <a:r>
              <a:rPr kumimoji="0" lang="ru-RU" sz="19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 не на исходных ресурсах процесса.</a:t>
            </a:r>
          </a:p>
        </p:txBody>
      </p:sp>
      <p:pic>
        <p:nvPicPr>
          <p:cNvPr id="3" name="Рисунок 2">
            <a:extLst>
              <a:ext uri="{FF2B5EF4-FFF2-40B4-BE49-F238E27FC236}">
                <a16:creationId xmlns:a16="http://schemas.microsoft.com/office/drawing/2014/main" id="{77091A87-F483-48FD-B738-BFB28AA352EC}"/>
              </a:ext>
            </a:extLst>
          </p:cNvPr>
          <p:cNvPicPr>
            <a:picLocks noChangeAspect="1"/>
          </p:cNvPicPr>
          <p:nvPr/>
        </p:nvPicPr>
        <p:blipFill>
          <a:blip r:embed="rId2"/>
          <a:stretch>
            <a:fillRect/>
          </a:stretch>
        </p:blipFill>
        <p:spPr>
          <a:xfrm>
            <a:off x="7507290" y="32859"/>
            <a:ext cx="1619672" cy="784311"/>
          </a:xfrm>
          <a:prstGeom prst="rect">
            <a:avLst/>
          </a:prstGeom>
        </p:spPr>
      </p:pic>
    </p:spTree>
    <p:extLst>
      <p:ext uri="{BB962C8B-B14F-4D97-AF65-F5344CB8AC3E}">
        <p14:creationId xmlns:p14="http://schemas.microsoft.com/office/powerpoint/2010/main" val="2682213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Прямая соединительная линия 14"/>
          <p:cNvCxnSpPr>
            <a:cxnSpLocks/>
            <a:stCxn id="13" idx="1"/>
          </p:cNvCxnSpPr>
          <p:nvPr/>
        </p:nvCxnSpPr>
        <p:spPr>
          <a:xfrm flipH="1" flipV="1">
            <a:off x="3866350" y="2033152"/>
            <a:ext cx="40961" cy="3290212"/>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9" name="Скругленный прямоугольник 18"/>
          <p:cNvSpPr/>
          <p:nvPr/>
        </p:nvSpPr>
        <p:spPr>
          <a:xfrm>
            <a:off x="1454338" y="2330069"/>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7" name="Скругленный прямоугольник 16"/>
          <p:cNvSpPr/>
          <p:nvPr/>
        </p:nvSpPr>
        <p:spPr>
          <a:xfrm>
            <a:off x="2378525" y="3761344"/>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6" name="Скругленный прямоугольник 15"/>
          <p:cNvSpPr/>
          <p:nvPr/>
        </p:nvSpPr>
        <p:spPr>
          <a:xfrm>
            <a:off x="3043215" y="4492503"/>
            <a:ext cx="3722260"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3" name="Скругленный прямоугольник 12"/>
          <p:cNvSpPr/>
          <p:nvPr/>
        </p:nvSpPr>
        <p:spPr>
          <a:xfrm>
            <a:off x="3907311" y="5157192"/>
            <a:ext cx="3323446" cy="33234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 name="Текст 1"/>
          <p:cNvSpPr>
            <a:spLocks noGrp="1"/>
          </p:cNvSpPr>
          <p:nvPr>
            <p:ph type="body" sz="quarter" idx="10"/>
          </p:nvPr>
        </p:nvSpPr>
        <p:spPr>
          <a:xfrm>
            <a:off x="2644403" y="373444"/>
            <a:ext cx="4239267" cy="573995"/>
          </a:xfrm>
        </p:spPr>
        <p:txBody>
          <a:bodyPr>
            <a:normAutofit/>
          </a:bodyPr>
          <a:lstStyle/>
          <a:p>
            <a:pPr>
              <a:buNone/>
            </a:pPr>
            <a:r>
              <a:rPr lang="ru-RU" sz="2031" b="1" dirty="0">
                <a:latin typeface="Times New Roman" pitchFamily="18" charset="0"/>
                <a:cs typeface="Times New Roman" pitchFamily="18" charset="0"/>
              </a:rPr>
              <a:t>Скользящее бюджетирование</a:t>
            </a:r>
          </a:p>
        </p:txBody>
      </p:sp>
      <p:sp>
        <p:nvSpPr>
          <p:cNvPr id="3" name="Прямоугольник 2"/>
          <p:cNvSpPr/>
          <p:nvPr/>
        </p:nvSpPr>
        <p:spPr>
          <a:xfrm>
            <a:off x="664983" y="941080"/>
            <a:ext cx="3233134" cy="34810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Традиционное бюджетирование</a:t>
            </a:r>
          </a:p>
        </p:txBody>
      </p:sp>
      <p:sp>
        <p:nvSpPr>
          <p:cNvPr id="4" name="Прямоугольник 3"/>
          <p:cNvSpPr/>
          <p:nvPr/>
        </p:nvSpPr>
        <p:spPr>
          <a:xfrm>
            <a:off x="768769" y="1829298"/>
            <a:ext cx="3036088"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srgbClr val="0000CC"/>
                </a:solidFill>
                <a:effectLst/>
                <a:uLnTx/>
                <a:uFillTx/>
                <a:latin typeface="Times New Roman" pitchFamily="18" charset="0"/>
                <a:ea typeface="+mn-ea"/>
                <a:cs typeface="Times New Roman" pitchFamily="18" charset="0"/>
              </a:rPr>
              <a:t>Скользящее бюджетирование</a:t>
            </a:r>
          </a:p>
        </p:txBody>
      </p:sp>
      <p:sp>
        <p:nvSpPr>
          <p:cNvPr id="5" name="Прямоугольник 4"/>
          <p:cNvSpPr/>
          <p:nvPr/>
        </p:nvSpPr>
        <p:spPr>
          <a:xfrm>
            <a:off x="683382" y="1288166"/>
            <a:ext cx="4629794" cy="31963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01.01.24г</a:t>
            </a:r>
            <a:r>
              <a:rPr kumimoji="0" lang="ru-RU" sz="129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по   </a:t>
            </a: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31.12.24г    01.01.25г   по 31.12.2025г …..</a:t>
            </a:r>
          </a:p>
        </p:txBody>
      </p:sp>
      <p:sp>
        <p:nvSpPr>
          <p:cNvPr id="6" name="Прямоугольник 5"/>
          <p:cNvSpPr/>
          <p:nvPr/>
        </p:nvSpPr>
        <p:spPr>
          <a:xfrm>
            <a:off x="2005220" y="2307288"/>
            <a:ext cx="3671243" cy="36227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2024 г. по 2028 г</a:t>
            </a:r>
          </a:p>
        </p:txBody>
      </p:sp>
      <p:sp>
        <p:nvSpPr>
          <p:cNvPr id="9" name="Прямоугольник 8"/>
          <p:cNvSpPr/>
          <p:nvPr/>
        </p:nvSpPr>
        <p:spPr>
          <a:xfrm>
            <a:off x="1846774" y="3030188"/>
            <a:ext cx="3722260"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2025 по 2029 г.</a:t>
            </a:r>
          </a:p>
        </p:txBody>
      </p:sp>
      <p:sp>
        <p:nvSpPr>
          <p:cNvPr id="10" name="Прямоугольник 9"/>
          <p:cNvSpPr/>
          <p:nvPr/>
        </p:nvSpPr>
        <p:spPr>
          <a:xfrm>
            <a:off x="2444994" y="3738564"/>
            <a:ext cx="3655791" cy="362279"/>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2026 по 2030 г.</a:t>
            </a:r>
          </a:p>
        </p:txBody>
      </p:sp>
      <p:sp>
        <p:nvSpPr>
          <p:cNvPr id="11" name="Прямоугольник 10"/>
          <p:cNvSpPr/>
          <p:nvPr/>
        </p:nvSpPr>
        <p:spPr>
          <a:xfrm>
            <a:off x="3176972" y="4469721"/>
            <a:ext cx="3588502" cy="632224"/>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2027 по 2031 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sp>
        <p:nvSpPr>
          <p:cNvPr id="12" name="Прямоугольник 11"/>
          <p:cNvSpPr/>
          <p:nvPr/>
        </p:nvSpPr>
        <p:spPr>
          <a:xfrm>
            <a:off x="3907311" y="5157194"/>
            <a:ext cx="3456384"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+1 год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2028 по 2032 г.</a:t>
            </a:r>
          </a:p>
        </p:txBody>
      </p:sp>
      <p:sp>
        <p:nvSpPr>
          <p:cNvPr id="21" name="Прямоугольник 20"/>
          <p:cNvSpPr/>
          <p:nvPr/>
        </p:nvSpPr>
        <p:spPr>
          <a:xfrm>
            <a:off x="6400800" y="2133600"/>
            <a:ext cx="1927599" cy="816762"/>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01.01.24г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РК имеет бюджет на 5 лет, </a:t>
            </a:r>
          </a:p>
        </p:txBody>
      </p:sp>
      <p:sp>
        <p:nvSpPr>
          <p:cNvPr id="22" name="Прямоугольник 21"/>
          <p:cNvSpPr/>
          <p:nvPr/>
        </p:nvSpPr>
        <p:spPr>
          <a:xfrm>
            <a:off x="849740" y="5024255"/>
            <a:ext cx="2127006" cy="1058238"/>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01.01.28г РК имеет бюджет на 5 лет, составленный с </a:t>
            </a:r>
            <a:r>
              <a:rPr kumimoji="0" lang="ru-RU" sz="1569" b="1" i="0" u="none" strike="noStrike" kern="1200" cap="none" spc="0" normalizeH="0" baseline="0" noProof="0" dirty="0">
                <a:ln>
                  <a:noFill/>
                </a:ln>
                <a:solidFill>
                  <a:srgbClr val="1E09B7"/>
                </a:solidFill>
                <a:effectLst/>
                <a:uLnTx/>
                <a:uFillTx/>
                <a:latin typeface="Times New Roman" pitchFamily="18" charset="0"/>
                <a:ea typeface="+mn-ea"/>
                <a:cs typeface="Times New Roman" pitchFamily="18" charset="0"/>
              </a:rPr>
              <a:t> 2028г по  2032</a:t>
            </a:r>
          </a:p>
        </p:txBody>
      </p:sp>
      <p:sp>
        <p:nvSpPr>
          <p:cNvPr id="24" name="Прямоугольная выноска 23"/>
          <p:cNvSpPr/>
          <p:nvPr/>
        </p:nvSpPr>
        <p:spPr>
          <a:xfrm>
            <a:off x="6399895" y="2048760"/>
            <a:ext cx="1927599" cy="999240"/>
          </a:xfrm>
          <a:prstGeom prst="wedgeRectCallout">
            <a:avLst>
              <a:gd name="adj1" fmla="val -98375"/>
              <a:gd name="adj2" fmla="val -24142"/>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5" name="Прямоугольная выноска 24"/>
          <p:cNvSpPr/>
          <p:nvPr/>
        </p:nvSpPr>
        <p:spPr>
          <a:xfrm>
            <a:off x="783272" y="5024255"/>
            <a:ext cx="2193474" cy="1058238"/>
          </a:xfrm>
          <a:prstGeom prst="wedgeRectCallout">
            <a:avLst>
              <a:gd name="adj1" fmla="val 85790"/>
              <a:gd name="adj2" fmla="val -23091"/>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6" name="4-конечная звезда 25"/>
          <p:cNvSpPr/>
          <p:nvPr/>
        </p:nvSpPr>
        <p:spPr>
          <a:xfrm>
            <a:off x="3800243" y="1968449"/>
            <a:ext cx="132938" cy="132938"/>
          </a:xfrm>
          <a:prstGeom prst="star4">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1030086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Прямая соединительная линия 14"/>
          <p:cNvCxnSpPr>
            <a:cxnSpLocks/>
          </p:cNvCxnSpPr>
          <p:nvPr/>
        </p:nvCxnSpPr>
        <p:spPr>
          <a:xfrm flipH="1" flipV="1">
            <a:off x="3840842" y="1534636"/>
            <a:ext cx="66469" cy="3821963"/>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9" name="Скругленный прямоугольник 18"/>
          <p:cNvSpPr/>
          <p:nvPr/>
        </p:nvSpPr>
        <p:spPr>
          <a:xfrm>
            <a:off x="1115616" y="1768765"/>
            <a:ext cx="4453418"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17" name="Скругленный прямоугольник 16"/>
          <p:cNvSpPr/>
          <p:nvPr/>
        </p:nvSpPr>
        <p:spPr>
          <a:xfrm>
            <a:off x="1315023" y="3836390"/>
            <a:ext cx="4785762" cy="332345"/>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66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01.02.2024 г. по 31.01.2025г</a:t>
            </a:r>
          </a:p>
        </p:txBody>
      </p:sp>
      <p:sp>
        <p:nvSpPr>
          <p:cNvPr id="16" name="Скругленный прямоугольник 15"/>
          <p:cNvSpPr/>
          <p:nvPr/>
        </p:nvSpPr>
        <p:spPr>
          <a:xfrm>
            <a:off x="2112650" y="4359565"/>
            <a:ext cx="5915734" cy="360347"/>
          </a:xfrm>
          <a:prstGeom prst="roundRect">
            <a:avLst/>
          </a:prstGeom>
          <a:solidFill>
            <a:schemeClr val="accent3">
              <a:lumMod val="40000"/>
              <a:lumOff val="6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a:ln>
                <a:noFill/>
              </a:ln>
              <a:solidFill>
                <a:prstClr val="white"/>
              </a:solidFill>
              <a:effectLst/>
              <a:uLnTx/>
              <a:uFillTx/>
              <a:latin typeface="Calibri"/>
              <a:ea typeface="+mn-ea"/>
              <a:cs typeface="+mn-cs"/>
            </a:endParaRPr>
          </a:p>
        </p:txBody>
      </p:sp>
      <p:sp>
        <p:nvSpPr>
          <p:cNvPr id="2" name="Текст 1"/>
          <p:cNvSpPr>
            <a:spLocks noGrp="1"/>
          </p:cNvSpPr>
          <p:nvPr>
            <p:ph type="body" sz="quarter" idx="10"/>
          </p:nvPr>
        </p:nvSpPr>
        <p:spPr>
          <a:xfrm>
            <a:off x="2644403" y="395656"/>
            <a:ext cx="4239267" cy="573995"/>
          </a:xfrm>
        </p:spPr>
        <p:txBody>
          <a:bodyPr>
            <a:normAutofit/>
          </a:bodyPr>
          <a:lstStyle/>
          <a:p>
            <a:pPr>
              <a:buNone/>
            </a:pPr>
            <a:r>
              <a:rPr lang="ru-RU" sz="2031" b="1" dirty="0">
                <a:latin typeface="Times New Roman" pitchFamily="18" charset="0"/>
                <a:cs typeface="Times New Roman" pitchFamily="18" charset="0"/>
              </a:rPr>
              <a:t>Скользящее бюджетирование</a:t>
            </a:r>
          </a:p>
        </p:txBody>
      </p:sp>
      <p:sp>
        <p:nvSpPr>
          <p:cNvPr id="3" name="Прямоугольник 2"/>
          <p:cNvSpPr/>
          <p:nvPr/>
        </p:nvSpPr>
        <p:spPr>
          <a:xfrm>
            <a:off x="650335" y="1237014"/>
            <a:ext cx="3246786"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Традиционное бюджетирование</a:t>
            </a:r>
          </a:p>
        </p:txBody>
      </p:sp>
      <p:sp>
        <p:nvSpPr>
          <p:cNvPr id="4" name="Прямоугольник 3"/>
          <p:cNvSpPr/>
          <p:nvPr/>
        </p:nvSpPr>
        <p:spPr>
          <a:xfrm>
            <a:off x="353313" y="2547491"/>
            <a:ext cx="3036088" cy="34810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662" b="1" i="0" u="none" strike="noStrike" kern="1200" cap="none" spc="0" normalizeH="0" baseline="0" noProof="0" dirty="0">
                <a:ln>
                  <a:noFill/>
                </a:ln>
                <a:solidFill>
                  <a:srgbClr val="0070C0"/>
                </a:solidFill>
                <a:effectLst/>
                <a:uLnTx/>
                <a:uFillTx/>
                <a:latin typeface="Times New Roman" pitchFamily="18" charset="0"/>
                <a:ea typeface="+mn-ea"/>
                <a:cs typeface="Times New Roman" pitchFamily="18" charset="0"/>
              </a:rPr>
              <a:t>Скользящее бюджетирование</a:t>
            </a:r>
          </a:p>
        </p:txBody>
      </p:sp>
      <p:sp>
        <p:nvSpPr>
          <p:cNvPr id="5" name="Прямоугольник 4"/>
          <p:cNvSpPr/>
          <p:nvPr/>
        </p:nvSpPr>
        <p:spPr>
          <a:xfrm>
            <a:off x="783271" y="904669"/>
            <a:ext cx="4629794" cy="319639"/>
          </a:xfrm>
          <a:prstGeom prst="rect">
            <a:avLst/>
          </a:prstGeom>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01.01.24г</a:t>
            </a:r>
            <a:r>
              <a:rPr kumimoji="0" lang="ru-RU" sz="129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по   </a:t>
            </a:r>
            <a:r>
              <a:rPr kumimoji="0" lang="ru-RU" sz="1477"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31.12.24г    01.02.24г   по 31.01.2025г …..</a:t>
            </a:r>
          </a:p>
        </p:txBody>
      </p:sp>
      <p:sp>
        <p:nvSpPr>
          <p:cNvPr id="6" name="Прямоугольник 5"/>
          <p:cNvSpPr/>
          <p:nvPr/>
        </p:nvSpPr>
        <p:spPr>
          <a:xfrm>
            <a:off x="1115616" y="1745984"/>
            <a:ext cx="4386949" cy="362279"/>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01.01.2024 г. по 31.12.2024г</a:t>
            </a:r>
          </a:p>
        </p:txBody>
      </p:sp>
      <p:sp>
        <p:nvSpPr>
          <p:cNvPr id="9" name="Прямоугольник 8"/>
          <p:cNvSpPr/>
          <p:nvPr/>
        </p:nvSpPr>
        <p:spPr>
          <a:xfrm>
            <a:off x="849740" y="3096657"/>
            <a:ext cx="5118107" cy="36227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754"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Составлен с 01.01.2024 г. по 31.12.2024г</a:t>
            </a:r>
          </a:p>
        </p:txBody>
      </p:sp>
      <p:sp>
        <p:nvSpPr>
          <p:cNvPr id="11" name="Прямоугольник 10"/>
          <p:cNvSpPr/>
          <p:nvPr/>
        </p:nvSpPr>
        <p:spPr>
          <a:xfrm>
            <a:off x="2218204" y="4359566"/>
            <a:ext cx="5782796" cy="376385"/>
          </a:xfrm>
          <a:prstGeom prst="rect">
            <a:avLst/>
          </a:prstGeom>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846"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+ 1месяц </a:t>
            </a:r>
            <a:r>
              <a:rPr kumimoji="0" lang="ru-RU" sz="1846"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Составлен с 01.03.2024 г. по 28.02.2025г   </a:t>
            </a:r>
            <a:r>
              <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p:txBody>
      </p:sp>
      <p:sp>
        <p:nvSpPr>
          <p:cNvPr id="12" name="Прямоугольник 11"/>
          <p:cNvSpPr/>
          <p:nvPr/>
        </p:nvSpPr>
        <p:spPr>
          <a:xfrm>
            <a:off x="3907311" y="5348022"/>
            <a:ext cx="4719294" cy="348109"/>
          </a:xfrm>
          <a:prstGeom prst="rect">
            <a:avLst/>
          </a:prstGeom>
          <a:solidFill>
            <a:schemeClr val="accent3">
              <a:lumMod val="40000"/>
              <a:lumOff val="60000"/>
            </a:schemeClr>
          </a:solidFill>
          <a:scene3d>
            <a:camera prst="orthographicFront"/>
            <a:lightRig rig="threePt" dir="t"/>
          </a:scene3d>
          <a:sp3d>
            <a:bevelT/>
          </a:sp3d>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662"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Уже имеем бюджет с 01.01.2025 г. по 31.12.2025г</a:t>
            </a:r>
            <a:endParaRPr kumimoji="0" lang="ru-RU" sz="1754"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21" name="Прямоугольник 20"/>
          <p:cNvSpPr/>
          <p:nvPr/>
        </p:nvSpPr>
        <p:spPr>
          <a:xfrm>
            <a:off x="6632537" y="1600200"/>
            <a:ext cx="1927599" cy="816762"/>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01.01.24г</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имеет бюджет на один год.</a:t>
            </a:r>
          </a:p>
        </p:txBody>
      </p:sp>
      <p:sp>
        <p:nvSpPr>
          <p:cNvPr id="22" name="Прямоугольник 21"/>
          <p:cNvSpPr/>
          <p:nvPr/>
        </p:nvSpPr>
        <p:spPr>
          <a:xfrm>
            <a:off x="849740" y="5024255"/>
            <a:ext cx="2127006" cy="1058238"/>
          </a:xfrm>
          <a:prstGeom prst="rect">
            <a:avLst/>
          </a:prstGeom>
        </p:spPr>
        <p:txBody>
          <a:bodyPr wrap="squar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endPar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6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На 01.01.25г имеет бюджет на следующий год.</a:t>
            </a:r>
            <a:endParaRPr kumimoji="0" lang="ru-RU" sz="1569" b="1" i="0" u="none" strike="noStrike" kern="1200" cap="none" spc="0" normalizeH="0" baseline="0" noProof="0" dirty="0">
              <a:ln>
                <a:noFill/>
              </a:ln>
              <a:solidFill>
                <a:srgbClr val="1E09B7"/>
              </a:solidFill>
              <a:effectLst/>
              <a:uLnTx/>
              <a:uFillTx/>
              <a:latin typeface="Times New Roman" pitchFamily="18" charset="0"/>
              <a:ea typeface="+mn-ea"/>
              <a:cs typeface="Times New Roman" pitchFamily="18" charset="0"/>
            </a:endParaRPr>
          </a:p>
        </p:txBody>
      </p:sp>
      <p:sp>
        <p:nvSpPr>
          <p:cNvPr id="24" name="Прямоугольная выноска 23"/>
          <p:cNvSpPr/>
          <p:nvPr/>
        </p:nvSpPr>
        <p:spPr>
          <a:xfrm>
            <a:off x="6566068" y="1569358"/>
            <a:ext cx="1927599" cy="929077"/>
          </a:xfrm>
          <a:prstGeom prst="wedgeRectCallout">
            <a:avLst>
              <a:gd name="adj1" fmla="val -98375"/>
              <a:gd name="adj2" fmla="val -24142"/>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5" name="Прямоугольная выноска 24"/>
          <p:cNvSpPr/>
          <p:nvPr/>
        </p:nvSpPr>
        <p:spPr>
          <a:xfrm>
            <a:off x="783272" y="5242790"/>
            <a:ext cx="2193474" cy="1005610"/>
          </a:xfrm>
          <a:prstGeom prst="wedgeRectCallout">
            <a:avLst>
              <a:gd name="adj1" fmla="val 85790"/>
              <a:gd name="adj2" fmla="val -23091"/>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
        <p:nvSpPr>
          <p:cNvPr id="26" name="4-конечная звезда 25"/>
          <p:cNvSpPr/>
          <p:nvPr/>
        </p:nvSpPr>
        <p:spPr>
          <a:xfrm>
            <a:off x="3774373" y="838200"/>
            <a:ext cx="132938" cy="132938"/>
          </a:xfrm>
          <a:prstGeom prst="star4">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83" rtl="0" eaLnBrk="1" fontAlgn="auto" latinLnBrk="0" hangingPunct="1">
              <a:lnSpc>
                <a:spcPct val="100000"/>
              </a:lnSpc>
              <a:spcBef>
                <a:spcPts val="0"/>
              </a:spcBef>
              <a:spcAft>
                <a:spcPts val="0"/>
              </a:spcAft>
              <a:buClrTx/>
              <a:buSzTx/>
              <a:buFontTx/>
              <a:buNone/>
              <a:tabLst/>
              <a:defRPr/>
            </a:pPr>
            <a:endParaRPr kumimoji="0" lang="ru-RU" sz="1662"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5401459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7395" y="570837"/>
            <a:ext cx="8175678" cy="5519653"/>
          </a:xfrm>
          <a:prstGeom prst="rect">
            <a:avLst/>
          </a:prstGeom>
        </p:spPr>
        <p:txBody>
          <a:bodyPr wrap="square">
            <a:spAutoFit/>
          </a:bodyPr>
          <a:lstStyle/>
          <a:p>
            <a:pPr defTabSz="844083">
              <a:defRPr/>
            </a:pPr>
            <a:r>
              <a:rPr lang="ru-RU" sz="1754" dirty="0">
                <a:solidFill>
                  <a:prstClr val="black"/>
                </a:solidFill>
                <a:latin typeface="Times New Roman" panose="02020603050405020304" pitchFamily="18" charset="0"/>
                <a:cs typeface="Times New Roman" panose="02020603050405020304" pitchFamily="18" charset="0"/>
              </a:rPr>
              <a:t>Составление скользящих бюджетов, превращающее бюд­жетирование из единовременного, происходящего один раз в год события в непрерывный процесс, заставляет менеджеров постоянно смотреть вперед и видеть проблемы до того, как они возникнут. </a:t>
            </a:r>
          </a:p>
          <a:p>
            <a:pPr defTabSz="844083">
              <a:defRPr/>
            </a:pPr>
            <a:endParaRPr lang="ru-RU" sz="1754" dirty="0">
              <a:solidFill>
                <a:prstClr val="black"/>
              </a:solidFill>
              <a:latin typeface="Times New Roman" panose="02020603050405020304" pitchFamily="18" charset="0"/>
              <a:cs typeface="Times New Roman" panose="02020603050405020304" pitchFamily="18" charset="0"/>
            </a:endParaRPr>
          </a:p>
          <a:p>
            <a:pPr defTabSz="844083">
              <a:defRPr/>
            </a:pPr>
            <a:r>
              <a:rPr lang="ru-RU" sz="2031" b="1" dirty="0">
                <a:solidFill>
                  <a:prstClr val="black"/>
                </a:solidFill>
                <a:latin typeface="Times New Roman" panose="02020603050405020304" pitchFamily="18" charset="0"/>
                <a:cs typeface="Times New Roman" panose="02020603050405020304" pitchFamily="18" charset="0"/>
              </a:rPr>
              <a:t>+/-</a:t>
            </a:r>
            <a:r>
              <a:rPr lang="ru-RU" sz="1754" dirty="0">
                <a:solidFill>
                  <a:prstClr val="black"/>
                </a:solidFill>
                <a:latin typeface="Times New Roman" panose="02020603050405020304" pitchFamily="18" charset="0"/>
                <a:cs typeface="Times New Roman" panose="02020603050405020304" pitchFamily="18" charset="0"/>
              </a:rPr>
              <a:t> Плюсы и минусы </a:t>
            </a:r>
            <a:r>
              <a:rPr lang="ru-RU" sz="1754" b="1" dirty="0">
                <a:solidFill>
                  <a:srgbClr val="0000CC"/>
                </a:solidFill>
                <a:latin typeface="Times New Roman" panose="02020603050405020304" pitchFamily="18" charset="0"/>
                <a:cs typeface="Times New Roman" panose="02020603050405020304" pitchFamily="18" charset="0"/>
              </a:rPr>
              <a:t>Скользящего бюджета:</a:t>
            </a:r>
          </a:p>
          <a:p>
            <a:pPr defTabSz="844083">
              <a:defRPr/>
            </a:pPr>
            <a:r>
              <a:rPr lang="ru-RU" sz="1754" b="1" dirty="0">
                <a:solidFill>
                  <a:srgbClr val="0000CC"/>
                </a:solidFill>
                <a:latin typeface="Times New Roman" panose="02020603050405020304" pitchFamily="18" charset="0"/>
                <a:cs typeface="Times New Roman" panose="02020603050405020304" pitchFamily="18" charset="0"/>
              </a:rPr>
              <a:t>Плюсы:</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Пересмотр планов осуществляется с учетом </a:t>
            </a:r>
            <a:r>
              <a:rPr lang="ru-RU" sz="1754" b="1" dirty="0">
                <a:solidFill>
                  <a:srgbClr val="0000CC"/>
                </a:solidFill>
                <a:latin typeface="Times New Roman" panose="02020603050405020304" pitchFamily="18" charset="0"/>
                <a:cs typeface="Times New Roman" panose="02020603050405020304" pitchFamily="18" charset="0"/>
              </a:rPr>
              <a:t>текущей</a:t>
            </a:r>
            <a:r>
              <a:rPr lang="ru-RU" sz="1754" dirty="0">
                <a:solidFill>
                  <a:prstClr val="black"/>
                </a:solidFill>
                <a:latin typeface="Times New Roman" panose="02020603050405020304" pitchFamily="18" charset="0"/>
                <a:cs typeface="Times New Roman" panose="02020603050405020304" pitchFamily="18" charset="0"/>
              </a:rPr>
              <a:t> ситуации;</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Всегда имеется точный бюджет для последующих периодов (допустим 12 месяцев)</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Сокращается, уменьшает </a:t>
            </a:r>
            <a:r>
              <a:rPr lang="ru-RU" sz="1754" b="1" dirty="0">
                <a:solidFill>
                  <a:srgbClr val="0000CC"/>
                </a:solidFill>
                <a:latin typeface="Times New Roman" panose="02020603050405020304" pitchFamily="18" charset="0"/>
                <a:cs typeface="Times New Roman" panose="02020603050405020304" pitchFamily="18" charset="0"/>
              </a:rPr>
              <a:t>неопределенности</a:t>
            </a:r>
            <a:r>
              <a:rPr lang="ru-RU" sz="1754" dirty="0">
                <a:solidFill>
                  <a:prstClr val="black"/>
                </a:solidFill>
                <a:latin typeface="Times New Roman" panose="02020603050405020304" pitchFamily="18" charset="0"/>
                <a:cs typeface="Times New Roman" panose="02020603050405020304" pitchFamily="18" charset="0"/>
              </a:rPr>
              <a:t> прогноза, ведь могут появиться новые продукты, изменения цен и т.д. ;</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Подходит для управления денежными потоками;</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Подходит для бюджетирования в условиях </a:t>
            </a:r>
            <a:r>
              <a:rPr lang="ru-RU" sz="1754" b="1" dirty="0">
                <a:solidFill>
                  <a:srgbClr val="0000CC"/>
                </a:solidFill>
                <a:latin typeface="Times New Roman" panose="02020603050405020304" pitchFamily="18" charset="0"/>
                <a:cs typeface="Times New Roman" panose="02020603050405020304" pitchFamily="18" charset="0"/>
              </a:rPr>
              <a:t>быстро изменяющейся среды</a:t>
            </a:r>
            <a:r>
              <a:rPr lang="ru-RU" sz="1754" dirty="0">
                <a:solidFill>
                  <a:prstClr val="black"/>
                </a:solidFill>
                <a:latin typeface="Times New Roman" panose="02020603050405020304" pitchFamily="18" charset="0"/>
                <a:cs typeface="Times New Roman" panose="02020603050405020304" pitchFamily="18" charset="0"/>
              </a:rPr>
              <a:t>.</a:t>
            </a:r>
          </a:p>
          <a:p>
            <a:pPr defTabSz="844083">
              <a:defRPr/>
            </a:pPr>
            <a:r>
              <a:rPr lang="ru-RU" sz="1754" b="1" dirty="0">
                <a:solidFill>
                  <a:srgbClr val="FF0000"/>
                </a:solidFill>
                <a:latin typeface="Times New Roman" panose="02020603050405020304" pitchFamily="18" charset="0"/>
                <a:cs typeface="Times New Roman" panose="02020603050405020304" pitchFamily="18" charset="0"/>
              </a:rPr>
              <a:t>Минусы:</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Требует существенных затрат труда и времени </a:t>
            </a:r>
            <a:r>
              <a:rPr lang="ru-RU" sz="1754" i="1" dirty="0">
                <a:solidFill>
                  <a:prstClr val="black"/>
                </a:solidFill>
                <a:latin typeface="Times New Roman" panose="02020603050405020304" pitchFamily="18" charset="0"/>
                <a:cs typeface="Times New Roman" panose="02020603050405020304" pitchFamily="18" charset="0"/>
              </a:rPr>
              <a:t>(постоянно надо пересчитывать);</a:t>
            </a:r>
          </a:p>
          <a:p>
            <a:pPr marL="316531" indent="-316531" defTabSz="844083">
              <a:buFont typeface="Wingdings" panose="05000000000000000000" pitchFamily="2" charset="2"/>
              <a:buChar char="ü"/>
              <a:defRPr/>
            </a:pPr>
            <a:r>
              <a:rPr lang="ru-RU" sz="1754" dirty="0">
                <a:solidFill>
                  <a:prstClr val="black"/>
                </a:solidFill>
                <a:latin typeface="Times New Roman" panose="02020603050405020304" pitchFamily="18" charset="0"/>
                <a:cs typeface="Times New Roman" panose="02020603050405020304" pitchFamily="18" charset="0"/>
              </a:rPr>
              <a:t>Могут быть проблемы со своевременном информировании заинтересованных сторон о частых изменениях.</a:t>
            </a:r>
          </a:p>
          <a:p>
            <a:pPr defTabSz="844083">
              <a:defRPr/>
            </a:pPr>
            <a:endParaRPr lang="ru-RU" sz="1662" dirty="0">
              <a:solidFill>
                <a:prstClr val="black"/>
              </a:solidFill>
              <a:latin typeface="Calibri"/>
            </a:endParaRPr>
          </a:p>
        </p:txBody>
      </p:sp>
    </p:spTree>
    <p:extLst>
      <p:ext uri="{BB962C8B-B14F-4D97-AF65-F5344CB8AC3E}">
        <p14:creationId xmlns:p14="http://schemas.microsoft.com/office/powerpoint/2010/main" val="25393270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C6B104D-4E2D-F5F6-8C1F-C3C03A965134}"/>
              </a:ext>
            </a:extLst>
          </p:cNvPr>
          <p:cNvPicPr>
            <a:picLocks noChangeAspect="1"/>
          </p:cNvPicPr>
          <p:nvPr/>
        </p:nvPicPr>
        <p:blipFill rotWithShape="1">
          <a:blip r:embed="rId2"/>
          <a:srcRect l="10000" r="4167"/>
          <a:stretch/>
        </p:blipFill>
        <p:spPr>
          <a:xfrm>
            <a:off x="741259" y="1091598"/>
            <a:ext cx="7626617" cy="4360946"/>
          </a:xfrm>
          <a:prstGeom prst="rect">
            <a:avLst/>
          </a:prstGeom>
        </p:spPr>
      </p:pic>
      <p:sp>
        <p:nvSpPr>
          <p:cNvPr id="4" name="TextBox 3">
            <a:extLst>
              <a:ext uri="{FF2B5EF4-FFF2-40B4-BE49-F238E27FC236}">
                <a16:creationId xmlns:a16="http://schemas.microsoft.com/office/drawing/2014/main" id="{E0C7C506-E29D-25B7-B473-34667DF3206E}"/>
              </a:ext>
            </a:extLst>
          </p:cNvPr>
          <p:cNvSpPr txBox="1"/>
          <p:nvPr/>
        </p:nvSpPr>
        <p:spPr>
          <a:xfrm>
            <a:off x="668216" y="440877"/>
            <a:ext cx="8032652" cy="328103"/>
          </a:xfrm>
          <a:prstGeom prst="rect">
            <a:avLst/>
          </a:prstGeom>
          <a:noFill/>
        </p:spPr>
        <p:txBody>
          <a:bodyPr wrap="square">
            <a:spAutoFit/>
          </a:bodyPr>
          <a:lstStyle/>
          <a:p>
            <a:pPr algn="ctr" defTabSz="844083" eaLnBrk="0" fontAlgn="base" hangingPunct="0">
              <a:buClr>
                <a:prstClr val="black"/>
              </a:buClr>
              <a:buSzPts val="2000"/>
              <a:defRPr/>
            </a:pPr>
            <a:r>
              <a:rPr lang="ru-RU" sz="1532" b="1" dirty="0">
                <a:solidFill>
                  <a:prstClr val="black"/>
                </a:solidFill>
                <a:latin typeface="Times New Roman" panose="02020603050405020304" pitchFamily="18" charset="0"/>
                <a:ea typeface="Arial"/>
                <a:cs typeface="Times New Roman" panose="02020603050405020304" pitchFamily="18" charset="0"/>
                <a:sym typeface="Arial"/>
              </a:rPr>
              <a:t>На одном листе два документа. Окно </a:t>
            </a:r>
            <a:r>
              <a:rPr lang="ru-RU" sz="1532" dirty="0">
                <a:solidFill>
                  <a:prstClr val="black"/>
                </a:solidFill>
                <a:latin typeface="Times New Roman" panose="02020603050405020304" pitchFamily="18" charset="0"/>
                <a:ea typeface="Arial"/>
                <a:cs typeface="Times New Roman" panose="02020603050405020304" pitchFamily="18" charset="0"/>
                <a:sym typeface="Arial"/>
              </a:rPr>
              <a:t>или по горизонтали или по вертикали</a:t>
            </a:r>
          </a:p>
        </p:txBody>
      </p:sp>
      <p:sp>
        <p:nvSpPr>
          <p:cNvPr id="2" name="Прямоугольник 1">
            <a:extLst>
              <a:ext uri="{FF2B5EF4-FFF2-40B4-BE49-F238E27FC236}">
                <a16:creationId xmlns:a16="http://schemas.microsoft.com/office/drawing/2014/main" id="{7B8DB1D2-45E8-3C60-D5AC-C6D98A02965F}"/>
              </a:ext>
            </a:extLst>
          </p:cNvPr>
          <p:cNvSpPr/>
          <p:nvPr/>
        </p:nvSpPr>
        <p:spPr>
          <a:xfrm>
            <a:off x="6324600" y="1600200"/>
            <a:ext cx="2209800" cy="2286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651509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FBF0DA09-BFF0-4873-8C85-E1E066509933}"/>
              </a:ext>
            </a:extLst>
          </p:cNvPr>
          <p:cNvPicPr>
            <a:picLocks noChangeAspect="1"/>
          </p:cNvPicPr>
          <p:nvPr/>
        </p:nvPicPr>
        <p:blipFill rotWithShape="1">
          <a:blip r:embed="rId3"/>
          <a:srcRect l="712" t="13874" r="25390" b="40148"/>
          <a:stretch/>
        </p:blipFill>
        <p:spPr bwMode="auto">
          <a:xfrm>
            <a:off x="1188414" y="734994"/>
            <a:ext cx="7112175" cy="2539207"/>
          </a:xfrm>
          <a:prstGeom prst="rect">
            <a:avLst/>
          </a:prstGeom>
          <a:ln>
            <a:noFill/>
          </a:ln>
          <a:extLst>
            <a:ext uri="{53640926-AAD7-44D8-BBD7-CCE9431645EC}">
              <a14:shadowObscured xmlns:a14="http://schemas.microsoft.com/office/drawing/2010/main"/>
            </a:ext>
          </a:extLst>
        </p:spPr>
      </p:pic>
      <p:pic>
        <p:nvPicPr>
          <p:cNvPr id="6" name="Рисунок 5" descr="Изображение выглядит как стол&#10;&#10;Автоматически созданное описание">
            <a:extLst>
              <a:ext uri="{FF2B5EF4-FFF2-40B4-BE49-F238E27FC236}">
                <a16:creationId xmlns:a16="http://schemas.microsoft.com/office/drawing/2014/main" id="{6F565EEC-4397-4504-9BE6-19EE6011A8D4}"/>
              </a:ext>
            </a:extLst>
          </p:cNvPr>
          <p:cNvPicPr>
            <a:picLocks noChangeAspect="1"/>
          </p:cNvPicPr>
          <p:nvPr/>
        </p:nvPicPr>
        <p:blipFill rotWithShape="1">
          <a:blip r:embed="rId4"/>
          <a:srcRect l="12822" t="17480" r="14030" b="37563"/>
          <a:stretch/>
        </p:blipFill>
        <p:spPr bwMode="auto">
          <a:xfrm>
            <a:off x="783273" y="3429001"/>
            <a:ext cx="7689978" cy="2854524"/>
          </a:xfrm>
          <a:prstGeom prst="rect">
            <a:avLst/>
          </a:prstGeom>
          <a:ln>
            <a:noFill/>
          </a:ln>
          <a:extLst>
            <a:ext uri="{53640926-AAD7-44D8-BBD7-CCE9431645EC}">
              <a14:shadowObscured xmlns:a14="http://schemas.microsoft.com/office/drawing/2010/main"/>
            </a:ext>
          </a:extLst>
        </p:spPr>
      </p:pic>
      <p:sp>
        <p:nvSpPr>
          <p:cNvPr id="3" name="Прямоугольник 2">
            <a:extLst>
              <a:ext uri="{FF2B5EF4-FFF2-40B4-BE49-F238E27FC236}">
                <a16:creationId xmlns:a16="http://schemas.microsoft.com/office/drawing/2014/main" id="{34A44873-067A-05EC-8629-07D66D00771E}"/>
              </a:ext>
            </a:extLst>
          </p:cNvPr>
          <p:cNvSpPr/>
          <p:nvPr/>
        </p:nvSpPr>
        <p:spPr>
          <a:xfrm>
            <a:off x="2356338" y="1086729"/>
            <a:ext cx="2897945" cy="2039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lang="ru-RU" sz="1662">
              <a:solidFill>
                <a:prstClr val="white"/>
              </a:solidFill>
              <a:latin typeface="Calibri"/>
            </a:endParaRPr>
          </a:p>
        </p:txBody>
      </p:sp>
      <p:sp>
        <p:nvSpPr>
          <p:cNvPr id="7" name="TextBox 6">
            <a:extLst>
              <a:ext uri="{FF2B5EF4-FFF2-40B4-BE49-F238E27FC236}">
                <a16:creationId xmlns:a16="http://schemas.microsoft.com/office/drawing/2014/main" id="{5CB32680-3EA7-CF15-52F5-BC0876FB54E3}"/>
              </a:ext>
            </a:extLst>
          </p:cNvPr>
          <p:cNvSpPr txBox="1"/>
          <p:nvPr/>
        </p:nvSpPr>
        <p:spPr>
          <a:xfrm>
            <a:off x="267286" y="384606"/>
            <a:ext cx="7554351" cy="328103"/>
          </a:xfrm>
          <a:prstGeom prst="rect">
            <a:avLst/>
          </a:prstGeom>
          <a:noFill/>
        </p:spPr>
        <p:txBody>
          <a:bodyPr wrap="square">
            <a:spAutoFit/>
          </a:bodyPr>
          <a:lstStyle/>
          <a:p>
            <a:pPr defTabSz="844083"/>
            <a:r>
              <a:rPr lang="ru-RU" sz="1532" b="1" dirty="0">
                <a:solidFill>
                  <a:prstClr val="black"/>
                </a:solidFill>
                <a:latin typeface="Times New Roman" panose="02020603050405020304" pitchFamily="18" charset="0"/>
                <a:ea typeface="Arial"/>
                <a:cs typeface="Times New Roman" panose="02020603050405020304" pitchFamily="18" charset="0"/>
                <a:sym typeface="Arial"/>
              </a:rPr>
              <a:t>Контрольная ведомость данных бухгалтерского и налогового учета</a:t>
            </a:r>
            <a:endParaRPr lang="ru-RU" sz="1662" dirty="0">
              <a:solidFill>
                <a:prstClr val="black"/>
              </a:solidFill>
              <a:latin typeface="Calibri"/>
            </a:endParaRPr>
          </a:p>
        </p:txBody>
      </p:sp>
    </p:spTree>
    <p:extLst>
      <p:ext uri="{BB962C8B-B14F-4D97-AF65-F5344CB8AC3E}">
        <p14:creationId xmlns:p14="http://schemas.microsoft.com/office/powerpoint/2010/main" val="4247204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4F299-5249-ABBC-1CE7-A44623B368E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5F66D2-1C73-4F2A-025C-3A1ECABA7874}"/>
              </a:ext>
            </a:extLst>
          </p:cNvPr>
          <p:cNvSpPr txBox="1"/>
          <p:nvPr/>
        </p:nvSpPr>
        <p:spPr>
          <a:xfrm>
            <a:off x="429064" y="452551"/>
            <a:ext cx="8567225" cy="6296404"/>
          </a:xfrm>
          <a:prstGeom prst="rect">
            <a:avLst/>
          </a:prstGeom>
          <a:noFill/>
        </p:spPr>
        <p:txBody>
          <a:bodyPr wrap="square">
            <a:spAutoFit/>
          </a:bodyPr>
          <a:lstStyle/>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41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r>
              <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 останавливайтесь ни на шаг. </a:t>
            </a: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r>
              <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Растите и развивайтесь. </a:t>
            </a: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r>
              <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Добивайтесь новых высот. </a:t>
            </a: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r>
              <a:rPr kumimoji="0" lang="ru-RU" sz="1414"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Достигайте намеченных целей, какими бы они ни были!</a:t>
            </a: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41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53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534"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53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779173" rtl="0" eaLnBrk="1" fontAlgn="auto" latinLnBrk="0" hangingPunct="1">
              <a:lnSpc>
                <a:spcPct val="100000"/>
              </a:lnSpc>
              <a:spcBef>
                <a:spcPts val="0"/>
              </a:spcBef>
              <a:spcAft>
                <a:spcPts val="0"/>
              </a:spcAft>
              <a:buClrTx/>
              <a:buSzTx/>
              <a:buFontTx/>
              <a:buNone/>
              <a:tabLst/>
              <a:defRPr/>
            </a:pPr>
            <a:endParaRPr kumimoji="0" lang="ru-RU" sz="153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Обучение делится на практическую и теоретическую часть. Вы получаете знания, а потом их прорабатываете. Вы должны не только услышать, а и сделать то, о чем говорит тренер. После выхода не оставлять полученные знания, а развивать их в дальнейшем.</a:t>
            </a:r>
            <a:endParaRPr kumimoji="0" lang="ru-RU" sz="1532"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Профессионал </a:t>
            </a: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это тот, кто постоянно совершенствует свои знания, отслеживает тенденции, улучшает свои навыки работы и популяризирует </a:t>
            </a:r>
            <a:endParaRPr kumimoji="0" lang="ru-RU" sz="1532"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Профессионал</a:t>
            </a: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 это про огромный спектр навыков, это комбинация из знаний, техники работы, сервиса.</a:t>
            </a:r>
            <a:endParaRPr kumimoji="0" lang="ru-RU" sz="1532"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Учитесь и читайте, постоянно практикуйте свои навыки. Никто не придет и не сделает из вас профессионала, быть квалифицированным работником означает заниматься самообучением.</a:t>
            </a:r>
            <a:endParaRPr kumimoji="0" lang="ru-RU" sz="1532"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532"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Читайте специальную литературу, смотрите, ходите на тренинги и мероприятия, и все у вас будет хорошо!</a:t>
            </a:r>
            <a:endParaRPr kumimoji="0" lang="ru-RU" sz="1532"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779173" rtl="0" eaLnBrk="1" fontAlgn="auto" latinLnBrk="0" hangingPunct="1">
              <a:lnSpc>
                <a:spcPct val="100000"/>
              </a:lnSpc>
              <a:spcBef>
                <a:spcPts val="0"/>
              </a:spcBef>
              <a:spcAft>
                <a:spcPts val="0"/>
              </a:spcAft>
              <a:buClrTx/>
              <a:buSzTx/>
              <a:buFontTx/>
              <a:buNone/>
              <a:tabLst/>
              <a:defRPr/>
            </a:pPr>
            <a:endParaRPr kumimoji="0" lang="ru-RU" sz="1534"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 name="Рисунок 1">
            <a:extLst>
              <a:ext uri="{FF2B5EF4-FFF2-40B4-BE49-F238E27FC236}">
                <a16:creationId xmlns:a16="http://schemas.microsoft.com/office/drawing/2014/main" id="{63E2E745-65D1-D59F-87E8-C3EC0318F9BF}"/>
              </a:ext>
            </a:extLst>
          </p:cNvPr>
          <p:cNvPicPr>
            <a:picLocks noChangeAspect="1"/>
          </p:cNvPicPr>
          <p:nvPr/>
        </p:nvPicPr>
        <p:blipFill>
          <a:blip r:embed="rId2"/>
          <a:stretch>
            <a:fillRect/>
          </a:stretch>
        </p:blipFill>
        <p:spPr>
          <a:xfrm>
            <a:off x="5981924" y="321930"/>
            <a:ext cx="3014366" cy="2966393"/>
          </a:xfrm>
          <a:prstGeom prst="rect">
            <a:avLst/>
          </a:prstGeom>
        </p:spPr>
      </p:pic>
    </p:spTree>
    <p:extLst>
      <p:ext uri="{BB962C8B-B14F-4D97-AF65-F5344CB8AC3E}">
        <p14:creationId xmlns:p14="http://schemas.microsoft.com/office/powerpoint/2010/main" val="215793379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0770" y="341429"/>
            <a:ext cx="8581291" cy="5659434"/>
          </a:xfrm>
          <a:prstGeom prst="rect">
            <a:avLst/>
          </a:prstGeom>
        </p:spPr>
        <p:txBody>
          <a:bodyPr vert="horz" wrap="square" lIns="0" tIns="0" rIns="0" bIns="0" rtlCol="0">
            <a:spAutoFit/>
          </a:bodyPr>
          <a:lstStyle/>
          <a:p>
            <a:pPr marL="9525" marR="0" lvl="0" indent="0" algn="ctr" defTabSz="844083" rtl="0" eaLnBrk="1" fontAlgn="auto" latinLnBrk="0" hangingPunct="1">
              <a:lnSpc>
                <a:spcPct val="100000"/>
              </a:lnSpc>
              <a:spcBef>
                <a:spcPts val="0"/>
              </a:spcBef>
              <a:spcAft>
                <a:spcPts val="0"/>
              </a:spcAft>
              <a:buClrTx/>
              <a:buSzTx/>
              <a:buFontTx/>
              <a:buNone/>
              <a:tabLst>
                <a:tab pos="230035" algn="l"/>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НПА</a:t>
            </a:r>
            <a:r>
              <a:rPr kumimoji="0" lang="ru-RU" sz="1532"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 </a:t>
            </a:r>
            <a:r>
              <a:rPr kumimoji="0" lang="ru-RU" sz="1532"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оплате труда</a:t>
            </a:r>
          </a:p>
          <a:p>
            <a:pPr marL="9525" marR="0" lvl="0" indent="0" algn="ctr" defTabSz="844083" rtl="0" eaLnBrk="1" fontAlgn="auto" latinLnBrk="0" hangingPunct="1">
              <a:lnSpc>
                <a:spcPct val="100000"/>
              </a:lnSpc>
              <a:spcBef>
                <a:spcPts val="0"/>
              </a:spcBef>
              <a:spcAft>
                <a:spcPts val="0"/>
              </a:spcAft>
              <a:buClrTx/>
              <a:buSzTx/>
              <a:buFontTx/>
              <a:buNone/>
              <a:tabLst>
                <a:tab pos="230035" algn="l"/>
              </a:tabLst>
              <a:defRPr/>
            </a:pPr>
            <a:endParaRPr kumimoji="0" lang="ru-RU" sz="1532" b="1" i="0" u="none" strike="noStrike" kern="1200" cap="none" spc="-8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525" marR="0" lvl="0" indent="0"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lang="ru-RU" sz="1532" b="0" i="0" u="none" strike="noStrike" kern="1200" cap="none" spc="-8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1" i="0" u="none" strike="noStrike" kern="1200" cap="none" spc="-8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1" i="0" u="none" strike="noStrike" kern="1200" cap="none" spc="-1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532" b="1" i="0" u="none" strike="noStrike" kern="1200" cap="none" spc="-6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532"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sz="1532" b="1" i="0" u="none" strike="noStrike" kern="1200" cap="none" spc="-1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sz="1532"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1"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a:t>
            </a:r>
            <a:r>
              <a:rPr kumimoji="0" sz="1532" b="1"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РК</a:t>
            </a:r>
          </a:p>
          <a:p>
            <a:pPr marL="9525" marR="4762" lvl="0" indent="0"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sz="1532" b="0" i="0" u="none" strike="noStrike" kern="1200" cap="none" spc="-56"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22"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3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532" b="0" i="0" u="none" strike="noStrike" kern="1200" cap="none" spc="-7"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че</a:t>
            </a:r>
            <a:r>
              <a:rPr kumimoji="0" sz="1532" b="0" i="0" u="none" strike="noStrike" kern="1200" cap="none" spc="4"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кие</a:t>
            </a:r>
            <a:r>
              <a:rPr kumimoji="0"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ре</a:t>
            </a:r>
            <a:r>
              <a:rPr kumimoji="0"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омендации</a:t>
            </a:r>
            <a:r>
              <a:rPr kumimoji="0" sz="1532"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зра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си</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емы</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ты</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532"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 ор</a:t>
            </a:r>
            <a:r>
              <a:rPr kumimoji="0"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анизаций</a:t>
            </a:r>
            <a:r>
              <a:rPr kumimoji="0"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формы</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ст</a:t>
            </a:r>
            <a:r>
              <a:rPr kumimoji="0"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енности</a:t>
            </a:r>
          </a:p>
          <a:p>
            <a:pPr marL="229558" marR="0" lvl="0" indent="-220033"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Произ</a:t>
            </a:r>
            <a:r>
              <a:rPr kumimoji="0" sz="1532" b="0" i="0" u="none" strike="noStrike" kern="1200" cap="none" spc="-15"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3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дст</a:t>
            </a:r>
            <a:r>
              <a:rPr kumimoji="0" sz="1532" b="0" i="0" u="none" strike="noStrike" kern="1200" cap="none" spc="-18"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ен</a:t>
            </a:r>
            <a:r>
              <a:rPr kumimoji="0" sz="1532" b="0" i="0" u="none" strike="noStrike" kern="1200" cap="none" spc="-11"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ый</a:t>
            </a:r>
            <a:r>
              <a:rPr kumimoji="0" sz="1532" b="0" i="0" u="none" strike="noStrike" kern="1200" cap="none" spc="-4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ален</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арь</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аланс</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мени)</a:t>
            </a:r>
          </a:p>
          <a:p>
            <a:pPr marL="229558" marR="0" lvl="0" indent="-220033"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7"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7"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ый</a:t>
            </a:r>
            <a:r>
              <a:rPr kumimoji="0"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ариф</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ал</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ф</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ацио</a:t>
            </a:r>
            <a:r>
              <a:rPr kumimoji="0"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ный</a:t>
            </a:r>
            <a:r>
              <a:rPr kumimoji="0"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спра</a:t>
            </a:r>
            <a:r>
              <a:rPr kumimoji="0"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чн</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p>
          <a:p>
            <a:pPr marL="229558" marR="0" lvl="0" indent="-220033"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7"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7"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числен</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ей</a:t>
            </a:r>
            <a:r>
              <a:rPr kumimoji="0"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зара</a:t>
            </a:r>
            <a:r>
              <a:rPr kumimoji="0"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ты</a:t>
            </a:r>
          </a:p>
          <a:p>
            <a:pPr marL="230035" marR="0" lvl="0" indent="-220509" algn="l" defTabSz="844083" rtl="0" eaLnBrk="1" fontAlgn="auto" latinLnBrk="0" hangingPunct="1">
              <a:lnSpc>
                <a:spcPct val="100000"/>
              </a:lnSpc>
              <a:spcBef>
                <a:spcPts val="0"/>
              </a:spcBef>
              <a:spcAft>
                <a:spcPts val="0"/>
              </a:spcAft>
              <a:buClrTx/>
              <a:buSzTx/>
              <a:buFont typeface="Arial"/>
              <a:buAutoNum type="arabicParenR"/>
              <a:tabLst>
                <a:tab pos="230511" algn="l"/>
              </a:tabLst>
              <a:defRPr/>
            </a:pP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sz="1532"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sz="1532" b="1"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й</a:t>
            </a:r>
            <a:r>
              <a:rPr kumimoji="0" sz="1532"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1"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a:t>
            </a:r>
            <a:r>
              <a:rPr kumimoji="0" sz="1532" b="1"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sz="1532" b="1"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РК</a:t>
            </a:r>
            <a:endParaRPr kumimoji="0"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525" marR="1005865" lvl="0" indent="0"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Социальный кодекс РК</a:t>
            </a:r>
          </a:p>
          <a:p>
            <a:pPr marL="9525" marR="1005865" lvl="0" indent="0" algn="l" defTabSz="844083" rtl="0" eaLnBrk="1" fontAlgn="auto" latinLnBrk="0" hangingPunct="1">
              <a:lnSpc>
                <a:spcPct val="100000"/>
              </a:lnSpc>
              <a:spcBef>
                <a:spcPts val="0"/>
              </a:spcBef>
              <a:spcAft>
                <a:spcPts val="0"/>
              </a:spcAft>
              <a:buClrTx/>
              <a:buSzTx/>
              <a:buFont typeface="Arial"/>
              <a:buAutoNum type="arabicParenR"/>
              <a:tabLst>
                <a:tab pos="230035" algn="l"/>
              </a:tabLst>
              <a:defRPr/>
            </a:pP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525" marR="1005865" lvl="0" indent="0" algn="ctr" defTabSz="844083" rtl="0" eaLnBrk="1" fontAlgn="auto" latinLnBrk="0" hangingPunct="1">
              <a:lnSpc>
                <a:spcPct val="100000"/>
              </a:lnSpc>
              <a:spcBef>
                <a:spcPts val="0"/>
              </a:spcBef>
              <a:spcAft>
                <a:spcPts val="0"/>
              </a:spcAft>
              <a:buClrTx/>
              <a:buSzTx/>
              <a:buFontTx/>
              <a:buNone/>
              <a:tabLst>
                <a:tab pos="230035" algn="l"/>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Документы, необходимые для начисления заработной платы</a:t>
            </a:r>
          </a:p>
          <a:p>
            <a:pPr marL="272568"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tab pos="1182082" algn="l"/>
                <a:tab pos="1417832" algn="l"/>
                <a:tab pos="2380357" algn="l"/>
                <a:tab pos="3103799" algn="l"/>
                <a:tab pos="3339072" algn="l"/>
                <a:tab pos="3574822" algn="l"/>
                <a:tab pos="4521155" algn="l"/>
                <a:tab pos="5317939" algn="l"/>
                <a:tab pos="6040429" algn="l"/>
                <a:tab pos="6375718" algn="l"/>
                <a:tab pos="7121068" algn="l"/>
              </a:tabLst>
              <a:defRPr/>
            </a:pPr>
            <a:r>
              <a:rPr kumimoji="0" lang="ru-RU" sz="1532"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ой</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272568" marR="0" lvl="0" indent="-263776" algn="l" defTabSz="844083" rtl="0" eaLnBrk="1" fontAlgn="auto" latinLnBrk="0" hangingPunct="1">
              <a:lnSpc>
                <a:spcPts val="1624"/>
              </a:lnSpc>
              <a:spcBef>
                <a:spcPts val="0"/>
              </a:spcBef>
              <a:spcAft>
                <a:spcPts val="0"/>
              </a:spcAft>
              <a:buClrTx/>
              <a:buSzTx/>
              <a:buFont typeface="Wingdings" panose="05000000000000000000" pitchFamily="2" charset="2"/>
              <a:buChar char="ü"/>
              <a:tabLst>
                <a:tab pos="1182082" algn="l"/>
                <a:tab pos="1417832" algn="l"/>
                <a:tab pos="2380357" algn="l"/>
                <a:tab pos="3103799" algn="l"/>
                <a:tab pos="3339072" algn="l"/>
                <a:tab pos="3574822" algn="l"/>
                <a:tab pos="4521155" algn="l"/>
                <a:tab pos="5317939" algn="l"/>
                <a:tab pos="6040429" algn="l"/>
                <a:tab pos="6375718" algn="l"/>
                <a:tab pos="7121068" algn="l"/>
              </a:tabLst>
              <a:defRPr/>
            </a:pP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зы</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иж</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аб</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тп</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ts val="1624"/>
              </a:lnSpc>
              <a:spcBef>
                <a:spcPts val="0"/>
              </a:spcBef>
              <a:spcAft>
                <a:spcPts val="0"/>
              </a:spcAft>
              <a:buClrTx/>
              <a:buSzTx/>
              <a:buFont typeface="Wingdings" panose="05000000000000000000" pitchFamily="2" charset="2"/>
              <a:buChar char="ü"/>
              <a:tabLst/>
              <a:defRPr/>
            </a:pP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ь</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не</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ия)</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4762" lvl="0" indent="-263776" algn="l" defTabSz="844083" rtl="0" eaLnBrk="1" fontAlgn="auto" latinLnBrk="0" hangingPunct="1">
              <a:lnSpc>
                <a:spcPts val="1538"/>
              </a:lnSpc>
              <a:spcBef>
                <a:spcPts val="363"/>
              </a:spcBef>
              <a:spcAft>
                <a:spcPts val="0"/>
              </a:spcAft>
              <a:buClrTx/>
              <a:buSzTx/>
              <a:buFont typeface="Wingdings" panose="05000000000000000000" pitchFamily="2" charset="2"/>
              <a:buChar char="ü"/>
              <a:tabLst>
                <a:tab pos="320048" algn="l"/>
              </a:tabLst>
              <a:defRPr/>
            </a:pP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Зая</a:t>
            </a:r>
            <a:r>
              <a:rPr kumimoji="0" lang="ru-RU"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ния</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2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выч</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3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14</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МРП,</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гие</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2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выч</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0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0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1"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1"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1"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знагр</a:t>
            </a:r>
            <a:r>
              <a:rPr kumimoji="0" lang="ru-RU" sz="1532" b="1"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аж</a:t>
            </a:r>
            <a:r>
              <a:rPr kumimoji="0" lang="ru-RU" sz="1532" b="1"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1"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ения</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ай</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ам</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ССБ)</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tab pos="320524" algn="l"/>
              </a:tabLst>
              <a:defRPr/>
            </a:pP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ое</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исан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ct val="100000"/>
              </a:lnSpc>
              <a:spcBef>
                <a:spcPts val="169"/>
              </a:spcBef>
              <a:spcAft>
                <a:spcPts val="0"/>
              </a:spcAft>
              <a:buClrTx/>
              <a:buSzTx/>
              <a:buFont typeface="Wingdings" panose="05000000000000000000" pitchFamily="2" charset="2"/>
              <a:buChar char="ü"/>
              <a:tabLst>
                <a:tab pos="320524" algn="l"/>
                <a:tab pos="3119992" algn="l"/>
              </a:tabLst>
              <a:defRPr/>
            </a:pPr>
            <a:r>
              <a:rPr kumimoji="0" lang="ru-RU" sz="1532" b="0" i="0" u="none" strike="noStrike" kern="1200" cap="none" spc="-7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б</a:t>
            </a:r>
            <a:r>
              <a:rPr kumimoji="0" lang="ru-RU"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a:t>
            </a:r>
            <a:r>
              <a:rPr kumimoji="0" lang="ru-RU" sz="1532"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че</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вре</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ени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овр</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менная</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опл</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2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да)</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76202" lvl="0" indent="-263776" algn="l" defTabSz="844083" rtl="0" eaLnBrk="1" fontAlgn="auto" latinLnBrk="0" hangingPunct="1">
              <a:lnSpc>
                <a:spcPts val="1538"/>
              </a:lnSpc>
              <a:spcBef>
                <a:spcPts val="366"/>
              </a:spcBef>
              <a:spcAft>
                <a:spcPts val="0"/>
              </a:spcAft>
              <a:buClrTx/>
              <a:buSzTx/>
              <a:buFont typeface="Wingdings" panose="05000000000000000000" pitchFamily="2" charset="2"/>
              <a:buChar char="ü"/>
              <a:tabLst>
                <a:tab pos="352909" algn="l"/>
              </a:tabLst>
              <a:defRPr/>
            </a:pP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яды</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сд</a:t>
            </a:r>
            <a:r>
              <a:rPr kumimoji="0" lang="ru-RU" sz="1532" b="0" i="0" u="none" strike="noStrike" kern="1200" cap="none" spc="-5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ль</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ую</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5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домости</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уч</a:t>
            </a:r>
            <a:r>
              <a:rPr kumimoji="0" lang="ru-RU" sz="1532" b="0" i="0" u="none" strike="noStrike" kern="1200" cap="none" spc="-6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лнен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7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ма</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ут</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ые</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ты, на</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яд</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жки,</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ты</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прием</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лнен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ых</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раб</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7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нормиро</a:t>
            </a:r>
            <a:r>
              <a:rPr kumimoji="0" lang="ru-RU" sz="1532" b="0" i="0" u="none" strike="noStrike" kern="1200" cap="none" spc="-15"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ные</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задан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поврем</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енщи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ct val="100000"/>
              </a:lnSpc>
              <a:spcBef>
                <a:spcPts val="146"/>
              </a:spcBef>
              <a:spcAft>
                <a:spcPts val="0"/>
              </a:spcAft>
              <a:buClrTx/>
              <a:buSzTx/>
              <a:buFont typeface="Wingdings" panose="05000000000000000000" pitchFamily="2" charset="2"/>
              <a:buChar char="ü"/>
              <a:tabLst>
                <a:tab pos="352909" algn="l"/>
              </a:tabLst>
              <a:defRPr/>
            </a:pPr>
            <a:r>
              <a:rPr kumimoji="0" lang="ru-RU" sz="1532" b="0" i="0" u="none" strike="noStrike" kern="1200" cap="none" spc="-9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рафик</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тп</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ов,</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графики</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сменност</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графики</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r>
              <a:rPr kumimoji="0" lang="ru-RU" sz="1532" b="0" i="0" u="none" strike="noStrike" kern="1200" cap="none" spc="-17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ct val="100000"/>
              </a:lnSpc>
              <a:spcBef>
                <a:spcPts val="172"/>
              </a:spcBef>
              <a:spcAft>
                <a:spcPts val="0"/>
              </a:spcAft>
              <a:buClrTx/>
              <a:buSzTx/>
              <a:buFont typeface="Wingdings" panose="05000000000000000000" pitchFamily="2" charset="2"/>
              <a:buChar char="ü"/>
              <a:tabLst>
                <a:tab pos="352909" algn="l"/>
              </a:tabLst>
              <a:defRPr/>
            </a:pP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a:t>
            </a:r>
            <a:r>
              <a:rPr kumimoji="0" lang="ru-RU" sz="1532" b="0" i="0" u="none" strike="noStrike" kern="1200" cap="none" spc="-3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жен</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я</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омандиро</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х</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72568" marR="0" lvl="0" indent="-263776" algn="l" defTabSz="844083" rtl="0" eaLnBrk="1" fontAlgn="auto" latinLnBrk="0" hangingPunct="1">
              <a:lnSpc>
                <a:spcPct val="100000"/>
              </a:lnSpc>
              <a:spcBef>
                <a:spcPts val="169"/>
              </a:spcBef>
              <a:spcAft>
                <a:spcPts val="0"/>
              </a:spcAft>
              <a:buClrTx/>
              <a:buSzTx/>
              <a:buFont typeface="Wingdings" panose="05000000000000000000" pitchFamily="2" charset="2"/>
              <a:buChar char="ü"/>
              <a:tabLst>
                <a:tab pos="352909" algn="l"/>
              </a:tabLst>
              <a:defRPr/>
            </a:pP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4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лле</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a:t>
            </a:r>
            <a:r>
              <a:rPr kumimoji="0" lang="ru-RU" sz="1532" b="0" i="0" u="none" strike="noStrike" kern="1200" cap="none" spc="-7"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a:t>
            </a:r>
            <a:r>
              <a:rPr kumimoji="0" lang="ru-RU" sz="1532" b="0" i="0"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и</a:t>
            </a: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ный</a:t>
            </a:r>
            <a:r>
              <a:rPr kumimoji="0" lang="ru-RU" sz="1532" b="0" i="0" u="none" strike="noStrike" kern="1200" cap="none" spc="3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до</a:t>
            </a:r>
            <a:r>
              <a:rPr kumimoji="0" lang="ru-RU" sz="1532" b="0" i="0" u="none" strike="noStrike" kern="1200" cap="none" spc="-34"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a:t>
            </a:r>
            <a:r>
              <a:rPr kumimoji="0" lang="ru-RU" sz="1532" b="0" i="0" u="none" strike="noStrike" kern="1200" cap="none" spc="-26"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a:t>
            </a:r>
            <a:r>
              <a:rPr kumimoji="0" lang="ru-RU" sz="1532" b="0" i="0" u="none" strike="noStrike" kern="1200" cap="none" spc="-11"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ор</a:t>
            </a:r>
            <a:endPar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9525" marR="1005865" lvl="0" indent="0" algn="ctr" defTabSz="844083" rtl="0" eaLnBrk="1" fontAlgn="auto" latinLnBrk="0" hangingPunct="1">
              <a:lnSpc>
                <a:spcPct val="100000"/>
              </a:lnSpc>
              <a:spcBef>
                <a:spcPts val="0"/>
              </a:spcBef>
              <a:spcAft>
                <a:spcPts val="0"/>
              </a:spcAft>
              <a:buClrTx/>
              <a:buSzTx/>
              <a:buFontTx/>
              <a:buNone/>
              <a:tabLst>
                <a:tab pos="230035" algn="l"/>
              </a:tabLst>
              <a:defRPr/>
            </a:pPr>
            <a:endPar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7554330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9335CDD-8355-7E0A-CB42-EB6AC3C92654}"/>
              </a:ext>
            </a:extLst>
          </p:cNvPr>
          <p:cNvSpPr txBox="1"/>
          <p:nvPr/>
        </p:nvSpPr>
        <p:spPr>
          <a:xfrm>
            <a:off x="139814" y="316738"/>
            <a:ext cx="9196646" cy="6253443"/>
          </a:xfrm>
          <a:prstGeom prst="rect">
            <a:avLst/>
          </a:prstGeom>
          <a:noFill/>
        </p:spPr>
        <p:txBody>
          <a:bodyPr wrap="square">
            <a:spAutoFit/>
          </a:body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ru-RU" sz="1532"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Перечень документов  для правильного расчета заработной платы:</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трудового договора;</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дополнительных соглашений к трудовому договору;</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Копии приказов по личному составу (К – прием, увольнение, перевод, изменение ЗП, отпуск, командир.</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Табель учета рабочего времени;</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документа, удостоверяющего личность;</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заявления на вычет в размере 14 МРП / иные налоговые вычеты </a:t>
            </a: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(на момент приема на работу и на начало каждого года);</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разрешения на работу для иностранцев (кроме стран ЕАЭС и руководителей филиалов/представительств, руководителей ТОО со 100% иностранным участием);</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При работе по совместительству: </a:t>
            </a: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Копия справки с основного места работы о характере и условиях труда (место работы, должность, график работы, условия труда);</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Справка от студентов (в связи с освобождением от ВОСМС и ООСМС);</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Пенсионное удостоверение, если пенсионер;</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Справка по инвалидности (если инвалид);</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Заявление на экологическую надбавку (если сотрудник проживает в ВКО и др.)</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Ведомость начисления ЗП;</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Расчетные листки по работникам;</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Расчеты по компенсации отпуска при увольнении, компенсации за дни нетрудоспособности по болезни, расчет ежегодного трудового оплачиваемого отпуска;</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532"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Платежные поручения для выплаты заработной платы, налогов и отчислений.</a:t>
            </a:r>
          </a:p>
          <a:p>
            <a:pPr marL="0" marR="0" lvl="0" indent="0" algn="l" defTabSz="844083" rtl="0" eaLnBrk="1" fontAlgn="auto" latinLnBrk="0" hangingPunct="1">
              <a:lnSpc>
                <a:spcPct val="100000"/>
              </a:lnSpc>
              <a:spcBef>
                <a:spcPts val="0"/>
              </a:spcBef>
              <a:spcAft>
                <a:spcPts val="0"/>
              </a:spcAft>
              <a:buClrTx/>
              <a:buSzTx/>
              <a:buFontTx/>
              <a:buNone/>
              <a:tabLst/>
              <a:defRPr/>
            </a:pPr>
            <a:r>
              <a:rPr kumimoji="0" lang="ru-RU" sz="1366"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Особое внимание при расчете заработной платы:</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Расчет налогов и выплат по договорами ГПХ;</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Сверхурочные работы, работы в ночное время, в выходные и праздничные дни;</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Удержания из заработной платы по решению суда и на основании внутренних актов работодателя;</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Выплата аванса по заработной плате;</a:t>
            </a:r>
          </a:p>
          <a:p>
            <a:pPr marL="263776" marR="0" lvl="0" indent="-263776" algn="l" defTabSz="844083"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1366"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Косвенные доходы работников и других физических лиц.</a:t>
            </a:r>
          </a:p>
        </p:txBody>
      </p:sp>
    </p:spTree>
    <p:extLst>
      <p:ext uri="{BB962C8B-B14F-4D97-AF65-F5344CB8AC3E}">
        <p14:creationId xmlns:p14="http://schemas.microsoft.com/office/powerpoint/2010/main" val="20571613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BCF49D-99F0-B1A4-DA9C-756918E3215F}"/>
              </a:ext>
            </a:extLst>
          </p:cNvPr>
          <p:cNvSpPr txBox="1"/>
          <p:nvPr/>
        </p:nvSpPr>
        <p:spPr>
          <a:xfrm>
            <a:off x="315876" y="431930"/>
            <a:ext cx="8828124" cy="6222344"/>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Cт.1 п.1 ТК РК  Определения</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37) заработная плата – </a:t>
            </a:r>
            <a:r>
              <a:rPr lang="ru-RU" sz="1532" dirty="0">
                <a:solidFill>
                  <a:prstClr val="black"/>
                </a:solidFill>
                <a:latin typeface="Times New Roman" panose="02020603050405020304" pitchFamily="18" charset="0"/>
                <a:cs typeface="Times New Roman" panose="02020603050405020304" pitchFamily="18" charset="0"/>
              </a:rPr>
              <a:t>вознаграждение за труд в зависимости от квалификации работника, сложности, количества, качества и условий выполняемой работы, а также выплаты компенсационного и стимулирующего характера;</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20) оплата труда - </a:t>
            </a:r>
            <a:r>
              <a:rPr lang="ru-RU" sz="1532" dirty="0">
                <a:solidFill>
                  <a:prstClr val="black"/>
                </a:solidFill>
                <a:latin typeface="Times New Roman" panose="02020603050405020304" pitchFamily="18" charset="0"/>
                <a:cs typeface="Times New Roman" panose="02020603050405020304" pitchFamily="18" charset="0"/>
              </a:rPr>
              <a:t>система отношений, связанных с обеспечением работодателем обязательной выплаты работнику вознаграждения за его труд в соответствии с настоящим Кодексом и иными нормативными правовыми актами Республики Казахстан, а также соглашениями, трудовым, коллективным договорами и актами работодателя;</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 </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Оклад</a:t>
            </a:r>
            <a:r>
              <a:rPr lang="ru-RU" sz="1532" dirty="0">
                <a:solidFill>
                  <a:prstClr val="black"/>
                </a:solidFill>
                <a:latin typeface="Times New Roman" panose="02020603050405020304" pitchFamily="18" charset="0"/>
                <a:cs typeface="Times New Roman" panose="02020603050405020304" pitchFamily="18" charset="0"/>
              </a:rPr>
              <a:t> представляет ту сумму денежных средств, которую изначально предлагает работодатель для расчета итоговой суммы. Этот показатель отражается в трудовом договоре сотрудника и указывается в приказе при поступлении на работу. Оклад является </a:t>
            </a:r>
            <a:r>
              <a:rPr lang="ru-RU" sz="1532" b="1" dirty="0">
                <a:solidFill>
                  <a:prstClr val="black"/>
                </a:solidFill>
                <a:latin typeface="Times New Roman" panose="02020603050405020304" pitchFamily="18" charset="0"/>
                <a:cs typeface="Times New Roman" panose="02020603050405020304" pitchFamily="18" charset="0"/>
              </a:rPr>
              <a:t>базисной характеристикой для последующего расчета</a:t>
            </a:r>
            <a:r>
              <a:rPr lang="ru-RU" sz="1532" dirty="0">
                <a:solidFill>
                  <a:prstClr val="black"/>
                </a:solidFill>
                <a:latin typeface="Times New Roman" panose="02020603050405020304" pitchFamily="18" charset="0"/>
                <a:cs typeface="Times New Roman" panose="02020603050405020304" pitchFamily="18" charset="0"/>
              </a:rPr>
              <a:t> иных показателей.</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Зарплата</a:t>
            </a:r>
            <a:r>
              <a:rPr lang="ru-RU" sz="1532" dirty="0">
                <a:solidFill>
                  <a:prstClr val="black"/>
                </a:solidFill>
                <a:latin typeface="Times New Roman" panose="02020603050405020304" pitchFamily="18" charset="0"/>
                <a:cs typeface="Times New Roman" panose="02020603050405020304" pitchFamily="18" charset="0"/>
              </a:rPr>
              <a:t> – это та сумма денежных средств, которую получает работник после расчета необходимых надбавок и удержания налога на доходы физических лиц. Для ее расчета используется величина оклада, к которой прибавляются проценты, обусловленные договором, надбавки и компенсации, например, за вредность производства и т. п. </a:t>
            </a: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Отличие оклада от зарплаты:</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Размер оклада указывается в документах при устройстве человека на работу, заработная плата рассчитывается после того, как он месяц проработал на предприятии или при его увольнении с должности.</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Оклад – фиксированная цифра в штатном расписании сотрудников, которая используется для расчета заработной платы, а показатель зарплаты никоим образом не влияет на размер оклада.</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Оклад – базисная неизменная единица, а зарплата складывается из величины оклада и тех процентов, бонусов и вычетов, которые предусмотрены законодательством и условиями трудового договора сотрудника. </a:t>
            </a:r>
          </a:p>
        </p:txBody>
      </p:sp>
    </p:spTree>
    <p:extLst>
      <p:ext uri="{BB962C8B-B14F-4D97-AF65-F5344CB8AC3E}">
        <p14:creationId xmlns:p14="http://schemas.microsoft.com/office/powerpoint/2010/main" val="13408222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11EFB97-EA37-ABB6-A728-D8C6671E09E3}"/>
              </a:ext>
            </a:extLst>
          </p:cNvPr>
          <p:cNvSpPr txBox="1"/>
          <p:nvPr/>
        </p:nvSpPr>
        <p:spPr>
          <a:xfrm>
            <a:off x="233023" y="619038"/>
            <a:ext cx="8621855" cy="3864648"/>
          </a:xfrm>
          <a:prstGeom prst="rect">
            <a:avLst/>
          </a:prstGeom>
          <a:noFill/>
        </p:spPr>
        <p:txBody>
          <a:bodyPr wrap="square">
            <a:spAutoFit/>
          </a:bodyPr>
          <a:lstStyle/>
          <a:p>
            <a:pPr defTabSz="844083">
              <a:defRPr/>
            </a:pPr>
            <a:r>
              <a:rPr lang="ru-RU" sz="1532" b="1" dirty="0">
                <a:solidFill>
                  <a:prstClr val="black"/>
                </a:solidFill>
                <a:latin typeface="Times New Roman" panose="02020603050405020304" pitchFamily="18" charset="0"/>
                <a:cs typeface="Times New Roman" panose="02020603050405020304" pitchFamily="18" charset="0"/>
              </a:rPr>
              <a:t>Доплата </a:t>
            </a:r>
            <a:r>
              <a:rPr lang="ru-RU" sz="1532" dirty="0">
                <a:solidFill>
                  <a:prstClr val="black"/>
                </a:solidFill>
                <a:latin typeface="Times New Roman" panose="02020603050405020304" pitchFamily="18" charset="0"/>
                <a:cs typeface="Times New Roman" panose="02020603050405020304" pitchFamily="18" charset="0"/>
              </a:rPr>
              <a:t>представляет собой выплату, носящую компенсационный характер, поскольку ее назначают в том случае, когда сотрудник находился в состоянии повышенной интенсивности труда, например, работал в праздничные и выходные дни, в вечерние смены либо совмещал свою деятельность с работой другого сотрудника.</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Надбавка</a:t>
            </a:r>
            <a:r>
              <a:rPr lang="ru-RU" sz="1532" dirty="0">
                <a:solidFill>
                  <a:prstClr val="black"/>
                </a:solidFill>
                <a:latin typeface="Times New Roman" panose="02020603050405020304" pitchFamily="18" charset="0"/>
                <a:cs typeface="Times New Roman" panose="02020603050405020304" pitchFamily="18" charset="0"/>
              </a:rPr>
              <a:t> характеризуется как выплата сотруднику, когда работодатель стремится простимулировать человека для дальнейшего личностного роста и развития. Надбавка выплачивается, например, за непрерывность трудовой деятельности, наличие какой-либо ученой степени или  выслугу лет. </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отличие доплаты от надбавки заключается в следующем:</a:t>
            </a:r>
          </a:p>
          <a:p>
            <a:pPr defTabSz="844083">
              <a:defRPr/>
            </a:pPr>
            <a:r>
              <a:rPr lang="ru-RU" sz="1532" dirty="0">
                <a:solidFill>
                  <a:prstClr val="black"/>
                </a:solidFill>
                <a:latin typeface="Times New Roman" panose="02020603050405020304" pitchFamily="18" charset="0"/>
                <a:cs typeface="Times New Roman" panose="02020603050405020304" pitchFamily="18" charset="0"/>
              </a:rPr>
              <a:t>Доплата – обязательна, надбавка – нет.</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Доплата носит </a:t>
            </a:r>
            <a:r>
              <a:rPr lang="ru-RU" sz="1532" b="1" dirty="0">
                <a:solidFill>
                  <a:prstClr val="black"/>
                </a:solidFill>
                <a:latin typeface="Times New Roman" panose="02020603050405020304" pitchFamily="18" charset="0"/>
                <a:cs typeface="Times New Roman" panose="02020603050405020304" pitchFamily="18" charset="0"/>
              </a:rPr>
              <a:t>компенсационный</a:t>
            </a:r>
            <a:r>
              <a:rPr lang="ru-RU" sz="1532" dirty="0">
                <a:solidFill>
                  <a:prstClr val="black"/>
                </a:solidFill>
                <a:latin typeface="Times New Roman" panose="02020603050405020304" pitchFamily="18" charset="0"/>
                <a:cs typeface="Times New Roman" panose="02020603050405020304" pitchFamily="18" charset="0"/>
              </a:rPr>
              <a:t>, а надбавка – </a:t>
            </a:r>
            <a:r>
              <a:rPr lang="ru-RU" sz="1532" b="1" dirty="0">
                <a:solidFill>
                  <a:prstClr val="black"/>
                </a:solidFill>
                <a:latin typeface="Times New Roman" panose="02020603050405020304" pitchFamily="18" charset="0"/>
                <a:cs typeface="Times New Roman" panose="02020603050405020304" pitchFamily="18" charset="0"/>
              </a:rPr>
              <a:t>стимулирующий</a:t>
            </a:r>
            <a:r>
              <a:rPr lang="ru-RU" sz="1532" dirty="0">
                <a:solidFill>
                  <a:prstClr val="black"/>
                </a:solidFill>
                <a:latin typeface="Times New Roman" panose="02020603050405020304" pitchFamily="18" charset="0"/>
                <a:cs typeface="Times New Roman" panose="02020603050405020304" pitchFamily="18" charset="0"/>
              </a:rPr>
              <a:t> характер.</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Надбавкой работодатель стремится подчеркнуть ценность своего сотрудника, а доплатой он компенсирует интенсивность производства и сложные условия трудовой деятельности. </a:t>
            </a:r>
          </a:p>
        </p:txBody>
      </p:sp>
    </p:spTree>
    <p:extLst>
      <p:ext uri="{BB962C8B-B14F-4D97-AF65-F5344CB8AC3E}">
        <p14:creationId xmlns:p14="http://schemas.microsoft.com/office/powerpoint/2010/main" val="385198063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0006E6-4228-B7BB-D4D0-94B25397644A}"/>
              </a:ext>
            </a:extLst>
          </p:cNvPr>
          <p:cNvSpPr txBox="1"/>
          <p:nvPr/>
        </p:nvSpPr>
        <p:spPr>
          <a:xfrm>
            <a:off x="129457" y="319384"/>
            <a:ext cx="8823810" cy="5986575"/>
          </a:xfrm>
          <a:prstGeom prst="rect">
            <a:avLst/>
          </a:prstGeom>
          <a:noFill/>
        </p:spPr>
        <p:txBody>
          <a:bodyPr wrap="square">
            <a:spAutoFit/>
          </a:bodyPr>
          <a:lstStyle/>
          <a:p>
            <a:pPr defTabSz="844083">
              <a:defRPr/>
            </a:pPr>
            <a:r>
              <a:rPr lang="ru-RU" sz="1532" dirty="0">
                <a:solidFill>
                  <a:prstClr val="black"/>
                </a:solidFill>
                <a:latin typeface="Times New Roman" panose="02020603050405020304" pitchFamily="18" charset="0"/>
                <a:cs typeface="Times New Roman" panose="02020603050405020304" pitchFamily="18" charset="0"/>
              </a:rPr>
              <a:t>К </a:t>
            </a:r>
            <a:r>
              <a:rPr lang="ru-RU" sz="1532" b="1" dirty="0">
                <a:solidFill>
                  <a:prstClr val="black"/>
                </a:solidFill>
                <a:latin typeface="Times New Roman" panose="02020603050405020304" pitchFamily="18" charset="0"/>
                <a:cs typeface="Times New Roman" panose="02020603050405020304" pitchFamily="18" charset="0"/>
              </a:rPr>
              <a:t>компенсационным доплатам</a:t>
            </a:r>
            <a:r>
              <a:rPr lang="ru-RU" sz="1532" dirty="0">
                <a:solidFill>
                  <a:prstClr val="black"/>
                </a:solidFill>
                <a:latin typeface="Times New Roman" panose="02020603050405020304" pitchFamily="18" charset="0"/>
                <a:cs typeface="Times New Roman" panose="02020603050405020304" pitchFamily="18" charset="0"/>
              </a:rPr>
              <a:t> относятся доплаты:</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работу в вечернее время;</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сверхурочную работу;</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работу в выходные и праздничные дни;</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разъездной характер работы;</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несовершеннолетним работникам в связи с сокращением их рабочего дня;</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рабочим, выполняющим работы ниже присвоенного им тарифного разряда;</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при невыполнении норм выработки и изготовлении бракованной продукции не по вине работника;</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до среднего заработка в условиях, предусмотренных законодательством;</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рабочим в связи с отклонением от нормальных условий труда;</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работу по графику с разделением дня на части с перерывами;</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многосменный режим работы;</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работу сверх нормативной продолжительности рабочего времени в период массовой приемки и закладки на хранение сельскохозяйственной продукции и т.п.</a:t>
            </a:r>
          </a:p>
          <a:p>
            <a:pPr marL="263776" indent="-263776" defTabSz="844083">
              <a:buFont typeface="Wingdings" panose="05000000000000000000" pitchFamily="2" charset="2"/>
              <a:buChar char="ü"/>
              <a:defRPr/>
            </a:pPr>
            <a:endParaRPr lang="ru-RU" sz="1532" dirty="0">
              <a:solidFill>
                <a:prstClr val="black"/>
              </a:solidFill>
              <a:latin typeface="Times New Roman" panose="02020603050405020304" pitchFamily="18" charset="0"/>
              <a:cs typeface="Times New Roman" panose="02020603050405020304" pitchFamily="18" charset="0"/>
            </a:endParaRPr>
          </a:p>
          <a:p>
            <a:pPr defTabSz="844083">
              <a:defRPr/>
            </a:pPr>
            <a:r>
              <a:rPr lang="ru-RU" sz="1532" b="1" dirty="0">
                <a:solidFill>
                  <a:prstClr val="black"/>
                </a:solidFill>
                <a:latin typeface="Times New Roman" panose="02020603050405020304" pitchFamily="18" charset="0"/>
                <a:cs typeface="Times New Roman" panose="02020603050405020304" pitchFamily="18" charset="0"/>
              </a:rPr>
              <a:t>К стимулирующим доплатам и надбавкам</a:t>
            </a:r>
            <a:r>
              <a:rPr lang="ru-RU" sz="1532" dirty="0">
                <a:solidFill>
                  <a:prstClr val="black"/>
                </a:solidFill>
                <a:latin typeface="Times New Roman" panose="02020603050405020304" pitchFamily="18" charset="0"/>
                <a:cs typeface="Times New Roman" panose="02020603050405020304" pitchFamily="18" charset="0"/>
              </a:rPr>
              <a:t> относят оплату:</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высокую квалификацию (специалистам);</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профессиональное мастерство (рабочим);</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работу с меньшей численностью работников;</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совмещение профессий (должностей);</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расширение зон обслуживания или увеличение объема выполняемых работ;</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выполнение обязанностей отсутствующего работника;</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бригадирам из числа рабочих, не освобожденных от основной работы;</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ведение делопроизводства и бухгалтерского учета;</a:t>
            </a:r>
          </a:p>
          <a:p>
            <a:pPr marL="263776" indent="-263776" defTabSz="844083">
              <a:buFont typeface="Wingdings" panose="05000000000000000000" pitchFamily="2" charset="2"/>
              <a:buChar char="ü"/>
              <a:defRPr/>
            </a:pPr>
            <a:r>
              <a:rPr lang="ru-RU" sz="1532" dirty="0">
                <a:solidFill>
                  <a:prstClr val="black"/>
                </a:solidFill>
                <a:latin typeface="Times New Roman" panose="02020603050405020304" pitchFamily="18" charset="0"/>
                <a:cs typeface="Times New Roman" panose="02020603050405020304" pitchFamily="18" charset="0"/>
              </a:rPr>
              <a:t>за обслуживание вычислительной техники и др.</a:t>
            </a:r>
          </a:p>
        </p:txBody>
      </p:sp>
    </p:spTree>
    <p:extLst>
      <p:ext uri="{BB962C8B-B14F-4D97-AF65-F5344CB8AC3E}">
        <p14:creationId xmlns:p14="http://schemas.microsoft.com/office/powerpoint/2010/main" val="25101404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555D14-2000-D8E1-403B-4FACD48AD0A9}"/>
              </a:ext>
            </a:extLst>
          </p:cNvPr>
          <p:cNvSpPr txBox="1"/>
          <p:nvPr/>
        </p:nvSpPr>
        <p:spPr>
          <a:xfrm>
            <a:off x="227844" y="476689"/>
            <a:ext cx="8813454" cy="6106608"/>
          </a:xfrm>
          <a:prstGeom prst="rect">
            <a:avLst/>
          </a:prstGeom>
          <a:noFill/>
        </p:spPr>
        <p:txBody>
          <a:bodyPr wrap="square">
            <a:spAutoFit/>
          </a:bodyPr>
          <a:lstStyle/>
          <a:p>
            <a:pPr defTabSz="844083"/>
            <a:r>
              <a:rPr lang="ru-RU" sz="1532" dirty="0">
                <a:solidFill>
                  <a:prstClr val="black"/>
                </a:solidFill>
                <a:latin typeface="Times New Roman" panose="02020603050405020304" pitchFamily="18" charset="0"/>
                <a:cs typeface="Times New Roman" panose="02020603050405020304" pitchFamily="18" charset="0"/>
              </a:rPr>
              <a:t>В современных условиях трудовые отношения строятся на основе трудовых договоров.</a:t>
            </a:r>
          </a:p>
          <a:p>
            <a:pPr defTabSz="844083"/>
            <a:r>
              <a:rPr lang="ru-RU" sz="1532" dirty="0">
                <a:solidFill>
                  <a:prstClr val="black"/>
                </a:solidFill>
                <a:latin typeface="Times New Roman" panose="02020603050405020304" pitchFamily="18" charset="0"/>
                <a:cs typeface="Times New Roman" panose="02020603050405020304" pitchFamily="18" charset="0"/>
              </a:rPr>
              <a:t>Трудовые договора бывают в форме: </a:t>
            </a:r>
          </a:p>
          <a:p>
            <a:pPr defTabSz="844083"/>
            <a:r>
              <a:rPr lang="ru-RU" sz="1532" b="1" dirty="0">
                <a:solidFill>
                  <a:prstClr val="black"/>
                </a:solidFill>
                <a:latin typeface="Times New Roman" panose="02020603050405020304" pitchFamily="18" charset="0"/>
                <a:cs typeface="Times New Roman" panose="02020603050405020304" pitchFamily="18" charset="0"/>
              </a:rPr>
              <a:t>Трудового соглашения </a:t>
            </a:r>
            <a:r>
              <a:rPr lang="ru-RU" sz="1532" dirty="0">
                <a:solidFill>
                  <a:prstClr val="black"/>
                </a:solidFill>
                <a:latin typeface="Times New Roman" panose="02020603050405020304" pitchFamily="18" charset="0"/>
                <a:cs typeface="Times New Roman" panose="02020603050405020304" pitchFamily="18" charset="0"/>
              </a:rPr>
              <a:t>— правовой акт, регулирующий социально-трудовые отношения между работниками и работодателями; заключается на уровне субъекта, территории, отрасли и профессии. Трудовое соглашение устанавливается между исполнителем и заказчиком, работником и работодателем.</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Коллективного договора </a:t>
            </a:r>
            <a:r>
              <a:rPr lang="ru-RU" sz="1532" dirty="0">
                <a:solidFill>
                  <a:prstClr val="black"/>
                </a:solidFill>
                <a:latin typeface="Times New Roman" panose="02020603050405020304" pitchFamily="18" charset="0"/>
                <a:cs typeface="Times New Roman" panose="02020603050405020304" pitchFamily="18" charset="0"/>
              </a:rPr>
              <a:t>— правовой акт, регулирующий социально-трудовые отношения между работниками организации и работодателем; предусматривает права и обязанности сторон в области социально-трудовых отношений на уровне предприятия.</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Трудовой договор (контракт) может заключаться как временный на испытательный срок, на время выполнения работ, на определенный срок или неопределенный (пожизненно)</a:t>
            </a:r>
          </a:p>
          <a:p>
            <a:pPr defTabSz="844083"/>
            <a:endParaRPr lang="ru-RU" sz="1532" dirty="0">
              <a:solidFill>
                <a:prstClr val="black"/>
              </a:solidFill>
              <a:latin typeface="Times New Roman" panose="02020603050405020304" pitchFamily="18" charset="0"/>
              <a:cs typeface="Times New Roman" panose="02020603050405020304" pitchFamily="18" charset="0"/>
            </a:endParaRPr>
          </a:p>
          <a:p>
            <a:pPr defTabSz="844083"/>
            <a:r>
              <a:rPr lang="ru-RU" sz="1532" dirty="0">
                <a:solidFill>
                  <a:prstClr val="black"/>
                </a:solidFill>
                <a:latin typeface="Times New Roman" panose="02020603050405020304" pitchFamily="18" charset="0"/>
                <a:cs typeface="Times New Roman" panose="02020603050405020304" pitchFamily="18" charset="0"/>
              </a:rPr>
              <a:t>В отличие от трудового договора,  соглашение (Договор ГПХ) является </a:t>
            </a:r>
            <a:r>
              <a:rPr lang="ru-RU" sz="1532" b="1" dirty="0">
                <a:solidFill>
                  <a:prstClr val="black"/>
                </a:solidFill>
                <a:latin typeface="Times New Roman" panose="02020603050405020304" pitchFamily="18" charset="0"/>
                <a:cs typeface="Times New Roman" panose="02020603050405020304" pitchFamily="18" charset="0"/>
              </a:rPr>
              <a:t>одноразовым актом</a:t>
            </a:r>
            <a:r>
              <a:rPr lang="ru-RU" sz="1532" dirty="0">
                <a:solidFill>
                  <a:prstClr val="black"/>
                </a:solidFill>
                <a:latin typeface="Times New Roman" panose="02020603050405020304" pitchFamily="18" charset="0"/>
                <a:cs typeface="Times New Roman" panose="02020603050405020304" pitchFamily="18" charset="0"/>
              </a:rPr>
              <a:t>, который налагает на работника требование по выполнению какого-либо </a:t>
            </a:r>
            <a:r>
              <a:rPr lang="ru-RU" sz="1532" b="1" dirty="0">
                <a:solidFill>
                  <a:prstClr val="black"/>
                </a:solidFill>
                <a:latin typeface="Times New Roman" panose="02020603050405020304" pitchFamily="18" charset="0"/>
                <a:cs typeface="Times New Roman" panose="02020603050405020304" pitchFamily="18" charset="0"/>
              </a:rPr>
              <a:t>задания</a:t>
            </a:r>
            <a:r>
              <a:rPr lang="ru-RU" sz="1532" dirty="0">
                <a:solidFill>
                  <a:prstClr val="black"/>
                </a:solidFill>
                <a:latin typeface="Times New Roman" panose="02020603050405020304" pitchFamily="18" charset="0"/>
                <a:cs typeface="Times New Roman" panose="02020603050405020304" pitchFamily="18" charset="0"/>
              </a:rPr>
              <a:t>, а на работодателя - выплату причитающегося вознаграждения. При составлении соглашения обязательно указывается вид работ и срок, который будет затрачен исполнителем. После того как работа выполнена, обе стороны подписывают акты о приеме/сдаче работы и заканчивают сотрудничество. Количество таких соглашений не ограничено. </a:t>
            </a:r>
            <a:r>
              <a:rPr lang="ru-RU" sz="1662" dirty="0">
                <a:solidFill>
                  <a:prstClr val="black"/>
                </a:solidFill>
                <a:latin typeface="Times New Roman" pitchFamily="18" charset="0"/>
                <a:cs typeface="Times New Roman" pitchFamily="18" charset="0"/>
              </a:rPr>
              <a:t>При заключении соглашения (Договора ГПХ):</a:t>
            </a:r>
          </a:p>
          <a:p>
            <a:pPr marL="263776" indent="-263776" algn="just" defTabSz="844083">
              <a:buFont typeface="Wingdings" panose="05000000000000000000" pitchFamily="2" charset="2"/>
              <a:buChar char="ü"/>
              <a:defRPr/>
            </a:pPr>
            <a:r>
              <a:rPr lang="ru-RU" sz="1662" dirty="0">
                <a:solidFill>
                  <a:prstClr val="black"/>
                </a:solidFill>
                <a:latin typeface="Times New Roman" pitchFamily="18" charset="0"/>
                <a:cs typeface="Times New Roman" pitchFamily="18" charset="0"/>
              </a:rPr>
              <a:t>не утверждается приказ о приеме на работу;</a:t>
            </a:r>
          </a:p>
          <a:p>
            <a:pPr marL="263776" indent="-263776" algn="just" defTabSz="844083">
              <a:buFont typeface="Wingdings" panose="05000000000000000000" pitchFamily="2" charset="2"/>
              <a:buChar char="ü"/>
              <a:defRPr/>
            </a:pPr>
            <a:r>
              <a:rPr lang="ru-RU" sz="1662" dirty="0">
                <a:solidFill>
                  <a:prstClr val="black"/>
                </a:solidFill>
                <a:latin typeface="Times New Roman" pitchFamily="18" charset="0"/>
                <a:cs typeface="Times New Roman" pitchFamily="18" charset="0"/>
              </a:rPr>
              <a:t>в трудовую книжку не заносится запись;</a:t>
            </a:r>
          </a:p>
          <a:p>
            <a:pPr marL="263776" indent="-263776" algn="just" defTabSz="844083">
              <a:buFont typeface="Wingdings" panose="05000000000000000000" pitchFamily="2" charset="2"/>
              <a:buChar char="ü"/>
              <a:defRPr/>
            </a:pPr>
            <a:r>
              <a:rPr lang="ru-RU" sz="1662" dirty="0">
                <a:solidFill>
                  <a:prstClr val="black"/>
                </a:solidFill>
                <a:latin typeface="Times New Roman" pitchFamily="18" charset="0"/>
                <a:cs typeface="Times New Roman" pitchFamily="18" charset="0"/>
              </a:rPr>
              <a:t>отработанное время не подлежит учету;</a:t>
            </a:r>
          </a:p>
          <a:p>
            <a:pPr marL="263776" indent="-263776" algn="just" defTabSz="844083">
              <a:buFont typeface="Wingdings" panose="05000000000000000000" pitchFamily="2" charset="2"/>
              <a:buChar char="ü"/>
              <a:defRPr/>
            </a:pPr>
            <a:r>
              <a:rPr lang="ru-RU" sz="1662" dirty="0">
                <a:solidFill>
                  <a:prstClr val="black"/>
                </a:solidFill>
                <a:latin typeface="Times New Roman" pitchFamily="18" charset="0"/>
                <a:cs typeface="Times New Roman" pitchFamily="18" charset="0"/>
              </a:rPr>
              <a:t>не оплачивается ежегодный отпуск и больничный;</a:t>
            </a:r>
          </a:p>
          <a:p>
            <a:pPr marL="263776" indent="-263776" algn="just" defTabSz="844083">
              <a:buFont typeface="Wingdings" panose="05000000000000000000" pitchFamily="2" charset="2"/>
              <a:buChar char="ü"/>
              <a:defRPr/>
            </a:pPr>
            <a:r>
              <a:rPr lang="ru-RU" sz="1662" dirty="0">
                <a:solidFill>
                  <a:prstClr val="black"/>
                </a:solidFill>
                <a:latin typeface="Times New Roman" pitchFamily="18" charset="0"/>
                <a:cs typeface="Times New Roman" pitchFamily="18" charset="0"/>
              </a:rPr>
              <a:t>не предоставляется страхование.</a:t>
            </a:r>
            <a:endParaRPr lang="ru-RU"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29976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203903-CFD1-4C37-BCAF-B578944BF557}"/>
              </a:ext>
            </a:extLst>
          </p:cNvPr>
          <p:cNvSpPr txBox="1"/>
          <p:nvPr/>
        </p:nvSpPr>
        <p:spPr>
          <a:xfrm>
            <a:off x="193543" y="494125"/>
            <a:ext cx="8833077" cy="6187720"/>
          </a:xfrm>
          <a:prstGeom prst="rect">
            <a:avLst/>
          </a:prstGeom>
          <a:noFill/>
        </p:spPr>
        <p:txBody>
          <a:bodyPr wrap="square">
            <a:spAutoFit/>
          </a:bodyPr>
          <a:lstStyle/>
          <a:p>
            <a:pPr defTabSz="844083" fontAlgn="base"/>
            <a:r>
              <a:rPr lang="ru-RU" sz="1366" b="1" dirty="0">
                <a:solidFill>
                  <a:srgbClr val="000000"/>
                </a:solidFill>
                <a:latin typeface="Times New Roman" panose="02020603050405020304" pitchFamily="18" charset="0"/>
                <a:ea typeface="Times New Roman" panose="02020603050405020304" pitchFamily="18" charset="0"/>
              </a:rPr>
              <a:t>Ответ Министра труда и социальной защиты населения РК от 8 июня 2021 года на вопрос от 24 мая 2021 года № 686676 (dialog.egov.kz)</a:t>
            </a:r>
            <a:br>
              <a:rPr lang="ru-RU" sz="1366" b="1" dirty="0">
                <a:solidFill>
                  <a:srgbClr val="000000"/>
                </a:solidFill>
                <a:latin typeface="Times New Roman" panose="02020603050405020304" pitchFamily="18" charset="0"/>
                <a:ea typeface="Times New Roman" panose="02020603050405020304" pitchFamily="18" charset="0"/>
              </a:rPr>
            </a:br>
            <a:r>
              <a:rPr lang="ru-RU" sz="1366" b="1" dirty="0">
                <a:solidFill>
                  <a:srgbClr val="000000"/>
                </a:solidFill>
                <a:latin typeface="Times New Roman" panose="02020603050405020304" pitchFamily="18" charset="0"/>
                <a:ea typeface="Times New Roman" panose="02020603050405020304" pitchFamily="18" charset="0"/>
              </a:rPr>
              <a:t>Вопрос:</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соответствии </a:t>
            </a:r>
            <a:r>
              <a:rPr lang="ru-RU" sz="1366" u="sng" dirty="0">
                <a:solidFill>
                  <a:srgbClr val="000080"/>
                </a:solidFill>
                <a:latin typeface="Times New Roman" panose="02020603050405020304" pitchFamily="18" charset="0"/>
                <a:ea typeface="Times New Roman" panose="02020603050405020304" pitchFamily="18" charset="0"/>
                <a:hlinkClick r:id="rId2"/>
              </a:rPr>
              <a:t>п. 1, 2, 3 ст. 61</a:t>
            </a:r>
            <a:r>
              <a:rPr lang="ru-RU" sz="1366" dirty="0">
                <a:solidFill>
                  <a:srgbClr val="000000"/>
                </a:solidFill>
                <a:latin typeface="Times New Roman" panose="02020603050405020304" pitchFamily="18" charset="0"/>
                <a:ea typeface="Times New Roman" panose="02020603050405020304" pitchFamily="18" charset="0"/>
              </a:rPr>
              <a:t>. «Прекращение трудового договора оформляется актом работодателя, за исключением прекращения трудового договора в случае смерти (объявления судом умершим или признания безвестно отсутствующим) работодателя - физического лица и прекращения трудового договора с домашними работниками.</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акте работодателя должно быть указано основание прекращения трудового договора в соответствии с настоящим Кодексом.</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Копия акта работодателя о прекращении трудового договора вручается работнику либо направляется ему по почте заказным письмом с уведомлением о его вручении в течение трех рабочих дней со дня издания акта работодателя.</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данной статье не указано что, в таком акте должна быть указана информация о количестве неиспользованных дней оплачиваемого ежегодного трудового отпуска для компенсационной выплаты.</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Так же в соответствии </a:t>
            </a:r>
            <a:r>
              <a:rPr lang="ru-RU" sz="1366" u="sng" dirty="0">
                <a:solidFill>
                  <a:srgbClr val="000080"/>
                </a:solidFill>
                <a:latin typeface="Times New Roman" panose="02020603050405020304" pitchFamily="18" charset="0"/>
                <a:ea typeface="Times New Roman" panose="02020603050405020304" pitchFamily="18" charset="0"/>
                <a:hlinkClick r:id="rId3"/>
              </a:rPr>
              <a:t>п.2 ст.96</a:t>
            </a:r>
            <a:r>
              <a:rPr lang="ru-RU" sz="1366" dirty="0">
                <a:solidFill>
                  <a:srgbClr val="000000"/>
                </a:solidFill>
                <a:latin typeface="Times New Roman" panose="02020603050405020304" pitchFamily="18" charset="0"/>
                <a:ea typeface="Times New Roman" panose="02020603050405020304" pitchFamily="18" charset="0"/>
              </a:rPr>
              <a:t> Трудового Кодекса «При прекращении трудового договора работнику, который не использовал или использовал не полностью оплачиваемый ежегодный трудовой отпуск (ежегодные трудовые отпуска), производится компенсационная выплата за неиспользованные им дни оплачиваемого ежегодного трудового отпуска (ежегодных трудовых отпусков).</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Компенсационная выплата за неиспользованные им дни оплачиваемого ежегодного трудового отпуска (ежегодных трудовых отпусков) исчисляется из расчета средней заработной платы работника».</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В данной статье не указано что, компенсационная выплата за неиспользованные дни оплачиваемого ежегодного трудового отпуска должны быть утверждены актом работодателя.</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dirty="0">
                <a:solidFill>
                  <a:srgbClr val="000000"/>
                </a:solidFill>
                <a:latin typeface="Times New Roman" panose="02020603050405020304" pitchFamily="18" charset="0"/>
                <a:ea typeface="Times New Roman" panose="02020603050405020304" pitchFamily="18" charset="0"/>
              </a:rPr>
              <a:t>На основании вышеизложенного дать разъяснения по следующим вопросам:</a:t>
            </a:r>
            <a:endParaRPr lang="ru-RU" sz="1366"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dirty="0">
                <a:solidFill>
                  <a:srgbClr val="000000"/>
                </a:solidFill>
                <a:latin typeface="Times New Roman" panose="02020603050405020304" pitchFamily="18" charset="0"/>
                <a:ea typeface="Times New Roman" panose="02020603050405020304" pitchFamily="18" charset="0"/>
              </a:rPr>
              <a:t>- Обязаны ли сотрудники кадровой службы указывать в акте о прекращение трудового договора (об увольнении) информацию о количестве неиспользованных дней оплачиваемого ежегодного трудового отпуска для компенсационной выплаты?</a:t>
            </a:r>
            <a:endParaRPr lang="ru-RU" sz="1366" b="1"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dirty="0">
                <a:solidFill>
                  <a:srgbClr val="000000"/>
                </a:solidFill>
                <a:latin typeface="Times New Roman" panose="02020603050405020304" pitchFamily="18" charset="0"/>
                <a:ea typeface="Times New Roman" panose="02020603050405020304" pitchFamily="18" charset="0"/>
              </a:rPr>
              <a:t>- Кто из сотрудников (бухгалтер или кадровик) должен выполнять расчёт неиспользованных дней оплачиваемого ежегодного трудового отпуска?</a:t>
            </a:r>
            <a:endParaRPr lang="ru-RU" sz="1366" b="1"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366" b="1" i="1" dirty="0">
                <a:solidFill>
                  <a:srgbClr val="000000"/>
                </a:solidFill>
                <a:latin typeface="Times New Roman" panose="02020603050405020304" pitchFamily="18" charset="0"/>
                <a:ea typeface="Times New Roman" panose="02020603050405020304" pitchFamily="18" charset="0"/>
              </a:rPr>
              <a:t> </a:t>
            </a:r>
            <a:endParaRPr lang="ru-RU" sz="1366" b="1"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694601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203903-CFD1-4C37-BCAF-B578944BF557}"/>
              </a:ext>
            </a:extLst>
          </p:cNvPr>
          <p:cNvSpPr txBox="1"/>
          <p:nvPr/>
        </p:nvSpPr>
        <p:spPr>
          <a:xfrm>
            <a:off x="193543" y="510253"/>
            <a:ext cx="8833077" cy="5043497"/>
          </a:xfrm>
          <a:prstGeom prst="rect">
            <a:avLst/>
          </a:prstGeom>
          <a:noFill/>
        </p:spPr>
        <p:txBody>
          <a:bodyPr wrap="square">
            <a:spAutoFit/>
          </a:bodyPr>
          <a:lstStyle/>
          <a:p>
            <a:pPr algn="ctr" defTabSz="844083" fontAlgn="base"/>
            <a:r>
              <a:rPr lang="ru-RU" sz="1532" b="1" dirty="0">
                <a:solidFill>
                  <a:srgbClr val="000000"/>
                </a:solidFill>
                <a:latin typeface="Times New Roman" panose="02020603050405020304" pitchFamily="18" charset="0"/>
                <a:ea typeface="Times New Roman" panose="02020603050405020304" pitchFamily="18" charset="0"/>
              </a:rPr>
              <a:t>Ответ Министра труда и социальной защиты населения РК от 8 июня 2021 года на вопрос от 24 мая 2021 года № 686676 (dialog.egov.kz)</a:t>
            </a:r>
            <a:br>
              <a:rPr lang="ru-RU" sz="1532" b="1" dirty="0">
                <a:solidFill>
                  <a:srgbClr val="000000"/>
                </a:solidFill>
                <a:latin typeface="Times New Roman" panose="02020603050405020304" pitchFamily="18" charset="0"/>
                <a:ea typeface="Times New Roman" panose="02020603050405020304" pitchFamily="18" charset="0"/>
              </a:rPr>
            </a:br>
            <a:r>
              <a:rPr lang="ru-RU" sz="1532" i="1" dirty="0">
                <a:solidFill>
                  <a:srgbClr val="000000"/>
                </a:solidFill>
                <a:latin typeface="Times New Roman" panose="02020603050405020304" pitchFamily="18" charset="0"/>
                <a:ea typeface="Times New Roman" panose="02020603050405020304" pitchFamily="18" charset="0"/>
              </a:rPr>
              <a:t> </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b="1" i="1" dirty="0">
                <a:solidFill>
                  <a:srgbClr val="000000"/>
                </a:solidFill>
                <a:latin typeface="Times New Roman" panose="02020603050405020304" pitchFamily="18" charset="0"/>
                <a:ea typeface="Times New Roman" panose="02020603050405020304" pitchFamily="18" charset="0"/>
              </a:rPr>
              <a:t>Ответ:</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Согласно </a:t>
            </a:r>
            <a:r>
              <a:rPr lang="ru-RU" sz="1532" u="sng" dirty="0">
                <a:solidFill>
                  <a:srgbClr val="000080"/>
                </a:solidFill>
                <a:latin typeface="Times New Roman" panose="02020603050405020304" pitchFamily="18" charset="0"/>
                <a:ea typeface="Times New Roman" panose="02020603050405020304" pitchFamily="18" charset="0"/>
                <a:hlinkClick r:id="rId2" tooltip="Трудовой кодекс Республики Казахстан от 23 ноября 2015 года № 414-V (с изменениями и дополнениями по состоянию на 07.03.2023 г.)"/>
              </a:rPr>
              <a:t>пункту 2 статьи 96</a:t>
            </a:r>
            <a:r>
              <a:rPr lang="ru-RU" sz="1532" dirty="0">
                <a:solidFill>
                  <a:srgbClr val="000000"/>
                </a:solidFill>
                <a:latin typeface="Times New Roman" panose="02020603050405020304" pitchFamily="18" charset="0"/>
                <a:ea typeface="Times New Roman" panose="02020603050405020304" pitchFamily="18" charset="0"/>
              </a:rPr>
              <a:t> Трудового кодекса РК (далее - Кодекс) при прекращении трудового договора работнику, который не использовал или использовал не полностью оплачиваемый ежегодный трудовой отпуск (ежегодные трудовые отпуска), производится компенсационная выплата за неиспользованные им дни оплачиваемого ежегодного трудового отпуска (ежегодных трудовых отпусков).</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Компенсационная выплата за неиспользованные им дни оплачиваемого ежегодного трудового отпуска (ежегодных трудовых отпусков) исчисляется из расчета средней заработной платы работника.</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При этом, считаем, что в случае, когда при прекращении трудового договора производится компенсация за неиспользованные дни ежегодного трудового отпуска, работник кадровой службы не обязан указывать в акте о прекращении трудового договора информацию о количестве неиспользованных дней трудового отпуска.</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Кроме того, исчисление неиспользованных дней ежегодного трудового отпуска производится в соответствии с актом работодателя.</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dirty="0">
                <a:solidFill>
                  <a:srgbClr val="000000"/>
                </a:solidFill>
                <a:latin typeface="Times New Roman" panose="02020603050405020304" pitchFamily="18" charset="0"/>
                <a:ea typeface="Times New Roman" panose="02020603050405020304" pitchFamily="18" charset="0"/>
              </a:rPr>
              <a:t>При этом, исчисление неиспользованных дней трудового отпуска работника</a:t>
            </a:r>
            <a:r>
              <a:rPr lang="ru-RU" sz="1532" b="1" dirty="0">
                <a:solidFill>
                  <a:srgbClr val="000000"/>
                </a:solidFill>
                <a:latin typeface="Times New Roman" panose="02020603050405020304" pitchFamily="18" charset="0"/>
                <a:ea typeface="Times New Roman" panose="02020603050405020304" pitchFamily="18" charset="0"/>
              </a:rPr>
              <a:t> входит в обязанности кадровой службы организации.</a:t>
            </a:r>
            <a:endParaRPr lang="ru-RU" sz="1532" dirty="0">
              <a:solidFill>
                <a:prstClr val="black"/>
              </a:solidFill>
              <a:latin typeface="Times New Roman" panose="02020603050405020304" pitchFamily="18" charset="0"/>
              <a:ea typeface="Times New Roman" panose="02020603050405020304" pitchFamily="18" charset="0"/>
            </a:endParaRPr>
          </a:p>
          <a:p>
            <a:pPr indent="234467" algn="just" defTabSz="844083" fontAlgn="base"/>
            <a:r>
              <a:rPr lang="ru-RU" sz="1532" b="1" dirty="0">
                <a:solidFill>
                  <a:srgbClr val="000000"/>
                </a:solidFill>
                <a:latin typeface="Times New Roman" panose="02020603050405020304" pitchFamily="18" charset="0"/>
                <a:ea typeface="Times New Roman" panose="02020603050405020304" pitchFamily="18" charset="0"/>
              </a:rPr>
              <a:t>В связи с этим, расчет неиспользованных дней трудового отпуска работника </a:t>
            </a:r>
            <a:r>
              <a:rPr lang="ru-RU" sz="1532" b="1" dirty="0">
                <a:solidFill>
                  <a:srgbClr val="000000"/>
                </a:solidFill>
                <a:highlight>
                  <a:srgbClr val="FFFF00"/>
                </a:highlight>
                <a:latin typeface="Times New Roman" panose="02020603050405020304" pitchFamily="18" charset="0"/>
                <a:ea typeface="Times New Roman" panose="02020603050405020304" pitchFamily="18" charset="0"/>
              </a:rPr>
              <a:t>осуществляется кадровой службой организации.</a:t>
            </a:r>
            <a:endParaRPr lang="ru-RU" sz="1532"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64992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836E6193-07A3-AB18-03F5-7E2360031835}"/>
              </a:ext>
            </a:extLst>
          </p:cNvPr>
          <p:cNvGraphicFramePr>
            <a:graphicFrameLocks noGrp="1"/>
          </p:cNvGraphicFramePr>
          <p:nvPr/>
        </p:nvGraphicFramePr>
        <p:xfrm>
          <a:off x="269271" y="642109"/>
          <a:ext cx="8772026" cy="5455147"/>
        </p:xfrm>
        <a:graphic>
          <a:graphicData uri="http://schemas.openxmlformats.org/drawingml/2006/table">
            <a:tbl>
              <a:tblPr firstRow="1" firstCol="1" bandRow="1">
                <a:tableStyleId>{8799B23B-EC83-4686-B30A-512413B5E67A}</a:tableStyleId>
              </a:tblPr>
              <a:tblGrid>
                <a:gridCol w="2123100">
                  <a:extLst>
                    <a:ext uri="{9D8B030D-6E8A-4147-A177-3AD203B41FA5}">
                      <a16:colId xmlns:a16="http://schemas.microsoft.com/office/drawing/2014/main" val="2799086010"/>
                    </a:ext>
                  </a:extLst>
                </a:gridCol>
                <a:gridCol w="2288805">
                  <a:extLst>
                    <a:ext uri="{9D8B030D-6E8A-4147-A177-3AD203B41FA5}">
                      <a16:colId xmlns:a16="http://schemas.microsoft.com/office/drawing/2014/main" val="136983112"/>
                    </a:ext>
                  </a:extLst>
                </a:gridCol>
                <a:gridCol w="1677766">
                  <a:extLst>
                    <a:ext uri="{9D8B030D-6E8A-4147-A177-3AD203B41FA5}">
                      <a16:colId xmlns:a16="http://schemas.microsoft.com/office/drawing/2014/main" val="1648470619"/>
                    </a:ext>
                  </a:extLst>
                </a:gridCol>
                <a:gridCol w="1429208">
                  <a:extLst>
                    <a:ext uri="{9D8B030D-6E8A-4147-A177-3AD203B41FA5}">
                      <a16:colId xmlns:a16="http://schemas.microsoft.com/office/drawing/2014/main" val="3245747790"/>
                    </a:ext>
                  </a:extLst>
                </a:gridCol>
                <a:gridCol w="1253147">
                  <a:extLst>
                    <a:ext uri="{9D8B030D-6E8A-4147-A177-3AD203B41FA5}">
                      <a16:colId xmlns:a16="http://schemas.microsoft.com/office/drawing/2014/main" val="3640082542"/>
                    </a:ext>
                  </a:extLst>
                </a:gridCol>
              </a:tblGrid>
              <a:tr h="216858">
                <a:tc>
                  <a:txBody>
                    <a:bodyPr/>
                    <a:lstStyle/>
                    <a:p>
                      <a:pPr algn="ctr">
                        <a:spcAft>
                          <a:spcPts val="1415"/>
                        </a:spcAft>
                      </a:pPr>
                      <a:r>
                        <a:rPr lang="en-US" sz="1200" dirty="0" err="1">
                          <a:solidFill>
                            <a:schemeClr val="tx1"/>
                          </a:solidFill>
                          <a:effectLst/>
                          <a:latin typeface="Times New Roman" panose="02020603050405020304" pitchFamily="18" charset="0"/>
                          <a:cs typeface="Times New Roman" panose="02020603050405020304" pitchFamily="18" charset="0"/>
                        </a:rPr>
                        <a:t>Показатели</a:t>
                      </a:r>
                      <a:endParaRPr lang="ru-RU" sz="120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200" dirty="0">
                          <a:solidFill>
                            <a:schemeClr val="tx1"/>
                          </a:solidFill>
                          <a:effectLst/>
                          <a:latin typeface="Times New Roman" panose="02020603050405020304" pitchFamily="18" charset="0"/>
                          <a:cs typeface="Times New Roman" panose="02020603050405020304" pitchFamily="18" charset="0"/>
                        </a:rPr>
                        <a:t>с вычетом 14 МРП</a:t>
                      </a:r>
                      <a:endParaRPr lang="ru-RU" sz="120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ru-RU" sz="1300" b="1" i="0" dirty="0">
                          <a:solidFill>
                            <a:srgbClr val="181C32"/>
                          </a:solidFill>
                          <a:effectLst/>
                          <a:latin typeface="Times New Roman" panose="02020603050405020304" pitchFamily="18" charset="0"/>
                          <a:cs typeface="Times New Roman" panose="02020603050405020304" pitchFamily="18" charset="0"/>
                        </a:rPr>
                        <a:t>Формулы </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200" dirty="0">
                          <a:effectLst/>
                          <a:latin typeface="Times New Roman" panose="02020603050405020304" pitchFamily="18" charset="0"/>
                          <a:cs typeface="Times New Roman" panose="02020603050405020304" pitchFamily="18" charset="0"/>
                        </a:rPr>
                        <a:t>Б</a:t>
                      </a:r>
                      <a:r>
                        <a:rPr lang="ru-RU" sz="1200" dirty="0">
                          <a:effectLst/>
                          <a:latin typeface="Times New Roman" panose="02020603050405020304" pitchFamily="18" charset="0"/>
                          <a:cs typeface="Times New Roman" panose="02020603050405020304" pitchFamily="18" charset="0"/>
                        </a:rPr>
                        <a:t>ез</a:t>
                      </a:r>
                      <a:r>
                        <a:rPr lang="en-US" sz="1200" dirty="0">
                          <a:effectLst/>
                          <a:latin typeface="Times New Roman" panose="02020603050405020304" pitchFamily="18" charset="0"/>
                          <a:cs typeface="Times New Roman" panose="02020603050405020304" pitchFamily="18" charset="0"/>
                        </a:rPr>
                        <a:t> вычета 14 МРП</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ru-RU" sz="1300" b="1" i="0" dirty="0">
                          <a:solidFill>
                            <a:srgbClr val="181C32"/>
                          </a:solidFill>
                          <a:effectLst/>
                          <a:latin typeface="Times New Roman" panose="02020603050405020304" pitchFamily="18" charset="0"/>
                          <a:cs typeface="Times New Roman" panose="02020603050405020304" pitchFamily="18" charset="0"/>
                        </a:rPr>
                        <a:t>Формулы </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8418865"/>
                  </a:ext>
                </a:extLst>
              </a:tr>
              <a:tr h="1104051">
                <a:tc rowSpan="2">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25 МРП</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a:t>
                      </a:r>
                    </a:p>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до 51 688 тенге, то сумма ИПН=0</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en-US" sz="1400" b="1" dirty="0">
                          <a:solidFill>
                            <a:srgbClr val="0000CC"/>
                          </a:solidFill>
                          <a:effectLst/>
                          <a:latin typeface="Times New Roman" panose="02020603050405020304" pitchFamily="18" charset="0"/>
                          <a:cs typeface="Times New Roman" panose="02020603050405020304" pitchFamily="18" charset="0"/>
                        </a:rPr>
                        <a:t>0,88</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spcAft>
                          <a:spcPts val="1415"/>
                        </a:spcAft>
                      </a:pPr>
                      <a:r>
                        <a:rPr lang="ru-RU" sz="1400" b="0" dirty="0">
                          <a:effectLst/>
                          <a:latin typeface="Times New Roman" panose="02020603050405020304" pitchFamily="18" charset="0"/>
                          <a:cs typeface="Times New Roman" panose="02020603050405020304" pitchFamily="18" charset="0"/>
                        </a:rPr>
                        <a:t>если на руки выплачивается до 75 141 тенге</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/0,8712</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3807433"/>
                  </a:ext>
                </a:extLst>
              </a:tr>
              <a:tr h="770797">
                <a:tc vMerge="1">
                  <a:txBody>
                    <a:bodyPr/>
                    <a:lstStyle/>
                    <a:p>
                      <a:endParaRPr lang="ru-RU"/>
                    </a:p>
                  </a:txBody>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51 688 тенге по 92 300 тенге включительно </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ru-RU" sz="1400" b="0" dirty="0">
                          <a:effectLst/>
                          <a:latin typeface="Times New Roman" panose="02020603050405020304" pitchFamily="18" charset="0"/>
                          <a:cs typeface="Times New Roman" panose="02020603050405020304" pitchFamily="18" charset="0"/>
                        </a:rPr>
                        <a:t> </a:t>
                      </a:r>
                      <a:r>
                        <a:rPr lang="ru-RU" sz="1400" b="1" dirty="0">
                          <a:solidFill>
                            <a:srgbClr val="0000CC"/>
                          </a:solidFill>
                          <a:effectLst/>
                          <a:latin typeface="Times New Roman" panose="02020603050405020304" pitchFamily="18" charset="0"/>
                          <a:cs typeface="Times New Roman" panose="02020603050405020304" pitchFamily="18" charset="0"/>
                        </a:rPr>
                        <a:t>516,88</a:t>
                      </a:r>
                      <a:r>
                        <a:rPr lang="en-US" sz="1400" b="1" dirty="0">
                          <a:solidFill>
                            <a:srgbClr val="0000CC"/>
                          </a:solidFill>
                          <a:effectLst/>
                          <a:latin typeface="Times New Roman" panose="02020603050405020304" pitchFamily="18" charset="0"/>
                          <a:cs typeface="Times New Roman" panose="02020603050405020304" pitchFamily="18" charset="0"/>
                        </a:rPr>
                        <a:t>)/0,8712</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517889353"/>
                  </a:ext>
                </a:extLst>
              </a:tr>
              <a:tr h="1256384">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10 МЗП для исчисления мах ВОСМС (700 000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75 624 тенге по 559 230 тенге включительно</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highlight>
                            <a:srgbClr val="FFFF00"/>
                          </a:highlight>
                          <a:latin typeface="Times New Roman" panose="02020603050405020304" pitchFamily="18" charset="0"/>
                          <a:cs typeface="Times New Roman" panose="02020603050405020304" pitchFamily="18" charset="0"/>
                        </a:rPr>
                        <a:t>Х=(</a:t>
                      </a:r>
                      <a:r>
                        <a:rPr lang="ru-RU" sz="1400" b="0" dirty="0">
                          <a:effectLst/>
                          <a:highlight>
                            <a:srgbClr val="FFFF00"/>
                          </a:highlight>
                          <a:latin typeface="Times New Roman" panose="02020603050405020304" pitchFamily="18" charset="0"/>
                          <a:cs typeface="Times New Roman" panose="02020603050405020304" pitchFamily="18" charset="0"/>
                        </a:rPr>
                        <a:t>Д</a:t>
                      </a:r>
                      <a:r>
                        <a:rPr lang="en-US" sz="1400" b="0" dirty="0">
                          <a:effectLst/>
                          <a:highlight>
                            <a:srgbClr val="FFFF00"/>
                          </a:highlight>
                          <a:latin typeface="Times New Roman" panose="02020603050405020304" pitchFamily="18" charset="0"/>
                          <a:cs typeface="Times New Roman" panose="02020603050405020304" pitchFamily="18" charset="0"/>
                        </a:rPr>
                        <a:t>–</a:t>
                      </a:r>
                      <a:r>
                        <a:rPr lang="ru-RU" sz="1400" b="0" dirty="0">
                          <a:effectLst/>
                          <a:highlight>
                            <a:srgbClr val="FFFF00"/>
                          </a:highlight>
                          <a:latin typeface="Times New Roman" panose="02020603050405020304" pitchFamily="18" charset="0"/>
                          <a:cs typeface="Times New Roman" panose="02020603050405020304" pitchFamily="18" charset="0"/>
                        </a:rPr>
                        <a:t> </a:t>
                      </a:r>
                      <a:r>
                        <a:rPr lang="ru-RU" sz="1400" b="1" dirty="0">
                          <a:solidFill>
                            <a:srgbClr val="0000CC"/>
                          </a:solidFill>
                          <a:effectLst/>
                          <a:highlight>
                            <a:srgbClr val="FFFF00"/>
                          </a:highlight>
                          <a:latin typeface="Times New Roman" panose="02020603050405020304" pitchFamily="18" charset="0"/>
                          <a:cs typeface="Times New Roman" panose="02020603050405020304" pitchFamily="18" charset="0"/>
                        </a:rPr>
                        <a:t>5 168,8</a:t>
                      </a:r>
                      <a:r>
                        <a:rPr lang="en-US" sz="1400" b="1" dirty="0">
                          <a:solidFill>
                            <a:srgbClr val="0000CC"/>
                          </a:solidFill>
                          <a:effectLst/>
                          <a:highlight>
                            <a:srgbClr val="FFFF00"/>
                          </a:highlight>
                          <a:latin typeface="Times New Roman" panose="02020603050405020304" pitchFamily="18" charset="0"/>
                          <a:cs typeface="Times New Roman" panose="02020603050405020304" pitchFamily="18" charset="0"/>
                        </a:rPr>
                        <a:t>)/0,792</a:t>
                      </a:r>
                      <a:endParaRPr lang="ru-RU" sz="1400" b="1" dirty="0">
                        <a:solidFill>
                          <a:srgbClr val="0000CC"/>
                        </a:solidFill>
                        <a:effectLst/>
                        <a:highlight>
                          <a:srgbClr val="FFFF00"/>
                        </a:highligh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75 141 тенге по 554 400 тенге включительно</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1" dirty="0">
                          <a:effectLst/>
                          <a:latin typeface="Times New Roman" panose="02020603050405020304" pitchFamily="18" charset="0"/>
                          <a:cs typeface="Times New Roman" panose="02020603050405020304" pitchFamily="18" charset="0"/>
                        </a:rPr>
                        <a:t>Х=</a:t>
                      </a:r>
                      <a:r>
                        <a:rPr lang="ru-RU" sz="1400" b="1" dirty="0">
                          <a:effectLst/>
                          <a:latin typeface="Times New Roman" panose="02020603050405020304" pitchFamily="18" charset="0"/>
                          <a:cs typeface="Times New Roman" panose="02020603050405020304" pitchFamily="18" charset="0"/>
                        </a:rPr>
                        <a:t>Д</a:t>
                      </a:r>
                      <a:r>
                        <a:rPr lang="en-US" sz="1400" b="1" dirty="0">
                          <a:effectLst/>
                          <a:latin typeface="Times New Roman" panose="02020603050405020304" pitchFamily="18" charset="0"/>
                          <a:cs typeface="Times New Roman" panose="02020603050405020304" pitchFamily="18" charset="0"/>
                        </a:rPr>
                        <a:t>/0,792</a:t>
                      </a:r>
                      <a:endParaRPr lang="ru-RU" sz="1400" b="1"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7081558"/>
                  </a:ext>
                </a:extLst>
              </a:tr>
              <a:tr h="1152517">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50 МЗП для исчисления </a:t>
                      </a:r>
                      <a:r>
                        <a:rPr lang="en-US" sz="1400" b="0" dirty="0">
                          <a:solidFill>
                            <a:schemeClr val="tx1"/>
                          </a:solidFill>
                          <a:effectLst/>
                          <a:latin typeface="Times New Roman" panose="02020603050405020304" pitchFamily="18" charset="0"/>
                          <a:cs typeface="Times New Roman" panose="02020603050405020304" pitchFamily="18" charset="0"/>
                        </a:rPr>
                        <a:t>max</a:t>
                      </a:r>
                      <a:r>
                        <a:rPr lang="ru-RU" sz="1400" b="0" dirty="0">
                          <a:solidFill>
                            <a:schemeClr val="tx1"/>
                          </a:solidFill>
                          <a:effectLst/>
                          <a:latin typeface="Times New Roman" panose="02020603050405020304" pitchFamily="18" charset="0"/>
                          <a:cs typeface="Times New Roman" panose="02020603050405020304" pitchFamily="18" charset="0"/>
                        </a:rPr>
                        <a:t> ОПВ (3 500 000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559 230 тенге по 2 827 230 тенге включительно</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ru-RU" sz="1400" b="1" dirty="0">
                          <a:solidFill>
                            <a:srgbClr val="0000CC"/>
                          </a:solidFill>
                          <a:effectLst/>
                          <a:latin typeface="Times New Roman" panose="02020603050405020304" pitchFamily="18" charset="0"/>
                          <a:cs typeface="Times New Roman" panose="02020603050405020304" pitchFamily="18" charset="0"/>
                        </a:rPr>
                        <a:t>20 468</a:t>
                      </a:r>
                      <a:r>
                        <a:rPr lang="en-US" sz="1400" b="1" dirty="0">
                          <a:solidFill>
                            <a:srgbClr val="0000CC"/>
                          </a:solidFill>
                          <a:effectLst/>
                          <a:latin typeface="Times New Roman" panose="02020603050405020304" pitchFamily="18" charset="0"/>
                          <a:cs typeface="Times New Roman" panose="02020603050405020304" pitchFamily="18" charset="0"/>
                        </a:rPr>
                        <a:t>)/0,81</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554 400 по 2 822 400 тенге включительно</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ru-RU" sz="1400" b="0" dirty="0">
                          <a:effectLst/>
                          <a:latin typeface="Times New Roman" panose="02020603050405020304" pitchFamily="18" charset="0"/>
                          <a:cs typeface="Times New Roman" panose="02020603050405020304" pitchFamily="18" charset="0"/>
                        </a:rPr>
                        <a:t>15 3</a:t>
                      </a:r>
                      <a:r>
                        <a:rPr lang="en-US" sz="1400" b="0" dirty="0">
                          <a:effectLst/>
                          <a:latin typeface="Times New Roman" panose="02020603050405020304" pitchFamily="18" charset="0"/>
                          <a:cs typeface="Times New Roman" panose="02020603050405020304" pitchFamily="18" charset="0"/>
                        </a:rPr>
                        <a:t>00)</a:t>
                      </a:r>
                      <a:r>
                        <a:rPr lang="ru-RU" sz="1400" b="0" dirty="0">
                          <a:effectLst/>
                          <a:latin typeface="Times New Roman" panose="02020603050405020304" pitchFamily="18" charset="0"/>
                          <a:cs typeface="Times New Roman" panose="02020603050405020304" pitchFamily="18" charset="0"/>
                        </a:rPr>
                        <a:t> </a:t>
                      </a:r>
                      <a:r>
                        <a:rPr lang="en-US" sz="1400" b="0" dirty="0">
                          <a:effectLst/>
                          <a:latin typeface="Times New Roman" panose="02020603050405020304" pitchFamily="18" charset="0"/>
                          <a:cs typeface="Times New Roman" panose="02020603050405020304" pitchFamily="18" charset="0"/>
                        </a:rPr>
                        <a:t>/0,81</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7890892"/>
                  </a:ext>
                </a:extLst>
              </a:tr>
              <a:tr h="923591">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свыше 50 МЗП для исчисления ОПВ </a:t>
                      </a:r>
                    </a:p>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(3 500 000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выплаты свыше 2 827 230 тенге </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en-US" sz="1400" b="1" dirty="0">
                          <a:solidFill>
                            <a:srgbClr val="0000CC"/>
                          </a:solidFill>
                          <a:effectLst/>
                          <a:latin typeface="Times New Roman" panose="02020603050405020304" pitchFamily="18" charset="0"/>
                          <a:cs typeface="Times New Roman" panose="02020603050405020304" pitchFamily="18" charset="0"/>
                        </a:rPr>
                        <a:t>322 770)/0,9</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2 822 400 тенге</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+327 600)/0,9</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5012864"/>
                  </a:ext>
                </a:extLst>
              </a:tr>
            </a:tbl>
          </a:graphicData>
        </a:graphic>
      </p:graphicFrame>
      <p:sp>
        <p:nvSpPr>
          <p:cNvPr id="4" name="TextBox 3">
            <a:extLst>
              <a:ext uri="{FF2B5EF4-FFF2-40B4-BE49-F238E27FC236}">
                <a16:creationId xmlns:a16="http://schemas.microsoft.com/office/drawing/2014/main" id="{55F7F4D6-E252-A2C6-54AD-295C02F2ED63}"/>
              </a:ext>
            </a:extLst>
          </p:cNvPr>
          <p:cNvSpPr txBox="1"/>
          <p:nvPr/>
        </p:nvSpPr>
        <p:spPr>
          <a:xfrm>
            <a:off x="890665" y="314999"/>
            <a:ext cx="7834757" cy="328103"/>
          </a:xfrm>
          <a:prstGeom prst="rect">
            <a:avLst/>
          </a:prstGeom>
          <a:noFill/>
        </p:spPr>
        <p:txBody>
          <a:bodyPr wrap="square">
            <a:spAutoFit/>
          </a:bodyPr>
          <a:lstStyle/>
          <a:p>
            <a:pPr defTabSz="844083"/>
            <a:r>
              <a:rPr lang="ru-RU" sz="1532" b="1" dirty="0">
                <a:solidFill>
                  <a:srgbClr val="181C32"/>
                </a:solidFill>
                <a:latin typeface="Times New Roman" panose="02020603050405020304" pitchFamily="18" charset="0"/>
                <a:cs typeface="Times New Roman" panose="02020603050405020304" pitchFamily="18" charset="0"/>
              </a:rPr>
              <a:t>Формулы расчета заработной платы от обратного в 2024 году </a:t>
            </a:r>
            <a:r>
              <a:rPr lang="ru-RU" sz="1366" b="1" dirty="0">
                <a:solidFill>
                  <a:srgbClr val="181C32"/>
                </a:solidFill>
                <a:latin typeface="Times New Roman" panose="02020603050405020304" pitchFamily="18" charset="0"/>
                <a:cs typeface="Times New Roman" panose="02020603050405020304" pitchFamily="18" charset="0"/>
              </a:rPr>
              <a:t>(</a:t>
            </a:r>
            <a:r>
              <a:rPr lang="ru-RU" sz="1366" i="1" dirty="0">
                <a:solidFill>
                  <a:prstClr val="black"/>
                </a:solidFill>
                <a:latin typeface="Times New Roman" panose="02020603050405020304" pitchFamily="18" charset="0"/>
                <a:cs typeface="Times New Roman" panose="02020603050405020304" pitchFamily="18" charset="0"/>
              </a:rPr>
              <a:t>Д – доход на руки</a:t>
            </a:r>
            <a:r>
              <a:rPr lang="ru-RU" sz="1366"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403405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836E6193-07A3-AB18-03F5-7E2360031835}"/>
              </a:ext>
            </a:extLst>
          </p:cNvPr>
          <p:cNvGraphicFramePr>
            <a:graphicFrameLocks noGrp="1"/>
          </p:cNvGraphicFramePr>
          <p:nvPr/>
        </p:nvGraphicFramePr>
        <p:xfrm>
          <a:off x="269271" y="642109"/>
          <a:ext cx="8772026" cy="5455147"/>
        </p:xfrm>
        <a:graphic>
          <a:graphicData uri="http://schemas.openxmlformats.org/drawingml/2006/table">
            <a:tbl>
              <a:tblPr firstRow="1" firstCol="1" bandRow="1">
                <a:tableStyleId>{8799B23B-EC83-4686-B30A-512413B5E67A}</a:tableStyleId>
              </a:tblPr>
              <a:tblGrid>
                <a:gridCol w="2123100">
                  <a:extLst>
                    <a:ext uri="{9D8B030D-6E8A-4147-A177-3AD203B41FA5}">
                      <a16:colId xmlns:a16="http://schemas.microsoft.com/office/drawing/2014/main" val="2799086010"/>
                    </a:ext>
                  </a:extLst>
                </a:gridCol>
                <a:gridCol w="2288805">
                  <a:extLst>
                    <a:ext uri="{9D8B030D-6E8A-4147-A177-3AD203B41FA5}">
                      <a16:colId xmlns:a16="http://schemas.microsoft.com/office/drawing/2014/main" val="136983112"/>
                    </a:ext>
                  </a:extLst>
                </a:gridCol>
                <a:gridCol w="1677766">
                  <a:extLst>
                    <a:ext uri="{9D8B030D-6E8A-4147-A177-3AD203B41FA5}">
                      <a16:colId xmlns:a16="http://schemas.microsoft.com/office/drawing/2014/main" val="1648470619"/>
                    </a:ext>
                  </a:extLst>
                </a:gridCol>
                <a:gridCol w="1429208">
                  <a:extLst>
                    <a:ext uri="{9D8B030D-6E8A-4147-A177-3AD203B41FA5}">
                      <a16:colId xmlns:a16="http://schemas.microsoft.com/office/drawing/2014/main" val="3245747790"/>
                    </a:ext>
                  </a:extLst>
                </a:gridCol>
                <a:gridCol w="1253147">
                  <a:extLst>
                    <a:ext uri="{9D8B030D-6E8A-4147-A177-3AD203B41FA5}">
                      <a16:colId xmlns:a16="http://schemas.microsoft.com/office/drawing/2014/main" val="3640082542"/>
                    </a:ext>
                  </a:extLst>
                </a:gridCol>
              </a:tblGrid>
              <a:tr h="216858">
                <a:tc>
                  <a:txBody>
                    <a:bodyPr/>
                    <a:lstStyle/>
                    <a:p>
                      <a:pPr algn="ctr">
                        <a:spcAft>
                          <a:spcPts val="1415"/>
                        </a:spcAft>
                      </a:pPr>
                      <a:r>
                        <a:rPr lang="en-US" sz="1200" dirty="0" err="1">
                          <a:solidFill>
                            <a:schemeClr val="tx1"/>
                          </a:solidFill>
                          <a:effectLst/>
                          <a:latin typeface="Times New Roman" panose="02020603050405020304" pitchFamily="18" charset="0"/>
                          <a:cs typeface="Times New Roman" panose="02020603050405020304" pitchFamily="18" charset="0"/>
                        </a:rPr>
                        <a:t>Показатели</a:t>
                      </a:r>
                      <a:endParaRPr lang="ru-RU" sz="120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200" dirty="0">
                          <a:solidFill>
                            <a:schemeClr val="tx1"/>
                          </a:solidFill>
                          <a:effectLst/>
                          <a:latin typeface="Times New Roman" panose="02020603050405020304" pitchFamily="18" charset="0"/>
                          <a:cs typeface="Times New Roman" panose="02020603050405020304" pitchFamily="18" charset="0"/>
                        </a:rPr>
                        <a:t>с вычетом 14 МРП</a:t>
                      </a:r>
                      <a:endParaRPr lang="ru-RU" sz="120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ru-RU" sz="1300" b="1" i="0" dirty="0">
                          <a:solidFill>
                            <a:srgbClr val="181C32"/>
                          </a:solidFill>
                          <a:effectLst/>
                          <a:latin typeface="Times New Roman" panose="02020603050405020304" pitchFamily="18" charset="0"/>
                          <a:cs typeface="Times New Roman" panose="02020603050405020304" pitchFamily="18" charset="0"/>
                        </a:rPr>
                        <a:t>Формулы </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200" dirty="0">
                          <a:effectLst/>
                          <a:latin typeface="Times New Roman" panose="02020603050405020304" pitchFamily="18" charset="0"/>
                          <a:cs typeface="Times New Roman" panose="02020603050405020304" pitchFamily="18" charset="0"/>
                        </a:rPr>
                        <a:t>Б</a:t>
                      </a:r>
                      <a:r>
                        <a:rPr lang="ru-RU" sz="1200" dirty="0">
                          <a:effectLst/>
                          <a:latin typeface="Times New Roman" panose="02020603050405020304" pitchFamily="18" charset="0"/>
                          <a:cs typeface="Times New Roman" panose="02020603050405020304" pitchFamily="18" charset="0"/>
                        </a:rPr>
                        <a:t>ез</a:t>
                      </a:r>
                      <a:r>
                        <a:rPr lang="en-US" sz="1200" dirty="0">
                          <a:effectLst/>
                          <a:latin typeface="Times New Roman" panose="02020603050405020304" pitchFamily="18" charset="0"/>
                          <a:cs typeface="Times New Roman" panose="02020603050405020304" pitchFamily="18" charset="0"/>
                        </a:rPr>
                        <a:t> вычета 14 МРП</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ru-RU" sz="1300" b="1" i="0" dirty="0">
                          <a:solidFill>
                            <a:srgbClr val="181C32"/>
                          </a:solidFill>
                          <a:effectLst/>
                          <a:latin typeface="Times New Roman" panose="02020603050405020304" pitchFamily="18" charset="0"/>
                          <a:cs typeface="Times New Roman" panose="02020603050405020304" pitchFamily="18" charset="0"/>
                        </a:rPr>
                        <a:t>Формулы </a:t>
                      </a:r>
                      <a:endParaRPr lang="ru-RU" sz="1200" dirty="0">
                        <a:effectLst/>
                        <a:latin typeface="Times New Roman" panose="02020603050405020304" pitchFamily="18" charset="0"/>
                        <a:ea typeface="DejaVu Sans"/>
                        <a:cs typeface="Times New Roman" panose="02020603050405020304" pitchFamily="18" charset="0"/>
                      </a:endParaRPr>
                    </a:p>
                  </a:txBody>
                  <a:tcPr marL="0" marR="7173" marT="7173"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8418865"/>
                  </a:ext>
                </a:extLst>
              </a:tr>
              <a:tr h="1104051">
                <a:tc rowSpan="2">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25 МРП</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a:t>
                      </a:r>
                    </a:p>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до 48 300 тенге, то сумма ИПН=0</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en-US" sz="1400" b="1" dirty="0">
                          <a:solidFill>
                            <a:srgbClr val="0000CC"/>
                          </a:solidFill>
                          <a:effectLst/>
                          <a:latin typeface="Times New Roman" panose="02020603050405020304" pitchFamily="18" charset="0"/>
                          <a:cs typeface="Times New Roman" panose="02020603050405020304" pitchFamily="18" charset="0"/>
                        </a:rPr>
                        <a:t>0,88</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spcAft>
                          <a:spcPts val="1415"/>
                        </a:spcAft>
                      </a:pPr>
                      <a:r>
                        <a:rPr lang="ru-RU" sz="1400" b="0" dirty="0">
                          <a:effectLst/>
                          <a:latin typeface="Times New Roman" panose="02020603050405020304" pitchFamily="18" charset="0"/>
                          <a:cs typeface="Times New Roman" panose="02020603050405020304" pitchFamily="18" charset="0"/>
                        </a:rPr>
                        <a:t>если на руки выплачивается до 75 141 тенге</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/0,8712</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3807433"/>
                  </a:ext>
                </a:extLst>
              </a:tr>
              <a:tr h="770797">
                <a:tc vMerge="1">
                  <a:txBody>
                    <a:bodyPr/>
                    <a:lstStyle/>
                    <a:p>
                      <a:endParaRPr lang="ru-RU"/>
                    </a:p>
                  </a:txBody>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48 300 тенге по 75 624 тенге включительно </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ru-RU" sz="1400" b="0" dirty="0">
                          <a:effectLst/>
                          <a:latin typeface="Times New Roman" panose="02020603050405020304" pitchFamily="18" charset="0"/>
                          <a:cs typeface="Times New Roman" panose="02020603050405020304" pitchFamily="18" charset="0"/>
                        </a:rPr>
                        <a:t> </a:t>
                      </a:r>
                      <a:r>
                        <a:rPr lang="en-US" sz="1400" b="1" dirty="0">
                          <a:solidFill>
                            <a:srgbClr val="0000CC"/>
                          </a:solidFill>
                          <a:effectLst/>
                          <a:latin typeface="Times New Roman" panose="02020603050405020304" pitchFamily="18" charset="0"/>
                          <a:cs typeface="Times New Roman" panose="02020603050405020304" pitchFamily="18" charset="0"/>
                        </a:rPr>
                        <a:t>483)/0,8712</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517889353"/>
                  </a:ext>
                </a:extLst>
              </a:tr>
              <a:tr h="1256384">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10 МЗП для исчисления мах ВОСМС (700 000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75 624 тенге по 559 230 тенге включительно</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highlight>
                            <a:srgbClr val="FFFF00"/>
                          </a:highlight>
                          <a:latin typeface="Times New Roman" panose="02020603050405020304" pitchFamily="18" charset="0"/>
                          <a:cs typeface="Times New Roman" panose="02020603050405020304" pitchFamily="18" charset="0"/>
                        </a:rPr>
                        <a:t>Х=(</a:t>
                      </a:r>
                      <a:r>
                        <a:rPr lang="ru-RU" sz="1400" b="0" dirty="0">
                          <a:effectLst/>
                          <a:highlight>
                            <a:srgbClr val="FFFF00"/>
                          </a:highlight>
                          <a:latin typeface="Times New Roman" panose="02020603050405020304" pitchFamily="18" charset="0"/>
                          <a:cs typeface="Times New Roman" panose="02020603050405020304" pitchFamily="18" charset="0"/>
                        </a:rPr>
                        <a:t>Д</a:t>
                      </a:r>
                      <a:r>
                        <a:rPr lang="en-US" sz="1400" b="0" dirty="0">
                          <a:effectLst/>
                          <a:highlight>
                            <a:srgbClr val="FFFF00"/>
                          </a:highlight>
                          <a:latin typeface="Times New Roman" panose="02020603050405020304" pitchFamily="18" charset="0"/>
                          <a:cs typeface="Times New Roman" panose="02020603050405020304" pitchFamily="18" charset="0"/>
                        </a:rPr>
                        <a:t>–</a:t>
                      </a:r>
                      <a:r>
                        <a:rPr lang="ru-RU" sz="1400" b="0" dirty="0">
                          <a:effectLst/>
                          <a:highlight>
                            <a:srgbClr val="FFFF00"/>
                          </a:highlight>
                          <a:latin typeface="Times New Roman" panose="02020603050405020304" pitchFamily="18" charset="0"/>
                          <a:cs typeface="Times New Roman" panose="02020603050405020304" pitchFamily="18" charset="0"/>
                        </a:rPr>
                        <a:t> </a:t>
                      </a:r>
                      <a:r>
                        <a:rPr lang="en-US" sz="1400" b="1" dirty="0">
                          <a:solidFill>
                            <a:srgbClr val="0000CC"/>
                          </a:solidFill>
                          <a:effectLst/>
                          <a:highlight>
                            <a:srgbClr val="FFFF00"/>
                          </a:highlight>
                          <a:latin typeface="Times New Roman" panose="02020603050405020304" pitchFamily="18" charset="0"/>
                          <a:cs typeface="Times New Roman" panose="02020603050405020304" pitchFamily="18" charset="0"/>
                        </a:rPr>
                        <a:t>4 830)/0,792</a:t>
                      </a:r>
                      <a:endParaRPr lang="ru-RU" sz="1400" b="1" dirty="0">
                        <a:solidFill>
                          <a:srgbClr val="0000CC"/>
                        </a:solidFill>
                        <a:effectLst/>
                        <a:highlight>
                          <a:srgbClr val="FFFF00"/>
                        </a:highligh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75 141 тенге по 554 400 тенге включительно</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1" dirty="0">
                          <a:effectLst/>
                          <a:latin typeface="Times New Roman" panose="02020603050405020304" pitchFamily="18" charset="0"/>
                          <a:cs typeface="Times New Roman" panose="02020603050405020304" pitchFamily="18" charset="0"/>
                        </a:rPr>
                        <a:t>Х=</a:t>
                      </a:r>
                      <a:r>
                        <a:rPr lang="ru-RU" sz="1400" b="1" dirty="0">
                          <a:effectLst/>
                          <a:latin typeface="Times New Roman" panose="02020603050405020304" pitchFamily="18" charset="0"/>
                          <a:cs typeface="Times New Roman" panose="02020603050405020304" pitchFamily="18" charset="0"/>
                        </a:rPr>
                        <a:t>Д</a:t>
                      </a:r>
                      <a:r>
                        <a:rPr lang="en-US" sz="1400" b="1" dirty="0">
                          <a:effectLst/>
                          <a:latin typeface="Times New Roman" panose="02020603050405020304" pitchFamily="18" charset="0"/>
                          <a:cs typeface="Times New Roman" panose="02020603050405020304" pitchFamily="18" charset="0"/>
                        </a:rPr>
                        <a:t>/0,792</a:t>
                      </a:r>
                      <a:endParaRPr lang="ru-RU" sz="1400" b="1"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7081558"/>
                  </a:ext>
                </a:extLst>
              </a:tr>
              <a:tr h="1152517">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не превышающий 50 МЗП для исчисления </a:t>
                      </a:r>
                      <a:r>
                        <a:rPr lang="en-US" sz="1400" b="0" dirty="0">
                          <a:solidFill>
                            <a:schemeClr val="tx1"/>
                          </a:solidFill>
                          <a:effectLst/>
                          <a:latin typeface="Times New Roman" panose="02020603050405020304" pitchFamily="18" charset="0"/>
                          <a:cs typeface="Times New Roman" panose="02020603050405020304" pitchFamily="18" charset="0"/>
                        </a:rPr>
                        <a:t>max</a:t>
                      </a:r>
                      <a:r>
                        <a:rPr lang="ru-RU" sz="1400" b="0" dirty="0">
                          <a:solidFill>
                            <a:schemeClr val="tx1"/>
                          </a:solidFill>
                          <a:effectLst/>
                          <a:latin typeface="Times New Roman" panose="02020603050405020304" pitchFamily="18" charset="0"/>
                          <a:cs typeface="Times New Roman" panose="02020603050405020304" pitchFamily="18" charset="0"/>
                        </a:rPr>
                        <a:t> ОПВ (3 500 000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выплачивается свыше 559 230 тенге по 2 827 230 тенге включительно</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en-US" sz="1400" b="1" dirty="0">
                          <a:solidFill>
                            <a:srgbClr val="0000CC"/>
                          </a:solidFill>
                          <a:effectLst/>
                          <a:latin typeface="Times New Roman" panose="02020603050405020304" pitchFamily="18" charset="0"/>
                          <a:cs typeface="Times New Roman" panose="02020603050405020304" pitchFamily="18" charset="0"/>
                        </a:rPr>
                        <a:t>10 131)/0,81</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554 400 по 2 822 400 тенге включительно</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+12 600)</a:t>
                      </a:r>
                      <a:r>
                        <a:rPr lang="ru-RU" sz="1400" b="0" dirty="0">
                          <a:effectLst/>
                          <a:latin typeface="Times New Roman" panose="02020603050405020304" pitchFamily="18" charset="0"/>
                          <a:cs typeface="Times New Roman" panose="02020603050405020304" pitchFamily="18" charset="0"/>
                        </a:rPr>
                        <a:t> </a:t>
                      </a:r>
                      <a:r>
                        <a:rPr lang="en-US" sz="1400" b="0" dirty="0">
                          <a:effectLst/>
                          <a:latin typeface="Times New Roman" panose="02020603050405020304" pitchFamily="18" charset="0"/>
                          <a:cs typeface="Times New Roman" panose="02020603050405020304" pitchFamily="18" charset="0"/>
                        </a:rPr>
                        <a:t>/0,81</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7890892"/>
                  </a:ext>
                </a:extLst>
              </a:tr>
              <a:tr h="923591">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Начисленный доход работника свыше 50 МЗП для исчисления ОПВ </a:t>
                      </a:r>
                    </a:p>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(3 500 000 тенге)</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7173"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solidFill>
                            <a:schemeClr val="tx1"/>
                          </a:solidFill>
                          <a:effectLst/>
                          <a:latin typeface="Times New Roman" panose="02020603050405020304" pitchFamily="18" charset="0"/>
                          <a:cs typeface="Times New Roman" panose="02020603050405020304" pitchFamily="18" charset="0"/>
                        </a:rPr>
                        <a:t>если на руки выплаты свыше 2 827 230 тенге </a:t>
                      </a:r>
                      <a:endParaRPr lang="ru-RU" sz="1400" b="0" dirty="0">
                        <a:solidFill>
                          <a:schemeClr val="tx1"/>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a:t>
                      </a:r>
                      <a:r>
                        <a:rPr lang="en-US" sz="1400" b="1" dirty="0">
                          <a:solidFill>
                            <a:srgbClr val="0000CC"/>
                          </a:solidFill>
                          <a:effectLst/>
                          <a:latin typeface="Times New Roman" panose="02020603050405020304" pitchFamily="18" charset="0"/>
                          <a:cs typeface="Times New Roman" panose="02020603050405020304" pitchFamily="18" charset="0"/>
                        </a:rPr>
                        <a:t>392 631)/0,9</a:t>
                      </a:r>
                      <a:endParaRPr lang="ru-RU" sz="1400" b="1" dirty="0">
                        <a:solidFill>
                          <a:srgbClr val="0000CC"/>
                        </a:solidFill>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ru-RU" sz="1400" b="0" dirty="0">
                          <a:effectLst/>
                          <a:latin typeface="Times New Roman" panose="02020603050405020304" pitchFamily="18" charset="0"/>
                          <a:cs typeface="Times New Roman" panose="02020603050405020304" pitchFamily="18" charset="0"/>
                        </a:rPr>
                        <a:t>если на руки выплачивается свыше 2 822 400 тенге</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1415"/>
                        </a:spcAft>
                      </a:pPr>
                      <a:r>
                        <a:rPr lang="en-US" sz="1400" b="0" dirty="0">
                          <a:effectLst/>
                          <a:latin typeface="Times New Roman" panose="02020603050405020304" pitchFamily="18" charset="0"/>
                          <a:cs typeface="Times New Roman" panose="02020603050405020304" pitchFamily="18" charset="0"/>
                        </a:rPr>
                        <a:t>Х=(</a:t>
                      </a:r>
                      <a:r>
                        <a:rPr lang="ru-RU" sz="1400" b="0" dirty="0">
                          <a:effectLst/>
                          <a:latin typeface="Times New Roman" panose="02020603050405020304" pitchFamily="18" charset="0"/>
                          <a:cs typeface="Times New Roman" panose="02020603050405020304" pitchFamily="18" charset="0"/>
                        </a:rPr>
                        <a:t>Д</a:t>
                      </a:r>
                      <a:r>
                        <a:rPr lang="en-US" sz="1400" b="0" dirty="0">
                          <a:effectLst/>
                          <a:latin typeface="Times New Roman" panose="02020603050405020304" pitchFamily="18" charset="0"/>
                          <a:cs typeface="Times New Roman" panose="02020603050405020304" pitchFamily="18" charset="0"/>
                        </a:rPr>
                        <a:t>+3</a:t>
                      </a:r>
                      <a:r>
                        <a:rPr lang="ru-RU" sz="1400" b="0" dirty="0">
                          <a:effectLst/>
                          <a:latin typeface="Times New Roman" panose="02020603050405020304" pitchFamily="18" charset="0"/>
                          <a:cs typeface="Times New Roman" panose="02020603050405020304" pitchFamily="18" charset="0"/>
                        </a:rPr>
                        <a:t>9</a:t>
                      </a:r>
                      <a:r>
                        <a:rPr lang="en-US" sz="1400" b="0" dirty="0">
                          <a:effectLst/>
                          <a:latin typeface="Times New Roman" panose="02020603050405020304" pitchFamily="18" charset="0"/>
                          <a:cs typeface="Times New Roman" panose="02020603050405020304" pitchFamily="18" charset="0"/>
                        </a:rPr>
                        <a:t>7 </a:t>
                      </a:r>
                      <a:r>
                        <a:rPr lang="ru-RU" sz="1400" b="0" dirty="0">
                          <a:effectLst/>
                          <a:latin typeface="Times New Roman" panose="02020603050405020304" pitchFamily="18" charset="0"/>
                          <a:cs typeface="Times New Roman" panose="02020603050405020304" pitchFamily="18" charset="0"/>
                        </a:rPr>
                        <a:t>8</a:t>
                      </a:r>
                      <a:r>
                        <a:rPr lang="en-US" sz="1400" b="0" dirty="0">
                          <a:effectLst/>
                          <a:latin typeface="Times New Roman" panose="02020603050405020304" pitchFamily="18" charset="0"/>
                          <a:cs typeface="Times New Roman" panose="02020603050405020304" pitchFamily="18" charset="0"/>
                        </a:rPr>
                        <a:t>00)/0,9</a:t>
                      </a:r>
                      <a:endParaRPr lang="ru-RU" sz="1400" b="0" dirty="0">
                        <a:effectLst/>
                        <a:latin typeface="Times New Roman" panose="02020603050405020304" pitchFamily="18" charset="0"/>
                        <a:ea typeface="DejaVu Sans"/>
                        <a:cs typeface="Times New Roman" panose="02020603050405020304" pitchFamily="18" charset="0"/>
                      </a:endParaRPr>
                    </a:p>
                  </a:txBody>
                  <a:tcPr marL="0" marR="7173" marT="0" marB="71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5012864"/>
                  </a:ext>
                </a:extLst>
              </a:tr>
            </a:tbl>
          </a:graphicData>
        </a:graphic>
      </p:graphicFrame>
      <p:sp>
        <p:nvSpPr>
          <p:cNvPr id="4" name="TextBox 3">
            <a:extLst>
              <a:ext uri="{FF2B5EF4-FFF2-40B4-BE49-F238E27FC236}">
                <a16:creationId xmlns:a16="http://schemas.microsoft.com/office/drawing/2014/main" id="{55F7F4D6-E252-A2C6-54AD-295C02F2ED63}"/>
              </a:ext>
            </a:extLst>
          </p:cNvPr>
          <p:cNvSpPr txBox="1"/>
          <p:nvPr/>
        </p:nvSpPr>
        <p:spPr>
          <a:xfrm>
            <a:off x="890665" y="314999"/>
            <a:ext cx="7834757" cy="328103"/>
          </a:xfrm>
          <a:prstGeom prst="rect">
            <a:avLst/>
          </a:prstGeom>
          <a:noFill/>
        </p:spPr>
        <p:txBody>
          <a:bodyPr wrap="square">
            <a:spAutoFit/>
          </a:bodyPr>
          <a:lstStyle/>
          <a:p>
            <a:pPr defTabSz="844083"/>
            <a:r>
              <a:rPr lang="ru-RU" sz="1532" b="1" dirty="0">
                <a:solidFill>
                  <a:srgbClr val="181C32"/>
                </a:solidFill>
                <a:latin typeface="Times New Roman" panose="02020603050405020304" pitchFamily="18" charset="0"/>
                <a:cs typeface="Times New Roman" panose="02020603050405020304" pitchFamily="18" charset="0"/>
              </a:rPr>
              <a:t>Формулы расчета заработной платы от обратного в 2023 году </a:t>
            </a:r>
            <a:r>
              <a:rPr lang="ru-RU" sz="1366" b="1" dirty="0">
                <a:solidFill>
                  <a:srgbClr val="181C32"/>
                </a:solidFill>
                <a:latin typeface="Times New Roman" panose="02020603050405020304" pitchFamily="18" charset="0"/>
                <a:cs typeface="Times New Roman" panose="02020603050405020304" pitchFamily="18" charset="0"/>
              </a:rPr>
              <a:t>(</a:t>
            </a:r>
            <a:r>
              <a:rPr lang="ru-RU" sz="1366" i="1" dirty="0">
                <a:solidFill>
                  <a:prstClr val="black"/>
                </a:solidFill>
                <a:latin typeface="Times New Roman" panose="02020603050405020304" pitchFamily="18" charset="0"/>
                <a:cs typeface="Times New Roman" panose="02020603050405020304" pitchFamily="18" charset="0"/>
              </a:rPr>
              <a:t>Д – доход на руки</a:t>
            </a:r>
            <a:r>
              <a:rPr lang="ru-RU" sz="1366" dirty="0">
                <a:solidFill>
                  <a:prstClr val="black"/>
                </a:solidFill>
                <a:latin typeface="Times New Roman" panose="02020603050405020304" pitchFamily="18" charset="0"/>
                <a:cs typeface="Times New Roman" panose="02020603050405020304" pitchFamily="18" charset="0"/>
              </a:rPr>
              <a:t>)</a:t>
            </a:r>
          </a:p>
        </p:txBody>
      </p:sp>
      <p:sp>
        <p:nvSpPr>
          <p:cNvPr id="5" name="TextBox 4">
            <a:extLst>
              <a:ext uri="{FF2B5EF4-FFF2-40B4-BE49-F238E27FC236}">
                <a16:creationId xmlns:a16="http://schemas.microsoft.com/office/drawing/2014/main" id="{A313A376-A11A-BFB2-77A0-CD6D327E2BE8}"/>
              </a:ext>
            </a:extLst>
          </p:cNvPr>
          <p:cNvSpPr txBox="1"/>
          <p:nvPr/>
        </p:nvSpPr>
        <p:spPr>
          <a:xfrm>
            <a:off x="162686" y="6072381"/>
            <a:ext cx="4572430" cy="512704"/>
          </a:xfrm>
          <a:prstGeom prst="rect">
            <a:avLst/>
          </a:prstGeom>
          <a:noFill/>
        </p:spPr>
        <p:txBody>
          <a:bodyPr wrap="square">
            <a:spAutoFit/>
          </a:bodyPr>
          <a:lstStyle/>
          <a:p>
            <a:pPr defTabSz="844083"/>
            <a:r>
              <a:rPr lang="ru-RU" sz="1366" dirty="0">
                <a:solidFill>
                  <a:prstClr val="black"/>
                </a:solidFill>
                <a:latin typeface="Times New Roman" panose="02020603050405020304" pitchFamily="18" charset="0"/>
                <a:cs typeface="Times New Roman" panose="02020603050405020304" pitchFamily="18" charset="0"/>
              </a:rPr>
              <a:t>10 131 = 15 300 - 0,1 * 14 * 3 692</a:t>
            </a:r>
          </a:p>
          <a:p>
            <a:pPr defTabSz="844083"/>
            <a:r>
              <a:rPr lang="en-US" sz="1366" dirty="0">
                <a:solidFill>
                  <a:prstClr val="black"/>
                </a:solidFill>
                <a:latin typeface="Times New Roman" panose="02020603050405020304" pitchFamily="18" charset="0"/>
                <a:cs typeface="Times New Roman" panose="02020603050405020304" pitchFamily="18" charset="0"/>
              </a:rPr>
              <a:t>392 631</a:t>
            </a:r>
            <a:r>
              <a:rPr lang="ru-RU" sz="1366" dirty="0">
                <a:solidFill>
                  <a:prstClr val="black"/>
                </a:solidFill>
                <a:latin typeface="Times New Roman" panose="02020603050405020304" pitchFamily="18" charset="0"/>
                <a:cs typeface="Times New Roman" panose="02020603050405020304" pitchFamily="18" charset="0"/>
              </a:rPr>
              <a:t> = </a:t>
            </a:r>
            <a:r>
              <a:rPr lang="en-US" sz="1366" dirty="0">
                <a:solidFill>
                  <a:prstClr val="black"/>
                </a:solidFill>
                <a:latin typeface="Times New Roman" panose="02020603050405020304" pitchFamily="18" charset="0"/>
                <a:cs typeface="Times New Roman" panose="02020603050405020304" pitchFamily="18" charset="0"/>
              </a:rPr>
              <a:t>3</a:t>
            </a:r>
            <a:r>
              <a:rPr lang="ru-RU" sz="1366" dirty="0">
                <a:solidFill>
                  <a:prstClr val="black"/>
                </a:solidFill>
                <a:latin typeface="Times New Roman" panose="02020603050405020304" pitchFamily="18" charset="0"/>
                <a:cs typeface="Times New Roman" panose="02020603050405020304" pitchFamily="18" charset="0"/>
              </a:rPr>
              <a:t>9</a:t>
            </a:r>
            <a:r>
              <a:rPr lang="en-US" sz="1366" dirty="0">
                <a:solidFill>
                  <a:prstClr val="black"/>
                </a:solidFill>
                <a:latin typeface="Times New Roman" panose="02020603050405020304" pitchFamily="18" charset="0"/>
                <a:cs typeface="Times New Roman" panose="02020603050405020304" pitchFamily="18" charset="0"/>
              </a:rPr>
              <a:t>7 </a:t>
            </a:r>
            <a:r>
              <a:rPr lang="ru-RU" sz="1366" dirty="0">
                <a:solidFill>
                  <a:prstClr val="black"/>
                </a:solidFill>
                <a:latin typeface="Times New Roman" panose="02020603050405020304" pitchFamily="18" charset="0"/>
                <a:cs typeface="Times New Roman" panose="02020603050405020304" pitchFamily="18" charset="0"/>
              </a:rPr>
              <a:t>8</a:t>
            </a:r>
            <a:r>
              <a:rPr lang="en-US" sz="1366" dirty="0">
                <a:solidFill>
                  <a:prstClr val="black"/>
                </a:solidFill>
                <a:latin typeface="Times New Roman" panose="02020603050405020304" pitchFamily="18" charset="0"/>
                <a:cs typeface="Times New Roman" panose="02020603050405020304" pitchFamily="18" charset="0"/>
              </a:rPr>
              <a:t>00</a:t>
            </a:r>
            <a:r>
              <a:rPr lang="ru-RU" sz="1366" dirty="0">
                <a:solidFill>
                  <a:prstClr val="black"/>
                </a:solidFill>
                <a:latin typeface="Times New Roman" panose="02020603050405020304" pitchFamily="18" charset="0"/>
                <a:cs typeface="Times New Roman" panose="02020603050405020304" pitchFamily="18" charset="0"/>
              </a:rPr>
              <a:t>- 0,1 * 14 * 3 692</a:t>
            </a:r>
          </a:p>
        </p:txBody>
      </p:sp>
    </p:spTree>
    <p:extLst>
      <p:ext uri="{BB962C8B-B14F-4D97-AF65-F5344CB8AC3E}">
        <p14:creationId xmlns:p14="http://schemas.microsoft.com/office/powerpoint/2010/main" val="3512057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3271" y="504368"/>
            <a:ext cx="7843333" cy="3877665"/>
          </a:xfrm>
          <a:prstGeom prst="rect">
            <a:avLst/>
          </a:prstGeom>
        </p:spPr>
        <p:txBody>
          <a:bodyPr wrap="square">
            <a:spAutoFit/>
          </a:bodyPr>
          <a:lstStyle/>
          <a:p>
            <a:pPr marL="0" marR="0" lvl="0" indent="0" algn="l" defTabSz="844083" rtl="0" eaLnBrk="1" fontAlgn="base"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Вы клиент банка под названием «</a:t>
            </a:r>
            <a:r>
              <a:rPr kumimoji="0" lang="ru-RU" sz="1754"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Время</a:t>
            </a: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Каждое утро вы получаете кредит размером в 86,400 секунд. Каждую ночь он списывается со счета, как утраченный, поскольку вы не смогли сделать вклад во что-то стоящее. Он не засчитывается в общий баланс. У вас не бывает перерасходов и задолженностей. </a:t>
            </a:r>
          </a:p>
          <a:p>
            <a:pPr marL="0" marR="0" lvl="0" indent="0" algn="l" defTabSz="844083" rtl="0" eaLnBrk="1" fontAlgn="base" latinLnBrk="0" hangingPunct="1">
              <a:lnSpc>
                <a:spcPct val="100000"/>
              </a:lnSpc>
              <a:spcBef>
                <a:spcPts val="0"/>
              </a:spcBef>
              <a:spcAft>
                <a:spcPts val="0"/>
              </a:spcAft>
              <a:buClrTx/>
              <a:buSzTx/>
              <a:buFontTx/>
              <a:buNone/>
              <a:tabLst/>
              <a:defRPr/>
            </a:pPr>
            <a:endPar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endParaRP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Каждое утро для вас открывается новый счет с одинаковым депозитом – 86,400 секунд. Каждую ночь он сгорает. </a:t>
            </a:r>
          </a:p>
          <a:p>
            <a:pPr marL="0" marR="0" lvl="0" indent="0" algn="l" defTabSz="844083" rtl="0" eaLnBrk="1" fontAlgn="base" latinLnBrk="0" hangingPunct="1">
              <a:lnSpc>
                <a:spcPct val="100000"/>
              </a:lnSpc>
              <a:spcBef>
                <a:spcPts val="0"/>
              </a:spcBef>
              <a:spcAft>
                <a:spcPts val="0"/>
              </a:spcAft>
              <a:buClrTx/>
              <a:buSzTx/>
              <a:buFontTx/>
              <a:buNone/>
              <a:tabLst/>
              <a:defRPr/>
            </a:pP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Если вы не использовали депозит с умом – это ваша потеря. Нет пути назад. Вы должны жить </a:t>
            </a:r>
            <a:r>
              <a:rPr kumimoji="0" lang="ru-RU" sz="1754" b="1"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настоящим</a:t>
            </a:r>
            <a:r>
              <a:rPr kumimoji="0" lang="ru-RU" sz="1754"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учитывая размер ежедневного депозита. Распоряжайтесь им так, чтобы сделать разумные инвестиции в свое счастье, здоровье, успех.</a:t>
            </a:r>
          </a:p>
          <a:p>
            <a:pPr marL="0" marR="0" lvl="0" indent="0" algn="l" defTabSz="844083" rtl="0" eaLnBrk="1" fontAlgn="auto" latinLnBrk="0" hangingPunct="1">
              <a:lnSpc>
                <a:spcPct val="107000"/>
              </a:lnSpc>
              <a:spcBef>
                <a:spcPts val="0"/>
              </a:spcBef>
              <a:spcAft>
                <a:spcPts val="0"/>
              </a:spcAft>
              <a:buClrTx/>
              <a:buSzTx/>
              <a:buFontTx/>
              <a:buNone/>
              <a:tabLst/>
              <a:defRPr/>
            </a:pPr>
            <a:endParaRPr kumimoji="0" lang="ru-RU" sz="1754"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pic>
        <p:nvPicPr>
          <p:cNvPr id="4" name="Рисунок 3" descr="Изображение выглядит как часы&#10;&#10;Автоматически созданное описание">
            <a:extLst>
              <a:ext uri="{FF2B5EF4-FFF2-40B4-BE49-F238E27FC236}">
                <a16:creationId xmlns:a16="http://schemas.microsoft.com/office/drawing/2014/main" id="{4F5BBCCA-5CC6-4053-B19B-5659C2A2CA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8554" y="4093689"/>
            <a:ext cx="3134965" cy="2095202"/>
          </a:xfrm>
          <a:prstGeom prst="rect">
            <a:avLst/>
          </a:prstGeom>
        </p:spPr>
      </p:pic>
      <p:pic>
        <p:nvPicPr>
          <p:cNvPr id="7" name="Рисунок 6" descr="Изображение выглядит как чашка, пластмассовый&#10;&#10;Автоматически созданное описание">
            <a:extLst>
              <a:ext uri="{FF2B5EF4-FFF2-40B4-BE49-F238E27FC236}">
                <a16:creationId xmlns:a16="http://schemas.microsoft.com/office/drawing/2014/main" id="{0B0C38BB-4A8A-48CE-8D2B-BFB113D4C9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429" y="4909873"/>
            <a:ext cx="1129026" cy="1693539"/>
          </a:xfrm>
          <a:prstGeom prst="rect">
            <a:avLst/>
          </a:prstGeom>
        </p:spPr>
      </p:pic>
    </p:spTree>
    <p:extLst>
      <p:ext uri="{BB962C8B-B14F-4D97-AF65-F5344CB8AC3E}">
        <p14:creationId xmlns:p14="http://schemas.microsoft.com/office/powerpoint/2010/main" val="26653253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xfrm>
            <a:off x="10703286" y="6002299"/>
            <a:ext cx="222738" cy="179536"/>
          </a:xfrm>
          <a:prstGeom prst="rect">
            <a:avLst/>
          </a:prstGeom>
        </p:spPr>
        <p:txBody>
          <a:bodyPr vert="horz" wrap="square" lIns="0" tIns="0" rIns="0" bIns="0" rtlCol="0">
            <a:spAutoFit/>
          </a:bodyPr>
          <a:lstStyle>
            <a:defPPr>
              <a:defRPr lang="ru-RU"/>
            </a:defPPr>
            <a:lvl1pPr marL="0" algn="l" defTabSz="844083" rtl="0" eaLnBrk="1" latinLnBrk="0" hangingPunct="1">
              <a:defRPr sz="1200" b="0" i="0" kern="1200">
                <a:solidFill>
                  <a:schemeClr val="tx1"/>
                </a:solidFill>
                <a:latin typeface="Times New Roman"/>
                <a:ea typeface="+mn-ea"/>
                <a:cs typeface="Times New Roman"/>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a:lstStyle>
          <a:p>
            <a:pPr marL="35170">
              <a:lnSpc>
                <a:spcPts val="1398"/>
              </a:lnSpc>
              <a:defRPr/>
            </a:pPr>
            <a:fld id="{81D60167-4931-47E6-BA6A-407CBD079E47}" type="slidenum">
              <a:rPr lang="ru-RU" spc="-5">
                <a:solidFill>
                  <a:prstClr val="black"/>
                </a:solidFill>
              </a:rPr>
              <a:pPr marL="35170">
                <a:lnSpc>
                  <a:spcPts val="1398"/>
                </a:lnSpc>
                <a:defRPr/>
              </a:pPr>
              <a:t>90</a:t>
            </a:fld>
            <a:endParaRPr spc="-4" dirty="0">
              <a:solidFill>
                <a:prstClr val="black"/>
              </a:solidFill>
            </a:endParaRPr>
          </a:p>
        </p:txBody>
      </p:sp>
      <p:sp>
        <p:nvSpPr>
          <p:cNvPr id="3" name="object 3"/>
          <p:cNvSpPr txBox="1"/>
          <p:nvPr/>
        </p:nvSpPr>
        <p:spPr>
          <a:xfrm>
            <a:off x="576193" y="386835"/>
            <a:ext cx="8523339" cy="6140111"/>
          </a:xfrm>
          <a:prstGeom prst="rect">
            <a:avLst/>
          </a:prstGeom>
        </p:spPr>
        <p:txBody>
          <a:bodyPr vert="horz" wrap="square" lIns="0" tIns="10002" rIns="0" bIns="0" rtlCol="0">
            <a:spAutoFit/>
          </a:bodyPr>
          <a:lstStyle/>
          <a:p>
            <a:pPr marL="28099" marR="343384"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От обратного  </a:t>
            </a:r>
            <a:r>
              <a:rPr lang="ru-RU" sz="1532" spc="-4" dirty="0">
                <a:solidFill>
                  <a:prstClr val="black"/>
                </a:solidFill>
                <a:latin typeface="Times New Roman" panose="02020603050405020304" pitchFamily="18" charset="0"/>
                <a:cs typeface="Times New Roman" panose="02020603050405020304" pitchFamily="18" charset="0"/>
              </a:rPr>
              <a:t>от 25 * 3 450 = 86 250 до 700 000 </a:t>
            </a:r>
          </a:p>
          <a:p>
            <a:pPr marL="28099" marR="343384" defTabSz="844083">
              <a:tabLst>
                <a:tab pos="294806" algn="l"/>
                <a:tab pos="295282" algn="l"/>
              </a:tabLst>
              <a:defRPr/>
            </a:pPr>
            <a:endParaRPr lang="ru-RU" sz="1532" spc="-4"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sz="1532" spc="-4" dirty="0" err="1">
                <a:solidFill>
                  <a:prstClr val="black"/>
                </a:solidFill>
                <a:latin typeface="Times New Roman" panose="02020603050405020304" pitchFamily="18" charset="0"/>
                <a:cs typeface="Times New Roman" panose="02020603050405020304" pitchFamily="18" charset="0"/>
              </a:rPr>
              <a:t>Работник</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 </a:t>
            </a:r>
            <a:r>
              <a:rPr sz="1532" b="1" spc="-4" dirty="0" err="1">
                <a:solidFill>
                  <a:prstClr val="black"/>
                </a:solidFill>
                <a:latin typeface="Times New Roman" panose="02020603050405020304" pitchFamily="18" charset="0"/>
                <a:cs typeface="Times New Roman" panose="02020603050405020304" pitchFamily="18" charset="0"/>
              </a:rPr>
              <a:t>январе</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202</a:t>
            </a:r>
            <a:r>
              <a:rPr lang="ru-RU" sz="1532" b="1" dirty="0">
                <a:solidFill>
                  <a:srgbClr val="0000CC"/>
                </a:solidFill>
                <a:latin typeface="Times New Roman" panose="02020603050405020304" pitchFamily="18" charset="0"/>
                <a:cs typeface="Times New Roman" panose="02020603050405020304" pitchFamily="18" charset="0"/>
              </a:rPr>
              <a:t>3</a:t>
            </a:r>
            <a:r>
              <a:rPr sz="1532" b="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года </a:t>
            </a:r>
            <a:r>
              <a:rPr sz="1532" dirty="0">
                <a:solidFill>
                  <a:prstClr val="black"/>
                </a:solidFill>
                <a:latin typeface="Times New Roman" panose="02020603050405020304" pitchFamily="18" charset="0"/>
                <a:cs typeface="Times New Roman" panose="02020603050405020304" pitchFamily="18" charset="0"/>
              </a:rPr>
              <a:t>получил </a:t>
            </a:r>
            <a:r>
              <a:rPr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sz="1532" dirty="0">
                <a:solidFill>
                  <a:prstClr val="black"/>
                </a:solidFill>
                <a:latin typeface="Times New Roman" panose="02020603050405020304" pitchFamily="18" charset="0"/>
                <a:cs typeface="Times New Roman" panose="02020603050405020304" pitchFamily="18" charset="0"/>
              </a:rPr>
              <a:t>плату в </a:t>
            </a:r>
            <a:r>
              <a:rPr sz="1532" spc="-44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размере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150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С</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доходов</a:t>
            </a:r>
            <a:r>
              <a:rPr sz="1532" spc="-22"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работника</a:t>
            </a:r>
            <a:r>
              <a:rPr sz="1532" spc="-18"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ежемесячно</a:t>
            </a:r>
            <a:r>
              <a:rPr sz="1532" spc="1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удерживаются</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ОПВ.</a:t>
            </a:r>
          </a:p>
          <a:p>
            <a:pPr marL="28099" defTabSz="844083">
              <a:tabLst>
                <a:tab pos="294806" algn="l"/>
                <a:tab pos="295282" algn="l"/>
              </a:tabLst>
              <a:defRPr/>
            </a:pPr>
            <a:r>
              <a:rPr sz="1532" b="1" dirty="0">
                <a:solidFill>
                  <a:prstClr val="black"/>
                </a:solidFill>
                <a:latin typeface="Times New Roman" panose="02020603050405020304" pitchFamily="18" charset="0"/>
                <a:cs typeface="Times New Roman" panose="02020603050405020304" pitchFamily="18" charset="0"/>
              </a:rPr>
              <a:t>Следует </a:t>
            </a:r>
            <a:r>
              <a:rPr sz="1532" b="1" spc="-4" dirty="0">
                <a:solidFill>
                  <a:prstClr val="black"/>
                </a:solidFill>
                <a:latin typeface="Times New Roman" panose="02020603050405020304" pitchFamily="18" charset="0"/>
                <a:cs typeface="Times New Roman" panose="02020603050405020304" pitchFamily="18" charset="0"/>
              </a:rPr>
              <a:t>рассчитать</a:t>
            </a:r>
            <a:r>
              <a:rPr sz="1532" b="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начисленную</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заработную</a:t>
            </a:r>
            <a:r>
              <a:rPr sz="1532" b="1" spc="-15"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плату</a:t>
            </a:r>
            <a:r>
              <a:rPr sz="1532" b="1" spc="-11"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работнику.</a:t>
            </a:r>
            <a:endParaRPr sz="1532" dirty="0">
              <a:solidFill>
                <a:prstClr val="black"/>
              </a:solidFill>
              <a:latin typeface="Times New Roman" panose="02020603050405020304" pitchFamily="18" charset="0"/>
              <a:cs typeface="Times New Roman" panose="02020603050405020304" pitchFamily="18" charset="0"/>
            </a:endParaRPr>
          </a:p>
          <a:p>
            <a:pPr defTabSz="844083">
              <a:defRPr/>
            </a:pP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b="1" spc="-4" dirty="0">
                <a:solidFill>
                  <a:prstClr val="black"/>
                </a:solidFill>
                <a:latin typeface="Times New Roman" panose="02020603050405020304" pitchFamily="18" charset="0"/>
                <a:cs typeface="Times New Roman" panose="02020603050405020304" pitchFamily="18" charset="0"/>
              </a:rPr>
              <a:t>Расчет</a:t>
            </a:r>
            <a:r>
              <a:rPr sz="1532" b="1" spc="4"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брутто</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заработной</a:t>
            </a:r>
            <a:r>
              <a:rPr sz="1532" b="1" spc="-38"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платы</a:t>
            </a:r>
            <a:r>
              <a:rPr sz="1532" b="1" spc="-1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(начисленной</a:t>
            </a:r>
            <a:r>
              <a:rPr sz="1532" b="1" dirty="0">
                <a:solidFill>
                  <a:prstClr val="black"/>
                </a:solidFill>
                <a:latin typeface="Times New Roman" panose="02020603050405020304" pitchFamily="18" charset="0"/>
                <a:cs typeface="Times New Roman" panose="02020603050405020304" pitchFamily="18" charset="0"/>
              </a:rPr>
              <a:t> заработной</a:t>
            </a:r>
            <a:r>
              <a:rPr sz="1532" b="1" spc="-26"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платы):</a:t>
            </a: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dirty="0">
                <a:solidFill>
                  <a:prstClr val="black"/>
                </a:solidFill>
                <a:latin typeface="Times New Roman" panose="02020603050405020304" pitchFamily="18" charset="0"/>
                <a:cs typeface="Times New Roman" panose="02020603050405020304" pitchFamily="18" charset="0"/>
              </a:rPr>
              <a:t>(150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18"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4</a:t>
            </a:r>
            <a:r>
              <a:rPr lang="ru-RU" sz="1532" b="1" dirty="0">
                <a:solidFill>
                  <a:srgbClr val="0000CC"/>
                </a:solidFill>
                <a:latin typeface="Times New Roman" panose="02020603050405020304" pitchFamily="18" charset="0"/>
                <a:cs typeface="Times New Roman" panose="02020603050405020304" pitchFamily="18" charset="0"/>
              </a:rPr>
              <a:t> 830</a:t>
            </a:r>
            <a:r>
              <a:rPr sz="1532" b="1" dirty="0">
                <a:solidFill>
                  <a:srgbClr val="0000CC"/>
                </a:solidFill>
                <a:latin typeface="Times New Roman" panose="02020603050405020304" pitchFamily="18" charset="0"/>
                <a:cs typeface="Times New Roman" panose="02020603050405020304" pitchFamily="18" charset="0"/>
              </a:rPr>
              <a:t>)</a:t>
            </a:r>
            <a:r>
              <a:rPr sz="1532" b="1" spc="-30"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a:t>
            </a:r>
            <a:r>
              <a:rPr sz="1532" b="1" spc="-7"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0,792</a:t>
            </a:r>
            <a:r>
              <a:rPr sz="1532" b="1" spc="-22" dirty="0">
                <a:solidFill>
                  <a:srgbClr val="0000CC"/>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defTabSz="844083">
              <a:defRPr/>
            </a:pP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b="1" dirty="0">
                <a:solidFill>
                  <a:prstClr val="black"/>
                </a:solidFill>
                <a:latin typeface="Times New Roman" panose="02020603050405020304" pitchFamily="18" charset="0"/>
                <a:cs typeface="Times New Roman" panose="02020603050405020304" pitchFamily="18" charset="0"/>
              </a:rPr>
              <a:t>Проверка:</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ОПВ:</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18 329</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 pos="1796460" algn="l"/>
              </a:tabLst>
              <a:defRPr/>
            </a:pPr>
            <a:r>
              <a:rPr sz="1532" dirty="0">
                <a:solidFill>
                  <a:prstClr val="black"/>
                </a:solidFill>
                <a:latin typeface="Times New Roman" panose="02020603050405020304" pitchFamily="18" charset="0"/>
                <a:cs typeface="Times New Roman" panose="02020603050405020304" pitchFamily="18" charset="0"/>
              </a:rPr>
              <a:t>ВОСМС:</a:t>
            </a:r>
            <a:r>
              <a:rPr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 </a:t>
            </a:r>
            <a:r>
              <a:rPr sz="1532" dirty="0">
                <a:solidFill>
                  <a:prstClr val="black"/>
                </a:solidFill>
                <a:latin typeface="Times New Roman" panose="02020603050405020304" pitchFamily="18" charset="0"/>
                <a:cs typeface="Times New Roman" panose="02020603050405020304" pitchFamily="18" charset="0"/>
              </a:rPr>
              <a:t>х</a:t>
            </a:r>
            <a:r>
              <a:rPr sz="1532" spc="-26"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2%</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ИПН:</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1" dirty="0">
                <a:solidFill>
                  <a:prstClr val="black"/>
                </a:solidFill>
                <a:latin typeface="Times New Roman" panose="02020603050405020304" pitchFamily="18" charset="0"/>
                <a:cs typeface="Times New Roman" panose="02020603050405020304" pitchFamily="18" charset="0"/>
              </a:rPr>
              <a:t> 2</a:t>
            </a:r>
            <a:r>
              <a:rPr lang="ru-RU" sz="1532" dirty="0">
                <a:solidFill>
                  <a:prstClr val="black"/>
                </a:solidFill>
                <a:latin typeface="Times New Roman" panose="02020603050405020304" pitchFamily="18" charset="0"/>
                <a:cs typeface="Times New Roman" panose="02020603050405020304" pitchFamily="18" charset="0"/>
              </a:rPr>
              <a:t>95</a:t>
            </a:r>
            <a:r>
              <a:rPr lang="ru-RU"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29</a:t>
            </a:r>
            <a:r>
              <a:rPr sz="1532" spc="-26"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4</a:t>
            </a:r>
            <a:r>
              <a:rPr lang="ru-RU" sz="1532" dirty="0">
                <a:solidFill>
                  <a:prstClr val="black"/>
                </a:solidFill>
                <a:latin typeface="Times New Roman" panose="02020603050405020304" pitchFamily="18" charset="0"/>
                <a:cs typeface="Times New Roman" panose="02020603050405020304" pitchFamily="18" charset="0"/>
              </a:rPr>
              <a:t>8 300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dirty="0">
                <a:solidFill>
                  <a:prstClr val="black"/>
                </a:solidFill>
                <a:latin typeface="Times New Roman" panose="02020603050405020304" pitchFamily="18" charset="0"/>
                <a:cs typeface="Times New Roman" panose="02020603050405020304" pitchFamily="18" charset="0"/>
              </a:rPr>
              <a:t>)</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10</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 11</a:t>
            </a:r>
            <a:r>
              <a:rPr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300</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b="1" spc="-4" dirty="0">
                <a:solidFill>
                  <a:prstClr val="black"/>
                </a:solidFill>
                <a:latin typeface="Times New Roman" panose="02020603050405020304" pitchFamily="18" charset="0"/>
                <a:cs typeface="Times New Roman" panose="02020603050405020304" pitchFamily="18" charset="0"/>
              </a:rPr>
              <a:t>Нетто</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заработная</a:t>
            </a:r>
            <a:r>
              <a:rPr sz="1532" b="1" spc="-26"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плата</a:t>
            </a:r>
            <a:r>
              <a:rPr sz="1532" b="1" spc="-18"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(к</a:t>
            </a:r>
            <a:r>
              <a:rPr sz="1532" b="1" spc="-7"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выплате):</a:t>
            </a:r>
            <a:r>
              <a:rPr sz="1532" b="1"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183</a:t>
            </a:r>
            <a:r>
              <a:rPr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295</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29</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11</a:t>
            </a:r>
            <a:r>
              <a:rPr lang="ru-RU" sz="1532" dirty="0">
                <a:solidFill>
                  <a:prstClr val="black"/>
                </a:solidFill>
                <a:latin typeface="Times New Roman" panose="02020603050405020304" pitchFamily="18" charset="0"/>
                <a:cs typeface="Times New Roman" panose="02020603050405020304" pitchFamily="18" charset="0"/>
              </a:rPr>
              <a:t> 300</a:t>
            </a:r>
            <a:r>
              <a:rPr sz="1532" dirty="0">
                <a:solidFill>
                  <a:prstClr val="black"/>
                </a:solidFill>
                <a:latin typeface="Times New Roman" panose="02020603050405020304" pitchFamily="18" charset="0"/>
                <a:cs typeface="Times New Roman" panose="02020603050405020304" pitchFamily="18" charset="0"/>
              </a:rPr>
              <a:t>=</a:t>
            </a:r>
            <a:r>
              <a:rPr sz="1532" spc="-26"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150 000</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lang="ru-RU" sz="1532" spc="-4" dirty="0">
                <a:solidFill>
                  <a:prstClr val="black"/>
                </a:solidFill>
                <a:latin typeface="Times New Roman" panose="02020603050405020304" pitchFamily="18" charset="0"/>
                <a:cs typeface="Times New Roman" panose="02020603050405020304" pitchFamily="18" charset="0"/>
              </a:rPr>
              <a:t>Работник </a:t>
            </a:r>
            <a:r>
              <a:rPr lang="ru-RU" sz="1532" dirty="0">
                <a:solidFill>
                  <a:prstClr val="black"/>
                </a:solidFill>
                <a:latin typeface="Times New Roman" panose="02020603050405020304" pitchFamily="18" charset="0"/>
                <a:cs typeface="Times New Roman" panose="02020603050405020304" pitchFamily="18" charset="0"/>
              </a:rPr>
              <a:t>в </a:t>
            </a:r>
            <a:r>
              <a:rPr lang="ru-RU" sz="1532" b="1" spc="-4" dirty="0">
                <a:solidFill>
                  <a:prstClr val="black"/>
                </a:solidFill>
                <a:latin typeface="Times New Roman" panose="02020603050405020304" pitchFamily="18" charset="0"/>
                <a:cs typeface="Times New Roman" panose="02020603050405020304" pitchFamily="18" charset="0"/>
              </a:rPr>
              <a:t>январе </a:t>
            </a:r>
            <a:r>
              <a:rPr lang="ru-RU" sz="1532" b="1" dirty="0">
                <a:solidFill>
                  <a:srgbClr val="0000CC"/>
                </a:solidFill>
                <a:latin typeface="Times New Roman" panose="02020603050405020304" pitchFamily="18" charset="0"/>
                <a:cs typeface="Times New Roman" panose="02020603050405020304" pitchFamily="18" charset="0"/>
              </a:rPr>
              <a:t>2022</a:t>
            </a:r>
            <a:r>
              <a:rPr lang="ru-RU" sz="1532" b="1"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года </a:t>
            </a:r>
            <a:r>
              <a:rPr lang="ru-RU" sz="1532" dirty="0">
                <a:solidFill>
                  <a:prstClr val="black"/>
                </a:solidFill>
                <a:latin typeface="Times New Roman" panose="02020603050405020304" pitchFamily="18" charset="0"/>
                <a:cs typeface="Times New Roman" panose="02020603050405020304" pitchFamily="18" charset="0"/>
              </a:rPr>
              <a:t>получил </a:t>
            </a:r>
            <a:r>
              <a:rPr lang="ru-RU"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lang="ru-RU" sz="1532" dirty="0">
                <a:solidFill>
                  <a:prstClr val="black"/>
                </a:solidFill>
                <a:latin typeface="Times New Roman" panose="02020603050405020304" pitchFamily="18" charset="0"/>
                <a:cs typeface="Times New Roman" panose="02020603050405020304" pitchFamily="18" charset="0"/>
              </a:rPr>
              <a:t>плату в </a:t>
            </a:r>
            <a:r>
              <a:rPr lang="ru-RU" sz="1532" spc="-44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размере</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150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С</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доходов</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работника</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ежемесячно</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удерживаются</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ОПВ.</a:t>
            </a:r>
          </a:p>
          <a:p>
            <a:pPr marL="28099" defTabSz="844083">
              <a:tabLst>
                <a:tab pos="294806" algn="l"/>
                <a:tab pos="295282" algn="l"/>
              </a:tabLst>
              <a:defRPr/>
            </a:pPr>
            <a:r>
              <a:rPr lang="ru-RU" sz="1532" b="1" dirty="0">
                <a:solidFill>
                  <a:prstClr val="black"/>
                </a:solidFill>
                <a:latin typeface="Times New Roman" panose="02020603050405020304" pitchFamily="18" charset="0"/>
                <a:cs typeface="Times New Roman" panose="02020603050405020304" pitchFamily="18" charset="0"/>
              </a:rPr>
              <a:t>Следует </a:t>
            </a:r>
            <a:r>
              <a:rPr lang="ru-RU" sz="1532" b="1" spc="-4" dirty="0">
                <a:solidFill>
                  <a:prstClr val="black"/>
                </a:solidFill>
                <a:latin typeface="Times New Roman" panose="02020603050405020304" pitchFamily="18" charset="0"/>
                <a:cs typeface="Times New Roman" panose="02020603050405020304" pitchFamily="18" charset="0"/>
              </a:rPr>
              <a:t>рассчитать</a:t>
            </a:r>
            <a:r>
              <a:rPr lang="ru-RU" sz="1532" b="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начисленную</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заработную</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плату</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работнику.</a:t>
            </a: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b="1" spc="-4" dirty="0">
                <a:solidFill>
                  <a:prstClr val="black"/>
                </a:solidFill>
                <a:latin typeface="Times New Roman" panose="02020603050405020304" pitchFamily="18" charset="0"/>
                <a:cs typeface="Times New Roman" panose="02020603050405020304" pitchFamily="18" charset="0"/>
              </a:rPr>
              <a:t>Расчет</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брутто</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заработной</a:t>
            </a:r>
            <a:r>
              <a:rPr lang="ru-RU" sz="1532" b="1" spc="-3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платы</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(начисленной</a:t>
            </a:r>
            <a:r>
              <a:rPr lang="ru-RU" sz="1532" b="1" dirty="0">
                <a:solidFill>
                  <a:prstClr val="black"/>
                </a:solidFill>
                <a:latin typeface="Times New Roman" panose="02020603050405020304" pitchFamily="18" charset="0"/>
                <a:cs typeface="Times New Roman" panose="02020603050405020304" pitchFamily="18" charset="0"/>
              </a:rPr>
              <a:t> заработной</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платы):</a:t>
            </a: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dirty="0">
                <a:solidFill>
                  <a:prstClr val="black"/>
                </a:solidFill>
                <a:latin typeface="Times New Roman" panose="02020603050405020304" pitchFamily="18" charset="0"/>
                <a:cs typeface="Times New Roman" panose="02020603050405020304" pitchFamily="18" charset="0"/>
              </a:rPr>
              <a:t>(150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4 288)</a:t>
            </a:r>
            <a:r>
              <a:rPr lang="ru-RU" sz="1532" spc="-30"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0,792</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980</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9525" defTabSz="844083">
              <a:defRPr/>
            </a:pPr>
            <a:r>
              <a:rPr lang="ru-RU" sz="1532" b="1" dirty="0">
                <a:solidFill>
                  <a:prstClr val="black"/>
                </a:solidFill>
                <a:latin typeface="Times New Roman" panose="02020603050405020304" pitchFamily="18" charset="0"/>
                <a:cs typeface="Times New Roman" panose="02020603050405020304" pitchFamily="18" charset="0"/>
              </a:rPr>
              <a:t>Проверка:</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ОПВ:</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980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398</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 pos="1796460" algn="l"/>
              </a:tabLst>
              <a:defRPr/>
            </a:pPr>
            <a:r>
              <a:rPr lang="ru-RU" sz="1532" dirty="0">
                <a:solidFill>
                  <a:prstClr val="black"/>
                </a:solidFill>
                <a:latin typeface="Times New Roman" panose="02020603050405020304" pitchFamily="18" charset="0"/>
                <a:cs typeface="Times New Roman" panose="02020603050405020304" pitchFamily="18" charset="0"/>
              </a:rPr>
              <a:t>ВОСМС:</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980	х</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2%</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3680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ИПН:</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980</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18398</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42882</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-3680)</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10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 11</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902</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Нетто</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заработная</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плата</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(к</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выплате):</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980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18398</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3680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11902=</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150 000</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endParaRPr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332419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xfrm>
            <a:off x="10703286" y="6002299"/>
            <a:ext cx="222738" cy="179536"/>
          </a:xfrm>
          <a:prstGeom prst="rect">
            <a:avLst/>
          </a:prstGeom>
        </p:spPr>
        <p:txBody>
          <a:bodyPr vert="horz" wrap="square" lIns="0" tIns="0" rIns="0" bIns="0" rtlCol="0">
            <a:spAutoFit/>
          </a:bodyPr>
          <a:lstStyle>
            <a:defPPr>
              <a:defRPr lang="ru-RU"/>
            </a:defPPr>
            <a:lvl1pPr marL="0" algn="l" defTabSz="844083" rtl="0" eaLnBrk="1" latinLnBrk="0" hangingPunct="1">
              <a:defRPr sz="1200" b="0" i="0" kern="1200">
                <a:solidFill>
                  <a:schemeClr val="tx1"/>
                </a:solidFill>
                <a:latin typeface="Times New Roman"/>
                <a:ea typeface="+mn-ea"/>
                <a:cs typeface="Times New Roman"/>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a:lstStyle>
          <a:p>
            <a:pPr marL="35170">
              <a:lnSpc>
                <a:spcPts val="1398"/>
              </a:lnSpc>
              <a:defRPr/>
            </a:pPr>
            <a:fld id="{81D60167-4931-47E6-BA6A-407CBD079E47}" type="slidenum">
              <a:rPr lang="ru-RU" spc="-5">
                <a:solidFill>
                  <a:prstClr val="black"/>
                </a:solidFill>
              </a:rPr>
              <a:pPr marL="35170">
                <a:lnSpc>
                  <a:spcPts val="1398"/>
                </a:lnSpc>
                <a:defRPr/>
              </a:pPr>
              <a:t>91</a:t>
            </a:fld>
            <a:endParaRPr spc="-4" dirty="0">
              <a:solidFill>
                <a:prstClr val="black"/>
              </a:solidFill>
            </a:endParaRPr>
          </a:p>
        </p:txBody>
      </p:sp>
      <p:sp>
        <p:nvSpPr>
          <p:cNvPr id="3" name="object 3"/>
          <p:cNvSpPr txBox="1"/>
          <p:nvPr/>
        </p:nvSpPr>
        <p:spPr>
          <a:xfrm>
            <a:off x="248558" y="386835"/>
            <a:ext cx="8850974" cy="6140111"/>
          </a:xfrm>
          <a:prstGeom prst="rect">
            <a:avLst/>
          </a:prstGeom>
        </p:spPr>
        <p:txBody>
          <a:bodyPr vert="horz" wrap="square" lIns="0" tIns="10002" rIns="0" bIns="0" rtlCol="0">
            <a:spAutoFit/>
          </a:bodyPr>
          <a:lstStyle/>
          <a:p>
            <a:pPr marL="28099" marR="343384"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От обратного  </a:t>
            </a:r>
            <a:r>
              <a:rPr lang="ru-RU" sz="1532" spc="-4" dirty="0">
                <a:solidFill>
                  <a:prstClr val="black"/>
                </a:solidFill>
                <a:latin typeface="Times New Roman" panose="02020603050405020304" pitchFamily="18" charset="0"/>
                <a:cs typeface="Times New Roman" panose="02020603050405020304" pitchFamily="18" charset="0"/>
              </a:rPr>
              <a:t>от 25 * 3 692 = 92 300 до 850 000 </a:t>
            </a:r>
          </a:p>
          <a:p>
            <a:pPr marL="28099" marR="343384" defTabSz="844083">
              <a:tabLst>
                <a:tab pos="294806" algn="l"/>
                <a:tab pos="295282" algn="l"/>
              </a:tabLst>
              <a:defRPr/>
            </a:pPr>
            <a:endParaRPr lang="ru-RU" sz="1532" spc="-4"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sz="1532" spc="-4" dirty="0" err="1">
                <a:solidFill>
                  <a:prstClr val="black"/>
                </a:solidFill>
                <a:latin typeface="Times New Roman" panose="02020603050405020304" pitchFamily="18" charset="0"/>
                <a:cs typeface="Times New Roman" panose="02020603050405020304" pitchFamily="18" charset="0"/>
              </a:rPr>
              <a:t>Работник</a:t>
            </a:r>
            <a:r>
              <a:rPr lang="ru-RU" sz="1532" spc="-4" dirty="0">
                <a:solidFill>
                  <a:prstClr val="black"/>
                </a:solidFill>
                <a:latin typeface="Times New Roman" panose="02020603050405020304" pitchFamily="18" charset="0"/>
                <a:cs typeface="Times New Roman" panose="02020603050405020304" pitchFamily="18" charset="0"/>
              </a:rPr>
              <a:t> </a:t>
            </a:r>
            <a:r>
              <a:rPr lang="ru-RU" sz="1532" b="1" spc="-4" dirty="0">
                <a:solidFill>
                  <a:srgbClr val="0000CC"/>
                </a:solidFill>
                <a:latin typeface="Times New Roman" panose="02020603050405020304" pitchFamily="18" charset="0"/>
                <a:cs typeface="Times New Roman" panose="02020603050405020304" pitchFamily="18" charset="0"/>
              </a:rPr>
              <a:t>пенсионер</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 </a:t>
            </a:r>
            <a:r>
              <a:rPr sz="1532" spc="-4" dirty="0" err="1">
                <a:solidFill>
                  <a:prstClr val="black"/>
                </a:solidFill>
                <a:latin typeface="Times New Roman" panose="02020603050405020304" pitchFamily="18" charset="0"/>
                <a:cs typeface="Times New Roman" panose="02020603050405020304" pitchFamily="18" charset="0"/>
              </a:rPr>
              <a:t>январе</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202</a:t>
            </a:r>
            <a:r>
              <a:rPr lang="ru-RU" sz="1532" b="1" dirty="0">
                <a:solidFill>
                  <a:srgbClr val="0000CC"/>
                </a:solidFill>
                <a:latin typeface="Times New Roman" panose="02020603050405020304" pitchFamily="18" charset="0"/>
                <a:cs typeface="Times New Roman" panose="02020603050405020304" pitchFamily="18" charset="0"/>
              </a:rPr>
              <a:t>4</a:t>
            </a:r>
            <a:r>
              <a:rPr sz="1532" b="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года </a:t>
            </a:r>
            <a:r>
              <a:rPr sz="1532" dirty="0">
                <a:solidFill>
                  <a:prstClr val="black"/>
                </a:solidFill>
                <a:latin typeface="Times New Roman" panose="02020603050405020304" pitchFamily="18" charset="0"/>
                <a:cs typeface="Times New Roman" panose="02020603050405020304" pitchFamily="18" charset="0"/>
              </a:rPr>
              <a:t>получил </a:t>
            </a:r>
            <a:r>
              <a:rPr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sz="1532" dirty="0">
                <a:solidFill>
                  <a:prstClr val="black"/>
                </a:solidFill>
                <a:latin typeface="Times New Roman" panose="02020603050405020304" pitchFamily="18" charset="0"/>
                <a:cs typeface="Times New Roman" panose="02020603050405020304" pitchFamily="18" charset="0"/>
              </a:rPr>
              <a:t>плату в </a:t>
            </a:r>
            <a:r>
              <a:rPr sz="1532" spc="-442" dirty="0">
                <a:solidFill>
                  <a:prstClr val="black"/>
                </a:solidFill>
                <a:latin typeface="Times New Roman" panose="02020603050405020304" pitchFamily="18" charset="0"/>
                <a:cs typeface="Times New Roman" panose="02020603050405020304" pitchFamily="18" charset="0"/>
              </a:rPr>
              <a:t> </a:t>
            </a:r>
            <a:r>
              <a:rPr sz="1532" dirty="0" err="1">
                <a:solidFill>
                  <a:prstClr val="black"/>
                </a:solidFill>
                <a:latin typeface="Times New Roman" panose="02020603050405020304" pitchFamily="18" charset="0"/>
                <a:cs typeface="Times New Roman" panose="02020603050405020304" pitchFamily="18" charset="0"/>
              </a:rPr>
              <a:t>размере</a:t>
            </a:r>
            <a:r>
              <a:rPr sz="1532" spc="-11" dirty="0">
                <a:solidFill>
                  <a:prstClr val="black"/>
                </a:solidFill>
                <a:latin typeface="Times New Roman" panose="02020603050405020304" pitchFamily="18" charset="0"/>
                <a:cs typeface="Times New Roman" panose="02020603050405020304" pitchFamily="18" charset="0"/>
              </a:rPr>
              <a:t> </a:t>
            </a:r>
            <a:endParaRPr lang="ru-RU" sz="1532" spc="-11"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20</a:t>
            </a:r>
            <a:r>
              <a:rPr sz="1532" dirty="0">
                <a:solidFill>
                  <a:prstClr val="black"/>
                </a:solidFill>
                <a:latin typeface="Times New Roman" panose="02020603050405020304" pitchFamily="18" charset="0"/>
                <a:cs typeface="Times New Roman" panose="02020603050405020304" pitchFamily="18" charset="0"/>
              </a:rPr>
              <a:t>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7" dirty="0">
                <a:solidFill>
                  <a:prstClr val="black"/>
                </a:solidFill>
                <a:latin typeface="Times New Roman" panose="02020603050405020304" pitchFamily="18" charset="0"/>
                <a:cs typeface="Times New Roman" panose="02020603050405020304" pitchFamily="18" charset="0"/>
              </a:rPr>
              <a:t> </a:t>
            </a:r>
            <a:r>
              <a:rPr sz="1532" dirty="0" err="1">
                <a:solidFill>
                  <a:prstClr val="black"/>
                </a:solidFill>
                <a:latin typeface="Times New Roman" panose="02020603050405020304" pitchFamily="18" charset="0"/>
                <a:cs typeface="Times New Roman" panose="02020603050405020304" pitchFamily="18" charset="0"/>
              </a:rPr>
              <a:t>тг</a:t>
            </a:r>
            <a:r>
              <a:rPr lang="ru-RU" sz="1532" dirty="0">
                <a:solidFill>
                  <a:prstClr val="black"/>
                </a:solidFill>
                <a:latin typeface="Times New Roman" panose="02020603050405020304" pitchFamily="18" charset="0"/>
                <a:cs typeface="Times New Roman" panose="02020603050405020304" pitchFamily="18" charset="0"/>
              </a:rPr>
              <a:t>. Имеет </a:t>
            </a:r>
            <a:r>
              <a:rPr lang="ru-RU" sz="1532" b="1" dirty="0">
                <a:solidFill>
                  <a:prstClr val="black"/>
                </a:solidFill>
                <a:latin typeface="Times New Roman" panose="02020603050405020304" pitchFamily="18" charset="0"/>
                <a:cs typeface="Times New Roman" panose="02020603050405020304" pitchFamily="18" charset="0"/>
              </a:rPr>
              <a:t>право на вычет</a:t>
            </a:r>
            <a:r>
              <a:rPr lang="ru-RU" sz="1532" dirty="0">
                <a:solidFill>
                  <a:prstClr val="black"/>
                </a:solidFill>
                <a:latin typeface="Times New Roman" panose="02020603050405020304" pitchFamily="18" charset="0"/>
                <a:cs typeface="Times New Roman" panose="02020603050405020304" pitchFamily="18" charset="0"/>
              </a:rPr>
              <a:t>.</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С</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доходов</a:t>
            </a:r>
            <a:r>
              <a:rPr sz="1532" spc="-22" dirty="0">
                <a:solidFill>
                  <a:prstClr val="black"/>
                </a:solidFill>
                <a:latin typeface="Times New Roman" panose="02020603050405020304" pitchFamily="18" charset="0"/>
                <a:cs typeface="Times New Roman" panose="02020603050405020304" pitchFamily="18" charset="0"/>
              </a:rPr>
              <a:t> </a:t>
            </a:r>
            <a:r>
              <a:rPr sz="1532" spc="-4" dirty="0" err="1">
                <a:solidFill>
                  <a:prstClr val="black"/>
                </a:solidFill>
                <a:latin typeface="Times New Roman" panose="02020603050405020304" pitchFamily="18" charset="0"/>
                <a:cs typeface="Times New Roman" panose="02020603050405020304" pitchFamily="18" charset="0"/>
              </a:rPr>
              <a:t>работника</a:t>
            </a:r>
            <a:r>
              <a:rPr sz="1532" spc="-18"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не</a:t>
            </a:r>
            <a:r>
              <a:rPr sz="1532" spc="11" dirty="0">
                <a:solidFill>
                  <a:prstClr val="black"/>
                </a:solidFill>
                <a:latin typeface="Times New Roman" panose="02020603050405020304" pitchFamily="18" charset="0"/>
                <a:cs typeface="Times New Roman" panose="02020603050405020304" pitchFamily="18" charset="0"/>
              </a:rPr>
              <a:t> </a:t>
            </a:r>
            <a:r>
              <a:rPr sz="1532" spc="-4" dirty="0" err="1">
                <a:solidFill>
                  <a:prstClr val="black"/>
                </a:solidFill>
                <a:latin typeface="Times New Roman" panose="02020603050405020304" pitchFamily="18" charset="0"/>
                <a:cs typeface="Times New Roman" panose="02020603050405020304" pitchFamily="18" charset="0"/>
              </a:rPr>
              <a:t>удерживаются</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ОПВ</a:t>
            </a:r>
            <a:r>
              <a:rPr lang="ru-RU" sz="1532" dirty="0">
                <a:solidFill>
                  <a:prstClr val="black"/>
                </a:solidFill>
                <a:latin typeface="Times New Roman" panose="02020603050405020304" pitchFamily="18" charset="0"/>
                <a:cs typeface="Times New Roman" panose="02020603050405020304" pitchFamily="18" charset="0"/>
              </a:rPr>
              <a:t> и ВОСМС</a:t>
            </a:r>
            <a:r>
              <a:rPr sz="1532" dirty="0">
                <a:solidFill>
                  <a:prstClr val="black"/>
                </a:solidFill>
                <a:latin typeface="Times New Roman" panose="02020603050405020304" pitchFamily="18" charset="0"/>
                <a:cs typeface="Times New Roman" panose="02020603050405020304" pitchFamily="18" charset="0"/>
              </a:rPr>
              <a:t>.</a:t>
            </a:r>
          </a:p>
          <a:p>
            <a:pPr marL="28099" defTabSz="844083">
              <a:tabLst>
                <a:tab pos="294806" algn="l"/>
                <a:tab pos="295282" algn="l"/>
              </a:tabLst>
              <a:defRPr/>
            </a:pPr>
            <a:r>
              <a:rPr sz="1532" b="1" dirty="0">
                <a:solidFill>
                  <a:prstClr val="black"/>
                </a:solidFill>
                <a:latin typeface="Times New Roman" panose="02020603050405020304" pitchFamily="18" charset="0"/>
                <a:cs typeface="Times New Roman" panose="02020603050405020304" pitchFamily="18" charset="0"/>
              </a:rPr>
              <a:t>Следует </a:t>
            </a:r>
            <a:r>
              <a:rPr sz="1532" b="1" spc="-4" dirty="0">
                <a:solidFill>
                  <a:prstClr val="black"/>
                </a:solidFill>
                <a:latin typeface="Times New Roman" panose="02020603050405020304" pitchFamily="18" charset="0"/>
                <a:cs typeface="Times New Roman" panose="02020603050405020304" pitchFamily="18" charset="0"/>
              </a:rPr>
              <a:t>рассчитать</a:t>
            </a:r>
            <a:r>
              <a:rPr sz="1532" b="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начисленную</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заработную</a:t>
            </a:r>
            <a:r>
              <a:rPr sz="1532" b="1" spc="-15" dirty="0">
                <a:solidFill>
                  <a:prstClr val="black"/>
                </a:solidFill>
                <a:latin typeface="Times New Roman" panose="02020603050405020304" pitchFamily="18" charset="0"/>
                <a:cs typeface="Times New Roman" panose="02020603050405020304" pitchFamily="18" charset="0"/>
              </a:rPr>
              <a:t> </a:t>
            </a:r>
            <a:r>
              <a:rPr sz="1532" b="1" dirty="0" err="1">
                <a:solidFill>
                  <a:prstClr val="black"/>
                </a:solidFill>
                <a:latin typeface="Times New Roman" panose="02020603050405020304" pitchFamily="18" charset="0"/>
                <a:cs typeface="Times New Roman" panose="02020603050405020304" pitchFamily="18" charset="0"/>
              </a:rPr>
              <a:t>плату</a:t>
            </a:r>
            <a:r>
              <a:rPr sz="1532" b="1" spc="-11" dirty="0">
                <a:solidFill>
                  <a:prstClr val="black"/>
                </a:solidFill>
                <a:latin typeface="Times New Roman" panose="02020603050405020304" pitchFamily="18" charset="0"/>
                <a:cs typeface="Times New Roman" panose="02020603050405020304" pitchFamily="18" charset="0"/>
              </a:rPr>
              <a:t> </a:t>
            </a:r>
            <a:r>
              <a:rPr sz="1532" b="1" dirty="0" err="1">
                <a:solidFill>
                  <a:prstClr val="black"/>
                </a:solidFill>
                <a:latin typeface="Times New Roman" panose="02020603050405020304" pitchFamily="18" charset="0"/>
                <a:cs typeface="Times New Roman" panose="02020603050405020304" pitchFamily="18" charset="0"/>
              </a:rPr>
              <a:t>работнику</a:t>
            </a:r>
            <a:r>
              <a:rPr lang="ru-RU" sz="1532" b="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пенсионеру</a:t>
            </a:r>
            <a:r>
              <a:rPr sz="1532" b="1" dirty="0">
                <a:solidFill>
                  <a:prstClr val="black"/>
                </a:solidFill>
                <a:latin typeface="Times New Roman" panose="02020603050405020304" pitchFamily="18" charset="0"/>
                <a:cs typeface="Times New Roman" panose="02020603050405020304" pitchFamily="18" charset="0"/>
              </a:rPr>
              <a:t>.</a:t>
            </a:r>
          </a:p>
          <a:p>
            <a:pPr defTabSz="844083">
              <a:defRPr/>
            </a:pP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b="1" spc="-4" dirty="0">
                <a:solidFill>
                  <a:prstClr val="black"/>
                </a:solidFill>
                <a:latin typeface="Times New Roman" panose="02020603050405020304" pitchFamily="18" charset="0"/>
                <a:cs typeface="Times New Roman" panose="02020603050405020304" pitchFamily="18" charset="0"/>
              </a:rPr>
              <a:t>Расчет</a:t>
            </a:r>
            <a:r>
              <a:rPr sz="1532" b="1" spc="4"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брутто</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заработной</a:t>
            </a:r>
            <a:r>
              <a:rPr sz="1532" b="1" spc="-38"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платы</a:t>
            </a:r>
            <a:r>
              <a:rPr sz="1532" b="1" spc="-1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(начисленной</a:t>
            </a:r>
            <a:r>
              <a:rPr sz="1532" b="1" dirty="0">
                <a:solidFill>
                  <a:prstClr val="black"/>
                </a:solidFill>
                <a:latin typeface="Times New Roman" panose="02020603050405020304" pitchFamily="18" charset="0"/>
                <a:cs typeface="Times New Roman" panose="02020603050405020304" pitchFamily="18" charset="0"/>
              </a:rPr>
              <a:t> заработной</a:t>
            </a:r>
            <a:r>
              <a:rPr sz="1532" b="1" spc="-26"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платы):</a:t>
            </a: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dirty="0">
                <a:solidFill>
                  <a:prstClr val="black"/>
                </a:solidFill>
                <a:latin typeface="Times New Roman" panose="02020603050405020304" pitchFamily="18" charset="0"/>
                <a:cs typeface="Times New Roman" panose="02020603050405020304" pitchFamily="18" charset="0"/>
              </a:rPr>
              <a:t>(</a:t>
            </a:r>
            <a:r>
              <a:rPr lang="ru-RU" sz="1532" dirty="0">
                <a:solidFill>
                  <a:prstClr val="black"/>
                </a:solidFill>
                <a:latin typeface="Times New Roman" panose="02020603050405020304" pitchFamily="18" charset="0"/>
                <a:cs typeface="Times New Roman" panose="02020603050405020304" pitchFamily="18" charset="0"/>
              </a:rPr>
              <a:t>20</a:t>
            </a:r>
            <a:r>
              <a:rPr sz="1532" dirty="0">
                <a:solidFill>
                  <a:prstClr val="black"/>
                </a:solidFill>
                <a:latin typeface="Times New Roman" panose="02020603050405020304" pitchFamily="18" charset="0"/>
                <a:cs typeface="Times New Roman" panose="02020603050405020304" pitchFamily="18" charset="0"/>
              </a:rPr>
              <a:t>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18"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5 169</a:t>
            </a:r>
            <a:r>
              <a:rPr sz="1532" b="1" dirty="0">
                <a:solidFill>
                  <a:srgbClr val="0000CC"/>
                </a:solidFill>
                <a:latin typeface="Times New Roman" panose="02020603050405020304" pitchFamily="18" charset="0"/>
                <a:cs typeface="Times New Roman" panose="02020603050405020304" pitchFamily="18" charset="0"/>
              </a:rPr>
              <a:t>)</a:t>
            </a:r>
            <a:r>
              <a:rPr sz="1532" b="1" spc="-30"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a:t>
            </a:r>
            <a:r>
              <a:rPr sz="1532" b="1" spc="-7"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0,9</a:t>
            </a:r>
            <a:r>
              <a:rPr sz="1532" b="1" spc="-22" dirty="0">
                <a:solidFill>
                  <a:srgbClr val="0000CC"/>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216 479</a:t>
            </a:r>
            <a:r>
              <a:rPr sz="1532" dirty="0" err="1">
                <a:solidFill>
                  <a:prstClr val="black"/>
                </a:solidFill>
                <a:latin typeface="Times New Roman" panose="02020603050405020304" pitchFamily="18" charset="0"/>
                <a:cs typeface="Times New Roman" panose="02020603050405020304" pitchFamily="18" charset="0"/>
              </a:rPr>
              <a:t>тг</a:t>
            </a:r>
            <a:r>
              <a:rPr sz="1532" dirty="0">
                <a:solidFill>
                  <a:prstClr val="black"/>
                </a:solidFill>
                <a:latin typeface="Times New Roman" panose="02020603050405020304" pitchFamily="18" charset="0"/>
                <a:cs typeface="Times New Roman" panose="02020603050405020304" pitchFamily="18" charset="0"/>
              </a:rPr>
              <a:t>.</a:t>
            </a:r>
          </a:p>
          <a:p>
            <a:pPr marL="9525" defTabSz="844083">
              <a:defRPr/>
            </a:pPr>
            <a:r>
              <a:rPr sz="1532" b="1" dirty="0" err="1">
                <a:solidFill>
                  <a:prstClr val="black"/>
                </a:solidFill>
                <a:latin typeface="Times New Roman" panose="02020603050405020304" pitchFamily="18" charset="0"/>
                <a:cs typeface="Times New Roman" panose="02020603050405020304" pitchFamily="18" charset="0"/>
              </a:rPr>
              <a:t>Проверка</a:t>
            </a:r>
            <a:r>
              <a:rPr sz="1532" b="1" dirty="0">
                <a:solidFill>
                  <a:prstClr val="black"/>
                </a:solidFill>
                <a:latin typeface="Times New Roman" panose="02020603050405020304" pitchFamily="18" charset="0"/>
                <a:cs typeface="Times New Roman" panose="02020603050405020304" pitchFamily="18" charset="0"/>
              </a:rPr>
              <a:t>:</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ОПВ:</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 pos="1796460" algn="l"/>
              </a:tabLst>
              <a:defRPr/>
            </a:pPr>
            <a:r>
              <a:rPr sz="1532" dirty="0">
                <a:solidFill>
                  <a:prstClr val="black"/>
                </a:solidFill>
                <a:latin typeface="Times New Roman" panose="02020603050405020304" pitchFamily="18" charset="0"/>
                <a:cs typeface="Times New Roman" panose="02020603050405020304" pitchFamily="18" charset="0"/>
              </a:rPr>
              <a:t>ВОСМС:</a:t>
            </a:r>
            <a:r>
              <a:rPr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ИПН:</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lang="ru-RU" sz="1532" dirty="0">
                <a:solidFill>
                  <a:prstClr val="black"/>
                </a:solidFill>
                <a:latin typeface="Times New Roman" panose="02020603050405020304" pitchFamily="18" charset="0"/>
                <a:cs typeface="Times New Roman" panose="02020603050405020304" pitchFamily="18" charset="0"/>
              </a:rPr>
              <a:t>216 479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51 688 </a:t>
            </a:r>
            <a:r>
              <a:rPr sz="1532" dirty="0">
                <a:solidFill>
                  <a:prstClr val="black"/>
                </a:solidFill>
                <a:latin typeface="Times New Roman" panose="02020603050405020304" pitchFamily="18" charset="0"/>
                <a:cs typeface="Times New Roman" panose="02020603050405020304" pitchFamily="18" charset="0"/>
              </a:rPr>
              <a:t>-</a:t>
            </a:r>
            <a:r>
              <a:rPr lang="ru-RU" sz="1532" dirty="0">
                <a:solidFill>
                  <a:prstClr val="black"/>
                </a:solidFill>
                <a:latin typeface="Times New Roman" panose="02020603050405020304" pitchFamily="18" charset="0"/>
                <a:cs typeface="Times New Roman" panose="02020603050405020304" pitchFamily="18" charset="0"/>
              </a:rPr>
              <a:t>0</a:t>
            </a:r>
            <a:r>
              <a:rPr sz="1532" dirty="0">
                <a:solidFill>
                  <a:prstClr val="black"/>
                </a:solidFill>
                <a:latin typeface="Times New Roman" panose="02020603050405020304" pitchFamily="18" charset="0"/>
                <a:cs typeface="Times New Roman" panose="02020603050405020304" pitchFamily="18" charset="0"/>
              </a:rPr>
              <a:t>)</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10</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16 479 </a:t>
            </a:r>
            <a:r>
              <a:rPr sz="1532" dirty="0" err="1">
                <a:solidFill>
                  <a:prstClr val="black"/>
                </a:solidFill>
                <a:latin typeface="Times New Roman" panose="02020603050405020304" pitchFamily="18" charset="0"/>
                <a:cs typeface="Times New Roman" panose="02020603050405020304" pitchFamily="18" charset="0"/>
              </a:rPr>
              <a:t>тг</a:t>
            </a:r>
            <a:r>
              <a:rPr sz="1532" dirty="0">
                <a:solidFill>
                  <a:prstClr val="black"/>
                </a:solidFill>
                <a:latin typeface="Times New Roman" panose="02020603050405020304" pitchFamily="18" charset="0"/>
                <a:cs typeface="Times New Roman" panose="02020603050405020304" pitchFamily="18" charset="0"/>
              </a:rPr>
              <a:t>.</a:t>
            </a:r>
          </a:p>
          <a:p>
            <a:pPr marL="28099" defTabSz="844083">
              <a:tabLst>
                <a:tab pos="294806" algn="l"/>
                <a:tab pos="295282" algn="l"/>
              </a:tabLst>
              <a:defRPr/>
            </a:pPr>
            <a:r>
              <a:rPr sz="1532" b="1" spc="-4" dirty="0">
                <a:solidFill>
                  <a:prstClr val="black"/>
                </a:solidFill>
                <a:latin typeface="Times New Roman" panose="02020603050405020304" pitchFamily="18" charset="0"/>
                <a:cs typeface="Times New Roman" panose="02020603050405020304" pitchFamily="18" charset="0"/>
              </a:rPr>
              <a:t>Нетто</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заработная</a:t>
            </a:r>
            <a:r>
              <a:rPr sz="1532" b="1" spc="-26"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плата</a:t>
            </a:r>
            <a:r>
              <a:rPr sz="1532" b="1" spc="-18"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(к</a:t>
            </a:r>
            <a:r>
              <a:rPr sz="1532" b="1" spc="-7"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выплате):</a:t>
            </a:r>
            <a:r>
              <a:rPr sz="1532" b="1"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216 479</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16 479 </a:t>
            </a:r>
            <a:r>
              <a:rPr sz="1532" dirty="0">
                <a:solidFill>
                  <a:prstClr val="black"/>
                </a:solidFill>
                <a:latin typeface="Times New Roman" panose="02020603050405020304" pitchFamily="18" charset="0"/>
                <a:cs typeface="Times New Roman" panose="02020603050405020304" pitchFamily="18" charset="0"/>
              </a:rPr>
              <a:t>=</a:t>
            </a:r>
            <a:r>
              <a:rPr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20</a:t>
            </a:r>
            <a:r>
              <a:rPr sz="1532" dirty="0">
                <a:solidFill>
                  <a:prstClr val="black"/>
                </a:solidFill>
                <a:latin typeface="Times New Roman" panose="02020603050405020304" pitchFamily="18" charset="0"/>
                <a:cs typeface="Times New Roman" panose="02020603050405020304" pitchFamily="18" charset="0"/>
              </a:rPr>
              <a:t>0 000</a:t>
            </a:r>
            <a:r>
              <a:rPr sz="1532" spc="-11" dirty="0">
                <a:solidFill>
                  <a:prstClr val="black"/>
                </a:solidFill>
                <a:latin typeface="Times New Roman" panose="02020603050405020304" pitchFamily="18" charset="0"/>
                <a:cs typeface="Times New Roman" panose="02020603050405020304" pitchFamily="18" charset="0"/>
              </a:rPr>
              <a:t> </a:t>
            </a:r>
            <a:r>
              <a:rPr sz="1532" dirty="0" err="1">
                <a:solidFill>
                  <a:prstClr val="black"/>
                </a:solidFill>
                <a:latin typeface="Times New Roman" panose="02020603050405020304" pitchFamily="18" charset="0"/>
                <a:cs typeface="Times New Roman" panose="02020603050405020304" pitchFamily="18" charset="0"/>
              </a:rPr>
              <a:t>тг</a:t>
            </a:r>
            <a:r>
              <a:rPr sz="1532" dirty="0">
                <a:solidFill>
                  <a:prstClr val="black"/>
                </a:solidFill>
                <a:latin typeface="Times New Roman" panose="02020603050405020304" pitchFamily="18" charset="0"/>
                <a:cs typeface="Times New Roman" panose="02020603050405020304" pitchFamily="18" charset="0"/>
              </a:rPr>
              <a:t>.</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lang="ru-RU" sz="1532" spc="-4" dirty="0">
                <a:solidFill>
                  <a:prstClr val="black"/>
                </a:solidFill>
                <a:latin typeface="Times New Roman" panose="02020603050405020304" pitchFamily="18" charset="0"/>
                <a:cs typeface="Times New Roman" panose="02020603050405020304" pitchFamily="18" charset="0"/>
              </a:rPr>
              <a:t>Работник пенсионер </a:t>
            </a:r>
            <a:r>
              <a:rPr lang="ru-RU" sz="1532" dirty="0">
                <a:solidFill>
                  <a:prstClr val="black"/>
                </a:solidFill>
                <a:latin typeface="Times New Roman" panose="02020603050405020304" pitchFamily="18" charset="0"/>
                <a:cs typeface="Times New Roman" panose="02020603050405020304" pitchFamily="18" charset="0"/>
              </a:rPr>
              <a:t>в </a:t>
            </a:r>
            <a:r>
              <a:rPr lang="ru-RU" sz="1532" b="1" spc="-4" dirty="0">
                <a:solidFill>
                  <a:prstClr val="black"/>
                </a:solidFill>
                <a:latin typeface="Times New Roman" panose="02020603050405020304" pitchFamily="18" charset="0"/>
                <a:cs typeface="Times New Roman" panose="02020603050405020304" pitchFamily="18" charset="0"/>
              </a:rPr>
              <a:t>январе </a:t>
            </a:r>
            <a:r>
              <a:rPr lang="ru-RU" sz="1532" b="1" dirty="0">
                <a:solidFill>
                  <a:srgbClr val="0000CC"/>
                </a:solidFill>
                <a:latin typeface="Times New Roman" panose="02020603050405020304" pitchFamily="18" charset="0"/>
                <a:cs typeface="Times New Roman" panose="02020603050405020304" pitchFamily="18" charset="0"/>
              </a:rPr>
              <a:t>2024</a:t>
            </a:r>
            <a:r>
              <a:rPr lang="ru-RU" sz="1532" b="1"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года </a:t>
            </a:r>
            <a:r>
              <a:rPr lang="ru-RU" sz="1532" dirty="0">
                <a:solidFill>
                  <a:prstClr val="black"/>
                </a:solidFill>
                <a:latin typeface="Times New Roman" panose="02020603050405020304" pitchFamily="18" charset="0"/>
                <a:cs typeface="Times New Roman" panose="02020603050405020304" pitchFamily="18" charset="0"/>
              </a:rPr>
              <a:t>получил </a:t>
            </a:r>
            <a:r>
              <a:rPr lang="ru-RU"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lang="ru-RU" sz="1532" dirty="0">
                <a:solidFill>
                  <a:prstClr val="black"/>
                </a:solidFill>
                <a:latin typeface="Times New Roman" panose="02020603050405020304" pitchFamily="18" charset="0"/>
                <a:cs typeface="Times New Roman" panose="02020603050405020304" pitchFamily="18" charset="0"/>
              </a:rPr>
              <a:t>плату в </a:t>
            </a:r>
            <a:r>
              <a:rPr lang="ru-RU" sz="1532" spc="-44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размере</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200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err="1">
                <a:solidFill>
                  <a:prstClr val="black"/>
                </a:solidFill>
                <a:latin typeface="Times New Roman" panose="02020603050405020304" pitchFamily="18" charset="0"/>
                <a:cs typeface="Times New Roman" panose="02020603050405020304" pitchFamily="18" charset="0"/>
              </a:rPr>
              <a:t>тг</a:t>
            </a:r>
            <a:r>
              <a:rPr lang="ru-RU" sz="1532" dirty="0">
                <a:solidFill>
                  <a:prstClr val="black"/>
                </a:solidFill>
                <a:latin typeface="Times New Roman" panose="02020603050405020304" pitchFamily="18" charset="0"/>
                <a:cs typeface="Times New Roman" panose="02020603050405020304" pitchFamily="18" charset="0"/>
              </a:rPr>
              <a:t>. Нет право на вычет.</a:t>
            </a:r>
          </a:p>
          <a:p>
            <a:pPr marL="28099" defTabSz="844083">
              <a:tabLst>
                <a:tab pos="294806" algn="l"/>
                <a:tab pos="295282" algn="l"/>
              </a:tabLst>
              <a:defRPr/>
            </a:pPr>
            <a:r>
              <a:rPr lang="ru-RU" sz="1532" b="1" dirty="0">
                <a:solidFill>
                  <a:prstClr val="black"/>
                </a:solidFill>
                <a:latin typeface="Times New Roman" panose="02020603050405020304" pitchFamily="18" charset="0"/>
                <a:cs typeface="Times New Roman" panose="02020603050405020304" pitchFamily="18" charset="0"/>
              </a:rPr>
              <a:t>Следует </a:t>
            </a:r>
            <a:r>
              <a:rPr lang="ru-RU" sz="1532" b="1" spc="-4" dirty="0">
                <a:solidFill>
                  <a:prstClr val="black"/>
                </a:solidFill>
                <a:latin typeface="Times New Roman" panose="02020603050405020304" pitchFamily="18" charset="0"/>
                <a:cs typeface="Times New Roman" panose="02020603050405020304" pitchFamily="18" charset="0"/>
              </a:rPr>
              <a:t>рассчитать</a:t>
            </a:r>
            <a:r>
              <a:rPr lang="ru-RU" sz="1532" b="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начисленную</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заработную</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плату</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работнику </a:t>
            </a:r>
            <a:r>
              <a:rPr lang="ru-RU" sz="1532" b="1" spc="-4" dirty="0">
                <a:solidFill>
                  <a:prstClr val="black"/>
                </a:solidFill>
                <a:latin typeface="Times New Roman" panose="02020603050405020304" pitchFamily="18" charset="0"/>
                <a:cs typeface="Times New Roman" panose="02020603050405020304" pitchFamily="18" charset="0"/>
              </a:rPr>
              <a:t>пенсионеру</a:t>
            </a:r>
            <a:r>
              <a:rPr lang="ru-RU" sz="1532" b="1" dirty="0">
                <a:solidFill>
                  <a:prstClr val="black"/>
                </a:solidFill>
                <a:latin typeface="Times New Roman" panose="02020603050405020304" pitchFamily="18" charset="0"/>
                <a:cs typeface="Times New Roman" panose="02020603050405020304" pitchFamily="18" charset="0"/>
              </a:rPr>
              <a:t>.</a:t>
            </a:r>
          </a:p>
          <a:p>
            <a:pPr defTabSz="844083">
              <a:defRPr/>
            </a:pP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b="1" spc="-4" dirty="0">
                <a:solidFill>
                  <a:prstClr val="black"/>
                </a:solidFill>
                <a:latin typeface="Times New Roman" panose="02020603050405020304" pitchFamily="18" charset="0"/>
                <a:cs typeface="Times New Roman" panose="02020603050405020304" pitchFamily="18" charset="0"/>
              </a:rPr>
              <a:t>Расчет</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брутто</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заработной</a:t>
            </a:r>
            <a:r>
              <a:rPr lang="ru-RU" sz="1532" b="1" spc="-3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платы</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(начисленной</a:t>
            </a:r>
            <a:r>
              <a:rPr lang="ru-RU" sz="1532" b="1" dirty="0">
                <a:solidFill>
                  <a:prstClr val="black"/>
                </a:solidFill>
                <a:latin typeface="Times New Roman" panose="02020603050405020304" pitchFamily="18" charset="0"/>
                <a:cs typeface="Times New Roman" panose="02020603050405020304" pitchFamily="18" charset="0"/>
              </a:rPr>
              <a:t> заработной</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платы):</a:t>
            </a: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dirty="0">
                <a:solidFill>
                  <a:prstClr val="black"/>
                </a:solidFill>
                <a:latin typeface="Times New Roman" panose="02020603050405020304" pitchFamily="18" charset="0"/>
                <a:cs typeface="Times New Roman" panose="02020603050405020304" pitchFamily="18" charset="0"/>
              </a:rPr>
              <a:t>200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b="1" spc="-30" dirty="0">
                <a:solidFill>
                  <a:srgbClr val="0000CC"/>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a:t>
            </a:r>
            <a:r>
              <a:rPr lang="ru-RU" sz="1532" b="1" spc="-7" dirty="0">
                <a:solidFill>
                  <a:srgbClr val="0000CC"/>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0,9</a:t>
            </a:r>
            <a:r>
              <a:rPr lang="ru-RU" sz="1532" b="1" spc="-22" dirty="0">
                <a:solidFill>
                  <a:srgbClr val="0000CC"/>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222 222тг.</a:t>
            </a:r>
          </a:p>
          <a:p>
            <a:pPr marL="9525" defTabSz="844083">
              <a:defRPr/>
            </a:pPr>
            <a:r>
              <a:rPr lang="ru-RU" sz="1532" b="1" dirty="0">
                <a:solidFill>
                  <a:prstClr val="black"/>
                </a:solidFill>
                <a:latin typeface="Times New Roman" panose="02020603050405020304" pitchFamily="18" charset="0"/>
                <a:cs typeface="Times New Roman" panose="02020603050405020304" pitchFamily="18" charset="0"/>
              </a:rPr>
              <a:t>Проверка:</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ОПВ:</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a:t>
            </a:r>
          </a:p>
          <a:p>
            <a:pPr marL="28099" defTabSz="844083">
              <a:tabLst>
                <a:tab pos="294806" algn="l"/>
                <a:tab pos="295282" algn="l"/>
                <a:tab pos="1796460" algn="l"/>
              </a:tabLst>
              <a:defRPr/>
            </a:pPr>
            <a:r>
              <a:rPr lang="ru-RU" sz="1532" dirty="0">
                <a:solidFill>
                  <a:prstClr val="black"/>
                </a:solidFill>
                <a:latin typeface="Times New Roman" panose="02020603050405020304" pitchFamily="18" charset="0"/>
                <a:cs typeface="Times New Roman" panose="02020603050405020304" pitchFamily="18" charset="0"/>
              </a:rPr>
              <a:t>ВОСМС:</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a:t>
            </a: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ИПН:</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222 222</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10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 22 222 </a:t>
            </a:r>
            <a:r>
              <a:rPr lang="ru-RU" sz="1532" dirty="0" err="1">
                <a:solidFill>
                  <a:prstClr val="black"/>
                </a:solidFill>
                <a:latin typeface="Times New Roman" panose="02020603050405020304" pitchFamily="18" charset="0"/>
                <a:cs typeface="Times New Roman" panose="02020603050405020304" pitchFamily="18" charset="0"/>
              </a:rPr>
              <a:t>тг</a:t>
            </a:r>
            <a:r>
              <a:rPr lang="ru-RU" sz="1532" dirty="0">
                <a:solidFill>
                  <a:prstClr val="black"/>
                </a:solidFill>
                <a:latin typeface="Times New Roman" panose="02020603050405020304" pitchFamily="18" charset="0"/>
                <a:cs typeface="Times New Roman" panose="02020603050405020304" pitchFamily="18" charset="0"/>
              </a:rPr>
              <a:t>.</a:t>
            </a:r>
          </a:p>
          <a:p>
            <a:pPr marL="28099"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Нетто</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заработная</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плата</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(к</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выплате):</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222 222 – 22 222 =</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200 000</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err="1">
                <a:solidFill>
                  <a:prstClr val="black"/>
                </a:solidFill>
                <a:latin typeface="Times New Roman" panose="02020603050405020304" pitchFamily="18" charset="0"/>
                <a:cs typeface="Times New Roman" panose="02020603050405020304" pitchFamily="18" charset="0"/>
              </a:rPr>
              <a:t>тг</a:t>
            </a:r>
            <a:r>
              <a:rPr lang="ru-RU" sz="1532"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150618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xfrm>
            <a:off x="10703286" y="6002299"/>
            <a:ext cx="222738" cy="179536"/>
          </a:xfrm>
          <a:prstGeom prst="rect">
            <a:avLst/>
          </a:prstGeom>
        </p:spPr>
        <p:txBody>
          <a:bodyPr vert="horz" wrap="square" lIns="0" tIns="0" rIns="0" bIns="0" rtlCol="0">
            <a:spAutoFit/>
          </a:bodyPr>
          <a:lstStyle>
            <a:defPPr>
              <a:defRPr lang="ru-RU"/>
            </a:defPPr>
            <a:lvl1pPr marL="0" algn="l" defTabSz="844083" rtl="0" eaLnBrk="1" latinLnBrk="0" hangingPunct="1">
              <a:defRPr sz="1200" b="0" i="0" kern="1200">
                <a:solidFill>
                  <a:schemeClr val="tx1"/>
                </a:solidFill>
                <a:latin typeface="Times New Roman"/>
                <a:ea typeface="+mn-ea"/>
                <a:cs typeface="Times New Roman"/>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a:lstStyle>
          <a:p>
            <a:pPr marL="35170">
              <a:lnSpc>
                <a:spcPts val="1398"/>
              </a:lnSpc>
              <a:defRPr/>
            </a:pPr>
            <a:fld id="{81D60167-4931-47E6-BA6A-407CBD079E47}" type="slidenum">
              <a:rPr lang="ru-RU" spc="-5">
                <a:solidFill>
                  <a:prstClr val="black"/>
                </a:solidFill>
              </a:rPr>
              <a:pPr marL="35170">
                <a:lnSpc>
                  <a:spcPts val="1398"/>
                </a:lnSpc>
                <a:defRPr/>
              </a:pPr>
              <a:t>92</a:t>
            </a:fld>
            <a:endParaRPr spc="-4" dirty="0">
              <a:solidFill>
                <a:prstClr val="black"/>
              </a:solidFill>
            </a:endParaRPr>
          </a:p>
        </p:txBody>
      </p:sp>
      <p:sp>
        <p:nvSpPr>
          <p:cNvPr id="3" name="object 3"/>
          <p:cNvSpPr txBox="1"/>
          <p:nvPr/>
        </p:nvSpPr>
        <p:spPr>
          <a:xfrm>
            <a:off x="576193" y="386835"/>
            <a:ext cx="8523339" cy="6140111"/>
          </a:xfrm>
          <a:prstGeom prst="rect">
            <a:avLst/>
          </a:prstGeom>
        </p:spPr>
        <p:txBody>
          <a:bodyPr vert="horz" wrap="square" lIns="0" tIns="10002" rIns="0" bIns="0" rtlCol="0">
            <a:spAutoFit/>
          </a:bodyPr>
          <a:lstStyle/>
          <a:p>
            <a:pPr marL="28099" marR="343384"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От обратного  </a:t>
            </a:r>
            <a:r>
              <a:rPr lang="ru-RU" sz="1532" spc="-4" dirty="0">
                <a:solidFill>
                  <a:prstClr val="black"/>
                </a:solidFill>
                <a:latin typeface="Times New Roman" panose="02020603050405020304" pitchFamily="18" charset="0"/>
                <a:cs typeface="Times New Roman" panose="02020603050405020304" pitchFamily="18" charset="0"/>
              </a:rPr>
              <a:t>от 25 * 3 692 = 92 300 до 850 000 </a:t>
            </a:r>
          </a:p>
          <a:p>
            <a:pPr marL="28099" marR="343384" defTabSz="844083">
              <a:tabLst>
                <a:tab pos="294806" algn="l"/>
                <a:tab pos="295282" algn="l"/>
              </a:tabLst>
              <a:defRPr/>
            </a:pPr>
            <a:endParaRPr lang="ru-RU" sz="1532" spc="-4"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sz="1532" spc="-4" dirty="0" err="1">
                <a:solidFill>
                  <a:prstClr val="black"/>
                </a:solidFill>
                <a:latin typeface="Times New Roman" panose="02020603050405020304" pitchFamily="18" charset="0"/>
                <a:cs typeface="Times New Roman" panose="02020603050405020304" pitchFamily="18" charset="0"/>
              </a:rPr>
              <a:t>Работник</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в </a:t>
            </a:r>
            <a:r>
              <a:rPr sz="1532" b="1" spc="-4" dirty="0" err="1">
                <a:solidFill>
                  <a:prstClr val="black"/>
                </a:solidFill>
                <a:latin typeface="Times New Roman" panose="02020603050405020304" pitchFamily="18" charset="0"/>
                <a:cs typeface="Times New Roman" panose="02020603050405020304" pitchFamily="18" charset="0"/>
              </a:rPr>
              <a:t>январе</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202</a:t>
            </a:r>
            <a:r>
              <a:rPr lang="ru-RU" sz="1532" b="1" dirty="0">
                <a:solidFill>
                  <a:srgbClr val="0000CC"/>
                </a:solidFill>
                <a:latin typeface="Times New Roman" panose="02020603050405020304" pitchFamily="18" charset="0"/>
                <a:cs typeface="Times New Roman" panose="02020603050405020304" pitchFamily="18" charset="0"/>
              </a:rPr>
              <a:t>3</a:t>
            </a:r>
            <a:r>
              <a:rPr sz="1532" b="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года </a:t>
            </a:r>
            <a:r>
              <a:rPr sz="1532" dirty="0">
                <a:solidFill>
                  <a:prstClr val="black"/>
                </a:solidFill>
                <a:latin typeface="Times New Roman" panose="02020603050405020304" pitchFamily="18" charset="0"/>
                <a:cs typeface="Times New Roman" panose="02020603050405020304" pitchFamily="18" charset="0"/>
              </a:rPr>
              <a:t>получил </a:t>
            </a:r>
            <a:r>
              <a:rPr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sz="1532" dirty="0">
                <a:solidFill>
                  <a:prstClr val="black"/>
                </a:solidFill>
                <a:latin typeface="Times New Roman" panose="02020603050405020304" pitchFamily="18" charset="0"/>
                <a:cs typeface="Times New Roman" panose="02020603050405020304" pitchFamily="18" charset="0"/>
              </a:rPr>
              <a:t>плату в </a:t>
            </a:r>
            <a:r>
              <a:rPr sz="1532" spc="-44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размере</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150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С</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доходов</a:t>
            </a:r>
            <a:r>
              <a:rPr sz="1532" spc="-22"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работника</a:t>
            </a:r>
            <a:r>
              <a:rPr sz="1532" spc="-18"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ежемесячно</a:t>
            </a:r>
            <a:r>
              <a:rPr sz="1532" spc="11"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удерживаются</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ОПВ.</a:t>
            </a:r>
          </a:p>
          <a:p>
            <a:pPr marL="28099" defTabSz="844083">
              <a:tabLst>
                <a:tab pos="294806" algn="l"/>
                <a:tab pos="295282" algn="l"/>
              </a:tabLst>
              <a:defRPr/>
            </a:pPr>
            <a:r>
              <a:rPr sz="1532" b="1" dirty="0">
                <a:solidFill>
                  <a:prstClr val="black"/>
                </a:solidFill>
                <a:latin typeface="Times New Roman" panose="02020603050405020304" pitchFamily="18" charset="0"/>
                <a:cs typeface="Times New Roman" panose="02020603050405020304" pitchFamily="18" charset="0"/>
              </a:rPr>
              <a:t>Следует </a:t>
            </a:r>
            <a:r>
              <a:rPr sz="1532" b="1" spc="-4" dirty="0">
                <a:solidFill>
                  <a:prstClr val="black"/>
                </a:solidFill>
                <a:latin typeface="Times New Roman" panose="02020603050405020304" pitchFamily="18" charset="0"/>
                <a:cs typeface="Times New Roman" panose="02020603050405020304" pitchFamily="18" charset="0"/>
              </a:rPr>
              <a:t>рассчитать</a:t>
            </a:r>
            <a:r>
              <a:rPr sz="1532" b="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начисленную</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заработную</a:t>
            </a:r>
            <a:r>
              <a:rPr sz="1532" b="1" spc="-15"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плату</a:t>
            </a:r>
            <a:r>
              <a:rPr sz="1532" b="1" spc="-11"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работнику.</a:t>
            </a:r>
            <a:endParaRPr sz="1532" dirty="0">
              <a:solidFill>
                <a:prstClr val="black"/>
              </a:solidFill>
              <a:latin typeface="Times New Roman" panose="02020603050405020304" pitchFamily="18" charset="0"/>
              <a:cs typeface="Times New Roman" panose="02020603050405020304" pitchFamily="18" charset="0"/>
            </a:endParaRPr>
          </a:p>
          <a:p>
            <a:pPr defTabSz="844083">
              <a:defRPr/>
            </a:pP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b="1" spc="-4" dirty="0">
                <a:solidFill>
                  <a:prstClr val="black"/>
                </a:solidFill>
                <a:latin typeface="Times New Roman" panose="02020603050405020304" pitchFamily="18" charset="0"/>
                <a:cs typeface="Times New Roman" panose="02020603050405020304" pitchFamily="18" charset="0"/>
              </a:rPr>
              <a:t>Расчет</a:t>
            </a:r>
            <a:r>
              <a:rPr sz="1532" b="1" spc="4"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брутто</a:t>
            </a:r>
            <a:r>
              <a:rPr sz="1532" b="1" spc="4"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заработной</a:t>
            </a:r>
            <a:r>
              <a:rPr sz="1532" b="1" spc="-38"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платы</a:t>
            </a:r>
            <a:r>
              <a:rPr sz="1532" b="1" spc="-11"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(начисленной</a:t>
            </a:r>
            <a:r>
              <a:rPr sz="1532" b="1" dirty="0">
                <a:solidFill>
                  <a:prstClr val="black"/>
                </a:solidFill>
                <a:latin typeface="Times New Roman" panose="02020603050405020304" pitchFamily="18" charset="0"/>
                <a:cs typeface="Times New Roman" panose="02020603050405020304" pitchFamily="18" charset="0"/>
              </a:rPr>
              <a:t> заработной</a:t>
            </a:r>
            <a:r>
              <a:rPr sz="1532" b="1" spc="-26"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платы):</a:t>
            </a: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dirty="0">
                <a:solidFill>
                  <a:prstClr val="black"/>
                </a:solidFill>
                <a:latin typeface="Times New Roman" panose="02020603050405020304" pitchFamily="18" charset="0"/>
                <a:cs typeface="Times New Roman" panose="02020603050405020304" pitchFamily="18" charset="0"/>
              </a:rPr>
              <a:t>(150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000</a:t>
            </a:r>
            <a:r>
              <a:rPr sz="1532" spc="-18"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4</a:t>
            </a:r>
            <a:r>
              <a:rPr lang="ru-RU" sz="1532" b="1" dirty="0">
                <a:solidFill>
                  <a:srgbClr val="0000CC"/>
                </a:solidFill>
                <a:latin typeface="Times New Roman" panose="02020603050405020304" pitchFamily="18" charset="0"/>
                <a:cs typeface="Times New Roman" panose="02020603050405020304" pitchFamily="18" charset="0"/>
              </a:rPr>
              <a:t> 830</a:t>
            </a:r>
            <a:r>
              <a:rPr sz="1532" b="1" dirty="0">
                <a:solidFill>
                  <a:srgbClr val="0000CC"/>
                </a:solidFill>
                <a:latin typeface="Times New Roman" panose="02020603050405020304" pitchFamily="18" charset="0"/>
                <a:cs typeface="Times New Roman" panose="02020603050405020304" pitchFamily="18" charset="0"/>
              </a:rPr>
              <a:t>)</a:t>
            </a:r>
            <a:r>
              <a:rPr sz="1532" b="1" spc="-30"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a:t>
            </a:r>
            <a:r>
              <a:rPr sz="1532" b="1" spc="-7" dirty="0">
                <a:solidFill>
                  <a:srgbClr val="0000CC"/>
                </a:solidFill>
                <a:latin typeface="Times New Roman" panose="02020603050405020304" pitchFamily="18" charset="0"/>
                <a:cs typeface="Times New Roman" panose="02020603050405020304" pitchFamily="18" charset="0"/>
              </a:rPr>
              <a:t> </a:t>
            </a:r>
            <a:r>
              <a:rPr sz="1532" b="1" dirty="0">
                <a:solidFill>
                  <a:srgbClr val="0000CC"/>
                </a:solidFill>
                <a:latin typeface="Times New Roman" panose="02020603050405020304" pitchFamily="18" charset="0"/>
                <a:cs typeface="Times New Roman" panose="02020603050405020304" pitchFamily="18" charset="0"/>
              </a:rPr>
              <a:t>0,792</a:t>
            </a:r>
            <a:r>
              <a:rPr sz="1532" b="1" spc="-22" dirty="0">
                <a:solidFill>
                  <a:srgbClr val="0000CC"/>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defTabSz="844083">
              <a:defRPr/>
            </a:pPr>
            <a:endParaRPr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sz="1532" b="1" dirty="0">
                <a:solidFill>
                  <a:prstClr val="black"/>
                </a:solidFill>
                <a:latin typeface="Times New Roman" panose="02020603050405020304" pitchFamily="18" charset="0"/>
                <a:cs typeface="Times New Roman" panose="02020603050405020304" pitchFamily="18" charset="0"/>
              </a:rPr>
              <a:t>Проверка:</a:t>
            </a:r>
            <a:endParaRPr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ОПВ:</a:t>
            </a:r>
            <a:r>
              <a:rPr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18 329</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 pos="1796460" algn="l"/>
              </a:tabLst>
              <a:defRPr/>
            </a:pPr>
            <a:r>
              <a:rPr sz="1532" dirty="0">
                <a:solidFill>
                  <a:prstClr val="black"/>
                </a:solidFill>
                <a:latin typeface="Times New Roman" panose="02020603050405020304" pitchFamily="18" charset="0"/>
                <a:cs typeface="Times New Roman" panose="02020603050405020304" pitchFamily="18" charset="0"/>
              </a:rPr>
              <a:t>ВОСМС:</a:t>
            </a:r>
            <a:r>
              <a:rPr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183 295 </a:t>
            </a:r>
            <a:r>
              <a:rPr sz="1532" dirty="0">
                <a:solidFill>
                  <a:prstClr val="black"/>
                </a:solidFill>
                <a:latin typeface="Times New Roman" panose="02020603050405020304" pitchFamily="18" charset="0"/>
                <a:cs typeface="Times New Roman" panose="02020603050405020304" pitchFamily="18" charset="0"/>
              </a:rPr>
              <a:t>х</a:t>
            </a:r>
            <a:r>
              <a:rPr sz="1532" spc="-26"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2%</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dirty="0">
                <a:solidFill>
                  <a:prstClr val="black"/>
                </a:solidFill>
                <a:latin typeface="Times New Roman" panose="02020603050405020304" pitchFamily="18" charset="0"/>
                <a:cs typeface="Times New Roman" panose="02020603050405020304" pitchFamily="18" charset="0"/>
              </a:rPr>
              <a:t>ИПН:</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183</a:t>
            </a:r>
            <a:r>
              <a:rPr lang="ru-RU" sz="1532" spc="-11" dirty="0">
                <a:solidFill>
                  <a:prstClr val="black"/>
                </a:solidFill>
                <a:latin typeface="Times New Roman" panose="02020603050405020304" pitchFamily="18" charset="0"/>
                <a:cs typeface="Times New Roman" panose="02020603050405020304" pitchFamily="18" charset="0"/>
              </a:rPr>
              <a:t> 2</a:t>
            </a:r>
            <a:r>
              <a:rPr lang="ru-RU" sz="1532" dirty="0">
                <a:solidFill>
                  <a:prstClr val="black"/>
                </a:solidFill>
                <a:latin typeface="Times New Roman" panose="02020603050405020304" pitchFamily="18" charset="0"/>
                <a:cs typeface="Times New Roman" panose="02020603050405020304" pitchFamily="18" charset="0"/>
              </a:rPr>
              <a:t>95</a:t>
            </a:r>
            <a:r>
              <a:rPr lang="ru-RU"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29</a:t>
            </a:r>
            <a:r>
              <a:rPr sz="1532" spc="-26"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4</a:t>
            </a:r>
            <a:r>
              <a:rPr lang="ru-RU" sz="1532" dirty="0">
                <a:solidFill>
                  <a:prstClr val="black"/>
                </a:solidFill>
                <a:latin typeface="Times New Roman" panose="02020603050405020304" pitchFamily="18" charset="0"/>
                <a:cs typeface="Times New Roman" panose="02020603050405020304" pitchFamily="18" charset="0"/>
              </a:rPr>
              <a:t>8 300</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dirty="0">
                <a:solidFill>
                  <a:prstClr val="black"/>
                </a:solidFill>
                <a:latin typeface="Times New Roman" panose="02020603050405020304" pitchFamily="18" charset="0"/>
                <a:cs typeface="Times New Roman" panose="02020603050405020304" pitchFamily="18" charset="0"/>
              </a:rPr>
              <a:t>)</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10</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 =</a:t>
            </a:r>
            <a:r>
              <a:rPr sz="1532" spc="-4" dirty="0">
                <a:solidFill>
                  <a:prstClr val="black"/>
                </a:solidFill>
                <a:latin typeface="Times New Roman" panose="02020603050405020304" pitchFamily="18" charset="0"/>
                <a:cs typeface="Times New Roman" panose="02020603050405020304" pitchFamily="18" charset="0"/>
              </a:rPr>
              <a:t> 11</a:t>
            </a:r>
            <a:r>
              <a:rPr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300</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sz="1532" b="1" spc="-4" dirty="0">
                <a:solidFill>
                  <a:prstClr val="black"/>
                </a:solidFill>
                <a:latin typeface="Times New Roman" panose="02020603050405020304" pitchFamily="18" charset="0"/>
                <a:cs typeface="Times New Roman" panose="02020603050405020304" pitchFamily="18" charset="0"/>
              </a:rPr>
              <a:t>Нетто</a:t>
            </a:r>
            <a:r>
              <a:rPr sz="1532" b="1" spc="-7"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заработная</a:t>
            </a:r>
            <a:r>
              <a:rPr sz="1532" b="1" spc="-26" dirty="0">
                <a:solidFill>
                  <a:prstClr val="black"/>
                </a:solidFill>
                <a:latin typeface="Times New Roman" panose="02020603050405020304" pitchFamily="18" charset="0"/>
                <a:cs typeface="Times New Roman" panose="02020603050405020304" pitchFamily="18" charset="0"/>
              </a:rPr>
              <a:t> </a:t>
            </a:r>
            <a:r>
              <a:rPr sz="1532" b="1" dirty="0">
                <a:solidFill>
                  <a:prstClr val="black"/>
                </a:solidFill>
                <a:latin typeface="Times New Roman" panose="02020603050405020304" pitchFamily="18" charset="0"/>
                <a:cs typeface="Times New Roman" panose="02020603050405020304" pitchFamily="18" charset="0"/>
              </a:rPr>
              <a:t>плата</a:t>
            </a:r>
            <a:r>
              <a:rPr sz="1532" b="1" spc="-18"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(к</a:t>
            </a:r>
            <a:r>
              <a:rPr sz="1532" b="1" spc="-7" dirty="0">
                <a:solidFill>
                  <a:prstClr val="black"/>
                </a:solidFill>
                <a:latin typeface="Times New Roman" panose="02020603050405020304" pitchFamily="18" charset="0"/>
                <a:cs typeface="Times New Roman" panose="02020603050405020304" pitchFamily="18" charset="0"/>
              </a:rPr>
              <a:t> </a:t>
            </a:r>
            <a:r>
              <a:rPr sz="1532" b="1" spc="-4" dirty="0">
                <a:solidFill>
                  <a:prstClr val="black"/>
                </a:solidFill>
                <a:latin typeface="Times New Roman" panose="02020603050405020304" pitchFamily="18" charset="0"/>
                <a:cs typeface="Times New Roman" panose="02020603050405020304" pitchFamily="18" charset="0"/>
              </a:rPr>
              <a:t>выплате):</a:t>
            </a:r>
            <a:r>
              <a:rPr sz="1532" b="1"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183</a:t>
            </a:r>
            <a:r>
              <a:rPr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295</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18</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29</a:t>
            </a:r>
            <a:r>
              <a:rPr sz="1532" spc="-2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7"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3</a:t>
            </a:r>
            <a:r>
              <a:rPr lang="ru-RU" sz="1532"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6</a:t>
            </a:r>
            <a:r>
              <a:rPr lang="ru-RU" sz="1532" dirty="0">
                <a:solidFill>
                  <a:prstClr val="black"/>
                </a:solidFill>
                <a:latin typeface="Times New Roman" panose="02020603050405020304" pitchFamily="18" charset="0"/>
                <a:cs typeface="Times New Roman" panose="02020603050405020304" pitchFamily="18" charset="0"/>
              </a:rPr>
              <a:t>66</a:t>
            </a:r>
            <a:r>
              <a:rPr sz="1532" spc="-15"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a:t>
            </a:r>
            <a:r>
              <a:rPr sz="1532" spc="-4"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11</a:t>
            </a:r>
            <a:r>
              <a:rPr lang="ru-RU" sz="1532" dirty="0">
                <a:solidFill>
                  <a:prstClr val="black"/>
                </a:solidFill>
                <a:latin typeface="Times New Roman" panose="02020603050405020304" pitchFamily="18" charset="0"/>
                <a:cs typeface="Times New Roman" panose="02020603050405020304" pitchFamily="18" charset="0"/>
              </a:rPr>
              <a:t> 300 </a:t>
            </a:r>
            <a:r>
              <a:rPr sz="1532" dirty="0">
                <a:solidFill>
                  <a:prstClr val="black"/>
                </a:solidFill>
                <a:latin typeface="Times New Roman" panose="02020603050405020304" pitchFamily="18" charset="0"/>
                <a:cs typeface="Times New Roman" panose="02020603050405020304" pitchFamily="18" charset="0"/>
              </a:rPr>
              <a:t>=</a:t>
            </a:r>
            <a:r>
              <a:rPr sz="1532" spc="-26"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150 000</a:t>
            </a:r>
            <a:r>
              <a:rPr sz="1532" spc="-11" dirty="0">
                <a:solidFill>
                  <a:prstClr val="black"/>
                </a:solidFill>
                <a:latin typeface="Times New Roman" panose="02020603050405020304" pitchFamily="18" charset="0"/>
                <a:cs typeface="Times New Roman" panose="02020603050405020304" pitchFamily="18" charset="0"/>
              </a:rPr>
              <a:t> </a:t>
            </a:r>
            <a:r>
              <a:rPr sz="1532" dirty="0">
                <a:solidFill>
                  <a:prstClr val="black"/>
                </a:solidFill>
                <a:latin typeface="Times New Roman" panose="02020603050405020304" pitchFamily="18" charset="0"/>
                <a:cs typeface="Times New Roman" panose="02020603050405020304" pitchFamily="18" charset="0"/>
              </a:rPr>
              <a:t>тг.</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endParaRPr lang="ru-RU" sz="1532" dirty="0">
              <a:solidFill>
                <a:prstClr val="black"/>
              </a:solidFill>
              <a:latin typeface="Times New Roman" panose="02020603050405020304" pitchFamily="18" charset="0"/>
              <a:cs typeface="Times New Roman" panose="02020603050405020304" pitchFamily="18" charset="0"/>
            </a:endParaRPr>
          </a:p>
          <a:p>
            <a:pPr marL="28099" marR="343384" defTabSz="844083">
              <a:tabLst>
                <a:tab pos="294806" algn="l"/>
                <a:tab pos="295282" algn="l"/>
              </a:tabLst>
              <a:defRPr/>
            </a:pPr>
            <a:r>
              <a:rPr lang="ru-RU" sz="1532" spc="-4" dirty="0">
                <a:solidFill>
                  <a:prstClr val="black"/>
                </a:solidFill>
                <a:latin typeface="Times New Roman" panose="02020603050405020304" pitchFamily="18" charset="0"/>
                <a:cs typeface="Times New Roman" panose="02020603050405020304" pitchFamily="18" charset="0"/>
              </a:rPr>
              <a:t>Работник </a:t>
            </a:r>
            <a:r>
              <a:rPr lang="ru-RU" sz="1532" dirty="0">
                <a:solidFill>
                  <a:prstClr val="black"/>
                </a:solidFill>
                <a:latin typeface="Times New Roman" panose="02020603050405020304" pitchFamily="18" charset="0"/>
                <a:cs typeface="Times New Roman" panose="02020603050405020304" pitchFamily="18" charset="0"/>
              </a:rPr>
              <a:t>в </a:t>
            </a:r>
            <a:r>
              <a:rPr lang="ru-RU" sz="1532" b="1" spc="-4" dirty="0">
                <a:solidFill>
                  <a:prstClr val="black"/>
                </a:solidFill>
                <a:latin typeface="Times New Roman" panose="02020603050405020304" pitchFamily="18" charset="0"/>
                <a:cs typeface="Times New Roman" panose="02020603050405020304" pitchFamily="18" charset="0"/>
              </a:rPr>
              <a:t>январе </a:t>
            </a:r>
            <a:r>
              <a:rPr lang="ru-RU" sz="1532" b="1" dirty="0">
                <a:solidFill>
                  <a:srgbClr val="0000CC"/>
                </a:solidFill>
                <a:latin typeface="Times New Roman" panose="02020603050405020304" pitchFamily="18" charset="0"/>
                <a:cs typeface="Times New Roman" panose="02020603050405020304" pitchFamily="18" charset="0"/>
              </a:rPr>
              <a:t>2024</a:t>
            </a:r>
            <a:r>
              <a:rPr lang="ru-RU" sz="1532" b="1"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года </a:t>
            </a:r>
            <a:r>
              <a:rPr lang="ru-RU" sz="1532" dirty="0">
                <a:solidFill>
                  <a:prstClr val="black"/>
                </a:solidFill>
                <a:latin typeface="Times New Roman" panose="02020603050405020304" pitchFamily="18" charset="0"/>
                <a:cs typeface="Times New Roman" panose="02020603050405020304" pitchFamily="18" charset="0"/>
              </a:rPr>
              <a:t>получил </a:t>
            </a:r>
            <a:r>
              <a:rPr lang="ru-RU" sz="1532" spc="-4" dirty="0">
                <a:solidFill>
                  <a:prstClr val="black"/>
                </a:solidFill>
                <a:latin typeface="Times New Roman" panose="02020603050405020304" pitchFamily="18" charset="0"/>
                <a:cs typeface="Times New Roman" panose="02020603050405020304" pitchFamily="18" charset="0"/>
              </a:rPr>
              <a:t>на руки «чистыми» заработную </a:t>
            </a:r>
            <a:r>
              <a:rPr lang="ru-RU" sz="1532" dirty="0">
                <a:solidFill>
                  <a:prstClr val="black"/>
                </a:solidFill>
                <a:latin typeface="Times New Roman" panose="02020603050405020304" pitchFamily="18" charset="0"/>
                <a:cs typeface="Times New Roman" panose="02020603050405020304" pitchFamily="18" charset="0"/>
              </a:rPr>
              <a:t>плату в </a:t>
            </a:r>
            <a:r>
              <a:rPr lang="ru-RU" sz="1532" spc="-44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размере</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150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С</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доходов</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работника</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ежемесячно</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удерживаются</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ОПВ.</a:t>
            </a:r>
          </a:p>
          <a:p>
            <a:pPr marL="28099" defTabSz="844083">
              <a:tabLst>
                <a:tab pos="294806" algn="l"/>
                <a:tab pos="295282" algn="l"/>
              </a:tabLst>
              <a:defRPr/>
            </a:pPr>
            <a:r>
              <a:rPr lang="ru-RU" sz="1532" b="1" dirty="0">
                <a:solidFill>
                  <a:prstClr val="black"/>
                </a:solidFill>
                <a:latin typeface="Times New Roman" panose="02020603050405020304" pitchFamily="18" charset="0"/>
                <a:cs typeface="Times New Roman" panose="02020603050405020304" pitchFamily="18" charset="0"/>
              </a:rPr>
              <a:t>Следует </a:t>
            </a:r>
            <a:r>
              <a:rPr lang="ru-RU" sz="1532" b="1" spc="-4" dirty="0">
                <a:solidFill>
                  <a:prstClr val="black"/>
                </a:solidFill>
                <a:latin typeface="Times New Roman" panose="02020603050405020304" pitchFamily="18" charset="0"/>
                <a:cs typeface="Times New Roman" panose="02020603050405020304" pitchFamily="18" charset="0"/>
              </a:rPr>
              <a:t>рассчитать</a:t>
            </a:r>
            <a:r>
              <a:rPr lang="ru-RU" sz="1532" b="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начисленную</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заработную</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плату</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работнику.</a:t>
            </a: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b="1" spc="-4" dirty="0">
                <a:solidFill>
                  <a:prstClr val="black"/>
                </a:solidFill>
                <a:latin typeface="Times New Roman" panose="02020603050405020304" pitchFamily="18" charset="0"/>
                <a:cs typeface="Times New Roman" panose="02020603050405020304" pitchFamily="18" charset="0"/>
              </a:rPr>
              <a:t>Расчет</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брутто</a:t>
            </a:r>
            <a:r>
              <a:rPr lang="ru-RU" sz="1532" b="1" spc="4"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заработной</a:t>
            </a:r>
            <a:r>
              <a:rPr lang="ru-RU" sz="1532" b="1" spc="-3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платы</a:t>
            </a:r>
            <a:r>
              <a:rPr lang="ru-RU" sz="1532" b="1" spc="-11"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(начисленной</a:t>
            </a:r>
            <a:r>
              <a:rPr lang="ru-RU" sz="1532" b="1" dirty="0">
                <a:solidFill>
                  <a:prstClr val="black"/>
                </a:solidFill>
                <a:latin typeface="Times New Roman" panose="02020603050405020304" pitchFamily="18" charset="0"/>
                <a:cs typeface="Times New Roman" panose="02020603050405020304" pitchFamily="18" charset="0"/>
              </a:rPr>
              <a:t> заработной</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платы):</a:t>
            </a:r>
            <a:endParaRPr lang="ru-RU" sz="1532" dirty="0">
              <a:solidFill>
                <a:prstClr val="black"/>
              </a:solidFill>
              <a:latin typeface="Times New Roman" panose="02020603050405020304" pitchFamily="18" charset="0"/>
              <a:cs typeface="Times New Roman" panose="02020603050405020304" pitchFamily="18" charset="0"/>
            </a:endParaRPr>
          </a:p>
          <a:p>
            <a:pPr marL="9525" defTabSz="844083">
              <a:defRPr/>
            </a:pPr>
            <a:r>
              <a:rPr lang="ru-RU" sz="1532" dirty="0">
                <a:solidFill>
                  <a:prstClr val="black"/>
                </a:solidFill>
                <a:latin typeface="Times New Roman" panose="02020603050405020304" pitchFamily="18" charset="0"/>
                <a:cs typeface="Times New Roman" panose="02020603050405020304" pitchFamily="18" charset="0"/>
              </a:rPr>
              <a:t>(150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000</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5 168,8)</a:t>
            </a:r>
            <a:r>
              <a:rPr lang="ru-RU" sz="1532" spc="-30"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0,792</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182 </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867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9525" defTabSz="844083">
              <a:defRPr/>
            </a:pPr>
            <a:r>
              <a:rPr lang="ru-RU" sz="1532" b="1" dirty="0">
                <a:solidFill>
                  <a:prstClr val="black"/>
                </a:solidFill>
                <a:latin typeface="Times New Roman" panose="02020603050405020304" pitchFamily="18" charset="0"/>
                <a:cs typeface="Times New Roman" panose="02020603050405020304" pitchFamily="18" charset="0"/>
              </a:rPr>
              <a:t>Проверка:</a:t>
            </a:r>
            <a:endParaRPr lang="ru-RU" sz="1532" dirty="0">
              <a:solidFill>
                <a:prstClr val="black"/>
              </a:solidFill>
              <a:latin typeface="Times New Roman" panose="02020603050405020304" pitchFamily="18" charset="0"/>
              <a:cs typeface="Times New Roman" panose="02020603050405020304" pitchFamily="18" charset="0"/>
            </a:endParaRP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ОПВ:</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182 867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10</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267</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 pos="1796460" algn="l"/>
              </a:tabLst>
              <a:defRPr/>
            </a:pPr>
            <a:r>
              <a:rPr lang="ru-RU" sz="1532" dirty="0">
                <a:solidFill>
                  <a:prstClr val="black"/>
                </a:solidFill>
                <a:latin typeface="Times New Roman" panose="02020603050405020304" pitchFamily="18" charset="0"/>
                <a:cs typeface="Times New Roman" panose="02020603050405020304" pitchFamily="18" charset="0"/>
              </a:rPr>
              <a:t>ВОСМС:</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182 867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х</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2%</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3 657</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dirty="0">
                <a:solidFill>
                  <a:prstClr val="black"/>
                </a:solidFill>
                <a:latin typeface="Times New Roman" panose="02020603050405020304" pitchFamily="18" charset="0"/>
                <a:cs typeface="Times New Roman" panose="02020603050405020304" pitchFamily="18" charset="0"/>
              </a:rPr>
              <a:t>ИПН:</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(182 867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18 2 </a:t>
            </a:r>
            <a:r>
              <a:rPr lang="ru-RU" sz="1532" spc="-18" dirty="0">
                <a:solidFill>
                  <a:prstClr val="black"/>
                </a:solidFill>
                <a:latin typeface="Times New Roman" panose="02020603050405020304" pitchFamily="18" charset="0"/>
                <a:cs typeface="Times New Roman" panose="02020603050405020304" pitchFamily="18" charset="0"/>
              </a:rPr>
              <a:t> 2</a:t>
            </a:r>
            <a:r>
              <a:rPr lang="ru-RU" sz="1532" dirty="0">
                <a:solidFill>
                  <a:prstClr val="black"/>
                </a:solidFill>
                <a:latin typeface="Times New Roman" panose="02020603050405020304" pitchFamily="18" charset="0"/>
                <a:cs typeface="Times New Roman" panose="02020603050405020304" pitchFamily="18" charset="0"/>
              </a:rPr>
              <a:t>67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51 688</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-3 657)</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10</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 =</a:t>
            </a:r>
            <a:r>
              <a:rPr lang="ru-RU" sz="1532" spc="-4" dirty="0">
                <a:solidFill>
                  <a:prstClr val="black"/>
                </a:solidFill>
                <a:latin typeface="Times New Roman" panose="02020603050405020304" pitchFamily="18" charset="0"/>
                <a:cs typeface="Times New Roman" panose="02020603050405020304" pitchFamily="18" charset="0"/>
              </a:rPr>
              <a:t> 10 903</a:t>
            </a:r>
            <a:r>
              <a:rPr lang="ru-RU" sz="1532" dirty="0">
                <a:solidFill>
                  <a:prstClr val="black"/>
                </a:solidFill>
                <a:latin typeface="Times New Roman" panose="02020603050405020304" pitchFamily="18" charset="0"/>
                <a:cs typeface="Times New Roman" panose="02020603050405020304" pitchFamily="18" charset="0"/>
              </a:rPr>
              <a:t>тг.</a:t>
            </a:r>
          </a:p>
          <a:p>
            <a:pPr marL="28099" defTabSz="844083">
              <a:tabLst>
                <a:tab pos="294806" algn="l"/>
                <a:tab pos="295282" algn="l"/>
              </a:tabLst>
              <a:defRPr/>
            </a:pPr>
            <a:r>
              <a:rPr lang="ru-RU" sz="1532" b="1" spc="-4" dirty="0">
                <a:solidFill>
                  <a:prstClr val="black"/>
                </a:solidFill>
                <a:latin typeface="Times New Roman" panose="02020603050405020304" pitchFamily="18" charset="0"/>
                <a:cs typeface="Times New Roman" panose="02020603050405020304" pitchFamily="18" charset="0"/>
              </a:rPr>
              <a:t>Нетто</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заработная</a:t>
            </a:r>
            <a:r>
              <a:rPr lang="ru-RU" sz="1532" b="1" spc="-26"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плата</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(к</a:t>
            </a:r>
            <a:r>
              <a:rPr lang="ru-RU" sz="1532" b="1" spc="-7" dirty="0">
                <a:solidFill>
                  <a:prstClr val="black"/>
                </a:solidFill>
                <a:latin typeface="Times New Roman" panose="02020603050405020304" pitchFamily="18" charset="0"/>
                <a:cs typeface="Times New Roman" panose="02020603050405020304" pitchFamily="18" charset="0"/>
              </a:rPr>
              <a:t> </a:t>
            </a:r>
            <a:r>
              <a:rPr lang="ru-RU" sz="1532" b="1" spc="-4" dirty="0">
                <a:solidFill>
                  <a:prstClr val="black"/>
                </a:solidFill>
                <a:latin typeface="Times New Roman" panose="02020603050405020304" pitchFamily="18" charset="0"/>
                <a:cs typeface="Times New Roman" panose="02020603050405020304" pitchFamily="18" charset="0"/>
              </a:rPr>
              <a:t>выплате):</a:t>
            </a:r>
            <a:r>
              <a:rPr lang="ru-RU" sz="1532" b="1"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182 </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677</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18 268</a:t>
            </a:r>
            <a:r>
              <a:rPr lang="ru-RU" sz="1532" spc="-2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3 657</a:t>
            </a:r>
            <a:r>
              <a:rPr lang="ru-RU" sz="1532" spc="-15"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a:t>
            </a:r>
            <a:r>
              <a:rPr lang="ru-RU" sz="1532" spc="-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10 903 =</a:t>
            </a:r>
            <a:r>
              <a:rPr lang="ru-RU" sz="1532" spc="-26"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150 000</a:t>
            </a:r>
            <a:r>
              <a:rPr lang="ru-RU" sz="1532" spc="-11"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тг.</a:t>
            </a:r>
            <a:endParaRPr sz="1532"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46745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DDFBC1-C6D1-FEDA-A46F-7831C0C2BBE9}"/>
              </a:ext>
            </a:extLst>
          </p:cNvPr>
          <p:cNvSpPr txBox="1"/>
          <p:nvPr/>
        </p:nvSpPr>
        <p:spPr>
          <a:xfrm>
            <a:off x="609599" y="437570"/>
            <a:ext cx="8417169" cy="4807726"/>
          </a:xfrm>
          <a:prstGeom prst="rect">
            <a:avLst/>
          </a:prstGeom>
          <a:noFill/>
        </p:spPr>
        <p:txBody>
          <a:bodyPr wrap="square">
            <a:spAutoFit/>
          </a:bodyPr>
          <a:lstStyle/>
          <a:p>
            <a:pPr algn="ctr" defTabSz="844083"/>
            <a:r>
              <a:rPr lang="ru-RU" sz="1532" b="1" dirty="0">
                <a:solidFill>
                  <a:prstClr val="black"/>
                </a:solidFill>
                <a:latin typeface="Times New Roman" panose="02020603050405020304" pitchFamily="18" charset="0"/>
                <a:cs typeface="Times New Roman" panose="02020603050405020304" pitchFamily="18" charset="0"/>
              </a:rPr>
              <a:t>Расчеты у ИВ  если есть право на корректировку на 882 МРП </a:t>
            </a:r>
            <a:r>
              <a:rPr lang="ru-RU" sz="1532" b="1" dirty="0">
                <a:solidFill>
                  <a:srgbClr val="0000CC"/>
                </a:solidFill>
                <a:latin typeface="Times New Roman" panose="02020603050405020304" pitchFamily="18" charset="0"/>
                <a:cs typeface="Times New Roman" panose="02020603050405020304" pitchFamily="18" charset="0"/>
              </a:rPr>
              <a:t>работник  </a:t>
            </a:r>
            <a:r>
              <a:rPr lang="ru-RU" sz="1532" b="1" dirty="0">
                <a:solidFill>
                  <a:prstClr val="black"/>
                </a:solidFill>
                <a:latin typeface="Times New Roman" panose="02020603050405020304" pitchFamily="18" charset="0"/>
                <a:cs typeface="Times New Roman" panose="02020603050405020304" pitchFamily="18" charset="0"/>
              </a:rPr>
              <a:t>ст. 341</a:t>
            </a:r>
          </a:p>
          <a:p>
            <a:pPr algn="ct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882 * 3 692 = 3 256 344</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14 * 3 692 * 12 мес.  = 620 256</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Итого 3 876 600 /12 мес. = 323 050 + 10% ОПВ + 2% ВОСМС = </a:t>
            </a:r>
            <a:r>
              <a:rPr lang="ru-RU" sz="1532" b="1" dirty="0">
                <a:solidFill>
                  <a:srgbClr val="0000CC"/>
                </a:solidFill>
                <a:latin typeface="Times New Roman" panose="02020603050405020304" pitchFamily="18" charset="0"/>
                <a:cs typeface="Times New Roman" panose="02020603050405020304" pitchFamily="18" charset="0"/>
              </a:rPr>
              <a:t>362 тыс. </a:t>
            </a:r>
            <a:r>
              <a:rPr lang="ru-RU" sz="1532" b="1" dirty="0">
                <a:solidFill>
                  <a:prstClr val="black"/>
                </a:solidFill>
                <a:latin typeface="Times New Roman" panose="02020603050405020304" pitchFamily="18" charset="0"/>
                <a:cs typeface="Times New Roman" panose="02020603050405020304" pitchFamily="18" charset="0"/>
              </a:rPr>
              <a:t>ИПН до 31.12.</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algn="ctr" defTabSz="844083"/>
            <a:r>
              <a:rPr lang="ru-RU" sz="1532" b="1" dirty="0">
                <a:solidFill>
                  <a:prstClr val="black"/>
                </a:solidFill>
                <a:latin typeface="Times New Roman" panose="02020603050405020304" pitchFamily="18" charset="0"/>
                <a:cs typeface="Times New Roman" panose="02020603050405020304" pitchFamily="18" charset="0"/>
              </a:rPr>
              <a:t>Расчеты у ИВ  если есть право на корректировку на 882 МРП по договору ГПХ</a:t>
            </a:r>
          </a:p>
          <a:p>
            <a:pPr algn="ct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882 * 3 692 = 3 256 344</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r>
              <a:rPr lang="ru-RU" sz="1532" b="1" dirty="0">
                <a:solidFill>
                  <a:prstClr val="black"/>
                </a:solidFill>
                <a:latin typeface="Times New Roman" panose="02020603050405020304" pitchFamily="18" charset="0"/>
                <a:cs typeface="Times New Roman" panose="02020603050405020304" pitchFamily="18" charset="0"/>
              </a:rPr>
              <a:t>Итого 3 256 344 /12 мес. = 271 362 + 10% ОПВ + 2% ВОСМС = 3</a:t>
            </a:r>
            <a:r>
              <a:rPr lang="ru-RU" sz="1532" b="1" dirty="0">
                <a:solidFill>
                  <a:srgbClr val="0000CC"/>
                </a:solidFill>
                <a:latin typeface="Times New Roman" panose="02020603050405020304" pitchFamily="18" charset="0"/>
                <a:cs typeface="Times New Roman" panose="02020603050405020304" pitchFamily="18" charset="0"/>
              </a:rPr>
              <a:t>04 тыс. </a:t>
            </a:r>
            <a:r>
              <a:rPr lang="ru-RU" sz="1532" b="1" dirty="0">
                <a:solidFill>
                  <a:prstClr val="black"/>
                </a:solidFill>
                <a:latin typeface="Times New Roman" panose="02020603050405020304" pitchFamily="18" charset="0"/>
                <a:cs typeface="Times New Roman" panose="02020603050405020304" pitchFamily="18" charset="0"/>
              </a:rPr>
              <a:t>ИПН до 31.12. если доход ежемесячный только у одного агента</a:t>
            </a: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defTabSz="844083"/>
            <a:endParaRPr lang="ru-RU" sz="1532" b="1" dirty="0">
              <a:solidFill>
                <a:prstClr val="black"/>
              </a:solidFill>
              <a:latin typeface="Times New Roman" panose="02020603050405020304" pitchFamily="18" charset="0"/>
              <a:cs typeface="Times New Roman" panose="02020603050405020304" pitchFamily="18" charset="0"/>
            </a:endParaRPr>
          </a:p>
          <a:p>
            <a:pPr algn="ctr" defTabSz="844083"/>
            <a:r>
              <a:rPr lang="ru-RU" sz="1532" dirty="0">
                <a:solidFill>
                  <a:prstClr val="black"/>
                </a:solidFill>
                <a:latin typeface="Times New Roman" panose="02020603050405020304" pitchFamily="18" charset="0"/>
                <a:cs typeface="Times New Roman" panose="02020603050405020304" pitchFamily="18" charset="0"/>
              </a:rPr>
              <a:t> </a:t>
            </a:r>
            <a:endParaRPr lang="ru-RU" sz="1477"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38319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BDDFBC1-C6D1-FEDA-A46F-7831C0C2BBE9}"/>
              </a:ext>
            </a:extLst>
          </p:cNvPr>
          <p:cNvSpPr txBox="1"/>
          <p:nvPr/>
        </p:nvSpPr>
        <p:spPr>
          <a:xfrm>
            <a:off x="144940" y="422035"/>
            <a:ext cx="8909538" cy="799642"/>
          </a:xfrm>
          <a:prstGeom prst="rect">
            <a:avLst/>
          </a:prstGeom>
          <a:noFill/>
        </p:spPr>
        <p:txBody>
          <a:bodyPr wrap="square">
            <a:spAutoFit/>
          </a:bodyPr>
          <a:lstStyle/>
          <a:p>
            <a:pPr algn="ctr" defTabSz="844083">
              <a:defRPr/>
            </a:pPr>
            <a:r>
              <a:rPr lang="ru-RU" sz="1532"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Сравнительная таблица.  2024г. </a:t>
            </a:r>
            <a:r>
              <a:rPr lang="ru-RU" sz="1532" b="1" dirty="0">
                <a:solidFill>
                  <a:srgbClr val="0000CC"/>
                </a:solidFill>
                <a:latin typeface="Times New Roman" panose="02020603050405020304" pitchFamily="18" charset="0"/>
                <a:cs typeface="Times New Roman" panose="02020603050405020304" pitchFamily="18" charset="0"/>
              </a:rPr>
              <a:t>Пенсионер и не пенсионер.</a:t>
            </a:r>
          </a:p>
          <a:p>
            <a:pPr algn="ctr" defTabSz="844083">
              <a:defRPr/>
            </a:pPr>
            <a:endParaRPr lang="ru-RU" sz="1532" b="1" dirty="0">
              <a:solidFill>
                <a:srgbClr val="0000CC"/>
              </a:solidFill>
              <a:latin typeface="Times New Roman" panose="02020603050405020304" pitchFamily="18" charset="0"/>
              <a:cs typeface="Times New Roman" panose="02020603050405020304" pitchFamily="18" charset="0"/>
            </a:endParaRPr>
          </a:p>
          <a:p>
            <a:pPr defTabSz="844083">
              <a:defRPr/>
            </a:pPr>
            <a:r>
              <a:rPr lang="ru-RU" sz="1532" dirty="0">
                <a:solidFill>
                  <a:prstClr val="black"/>
                </a:solidFill>
                <a:latin typeface="Times New Roman" panose="02020603050405020304" pitchFamily="18" charset="0"/>
                <a:cs typeface="Times New Roman" panose="02020603050405020304" pitchFamily="18" charset="0"/>
              </a:rPr>
              <a:t>Работник  и работник пенсионер  – доход 100 000 тенге, имеет право на налоговые вычеты 14 МРП.</a:t>
            </a:r>
            <a:endParaRPr lang="ru-RU" sz="1662" dirty="0">
              <a:solidFill>
                <a:prstClr val="black"/>
              </a:solidFill>
              <a:latin typeface="Calibri"/>
            </a:endParaRPr>
          </a:p>
        </p:txBody>
      </p:sp>
      <p:graphicFrame>
        <p:nvGraphicFramePr>
          <p:cNvPr id="7" name="Таблица 7">
            <a:extLst>
              <a:ext uri="{FF2B5EF4-FFF2-40B4-BE49-F238E27FC236}">
                <a16:creationId xmlns:a16="http://schemas.microsoft.com/office/drawing/2014/main" id="{BF8F6EF8-5BF1-CE9C-4965-8466661E40F7}"/>
              </a:ext>
            </a:extLst>
          </p:cNvPr>
          <p:cNvGraphicFramePr>
            <a:graphicFrameLocks noGrp="1"/>
          </p:cNvGraphicFramePr>
          <p:nvPr/>
        </p:nvGraphicFramePr>
        <p:xfrm>
          <a:off x="264305" y="1329880"/>
          <a:ext cx="8645237" cy="4216899"/>
        </p:xfrm>
        <a:graphic>
          <a:graphicData uri="http://schemas.openxmlformats.org/drawingml/2006/table">
            <a:tbl>
              <a:tblPr firstRow="1" bandRow="1">
                <a:tableStyleId>{8799B23B-EC83-4686-B30A-512413B5E67A}</a:tableStyleId>
              </a:tblPr>
              <a:tblGrid>
                <a:gridCol w="2082238">
                  <a:extLst>
                    <a:ext uri="{9D8B030D-6E8A-4147-A177-3AD203B41FA5}">
                      <a16:colId xmlns:a16="http://schemas.microsoft.com/office/drawing/2014/main" val="241232264"/>
                    </a:ext>
                  </a:extLst>
                </a:gridCol>
                <a:gridCol w="3592958">
                  <a:extLst>
                    <a:ext uri="{9D8B030D-6E8A-4147-A177-3AD203B41FA5}">
                      <a16:colId xmlns:a16="http://schemas.microsoft.com/office/drawing/2014/main" val="3189008554"/>
                    </a:ext>
                  </a:extLst>
                </a:gridCol>
                <a:gridCol w="2970041">
                  <a:extLst>
                    <a:ext uri="{9D8B030D-6E8A-4147-A177-3AD203B41FA5}">
                      <a16:colId xmlns:a16="http://schemas.microsoft.com/office/drawing/2014/main" val="1777065042"/>
                    </a:ext>
                  </a:extLst>
                </a:gridCol>
              </a:tblGrid>
              <a:tr h="317930">
                <a:tc>
                  <a:txBody>
                    <a:bodyPr/>
                    <a:lstStyle/>
                    <a:p>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dirty="0">
                          <a:effectLst/>
                          <a:latin typeface="Times New Roman" panose="02020603050405020304" pitchFamily="18" charset="0"/>
                          <a:ea typeface="Calibri" panose="020F0502020204030204" pitchFamily="34" charset="0"/>
                          <a:cs typeface="Times New Roman" panose="02020603050405020304" pitchFamily="18" charset="0"/>
                        </a:rPr>
                        <a:t>Не пенсионер </a:t>
                      </a:r>
                      <a:r>
                        <a:rPr lang="ru-RU" sz="1300" b="1" kern="100" dirty="0" err="1">
                          <a:effectLst/>
                          <a:latin typeface="Times New Roman" panose="02020603050405020304" pitchFamily="18" charset="0"/>
                          <a:ea typeface="Calibri" panose="020F0502020204030204" pitchFamily="34" charset="0"/>
                          <a:cs typeface="Times New Roman" panose="02020603050405020304" pitchFamily="18" charset="0"/>
                        </a:rPr>
                        <a:t>стандарный</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dirty="0">
                          <a:effectLst/>
                          <a:latin typeface="Times New Roman" panose="02020603050405020304" pitchFamily="18" charset="0"/>
                          <a:ea typeface="Calibri" panose="020F0502020204030204" pitchFamily="34" charset="0"/>
                          <a:cs typeface="Times New Roman" panose="02020603050405020304" pitchFamily="18" charset="0"/>
                        </a:rPr>
                        <a:t>пенсионер</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2508549"/>
                  </a:ext>
                </a:extLst>
              </a:tr>
              <a:tr h="342314">
                <a:tc>
                  <a:txBody>
                    <a:bodyPr/>
                    <a:lstStyle/>
                    <a:p>
                      <a:r>
                        <a:rPr lang="ru-RU" sz="1500" dirty="0">
                          <a:latin typeface="Times New Roman" panose="02020603050405020304" pitchFamily="18" charset="0"/>
                          <a:cs typeface="Times New Roman" panose="02020603050405020304" pitchFamily="18" charset="0"/>
                        </a:rPr>
                        <a:t>Доход работника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100 000</a:t>
                      </a:r>
                      <a:endParaRPr lang="ru-RU"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100 000</a:t>
                      </a:r>
                      <a:endParaRPr lang="ru-RU"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798457"/>
                  </a:ext>
                </a:extLst>
              </a:tr>
              <a:tr h="342314">
                <a:tc>
                  <a:txBody>
                    <a:bodyPr/>
                    <a:lstStyle/>
                    <a:p>
                      <a:r>
                        <a:rPr lang="ru-RU" sz="1500" dirty="0">
                          <a:latin typeface="Times New Roman" panose="02020603050405020304" pitchFamily="18" charset="0"/>
                          <a:cs typeface="Times New Roman" panose="02020603050405020304" pitchFamily="18" charset="0"/>
                        </a:rPr>
                        <a:t>ОПВ</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10 000 тенге (100 000 * 10%)</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b="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8174163"/>
                  </a:ext>
                </a:extLst>
              </a:tr>
              <a:tr h="342314">
                <a:tc>
                  <a:txBody>
                    <a:bodyPr/>
                    <a:lstStyle/>
                    <a:p>
                      <a:r>
                        <a:rPr lang="ru-RU" sz="1500" dirty="0">
                          <a:latin typeface="Times New Roman" panose="02020603050405020304" pitchFamily="18" charset="0"/>
                          <a:cs typeface="Times New Roman" panose="02020603050405020304" pitchFamily="18" charset="0"/>
                        </a:rPr>
                        <a:t>ВОСМС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2 000 тенге (100 000 * 2%)</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085786"/>
                  </a:ext>
                </a:extLst>
              </a:tr>
              <a:tr h="495476">
                <a:tc>
                  <a:txBody>
                    <a:bodyPr/>
                    <a:lstStyle/>
                    <a:p>
                      <a:r>
                        <a:rPr lang="ru-RU" sz="1500" dirty="0">
                          <a:latin typeface="Times New Roman" panose="02020603050405020304" pitchFamily="18" charset="0"/>
                          <a:cs typeface="Times New Roman" panose="02020603050405020304" pitchFamily="18" charset="0"/>
                        </a:rPr>
                        <a:t>ИПН</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3 631</a:t>
                      </a:r>
                      <a:r>
                        <a:rPr lang="ru-RU" sz="1300" b="1" kern="1200" dirty="0">
                          <a:solidFill>
                            <a:srgbClr val="00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тг</a:t>
                      </a:r>
                      <a:r>
                        <a:rPr lang="ru-RU" sz="13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((100 000 – 10 000 – 2 000 – 51 688 (14 МРП)) * 10%)</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4 831</a:t>
                      </a:r>
                      <a:r>
                        <a:rPr lang="ru-RU" sz="1300" b="0" kern="100" dirty="0">
                          <a:effectLst/>
                          <a:latin typeface="Times New Roman" panose="02020603050405020304" pitchFamily="18" charset="0"/>
                          <a:ea typeface="Calibri" panose="020F0502020204030204" pitchFamily="34" charset="0"/>
                          <a:cs typeface="Times New Roman" panose="02020603050405020304" pitchFamily="18" charset="0"/>
                        </a:rPr>
                        <a:t>тг ((100 000 – 51 688(14 МРП)) * 10%)</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04524625"/>
                  </a:ext>
                </a:extLst>
              </a:tr>
              <a:tr h="319116">
                <a:tc>
                  <a:txBody>
                    <a:bodyPr/>
                    <a:lstStyle/>
                    <a:p>
                      <a:r>
                        <a:rPr lang="ru-RU" sz="1500" dirty="0">
                          <a:latin typeface="Times New Roman" panose="02020603050405020304" pitchFamily="18" charset="0"/>
                          <a:cs typeface="Times New Roman" panose="02020603050405020304" pitchFamily="18" charset="0"/>
                        </a:rPr>
                        <a:t>За счет работника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15 631 </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4 831</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772788"/>
                  </a:ext>
                </a:extLst>
              </a:tr>
              <a:tr h="342314">
                <a:tc>
                  <a:txBody>
                    <a:bodyPr/>
                    <a:lstStyle/>
                    <a:p>
                      <a:r>
                        <a:rPr lang="ru-RU" sz="1500" dirty="0">
                          <a:latin typeface="Times New Roman" panose="02020603050405020304" pitchFamily="18" charset="0"/>
                          <a:cs typeface="Times New Roman" panose="02020603050405020304" pitchFamily="18" charset="0"/>
                        </a:rPr>
                        <a:t>Сумма на руки</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84 369</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00" dirty="0">
                          <a:effectLst/>
                          <a:latin typeface="Times New Roman" panose="02020603050405020304" pitchFamily="18" charset="0"/>
                          <a:ea typeface="Calibri" panose="020F0502020204030204" pitchFamily="34" charset="0"/>
                          <a:cs typeface="Times New Roman" panose="02020603050405020304" pitchFamily="18" charset="0"/>
                        </a:rPr>
                        <a:t>95 169</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1729721"/>
                  </a:ext>
                </a:extLst>
              </a:tr>
              <a:tr h="342314">
                <a:tc>
                  <a:txBody>
                    <a:bodyPr/>
                    <a:lstStyle/>
                    <a:p>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ru-RU" sz="1000" kern="100">
                        <a:effectLst/>
                        <a:latin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ru-RU" sz="1000" kern="100">
                        <a:effectLst/>
                        <a:latin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7651590"/>
                  </a:ext>
                </a:extLst>
              </a:tr>
              <a:tr h="342314">
                <a:tc>
                  <a:txBody>
                    <a:bodyPr/>
                    <a:lstStyle/>
                    <a:p>
                      <a:r>
                        <a:rPr lang="ru-RU" sz="1500" dirty="0">
                          <a:latin typeface="Times New Roman" panose="02020603050405020304" pitchFamily="18" charset="0"/>
                          <a:cs typeface="Times New Roman" panose="02020603050405020304" pitchFamily="18" charset="0"/>
                        </a:rPr>
                        <a:t>ООСМС</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3 000 </a:t>
                      </a:r>
                      <a:r>
                        <a:rPr lang="ru-RU" sz="13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тенге (100 000 * 3%) </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dirty="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4738093"/>
                  </a:ext>
                </a:extLst>
              </a:tr>
              <a:tr h="342314">
                <a:tc>
                  <a:txBody>
                    <a:bodyPr/>
                    <a:lstStyle/>
                    <a:p>
                      <a:r>
                        <a:rPr lang="ru-RU" sz="1500" dirty="0">
                          <a:latin typeface="Times New Roman" panose="02020603050405020304" pitchFamily="18" charset="0"/>
                          <a:cs typeface="Times New Roman" panose="02020603050405020304" pitchFamily="18" charset="0"/>
                        </a:rPr>
                        <a:t>СО</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3 150 тн((100 000 – 10 000) * 3,5%)</a:t>
                      </a:r>
                      <a:endParaRPr lang="ru-RU"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9047997"/>
                  </a:ext>
                </a:extLst>
              </a:tr>
              <a:tr h="342314">
                <a:tc>
                  <a:txBody>
                    <a:bodyPr/>
                    <a:lstStyle/>
                    <a:p>
                      <a:r>
                        <a:rPr lang="ru-RU" sz="1700" b="0" i="0" kern="1200" dirty="0">
                          <a:solidFill>
                            <a:schemeClr val="tx1"/>
                          </a:solidFill>
                          <a:effectLst/>
                          <a:latin typeface="Times New Roman" panose="02020603050405020304" pitchFamily="18" charset="0"/>
                          <a:ea typeface="+mn-ea"/>
                          <a:cs typeface="Times New Roman" panose="02020603050405020304" pitchFamily="18" charset="0"/>
                        </a:rPr>
                        <a:t>За счет работодателя</a:t>
                      </a:r>
                      <a:endParaRPr lang="ru-RU" sz="1500" dirty="0">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kern="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6 150</a:t>
                      </a:r>
                      <a:endParaRPr lang="ru-RU"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ru-RU" sz="1000" kern="100">
                        <a:effectLst/>
                        <a:latin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171195"/>
                  </a:ext>
                </a:extLst>
              </a:tr>
              <a:tr h="342314">
                <a:tc>
                  <a:txBody>
                    <a:bodyPr/>
                    <a:lstStyle/>
                    <a:p>
                      <a:r>
                        <a:rPr lang="ru-RU" sz="1500" dirty="0">
                          <a:latin typeface="Times New Roman" panose="02020603050405020304" pitchFamily="18" charset="0"/>
                          <a:cs typeface="Times New Roman" panose="02020603050405020304" pitchFamily="18" charset="0"/>
                        </a:rPr>
                        <a:t>СН</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kern="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(100 000 – 10 000 - 2 000) * 9,5% – 3 150 = 5 210</a:t>
                      </a:r>
                      <a:endParaRPr lang="ru-RU"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tabLst>
                          <a:tab pos="180340" algn="l"/>
                        </a:tabLst>
                      </a:pPr>
                      <a:r>
                        <a:rPr lang="ru-RU" sz="1300" b="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ru-RU" sz="1300" b="0" kern="100" dirty="0">
                          <a:effectLst/>
                          <a:latin typeface="Times New Roman" panose="02020603050405020304" pitchFamily="18" charset="0"/>
                          <a:ea typeface="Calibri" panose="020F0502020204030204" pitchFamily="34" charset="0"/>
                          <a:cs typeface="Times New Roman" panose="02020603050405020304" pitchFamily="18" charset="0"/>
                        </a:rPr>
                        <a:t>100 000 * 9,5% = 9 500</a:t>
                      </a:r>
                      <a:endParaRPr lang="ru-RU" sz="1000" b="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0667990"/>
                  </a:ext>
                </a:extLst>
              </a:tr>
            </a:tbl>
          </a:graphicData>
        </a:graphic>
      </p:graphicFrame>
    </p:spTree>
    <p:extLst>
      <p:ext uri="{BB962C8B-B14F-4D97-AF65-F5344CB8AC3E}">
        <p14:creationId xmlns:p14="http://schemas.microsoft.com/office/powerpoint/2010/main" val="42224981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61B30A-FFC0-8C38-6B0D-ADCB6413B639}"/>
              </a:ext>
            </a:extLst>
          </p:cNvPr>
          <p:cNvSpPr txBox="1"/>
          <p:nvPr/>
        </p:nvSpPr>
        <p:spPr>
          <a:xfrm>
            <a:off x="414217" y="380614"/>
            <a:ext cx="8213970" cy="3393108"/>
          </a:xfrm>
          <a:prstGeom prst="rect">
            <a:avLst/>
          </a:prstGeom>
          <a:noFill/>
        </p:spPr>
        <p:txBody>
          <a:bodyPr wrap="square">
            <a:spAutoFit/>
          </a:bodyPr>
          <a:lstStyle/>
          <a:p>
            <a:pPr algn="just" defTabSz="844083" fontAlgn="base"/>
            <a:r>
              <a:rPr lang="ru-RU" sz="1532" b="1" dirty="0">
                <a:solidFill>
                  <a:prstClr val="black"/>
                </a:solidFill>
                <a:latin typeface="Times New Roman"/>
              </a:rPr>
              <a:t>Если у  работника наступает пенсионный возраст  в течение расчетного  месяца  (например 15  числа месяца). </a:t>
            </a:r>
          </a:p>
          <a:p>
            <a:pPr algn="just" defTabSz="844083" fontAlgn="base"/>
            <a:endParaRPr lang="ru-RU" sz="1532" dirty="0">
              <a:solidFill>
                <a:prstClr val="black"/>
              </a:solidFill>
              <a:latin typeface="Times New Roman"/>
            </a:endParaRPr>
          </a:p>
          <a:p>
            <a:pPr algn="just" defTabSz="844083" fontAlgn="base"/>
            <a:r>
              <a:rPr lang="ru-RU" sz="1532" dirty="0">
                <a:solidFill>
                  <a:prstClr val="black"/>
                </a:solidFill>
                <a:latin typeface="Times New Roman"/>
              </a:rPr>
              <a:t>Нормативные акты о правилах исчисления ОПВ, соц. отчислений, отчислений и взносов  на обязательное  мед. страхование  не содержат положений о порядке исчисления с дохода за тот месяц, в котором у работника наступает пенсионный возраст.</a:t>
            </a:r>
          </a:p>
          <a:p>
            <a:pPr algn="just" defTabSz="844083" fontAlgn="base"/>
            <a:endParaRPr lang="ru-RU" sz="1532" b="1" dirty="0">
              <a:solidFill>
                <a:prstClr val="black"/>
              </a:solidFill>
              <a:latin typeface="Times New Roman"/>
            </a:endParaRPr>
          </a:p>
          <a:p>
            <a:pPr algn="just" defTabSz="844083" fontAlgn="base"/>
            <a:r>
              <a:rPr lang="ru-RU" sz="1532" b="1" dirty="0">
                <a:solidFill>
                  <a:prstClr val="black"/>
                </a:solidFill>
                <a:latin typeface="Times New Roman"/>
              </a:rPr>
              <a:t>Рекомендация. </a:t>
            </a:r>
            <a:r>
              <a:rPr lang="ru-RU" sz="1532" dirty="0">
                <a:solidFill>
                  <a:prstClr val="black"/>
                </a:solidFill>
                <a:latin typeface="Times New Roman"/>
              </a:rPr>
              <a:t>Отчисления</a:t>
            </a:r>
            <a:r>
              <a:rPr lang="ru-RU" sz="1532" b="1" dirty="0">
                <a:solidFill>
                  <a:prstClr val="black"/>
                </a:solidFill>
                <a:latin typeface="Times New Roman"/>
              </a:rPr>
              <a:t> </a:t>
            </a:r>
            <a:r>
              <a:rPr lang="ru-RU" sz="1532" dirty="0">
                <a:solidFill>
                  <a:prstClr val="black"/>
                </a:solidFill>
                <a:latin typeface="Times New Roman"/>
              </a:rPr>
              <a:t>удержанные из дохода, или начисленные  Компанией за месяц, в котором наступил пенсионный возраст, подлежат перечислению в месяце, следующем за месяцем выплаты дохода. </a:t>
            </a:r>
          </a:p>
          <a:p>
            <a:pPr algn="just" defTabSz="844083" fontAlgn="base"/>
            <a:endParaRPr lang="ru-RU" sz="1532" dirty="0">
              <a:solidFill>
                <a:prstClr val="black"/>
              </a:solidFill>
              <a:latin typeface="Times New Roman"/>
            </a:endParaRPr>
          </a:p>
          <a:p>
            <a:pPr algn="just" defTabSz="844083" fontAlgn="base"/>
            <a:r>
              <a:rPr lang="ru-RU" sz="1532" dirty="0">
                <a:solidFill>
                  <a:prstClr val="black"/>
                </a:solidFill>
                <a:latin typeface="Times New Roman"/>
              </a:rPr>
              <a:t>Уполномоченный орган будет учитывать отчисления, которые уже поступили в фонд на момент наступления пенсионного возраста работника. В связи с этим, перечисленные после этой даты ОПВ, возвращаются из накопительных пенсионных фондов (ГЦВП) работодателю.</a:t>
            </a:r>
          </a:p>
        </p:txBody>
      </p:sp>
    </p:spTree>
    <p:extLst>
      <p:ext uri="{BB962C8B-B14F-4D97-AF65-F5344CB8AC3E}">
        <p14:creationId xmlns:p14="http://schemas.microsoft.com/office/powerpoint/2010/main" val="22726617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2C736-CBD2-9A9F-5A6E-28ADA6C768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DA97232-9C83-718C-CCF1-FBB38341F23E}"/>
              </a:ext>
            </a:extLst>
          </p:cNvPr>
          <p:cNvSpPr txBox="1"/>
          <p:nvPr/>
        </p:nvSpPr>
        <p:spPr>
          <a:xfrm>
            <a:off x="562707" y="545124"/>
            <a:ext cx="8159262" cy="5767348"/>
          </a:xfrm>
          <a:prstGeom prst="rect">
            <a:avLst/>
          </a:prstGeom>
          <a:noFill/>
        </p:spPr>
        <p:txBody>
          <a:bodyPr wrap="square">
            <a:spAutoFit/>
          </a:bodyPr>
          <a:lstStyle/>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Когда работник достиг пенсионного возраста, работодатель </a:t>
            </a:r>
            <a:r>
              <a:rPr lang="ru-RU" sz="1366" b="1"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вправе (но не обязан)</a:t>
            </a: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расторгнуть с ним трудовой договор. Достижение пп.24) ст.52 ТК РК пенсионного возраста как одно из оснований для расторжения трудового договора по инициативе работодателя. </a:t>
            </a: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Но если такого желания у работодателя нет, за пенсионером можно сохранить рабочее место, ежегодно продляя срок трудового договора по взаимному согласию сторон.</a:t>
            </a:r>
          </a:p>
          <a:p>
            <a:pPr defTabSz="844083">
              <a:defRPr/>
            </a:pP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При расторжении трудового договора с работником по основанию, предусмотренному пп.24 ст.52 ТК РК (достижение пенсионного возраста) работодатель обязан соблюдать процедуру, предусмотренную п. 9 ст. 53 ТК РК.</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Расторжение трудового договора допускается с уведомлением работника после достижения им пенсионного возраста, но </a:t>
            </a:r>
            <a:r>
              <a:rPr lang="ru-RU" sz="1366" b="1"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не менее чем за один месяц до даты расторжения </a:t>
            </a: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трудового договора. При этом выплачивается компенсация в размере, определяемом трудовым, коллективным договорами или актом работодателя (п.9 ст.53 ТК РК). Если в трудовом или коллективном договорах размер компенсации не определен, то его можно указать, например, в приказе о расторжении трудового договора.</a:t>
            </a:r>
          </a:p>
          <a:p>
            <a:pPr defTabSz="844083">
              <a:defRPr/>
            </a:pP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Необходимо </a:t>
            </a:r>
            <a:r>
              <a:rPr lang="ru-RU" sz="1366" b="1"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дождаться достижения работником пенсионного возраста</a:t>
            </a: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и </a:t>
            </a:r>
            <a:r>
              <a:rPr lang="ru-RU" sz="1366" b="1" kern="0" dirty="0">
                <a:solidFill>
                  <a:prstClr val="black"/>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только</a:t>
            </a: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с этой даты направить ему уведомление о расторжении трудового договора. При этом в уведомлении указывается дата расторжения договора не ранее, чем через месяц с даты его направления.</a:t>
            </a: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Уведомление о расторжении трудового договора направляется работодателем работнику в письменной форме:</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263776" indent="-263776" defTabSz="844083">
              <a:buSzPts val="1000"/>
              <a:buFont typeface="Wingdings" panose="05000000000000000000" pitchFamily="2" charset="2"/>
              <a:buChar char="ü"/>
              <a:tabLst>
                <a:tab pos="422041" algn="l"/>
              </a:tabLst>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на бумажном носителе;</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marL="263776" indent="-263776" defTabSz="844083">
              <a:buSzPts val="1000"/>
              <a:buFont typeface="Wingdings" panose="05000000000000000000" pitchFamily="2" charset="2"/>
              <a:buChar char="ü"/>
              <a:tabLst>
                <a:tab pos="422041" algn="l"/>
              </a:tabLst>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в форме электронного документа, удостоверенного ЭЦП.</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Уведомление вручается нарочно либо посредством курьерской почтовой связи, почтовой связи, факсимильной связи, электронной почты и иных информационно-коммуникационных технологий, или в электронном виде с обеспечением авторизации, идентификации работника или работодателя.</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При увольнении выплата сумм, причитающихся работнику от работодателя, должна производиться не позднее 3 рабочих дней после его прекращения (п. 4 ст. 113 ТК РК).</a:t>
            </a: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86402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44E9F-30EF-567A-488C-88D630057C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0692253-CC5F-75F0-CB41-79E0184E73AB}"/>
              </a:ext>
            </a:extLst>
          </p:cNvPr>
          <p:cNvSpPr txBox="1"/>
          <p:nvPr/>
        </p:nvSpPr>
        <p:spPr>
          <a:xfrm>
            <a:off x="562707" y="334109"/>
            <a:ext cx="8159262" cy="5578194"/>
          </a:xfrm>
          <a:prstGeom prst="rect">
            <a:avLst/>
          </a:prstGeom>
          <a:noFill/>
        </p:spPr>
        <p:txBody>
          <a:bodyPr wrap="square">
            <a:spAutoFit/>
          </a:bodyPr>
          <a:lstStyle/>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 целью охраны прав лиц предпенсионного возраста государство предпринимает некоторые меры, противодействующие дискриминации на рынке труда. </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endPar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Согласно п.1 ст.52 ТК РК по инициативе работодателя трудовой договор с работником может быть расторгнут по множеству оснований, в т.ч. в случаях:</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263776" indent="-263776" defTabSz="844083">
              <a:buSzPts val="1000"/>
              <a:buFont typeface="Wingdings" panose="05000000000000000000" pitchFamily="2" charset="2"/>
              <a:buChar char="ü"/>
              <a:tabLst>
                <a:tab pos="422041" algn="l"/>
              </a:tabLst>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сокращения штата;</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263776" indent="-263776" defTabSz="844083">
              <a:buSzPts val="1000"/>
              <a:buFont typeface="Wingdings" panose="05000000000000000000" pitchFamily="2" charset="2"/>
              <a:buChar char="ü"/>
              <a:tabLst>
                <a:tab pos="422041" algn="l"/>
              </a:tabLst>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несоответствия работника занимаемой должности (после соответствующей аттестации).</a:t>
            </a:r>
          </a:p>
          <a:p>
            <a:pPr marL="263776" indent="-263776" defTabSz="844083">
              <a:buSzPts val="1000"/>
              <a:buFont typeface="Wingdings" panose="05000000000000000000" pitchFamily="2" charset="2"/>
              <a:buChar char="ü"/>
              <a:tabLst>
                <a:tab pos="422041" algn="l"/>
              </a:tabLst>
              <a:defRPr/>
            </a:pP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Увольнения лиц предпенсионного возраста, то согласно п.1 ст.53 ТК РК по вышеуказанным основаниям (сокращение штата и несоответствие занимаемой должности)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 допускается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расторжение трудового договора по инициативе работодателя с лицами, которым до достижения пенсионного возраста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осталось</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менее 2 лет. </a:t>
            </a:r>
          </a:p>
          <a:p>
            <a:pPr defTabSz="844083">
              <a:defRPr/>
            </a:pPr>
            <a:endPar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Пенсионный возраст устанавливается в соответствии с Социальным кодексом РК (ст. 207). </a:t>
            </a:r>
          </a:p>
          <a:p>
            <a:pPr defTabSz="844083">
              <a:defRPr/>
            </a:pP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Но права работодателя в этом вопросе все-же ограничены не полностью. Уволить по вышеуказанным основаниям пред пенсионера можно будет в случае положительного решения комиссии, в которую входит равное число представителей работодателя и работников.</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Также расторжение трудового договора с пред пенсионером допускается по основаниям, предусмотренным пп.1, пп.3, пп.5 –пп.25 п.1 ст.52 ТК РК.</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Таким образом, </a:t>
            </a:r>
            <a:r>
              <a:rPr lang="ru-RU" sz="1366" b="1"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ограничения (но не полный запрет)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 увольнение пред пенсионера установлено только при увольнении по сокращению штата и за несоответствие занимаемой должности. </a:t>
            </a:r>
          </a:p>
          <a:p>
            <a:pPr defTabSz="844083">
              <a:defRPr/>
            </a:pP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По любым другим </a:t>
            </a:r>
            <a:r>
              <a:rPr lang="ru-RU" sz="1366" b="1" kern="100" dirty="0">
                <a:solidFill>
                  <a:prstClr val="black"/>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из 25 оснований </a:t>
            </a:r>
            <a:r>
              <a:rPr lang="ru-RU" sz="1366"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для расторжения трудового договора по инициативе работодателя, предусмотренным ст.52 ТК РК, ограничений или запретов на увольнение лиц предпенсионного возраста нет.</a:t>
            </a:r>
            <a:endParaRPr lang="ru-RU" sz="1366"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844083">
              <a:lnSpc>
                <a:spcPct val="107000"/>
              </a:lnSpc>
              <a:spcAft>
                <a:spcPts val="738"/>
              </a:spcAft>
              <a:defRPr/>
            </a:pPr>
            <a:r>
              <a:rPr lang="ru-RU" sz="1477" kern="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477" kern="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91240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275E2A-DA0E-4280-8CBD-8827C2119492}"/>
              </a:ext>
            </a:extLst>
          </p:cNvPr>
          <p:cNvSpPr txBox="1"/>
          <p:nvPr/>
        </p:nvSpPr>
        <p:spPr>
          <a:xfrm>
            <a:off x="309679" y="396927"/>
            <a:ext cx="8380069" cy="5986575"/>
          </a:xfrm>
          <a:prstGeom prst="rect">
            <a:avLst/>
          </a:prstGeom>
          <a:noFill/>
        </p:spPr>
        <p:txBody>
          <a:bodyPr wrap="square">
            <a:spAutoFit/>
          </a:bodyPr>
          <a:lstStyle/>
          <a:p>
            <a:pPr defTabSz="844083" fontAlgn="base">
              <a:defRPr/>
            </a:pPr>
            <a:r>
              <a:rPr lang="ru-RU" sz="1532" b="1" dirty="0">
                <a:solidFill>
                  <a:prstClr val="black"/>
                </a:solidFill>
                <a:latin typeface="Liberation Serif"/>
                <a:cs typeface="Arial" charset="0"/>
              </a:rPr>
              <a:t>Особенности налогообложения </a:t>
            </a:r>
            <a:r>
              <a:rPr lang="ru-RU" sz="1532" b="1" dirty="0">
                <a:solidFill>
                  <a:srgbClr val="0000CC"/>
                </a:solidFill>
                <a:latin typeface="Liberation Serif"/>
                <a:cs typeface="Arial" charset="0"/>
              </a:rPr>
              <a:t>инвалидов.</a:t>
            </a:r>
          </a:p>
          <a:p>
            <a:pPr defTabSz="844083" fontAlgn="base">
              <a:defRPr/>
            </a:pPr>
            <a:r>
              <a:rPr lang="ru-RU" sz="1532" b="1" dirty="0">
                <a:solidFill>
                  <a:prstClr val="black"/>
                </a:solidFill>
                <a:latin typeface="Liberation Serif"/>
                <a:cs typeface="Arial" charset="0"/>
              </a:rPr>
              <a:t>ИПН</a:t>
            </a:r>
          </a:p>
          <a:p>
            <a:pPr defTabSz="844083" fontAlgn="base">
              <a:defRPr/>
            </a:pPr>
            <a:r>
              <a:rPr lang="ru-RU" sz="1532" dirty="0">
                <a:solidFill>
                  <a:prstClr val="black"/>
                </a:solidFill>
                <a:latin typeface="Liberation Serif"/>
                <a:ea typeface="DejaVu Sans"/>
                <a:cs typeface="DejaVu Sans"/>
              </a:rPr>
              <a:t>Для всех трех групп ИПН удерживается  по ставке 10% и имеется право на вычет 14 МРП вычет  и корректировка </a:t>
            </a:r>
            <a:r>
              <a:rPr lang="ru-RU" sz="1532" b="1" dirty="0">
                <a:solidFill>
                  <a:prstClr val="black"/>
                </a:solidFill>
                <a:latin typeface="Liberation Serif"/>
                <a:ea typeface="DejaVu Sans"/>
                <a:cs typeface="DejaVu Sans"/>
              </a:rPr>
              <a:t>882 МРП </a:t>
            </a:r>
            <a:r>
              <a:rPr lang="ru-RU" sz="1532" dirty="0">
                <a:solidFill>
                  <a:prstClr val="black"/>
                </a:solidFill>
                <a:latin typeface="Liberation Serif"/>
                <a:ea typeface="DejaVu Sans"/>
                <a:cs typeface="DejaVu Sans"/>
              </a:rPr>
              <a:t>ст. 346</a:t>
            </a:r>
          </a:p>
          <a:p>
            <a:pPr defTabSz="844083" fontAlgn="base">
              <a:defRPr/>
            </a:pPr>
            <a:endParaRPr lang="ru-RU" sz="1532" dirty="0">
              <a:solidFill>
                <a:prstClr val="black"/>
              </a:solidFill>
              <a:latin typeface="Liberation Serif"/>
              <a:ea typeface="DejaVu Sans"/>
              <a:cs typeface="DejaVu Sans"/>
            </a:endParaRPr>
          </a:p>
          <a:p>
            <a:pPr defTabSz="844083" fontAlgn="base">
              <a:defRPr/>
            </a:pPr>
            <a:r>
              <a:rPr lang="ru-RU" sz="1532" b="1" dirty="0">
                <a:solidFill>
                  <a:prstClr val="black"/>
                </a:solidFill>
                <a:latin typeface="Liberation Serif"/>
                <a:ea typeface="DejaVu Sans"/>
                <a:cs typeface="DejaVu Sans"/>
              </a:rPr>
              <a:t>ОПВ</a:t>
            </a:r>
          </a:p>
          <a:p>
            <a:pPr defTabSz="844083" fontAlgn="base">
              <a:defRPr/>
            </a:pPr>
            <a:r>
              <a:rPr lang="ru-RU" sz="1532" dirty="0">
                <a:solidFill>
                  <a:prstClr val="black"/>
                </a:solidFill>
                <a:latin typeface="Liberation Serif"/>
                <a:ea typeface="DejaVu Sans"/>
                <a:cs typeface="DejaVu Sans"/>
              </a:rPr>
              <a:t>Для </a:t>
            </a:r>
            <a:r>
              <a:rPr lang="ru-RU" sz="1532" b="1" dirty="0">
                <a:solidFill>
                  <a:prstClr val="black"/>
                </a:solidFill>
                <a:latin typeface="Liberation Serif"/>
                <a:ea typeface="DejaVu Sans"/>
                <a:cs typeface="DejaVu Sans"/>
              </a:rPr>
              <a:t>1 и 2 </a:t>
            </a:r>
            <a:r>
              <a:rPr lang="ru-RU" sz="1532" dirty="0">
                <a:solidFill>
                  <a:prstClr val="black"/>
                </a:solidFill>
                <a:latin typeface="Liberation Serif"/>
                <a:ea typeface="DejaVu Sans"/>
                <a:cs typeface="DejaVu Sans"/>
              </a:rPr>
              <a:t>группы инвалидности не удерживается если инвалидность установлена бессрочно, но по заявлению работников возможно удержание по ставке 10%</a:t>
            </a:r>
          </a:p>
          <a:p>
            <a:pPr defTabSz="844083" fontAlgn="base">
              <a:defRPr/>
            </a:pPr>
            <a:r>
              <a:rPr lang="ru-RU" sz="1532" dirty="0">
                <a:solidFill>
                  <a:prstClr val="black"/>
                </a:solidFill>
                <a:latin typeface="Liberation Serif"/>
                <a:ea typeface="DejaVu Sans"/>
                <a:cs typeface="DejaVu Sans"/>
              </a:rPr>
              <a:t>Для 3 группы ОПВ удерживается по ставке 10%</a:t>
            </a:r>
          </a:p>
          <a:p>
            <a:pPr defTabSz="844083" fontAlgn="base">
              <a:defRPr/>
            </a:pPr>
            <a:endParaRPr lang="ru-RU" sz="1532" b="1" dirty="0">
              <a:solidFill>
                <a:prstClr val="black"/>
              </a:solidFill>
              <a:latin typeface="Liberation Serif"/>
              <a:ea typeface="DejaVu Sans"/>
              <a:cs typeface="DejaVu Sans"/>
            </a:endParaRPr>
          </a:p>
          <a:p>
            <a:pPr defTabSz="844083" fontAlgn="base">
              <a:defRPr/>
            </a:pPr>
            <a:r>
              <a:rPr lang="ru-RU" sz="1532" b="1" dirty="0">
                <a:solidFill>
                  <a:prstClr val="black"/>
                </a:solidFill>
                <a:latin typeface="Liberation Serif"/>
                <a:ea typeface="DejaVu Sans"/>
                <a:cs typeface="DejaVu Sans"/>
              </a:rPr>
              <a:t>СО </a:t>
            </a:r>
            <a:r>
              <a:rPr lang="ru-RU" sz="1532" dirty="0">
                <a:solidFill>
                  <a:prstClr val="black"/>
                </a:solidFill>
                <a:latin typeface="Liberation Serif"/>
                <a:ea typeface="DejaVu Sans"/>
                <a:cs typeface="DejaVu Sans"/>
              </a:rPr>
              <a:t>(социальные отчисления)</a:t>
            </a:r>
          </a:p>
          <a:p>
            <a:pPr defTabSz="844083" fontAlgn="base">
              <a:defRPr/>
            </a:pPr>
            <a:r>
              <a:rPr lang="ru-RU" sz="1532" dirty="0">
                <a:solidFill>
                  <a:prstClr val="black"/>
                </a:solidFill>
                <a:latin typeface="Liberation Serif"/>
                <a:ea typeface="DejaVu Sans"/>
                <a:cs typeface="DejaVu Sans"/>
              </a:rPr>
              <a:t>Для всех трех групп доход облагается по ставке 3,5%</a:t>
            </a:r>
          </a:p>
          <a:p>
            <a:pPr defTabSz="844083" fontAlgn="base">
              <a:defRPr/>
            </a:pPr>
            <a:r>
              <a:rPr lang="ru-RU" sz="1532" b="1" dirty="0">
                <a:solidFill>
                  <a:prstClr val="black"/>
                </a:solidFill>
                <a:latin typeface="Liberation Serif"/>
                <a:ea typeface="DejaVu Sans"/>
                <a:cs typeface="DejaVu Sans"/>
              </a:rPr>
              <a:t>СН </a:t>
            </a:r>
            <a:r>
              <a:rPr lang="ru-RU" sz="1532" dirty="0">
                <a:solidFill>
                  <a:prstClr val="black"/>
                </a:solidFill>
                <a:latin typeface="Liberation Serif"/>
                <a:ea typeface="DejaVu Sans"/>
                <a:cs typeface="DejaVu Sans"/>
              </a:rPr>
              <a:t>(социальный налог)</a:t>
            </a:r>
          </a:p>
          <a:p>
            <a:pPr defTabSz="844083" fontAlgn="base">
              <a:defRPr/>
            </a:pPr>
            <a:r>
              <a:rPr lang="ru-RU" sz="1532" dirty="0">
                <a:solidFill>
                  <a:prstClr val="black"/>
                </a:solidFill>
                <a:latin typeface="Liberation Serif"/>
                <a:ea typeface="DejaVu Sans"/>
                <a:cs typeface="DejaVu Sans"/>
              </a:rPr>
              <a:t>Для всех трех групп исчисление проводится по ставке 9,5% минус СО</a:t>
            </a:r>
          </a:p>
          <a:p>
            <a:pPr defTabSz="844083" fontAlgn="base">
              <a:defRPr/>
            </a:pPr>
            <a:endParaRPr lang="ru-RU" sz="1532" b="1" dirty="0">
              <a:solidFill>
                <a:prstClr val="black"/>
              </a:solidFill>
              <a:latin typeface="Liberation Serif"/>
              <a:ea typeface="DejaVu Sans"/>
              <a:cs typeface="DejaVu Sans"/>
            </a:endParaRPr>
          </a:p>
          <a:p>
            <a:pPr defTabSz="844083" fontAlgn="base">
              <a:defRPr/>
            </a:pPr>
            <a:r>
              <a:rPr lang="ru-RU" sz="1532" b="1" dirty="0">
                <a:solidFill>
                  <a:prstClr val="black"/>
                </a:solidFill>
                <a:latin typeface="Liberation Serif"/>
                <a:ea typeface="DejaVu Sans"/>
                <a:cs typeface="DejaVu Sans"/>
              </a:rPr>
              <a:t>Взносы и отчисления на ОСМС</a:t>
            </a:r>
          </a:p>
          <a:p>
            <a:pPr defTabSz="844083" fontAlgn="base">
              <a:defRPr/>
            </a:pPr>
            <a:r>
              <a:rPr lang="ru-RU" sz="1532" dirty="0">
                <a:solidFill>
                  <a:prstClr val="black"/>
                </a:solidFill>
                <a:latin typeface="Liberation Serif"/>
                <a:ea typeface="DejaVu Sans"/>
                <a:cs typeface="DejaVu Sans"/>
              </a:rPr>
              <a:t>Не облагаются и не удерживаются</a:t>
            </a:r>
          </a:p>
          <a:p>
            <a:pPr defTabSz="844083" fontAlgn="base">
              <a:defRPr/>
            </a:pPr>
            <a:endParaRPr lang="ru-RU" sz="1532" dirty="0">
              <a:solidFill>
                <a:prstClr val="black"/>
              </a:solidFill>
              <a:latin typeface="Liberation Serif"/>
              <a:ea typeface="DejaVu Sans"/>
              <a:cs typeface="DejaVu Sans"/>
            </a:endParaRPr>
          </a:p>
          <a:p>
            <a:pPr marL="11723" defTabSz="844083">
              <a:defRPr/>
            </a:pPr>
            <a:r>
              <a:rPr lang="ru-RU" sz="1532" b="1" dirty="0">
                <a:solidFill>
                  <a:prstClr val="black"/>
                </a:solidFill>
                <a:latin typeface="Times New Roman" panose="02020603050405020304" pitchFamily="18" charset="0"/>
                <a:cs typeface="Times New Roman" panose="02020603050405020304" pitchFamily="18" charset="0"/>
              </a:rPr>
              <a:t>Т. о. Ин</a:t>
            </a:r>
            <a:r>
              <a:rPr lang="ru-RU" sz="1532" b="1" spc="-18" dirty="0">
                <a:solidFill>
                  <a:prstClr val="black"/>
                </a:solidFill>
                <a:latin typeface="Times New Roman" panose="02020603050405020304" pitchFamily="18" charset="0"/>
                <a:cs typeface="Times New Roman" panose="02020603050405020304" pitchFamily="18" charset="0"/>
              </a:rPr>
              <a:t>в</a:t>
            </a:r>
            <a:r>
              <a:rPr lang="ru-RU" sz="1532" b="1" dirty="0">
                <a:solidFill>
                  <a:prstClr val="black"/>
                </a:solidFill>
                <a:latin typeface="Times New Roman" panose="02020603050405020304" pitchFamily="18" charset="0"/>
                <a:cs typeface="Times New Roman" panose="02020603050405020304" pitchFamily="18" charset="0"/>
              </a:rPr>
              <a:t>алиды</a:t>
            </a:r>
            <a:endParaRPr lang="ru-RU" sz="1532" dirty="0">
              <a:solidFill>
                <a:prstClr val="black"/>
              </a:solidFill>
              <a:latin typeface="Times New Roman" panose="02020603050405020304" pitchFamily="18" charset="0"/>
              <a:cs typeface="Times New Roman" panose="02020603050405020304" pitchFamily="18" charset="0"/>
            </a:endParaRPr>
          </a:p>
          <a:p>
            <a:pPr marL="58031" defTabSz="844083">
              <a:defRPr/>
            </a:pPr>
            <a:r>
              <a:rPr lang="ru-RU" sz="1532" spc="5" dirty="0">
                <a:solidFill>
                  <a:prstClr val="black"/>
                </a:solidFill>
                <a:latin typeface="Times New Roman" panose="02020603050405020304" pitchFamily="18" charset="0"/>
                <a:cs typeface="Times New Roman" panose="02020603050405020304" pitchFamily="18" charset="0"/>
              </a:rPr>
              <a:t>Н</a:t>
            </a:r>
            <a:r>
              <a:rPr lang="ru-RU" sz="1532" dirty="0">
                <a:solidFill>
                  <a:prstClr val="black"/>
                </a:solidFill>
                <a:latin typeface="Times New Roman" panose="02020603050405020304" pitchFamily="18" charset="0"/>
                <a:cs typeface="Times New Roman" panose="02020603050405020304" pitchFamily="18" charset="0"/>
              </a:rPr>
              <a:t>е</a:t>
            </a:r>
            <a:r>
              <a:rPr lang="ru-RU" sz="1532" spc="-2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a:t>
            </a:r>
            <a:r>
              <a:rPr lang="ru-RU" sz="1532" spc="5" dirty="0">
                <a:solidFill>
                  <a:prstClr val="black"/>
                </a:solidFill>
                <a:latin typeface="Times New Roman" panose="02020603050405020304" pitchFamily="18" charset="0"/>
                <a:cs typeface="Times New Roman" panose="02020603050405020304" pitchFamily="18" charset="0"/>
              </a:rPr>
              <a:t>с</a:t>
            </a:r>
            <a:r>
              <a:rPr lang="ru-RU" sz="1532" spc="-18"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чи</a:t>
            </a:r>
            <a:r>
              <a:rPr lang="ru-RU" sz="1532" spc="-9" dirty="0">
                <a:solidFill>
                  <a:prstClr val="black"/>
                </a:solidFill>
                <a:latin typeface="Times New Roman" panose="02020603050405020304" pitchFamily="18" charset="0"/>
                <a:cs typeface="Times New Roman" panose="02020603050405020304" pitchFamily="18" charset="0"/>
              </a:rPr>
              <a:t>т</a:t>
            </a:r>
            <a:r>
              <a:rPr lang="ru-RU" sz="1532" dirty="0">
                <a:solidFill>
                  <a:prstClr val="black"/>
                </a:solidFill>
                <a:latin typeface="Times New Roman" panose="02020603050405020304" pitchFamily="18" charset="0"/>
                <a:cs typeface="Times New Roman" panose="02020603050405020304" pitchFamily="18" charset="0"/>
              </a:rPr>
              <a:t>ы</a:t>
            </a:r>
            <a:r>
              <a:rPr lang="ru-RU" sz="1532" spc="-18"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аем</a:t>
            </a:r>
            <a:r>
              <a:rPr lang="ru-RU" sz="1532" spc="-42"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ОПВ</a:t>
            </a:r>
            <a:r>
              <a:rPr lang="ru-RU" sz="1532" spc="-23"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у и</a:t>
            </a:r>
            <a:r>
              <a:rPr lang="ru-RU" sz="1532" spc="-9" dirty="0">
                <a:solidFill>
                  <a:prstClr val="black"/>
                </a:solidFill>
                <a:latin typeface="Times New Roman" panose="02020603050405020304" pitchFamily="18" charset="0"/>
                <a:cs typeface="Times New Roman" panose="02020603050405020304" pitchFamily="18" charset="0"/>
              </a:rPr>
              <a:t>н</a:t>
            </a:r>
            <a:r>
              <a:rPr lang="ru-RU" sz="1532" spc="-18"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ал</a:t>
            </a:r>
            <a:r>
              <a:rPr lang="ru-RU" sz="1532" spc="-9" dirty="0">
                <a:solidFill>
                  <a:prstClr val="black"/>
                </a:solidFill>
                <a:latin typeface="Times New Roman" panose="02020603050405020304" pitchFamily="18" charset="0"/>
                <a:cs typeface="Times New Roman" panose="02020603050405020304" pitchFamily="18" charset="0"/>
              </a:rPr>
              <a:t>и</a:t>
            </a:r>
            <a:r>
              <a:rPr lang="ru-RU" sz="1532" dirty="0">
                <a:solidFill>
                  <a:prstClr val="black"/>
                </a:solidFill>
                <a:latin typeface="Times New Roman" panose="02020603050405020304" pitchFamily="18" charset="0"/>
                <a:cs typeface="Times New Roman" panose="02020603050405020304" pitchFamily="18" charset="0"/>
              </a:rPr>
              <a:t>дов</a:t>
            </a:r>
            <a:r>
              <a:rPr lang="ru-RU" sz="1532" spc="-37"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1</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и</a:t>
            </a:r>
            <a:r>
              <a:rPr lang="ru-RU" sz="1532" spc="-9"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2</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г</a:t>
            </a:r>
            <a:r>
              <a:rPr lang="ru-RU" sz="1532" spc="-23" dirty="0">
                <a:solidFill>
                  <a:prstClr val="black"/>
                </a:solidFill>
                <a:latin typeface="Times New Roman" panose="02020603050405020304" pitchFamily="18" charset="0"/>
                <a:cs typeface="Times New Roman" panose="02020603050405020304" pitchFamily="18" charset="0"/>
              </a:rPr>
              <a:t>р</a:t>
            </a:r>
            <a:r>
              <a:rPr lang="ru-RU" sz="1532" dirty="0">
                <a:solidFill>
                  <a:prstClr val="black"/>
                </a:solidFill>
                <a:latin typeface="Times New Roman" panose="02020603050405020304" pitchFamily="18" charset="0"/>
                <a:cs typeface="Times New Roman" panose="02020603050405020304" pitchFamily="18" charset="0"/>
              </a:rPr>
              <a:t>у</a:t>
            </a:r>
            <a:r>
              <a:rPr lang="ru-RU" sz="1532" spc="-14" dirty="0">
                <a:solidFill>
                  <a:prstClr val="black"/>
                </a:solidFill>
                <a:latin typeface="Times New Roman" panose="02020603050405020304" pitchFamily="18" charset="0"/>
                <a:cs typeface="Times New Roman" panose="02020603050405020304" pitchFamily="18" charset="0"/>
              </a:rPr>
              <a:t>п</a:t>
            </a:r>
            <a:r>
              <a:rPr lang="ru-RU" sz="1532" spc="-9" dirty="0">
                <a:solidFill>
                  <a:prstClr val="black"/>
                </a:solidFill>
                <a:latin typeface="Times New Roman" panose="02020603050405020304" pitchFamily="18" charset="0"/>
                <a:cs typeface="Times New Roman" panose="02020603050405020304" pitchFamily="18" charset="0"/>
              </a:rPr>
              <a:t>п</a:t>
            </a:r>
            <a:r>
              <a:rPr lang="ru-RU" sz="1532" dirty="0">
                <a:solidFill>
                  <a:prstClr val="black"/>
                </a:solidFill>
                <a:latin typeface="Times New Roman" panose="02020603050405020304" pitchFamily="18" charset="0"/>
                <a:cs typeface="Times New Roman" panose="02020603050405020304" pitchFamily="18" charset="0"/>
              </a:rPr>
              <a:t>,</a:t>
            </a:r>
            <a:r>
              <a:rPr lang="ru-RU" sz="1532" spc="5" dirty="0">
                <a:solidFill>
                  <a:prstClr val="black"/>
                </a:solidFill>
                <a:latin typeface="Times New Roman" panose="02020603050405020304" pitchFamily="18" charset="0"/>
                <a:cs typeface="Times New Roman" panose="02020603050405020304" pitchFamily="18" charset="0"/>
              </a:rPr>
              <a:t> инвалиды </a:t>
            </a:r>
            <a:r>
              <a:rPr lang="ru-RU" sz="1532" b="1" dirty="0">
                <a:solidFill>
                  <a:prstClr val="black"/>
                </a:solidFill>
                <a:latin typeface="Times New Roman" panose="02020603050405020304" pitchFamily="18" charset="0"/>
                <a:cs typeface="Times New Roman" panose="02020603050405020304" pitchFamily="18" charset="0"/>
              </a:rPr>
              <a:t>3</a:t>
            </a:r>
            <a:r>
              <a:rPr lang="ru-RU" sz="1532" b="1" spc="-14" dirty="0">
                <a:solidFill>
                  <a:prstClr val="black"/>
                </a:solidFill>
                <a:latin typeface="Times New Roman" panose="02020603050405020304" pitchFamily="18" charset="0"/>
                <a:cs typeface="Times New Roman" panose="02020603050405020304" pitchFamily="18" charset="0"/>
              </a:rPr>
              <a:t> </a:t>
            </a:r>
            <a:r>
              <a:rPr lang="ru-RU" sz="1532" b="1" spc="-5" dirty="0">
                <a:solidFill>
                  <a:prstClr val="black"/>
                </a:solidFill>
                <a:latin typeface="Times New Roman" panose="02020603050405020304" pitchFamily="18" charset="0"/>
                <a:cs typeface="Times New Roman" panose="02020603050405020304" pitchFamily="18" charset="0"/>
              </a:rPr>
              <a:t>н</a:t>
            </a:r>
            <a:r>
              <a:rPr lang="ru-RU" sz="1532" b="1" dirty="0">
                <a:solidFill>
                  <a:prstClr val="black"/>
                </a:solidFill>
                <a:latin typeface="Times New Roman" panose="02020603050405020304" pitchFamily="18" charset="0"/>
                <a:cs typeface="Times New Roman" panose="02020603050405020304" pitchFamily="18" charset="0"/>
              </a:rPr>
              <a:t>е</a:t>
            </a:r>
            <a:r>
              <a:rPr lang="ru-RU" sz="1532" b="1" spc="-5"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о</a:t>
            </a:r>
            <a:r>
              <a:rPr lang="ru-RU" sz="1532" b="1" spc="5" dirty="0">
                <a:solidFill>
                  <a:prstClr val="black"/>
                </a:solidFill>
                <a:latin typeface="Times New Roman" panose="02020603050405020304" pitchFamily="18" charset="0"/>
                <a:cs typeface="Times New Roman" panose="02020603050405020304" pitchFamily="18" charset="0"/>
              </a:rPr>
              <a:t>с</a:t>
            </a:r>
            <a:r>
              <a:rPr lang="ru-RU" sz="1532" b="1" spc="-18" dirty="0">
                <a:solidFill>
                  <a:prstClr val="black"/>
                </a:solidFill>
                <a:latin typeface="Times New Roman" panose="02020603050405020304" pitchFamily="18" charset="0"/>
                <a:cs typeface="Times New Roman" panose="02020603050405020304" pitchFamily="18" charset="0"/>
              </a:rPr>
              <a:t>в</a:t>
            </a:r>
            <a:r>
              <a:rPr lang="ru-RU" sz="1532" b="1" dirty="0">
                <a:solidFill>
                  <a:prstClr val="black"/>
                </a:solidFill>
                <a:latin typeface="Times New Roman" panose="02020603050405020304" pitchFamily="18" charset="0"/>
                <a:cs typeface="Times New Roman" panose="02020603050405020304" pitchFamily="18" charset="0"/>
              </a:rPr>
              <a:t>об</a:t>
            </a:r>
            <a:r>
              <a:rPr lang="ru-RU" sz="1532" b="1" spc="-18"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жда</a:t>
            </a:r>
            <a:r>
              <a:rPr lang="ru-RU" sz="1532" b="1" spc="-69" dirty="0">
                <a:solidFill>
                  <a:prstClr val="black"/>
                </a:solidFill>
                <a:latin typeface="Times New Roman" panose="02020603050405020304" pitchFamily="18" charset="0"/>
                <a:cs typeface="Times New Roman" panose="02020603050405020304" pitchFamily="18" charset="0"/>
              </a:rPr>
              <a:t>е</a:t>
            </a:r>
            <a:r>
              <a:rPr lang="ru-RU" sz="1532" b="1" spc="-28" dirty="0">
                <a:solidFill>
                  <a:prstClr val="black"/>
                </a:solidFill>
                <a:latin typeface="Times New Roman" panose="02020603050405020304" pitchFamily="18" charset="0"/>
                <a:cs typeface="Times New Roman" panose="02020603050405020304" pitchFamily="18" charset="0"/>
              </a:rPr>
              <a:t>т</a:t>
            </a:r>
            <a:r>
              <a:rPr lang="ru-RU" sz="1532" b="1" dirty="0">
                <a:solidFill>
                  <a:prstClr val="black"/>
                </a:solidFill>
                <a:latin typeface="Times New Roman" panose="02020603050405020304" pitchFamily="18" charset="0"/>
                <a:cs typeface="Times New Roman" panose="02020603050405020304" pitchFamily="18" charset="0"/>
              </a:rPr>
              <a:t>ся</a:t>
            </a:r>
          </a:p>
          <a:p>
            <a:pPr marL="58031" defTabSz="844083">
              <a:defRPr/>
            </a:pPr>
            <a:r>
              <a:rPr lang="ru-RU" sz="1532" dirty="0">
                <a:solidFill>
                  <a:prstClr val="black"/>
                </a:solidFill>
                <a:latin typeface="Times New Roman" panose="02020603050405020304" pitchFamily="18" charset="0"/>
                <a:cs typeface="Times New Roman" panose="02020603050405020304" pitchFamily="18" charset="0"/>
              </a:rPr>
              <a:t>Не</a:t>
            </a:r>
            <a:r>
              <a:rPr lang="ru-RU" sz="1532" spc="-2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рас</a:t>
            </a:r>
            <a:r>
              <a:rPr lang="ru-RU" sz="1532" spc="-14"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ч</a:t>
            </a:r>
            <a:r>
              <a:rPr lang="ru-RU" sz="1532" spc="-9" dirty="0">
                <a:solidFill>
                  <a:prstClr val="black"/>
                </a:solidFill>
                <a:latin typeface="Times New Roman" panose="02020603050405020304" pitchFamily="18" charset="0"/>
                <a:cs typeface="Times New Roman" panose="02020603050405020304" pitchFamily="18" charset="0"/>
              </a:rPr>
              <a:t>ит</a:t>
            </a:r>
            <a:r>
              <a:rPr lang="ru-RU" sz="1532" dirty="0">
                <a:solidFill>
                  <a:prstClr val="black"/>
                </a:solidFill>
                <a:latin typeface="Times New Roman" panose="02020603050405020304" pitchFamily="18" charset="0"/>
                <a:cs typeface="Times New Roman" panose="02020603050405020304" pitchFamily="18" charset="0"/>
              </a:rPr>
              <a:t>ы</a:t>
            </a:r>
            <a:r>
              <a:rPr lang="ru-RU" sz="1532" spc="-23"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аем</a:t>
            </a:r>
            <a:r>
              <a:rPr lang="ru-RU" sz="1532" spc="-51" dirty="0">
                <a:solidFill>
                  <a:prstClr val="black"/>
                </a:solidFill>
                <a:latin typeface="Times New Roman" panose="02020603050405020304" pitchFamily="18" charset="0"/>
                <a:cs typeface="Times New Roman" panose="02020603050405020304" pitchFamily="18" charset="0"/>
              </a:rPr>
              <a:t> </a:t>
            </a:r>
            <a:r>
              <a:rPr lang="ru-RU" sz="1532" spc="-74"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О</a:t>
            </a:r>
            <a:r>
              <a:rPr lang="ru-RU" sz="1532" spc="-23"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МС</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и</a:t>
            </a:r>
            <a:r>
              <a:rPr lang="ru-RU" sz="1532" spc="-9"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a:t>
            </a:r>
            <a:r>
              <a:rPr lang="ru-RU" sz="1532" spc="-23"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МС </a:t>
            </a:r>
            <a:r>
              <a:rPr lang="ru-RU" sz="1532" b="1" dirty="0">
                <a:solidFill>
                  <a:prstClr val="black"/>
                </a:solidFill>
                <a:latin typeface="Times New Roman" panose="02020603050405020304" pitchFamily="18" charset="0"/>
                <a:cs typeface="Times New Roman" panose="02020603050405020304" pitchFamily="18" charset="0"/>
              </a:rPr>
              <a:t>у </a:t>
            </a:r>
            <a:r>
              <a:rPr lang="ru-RU" sz="1532" b="1" spc="-2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л</a:t>
            </a:r>
            <a:r>
              <a:rPr lang="ru-RU" sz="1532" b="1" spc="-9" dirty="0">
                <a:solidFill>
                  <a:prstClr val="black"/>
                </a:solidFill>
                <a:latin typeface="Times New Roman" panose="02020603050405020304" pitchFamily="18" charset="0"/>
                <a:cs typeface="Times New Roman" panose="02020603050405020304" pitchFamily="18" charset="0"/>
              </a:rPr>
              <a:t>ю</a:t>
            </a:r>
            <a:r>
              <a:rPr lang="ru-RU" sz="1532" b="1" dirty="0">
                <a:solidFill>
                  <a:prstClr val="black"/>
                </a:solidFill>
                <a:latin typeface="Times New Roman" panose="02020603050405020304" pitchFamily="18" charset="0"/>
                <a:cs typeface="Times New Roman" panose="02020603050405020304" pitchFamily="18" charset="0"/>
              </a:rPr>
              <a:t>бой</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г</a:t>
            </a:r>
            <a:r>
              <a:rPr lang="ru-RU" sz="1532" b="1" spc="-23" dirty="0">
                <a:solidFill>
                  <a:prstClr val="black"/>
                </a:solidFill>
                <a:latin typeface="Times New Roman" panose="02020603050405020304" pitchFamily="18" charset="0"/>
                <a:cs typeface="Times New Roman" panose="02020603050405020304" pitchFamily="18" charset="0"/>
              </a:rPr>
              <a:t>р</a:t>
            </a:r>
            <a:r>
              <a:rPr lang="ru-RU" sz="1532" b="1" spc="-9" dirty="0">
                <a:solidFill>
                  <a:prstClr val="black"/>
                </a:solidFill>
                <a:latin typeface="Times New Roman" panose="02020603050405020304" pitchFamily="18" charset="0"/>
                <a:cs typeface="Times New Roman" panose="02020603050405020304" pitchFamily="18" charset="0"/>
              </a:rPr>
              <a:t>упп</a:t>
            </a:r>
            <a:r>
              <a:rPr lang="ru-RU" sz="1532" b="1" dirty="0">
                <a:solidFill>
                  <a:prstClr val="black"/>
                </a:solidFill>
                <a:latin typeface="Times New Roman" panose="02020603050405020304" pitchFamily="18" charset="0"/>
                <a:cs typeface="Times New Roman" panose="02020603050405020304" pitchFamily="18" charset="0"/>
              </a:rPr>
              <a:t>ы</a:t>
            </a:r>
          </a:p>
          <a:p>
            <a:pPr marL="58031" defTabSz="844083">
              <a:defRPr/>
            </a:pPr>
            <a:r>
              <a:rPr lang="ru-RU" sz="1532" spc="-337" dirty="0">
                <a:solidFill>
                  <a:prstClr val="black"/>
                </a:solidFill>
                <a:latin typeface="Times New Roman" panose="02020603050405020304" pitchFamily="18" charset="0"/>
                <a:cs typeface="Times New Roman" panose="02020603050405020304" pitchFamily="18" charset="0"/>
              </a:rPr>
              <a:t> </a:t>
            </a:r>
          </a:p>
          <a:p>
            <a:pPr marL="58031" defTabSz="844083">
              <a:defRPr/>
            </a:pPr>
            <a:r>
              <a:rPr lang="ru-RU" sz="1532" spc="-5" dirty="0">
                <a:solidFill>
                  <a:prstClr val="black"/>
                </a:solidFill>
                <a:latin typeface="Times New Roman" panose="02020603050405020304" pitchFamily="18" charset="0"/>
                <a:cs typeface="Times New Roman" panose="02020603050405020304" pitchFamily="18" charset="0"/>
              </a:rPr>
              <a:t>ИП</a:t>
            </a:r>
            <a:r>
              <a:rPr lang="ru-RU" sz="1532" dirty="0">
                <a:solidFill>
                  <a:prstClr val="black"/>
                </a:solidFill>
                <a:latin typeface="Times New Roman" panose="02020603050405020304" pitchFamily="18" charset="0"/>
                <a:cs typeface="Times New Roman" panose="02020603050405020304" pitchFamily="18" charset="0"/>
              </a:rPr>
              <a:t>Н</a:t>
            </a:r>
            <a:r>
              <a:rPr lang="ru-RU" sz="1532" spc="-23" dirty="0">
                <a:solidFill>
                  <a:prstClr val="black"/>
                </a:solidFill>
                <a:latin typeface="Times New Roman" panose="02020603050405020304" pitchFamily="18" charset="0"/>
                <a:cs typeface="Times New Roman" panose="02020603050405020304" pitchFamily="18" charset="0"/>
              </a:rPr>
              <a:t> </a:t>
            </a:r>
            <a:r>
              <a:rPr lang="ru-RU" sz="1532" spc="-9" dirty="0">
                <a:solidFill>
                  <a:prstClr val="black"/>
                </a:solidFill>
                <a:latin typeface="Times New Roman" panose="02020603050405020304" pitchFamily="18" charset="0"/>
                <a:cs typeface="Times New Roman" panose="02020603050405020304" pitchFamily="18" charset="0"/>
              </a:rPr>
              <a:t>п</a:t>
            </a:r>
            <a:r>
              <a:rPr lang="ru-RU" sz="1532" dirty="0">
                <a:solidFill>
                  <a:prstClr val="black"/>
                </a:solidFill>
                <a:latin typeface="Times New Roman" panose="02020603050405020304" pitchFamily="18" charset="0"/>
                <a:cs typeface="Times New Roman" panose="02020603050405020304" pitchFamily="18" charset="0"/>
              </a:rPr>
              <a:t>римен</a:t>
            </a:r>
            <a:r>
              <a:rPr lang="ru-RU" sz="1532" spc="-9" dirty="0">
                <a:solidFill>
                  <a:prstClr val="black"/>
                </a:solidFill>
                <a:latin typeface="Times New Roman" panose="02020603050405020304" pitchFamily="18" charset="0"/>
                <a:cs typeface="Times New Roman" panose="02020603050405020304" pitchFamily="18" charset="0"/>
              </a:rPr>
              <a:t>я</a:t>
            </a:r>
            <a:r>
              <a:rPr lang="ru-RU" sz="1532" dirty="0">
                <a:solidFill>
                  <a:prstClr val="black"/>
                </a:solidFill>
                <a:latin typeface="Times New Roman" panose="02020603050405020304" pitchFamily="18" charset="0"/>
                <a:cs typeface="Times New Roman" panose="02020603050405020304" pitchFamily="18" charset="0"/>
              </a:rPr>
              <a:t>ем</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ль</a:t>
            </a:r>
            <a:r>
              <a:rPr lang="ru-RU" sz="1532" spc="-51" dirty="0">
                <a:solidFill>
                  <a:prstClr val="black"/>
                </a:solidFill>
                <a:latin typeface="Times New Roman" panose="02020603050405020304" pitchFamily="18" charset="0"/>
                <a:cs typeface="Times New Roman" panose="02020603050405020304" pitchFamily="18" charset="0"/>
              </a:rPr>
              <a:t>г</a:t>
            </a:r>
            <a:r>
              <a:rPr lang="ru-RU" sz="1532" spc="-46" dirty="0">
                <a:solidFill>
                  <a:prstClr val="black"/>
                </a:solidFill>
                <a:latin typeface="Times New Roman" panose="02020603050405020304" pitchFamily="18" charset="0"/>
                <a:cs typeface="Times New Roman" panose="02020603050405020304" pitchFamily="18" charset="0"/>
              </a:rPr>
              <a:t>о</a:t>
            </a:r>
            <a:r>
              <a:rPr lang="ru-RU" sz="1532" spc="14" dirty="0">
                <a:solidFill>
                  <a:prstClr val="black"/>
                </a:solidFill>
                <a:latin typeface="Times New Roman" panose="02020603050405020304" pitchFamily="18" charset="0"/>
                <a:cs typeface="Times New Roman" panose="02020603050405020304" pitchFamily="18" charset="0"/>
              </a:rPr>
              <a:t>т</a:t>
            </a:r>
            <a:r>
              <a:rPr lang="ru-RU" sz="1532" dirty="0">
                <a:solidFill>
                  <a:prstClr val="black"/>
                </a:solidFill>
                <a:latin typeface="Times New Roman" panose="02020603050405020304" pitchFamily="18" charset="0"/>
                <a:cs typeface="Times New Roman" panose="02020603050405020304" pitchFamily="18" charset="0"/>
              </a:rPr>
              <a:t>у</a:t>
            </a:r>
            <a:r>
              <a:rPr lang="ru-RU" sz="1532" spc="-1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882</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МРП</a:t>
            </a:r>
          </a:p>
          <a:p>
            <a:pPr marL="58031" defTabSz="844083">
              <a:defRPr/>
            </a:pPr>
            <a:endParaRPr lang="ru-RU" sz="1532" spc="-46" dirty="0">
              <a:solidFill>
                <a:prstClr val="black"/>
              </a:solidFill>
              <a:latin typeface="Times New Roman" panose="02020603050405020304" pitchFamily="18" charset="0"/>
              <a:cs typeface="Times New Roman" panose="02020603050405020304" pitchFamily="18" charset="0"/>
            </a:endParaRPr>
          </a:p>
          <a:p>
            <a:pPr marL="58031" defTabSz="844083">
              <a:defRPr/>
            </a:pPr>
            <a:r>
              <a:rPr lang="ru-RU" sz="1532" b="1" spc="-46" dirty="0">
                <a:solidFill>
                  <a:srgbClr val="0000CC"/>
                </a:solidFill>
                <a:latin typeface="Times New Roman" panose="02020603050405020304" pitchFamily="18" charset="0"/>
                <a:cs typeface="Times New Roman" panose="02020603050405020304" pitchFamily="18" charset="0"/>
              </a:rPr>
              <a:t>о</a:t>
            </a:r>
            <a:r>
              <a:rPr lang="ru-RU" sz="1532" b="1" dirty="0">
                <a:solidFill>
                  <a:srgbClr val="0000CC"/>
                </a:solidFill>
                <a:latin typeface="Times New Roman" panose="02020603050405020304" pitchFamily="18" charset="0"/>
                <a:cs typeface="Times New Roman" panose="02020603050405020304" pitchFamily="18" charset="0"/>
              </a:rPr>
              <a:t>т</a:t>
            </a:r>
            <a:r>
              <a:rPr lang="ru-RU" sz="1532" b="1" spc="-23" dirty="0">
                <a:solidFill>
                  <a:srgbClr val="0000CC"/>
                </a:solidFill>
                <a:latin typeface="Times New Roman" panose="02020603050405020304" pitchFamily="18" charset="0"/>
                <a:cs typeface="Times New Roman" panose="02020603050405020304" pitchFamily="18" charset="0"/>
              </a:rPr>
              <a:t> </a:t>
            </a:r>
            <a:r>
              <a:rPr lang="ru-RU" sz="1532" b="1" spc="-42" dirty="0">
                <a:solidFill>
                  <a:srgbClr val="0000CC"/>
                </a:solidFill>
                <a:latin typeface="Times New Roman" panose="02020603050405020304" pitchFamily="18" charset="0"/>
                <a:cs typeface="Times New Roman" panose="02020603050405020304" pitchFamily="18" charset="0"/>
              </a:rPr>
              <a:t>С</a:t>
            </a:r>
            <a:r>
              <a:rPr lang="ru-RU" sz="1532" b="1" dirty="0">
                <a:solidFill>
                  <a:srgbClr val="0000CC"/>
                </a:solidFill>
                <a:latin typeface="Times New Roman" panose="02020603050405020304" pitchFamily="18" charset="0"/>
                <a:cs typeface="Times New Roman" panose="02020603050405020304" pitchFamily="18" charset="0"/>
              </a:rPr>
              <a:t>О</a:t>
            </a:r>
            <a:r>
              <a:rPr lang="ru-RU" sz="1532" b="1" spc="-14" dirty="0">
                <a:solidFill>
                  <a:srgbClr val="0000CC"/>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и</a:t>
            </a:r>
            <a:r>
              <a:rPr lang="ru-RU" sz="1532" b="1" spc="-9" dirty="0">
                <a:solidFill>
                  <a:srgbClr val="0000CC"/>
                </a:solidFill>
                <a:latin typeface="Times New Roman" panose="02020603050405020304" pitchFamily="18" charset="0"/>
                <a:cs typeface="Times New Roman" panose="02020603050405020304" pitchFamily="18" charset="0"/>
              </a:rPr>
              <a:t> </a:t>
            </a:r>
            <a:r>
              <a:rPr lang="ru-RU" sz="1532" b="1" spc="5" dirty="0">
                <a:solidFill>
                  <a:srgbClr val="0000CC"/>
                </a:solidFill>
                <a:latin typeface="Times New Roman" panose="02020603050405020304" pitchFamily="18" charset="0"/>
                <a:cs typeface="Times New Roman" panose="02020603050405020304" pitchFamily="18" charset="0"/>
              </a:rPr>
              <a:t>С</a:t>
            </a:r>
            <a:r>
              <a:rPr lang="ru-RU" sz="1532" b="1" dirty="0">
                <a:solidFill>
                  <a:srgbClr val="0000CC"/>
                </a:solidFill>
                <a:latin typeface="Times New Roman" panose="02020603050405020304" pitchFamily="18" charset="0"/>
                <a:cs typeface="Times New Roman" panose="02020603050405020304" pitchFamily="18" charset="0"/>
              </a:rPr>
              <a:t>Н</a:t>
            </a:r>
            <a:r>
              <a:rPr lang="ru-RU" sz="1532" b="1" spc="-14" dirty="0">
                <a:solidFill>
                  <a:srgbClr val="0000CC"/>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о</a:t>
            </a:r>
            <a:r>
              <a:rPr lang="ru-RU" sz="1532" b="1" spc="5" dirty="0">
                <a:solidFill>
                  <a:srgbClr val="0000CC"/>
                </a:solidFill>
                <a:latin typeface="Times New Roman" panose="02020603050405020304" pitchFamily="18" charset="0"/>
                <a:cs typeface="Times New Roman" panose="02020603050405020304" pitchFamily="18" charset="0"/>
              </a:rPr>
              <a:t>с</a:t>
            </a:r>
            <a:r>
              <a:rPr lang="ru-RU" sz="1532" b="1" spc="-18" dirty="0">
                <a:solidFill>
                  <a:srgbClr val="0000CC"/>
                </a:solidFill>
                <a:latin typeface="Times New Roman" panose="02020603050405020304" pitchFamily="18" charset="0"/>
                <a:cs typeface="Times New Roman" panose="02020603050405020304" pitchFamily="18" charset="0"/>
              </a:rPr>
              <a:t>в</a:t>
            </a:r>
            <a:r>
              <a:rPr lang="ru-RU" sz="1532" b="1" dirty="0">
                <a:solidFill>
                  <a:srgbClr val="0000CC"/>
                </a:solidFill>
                <a:latin typeface="Times New Roman" panose="02020603050405020304" pitchFamily="18" charset="0"/>
                <a:cs typeface="Times New Roman" panose="02020603050405020304" pitchFamily="18" charset="0"/>
              </a:rPr>
              <a:t>об</a:t>
            </a:r>
            <a:r>
              <a:rPr lang="ru-RU" sz="1532" b="1" spc="-18" dirty="0">
                <a:solidFill>
                  <a:srgbClr val="0000CC"/>
                </a:solidFill>
                <a:latin typeface="Times New Roman" panose="02020603050405020304" pitchFamily="18" charset="0"/>
                <a:cs typeface="Times New Roman" panose="02020603050405020304" pitchFamily="18" charset="0"/>
              </a:rPr>
              <a:t>о</a:t>
            </a:r>
            <a:r>
              <a:rPr lang="ru-RU" sz="1532" b="1" dirty="0">
                <a:solidFill>
                  <a:srgbClr val="0000CC"/>
                </a:solidFill>
                <a:latin typeface="Times New Roman" panose="02020603050405020304" pitchFamily="18" charset="0"/>
                <a:cs typeface="Times New Roman" panose="02020603050405020304" pitchFamily="18" charset="0"/>
              </a:rPr>
              <a:t>ждения</a:t>
            </a:r>
            <a:r>
              <a:rPr lang="ru-RU" sz="1532" b="1" spc="-46" dirty="0">
                <a:solidFill>
                  <a:srgbClr val="0000CC"/>
                </a:solidFill>
                <a:latin typeface="Times New Roman" panose="02020603050405020304" pitchFamily="18" charset="0"/>
                <a:cs typeface="Times New Roman" panose="02020603050405020304" pitchFamily="18" charset="0"/>
              </a:rPr>
              <a:t> </a:t>
            </a:r>
            <a:r>
              <a:rPr lang="ru-RU" sz="1532" b="1" dirty="0">
                <a:solidFill>
                  <a:srgbClr val="0000CC"/>
                </a:solidFill>
                <a:latin typeface="Times New Roman" panose="02020603050405020304" pitchFamily="18" charset="0"/>
                <a:cs typeface="Times New Roman" panose="02020603050405020304" pitchFamily="18" charset="0"/>
              </a:rPr>
              <a:t>н</a:t>
            </a:r>
            <a:r>
              <a:rPr lang="ru-RU" sz="1532" b="1" spc="-69" dirty="0">
                <a:solidFill>
                  <a:srgbClr val="0000CC"/>
                </a:solidFill>
                <a:latin typeface="Times New Roman" panose="02020603050405020304" pitchFamily="18" charset="0"/>
                <a:cs typeface="Times New Roman" panose="02020603050405020304" pitchFamily="18" charset="0"/>
              </a:rPr>
              <a:t>е</a:t>
            </a:r>
            <a:r>
              <a:rPr lang="ru-RU" sz="1532" b="1" dirty="0">
                <a:solidFill>
                  <a:srgbClr val="0000CC"/>
                </a:solidFill>
                <a:latin typeface="Times New Roman" panose="02020603050405020304" pitchFamily="18" charset="0"/>
                <a:cs typeface="Times New Roman" panose="02020603050405020304" pitchFamily="18" charset="0"/>
              </a:rPr>
              <a:t>т</a:t>
            </a:r>
            <a:endParaRPr lang="ru-RU" sz="1532" b="1" dirty="0">
              <a:solidFill>
                <a:srgbClr val="0000CC"/>
              </a:solidFill>
              <a:latin typeface="Times New Roman" panose="02020603050405020304" pitchFamily="18" charset="0"/>
              <a:ea typeface="DejaVu Sans"/>
              <a:cs typeface="Times New Roman" panose="02020603050405020304" pitchFamily="18" charset="0"/>
            </a:endParaRPr>
          </a:p>
        </p:txBody>
      </p:sp>
    </p:spTree>
    <p:extLst>
      <p:ext uri="{BB962C8B-B14F-4D97-AF65-F5344CB8AC3E}">
        <p14:creationId xmlns:p14="http://schemas.microsoft.com/office/powerpoint/2010/main" val="5386957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nvGraphicFramePr>
        <p:xfrm>
          <a:off x="543721" y="570837"/>
          <a:ext cx="8248587" cy="2010777"/>
        </p:xfrm>
        <a:graphic>
          <a:graphicData uri="http://schemas.openxmlformats.org/drawingml/2006/table">
            <a:tbl>
              <a:tblPr firstRow="1" bandRow="1">
                <a:tableStyleId>{8799B23B-EC83-4686-B30A-512413B5E67A}</a:tableStyleId>
              </a:tblPr>
              <a:tblGrid>
                <a:gridCol w="2299950">
                  <a:extLst>
                    <a:ext uri="{9D8B030D-6E8A-4147-A177-3AD203B41FA5}">
                      <a16:colId xmlns:a16="http://schemas.microsoft.com/office/drawing/2014/main" val="20000"/>
                    </a:ext>
                  </a:extLst>
                </a:gridCol>
                <a:gridCol w="1175126">
                  <a:extLst>
                    <a:ext uri="{9D8B030D-6E8A-4147-A177-3AD203B41FA5}">
                      <a16:colId xmlns:a16="http://schemas.microsoft.com/office/drawing/2014/main" val="20001"/>
                    </a:ext>
                  </a:extLst>
                </a:gridCol>
                <a:gridCol w="1783673">
                  <a:extLst>
                    <a:ext uri="{9D8B030D-6E8A-4147-A177-3AD203B41FA5}">
                      <a16:colId xmlns:a16="http://schemas.microsoft.com/office/drawing/2014/main" val="20002"/>
                    </a:ext>
                  </a:extLst>
                </a:gridCol>
                <a:gridCol w="1337754">
                  <a:extLst>
                    <a:ext uri="{9D8B030D-6E8A-4147-A177-3AD203B41FA5}">
                      <a16:colId xmlns:a16="http://schemas.microsoft.com/office/drawing/2014/main" val="20003"/>
                    </a:ext>
                  </a:extLst>
                </a:gridCol>
                <a:gridCol w="1652084">
                  <a:extLst>
                    <a:ext uri="{9D8B030D-6E8A-4147-A177-3AD203B41FA5}">
                      <a16:colId xmlns:a16="http://schemas.microsoft.com/office/drawing/2014/main" val="20004"/>
                    </a:ext>
                  </a:extLst>
                </a:gridCol>
              </a:tblGrid>
              <a:tr h="342314">
                <a:tc gridSpan="5">
                  <a:txBody>
                    <a:bodyPr/>
                    <a:lstStyle/>
                    <a:p>
                      <a:r>
                        <a:rPr lang="ru-RU" sz="1500" dirty="0">
                          <a:solidFill>
                            <a:srgbClr val="000099"/>
                          </a:solidFill>
                          <a:latin typeface="Times New Roman" panose="02020603050405020304" pitchFamily="18" charset="0"/>
                          <a:cs typeface="Times New Roman" panose="02020603050405020304" pitchFamily="18" charset="0"/>
                        </a:rPr>
                        <a:t>Освобождение/ уменьшение  </a:t>
                      </a:r>
                      <a:r>
                        <a:rPr lang="ru-RU" sz="1500" dirty="0">
                          <a:solidFill>
                            <a:schemeClr val="tx1"/>
                          </a:solidFill>
                          <a:latin typeface="Times New Roman" panose="02020603050405020304" pitchFamily="18" charset="0"/>
                          <a:cs typeface="Times New Roman" panose="02020603050405020304" pitchFamily="18" charset="0"/>
                        </a:rPr>
                        <a:t>при  исчисления налогов</a:t>
                      </a:r>
                      <a:r>
                        <a:rPr lang="ru-RU" sz="1500" baseline="0" dirty="0">
                          <a:solidFill>
                            <a:schemeClr val="tx1"/>
                          </a:solidFill>
                          <a:latin typeface="Times New Roman" panose="02020603050405020304" pitchFamily="18" charset="0"/>
                          <a:cs typeface="Times New Roman" panose="02020603050405020304" pitchFamily="18" charset="0"/>
                        </a:rPr>
                        <a:t>  и соц. платежей</a:t>
                      </a:r>
                      <a:endParaRPr lang="ru-RU" sz="15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21712">
                <a:tc rowSpan="2">
                  <a:txBody>
                    <a:bodyPr/>
                    <a:lstStyle/>
                    <a:p>
                      <a:r>
                        <a:rPr lang="ru-RU" sz="1400" dirty="0">
                          <a:solidFill>
                            <a:schemeClr val="tx1"/>
                          </a:solidFill>
                          <a:latin typeface="Times New Roman" panose="02020603050405020304" pitchFamily="18" charset="0"/>
                          <a:cs typeface="Times New Roman" panose="02020603050405020304" pitchFamily="18" charset="0"/>
                        </a:rPr>
                        <a:t>Наименование налога, платежа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ru-RU" sz="1500" b="1" dirty="0">
                          <a:solidFill>
                            <a:schemeClr val="tx1"/>
                          </a:solidFill>
                          <a:latin typeface="Times New Roman" panose="02020603050405020304" pitchFamily="18" charset="0"/>
                          <a:cs typeface="Times New Roman" panose="02020603050405020304" pitchFamily="18" charset="0"/>
                        </a:rPr>
                        <a:t>Лица с инвалидностью</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a:solidFill>
                            <a:schemeClr val="tx1"/>
                          </a:solidFill>
                          <a:latin typeface="Times New Roman" panose="02020603050405020304" pitchFamily="18" charset="0"/>
                          <a:cs typeface="Times New Roman" panose="02020603050405020304" pitchFamily="18" charset="0"/>
                        </a:rPr>
                        <a:t>Пенсионеры</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44193">
                <a:tc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Применение</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Основания </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Применение</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Основания</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42314">
                <a:tc>
                  <a:txBody>
                    <a:bodyPr/>
                    <a:lstStyle/>
                    <a:p>
                      <a:r>
                        <a:rPr lang="ru-RU" sz="1500" b="0" dirty="0">
                          <a:solidFill>
                            <a:schemeClr val="tx1"/>
                          </a:solidFill>
                          <a:latin typeface="Times New Roman" panose="02020603050405020304" pitchFamily="18" charset="0"/>
                          <a:cs typeface="Times New Roman" panose="02020603050405020304" pitchFamily="18" charset="0"/>
                        </a:rPr>
                        <a:t>Соц. отчисления</a:t>
                      </a:r>
                      <a:endParaRPr lang="ru-RU" sz="1500" b="0" i="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b="1" dirty="0">
                          <a:solidFill>
                            <a:srgbClr val="0000CC"/>
                          </a:solidFill>
                          <a:highlight>
                            <a:srgbClr val="FFFF00"/>
                          </a:highlight>
                          <a:latin typeface="Times New Roman" panose="02020603050405020304" pitchFamily="18" charset="0"/>
                          <a:cs typeface="Times New Roman" panose="02020603050405020304" pitchFamily="18" charset="0"/>
                        </a:rPr>
                        <a:t>нет</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sz="15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да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Ст. 7 </a:t>
                      </a:r>
                      <a:r>
                        <a:rPr lang="ru-RU" sz="1500" baseline="0" dirty="0">
                          <a:solidFill>
                            <a:schemeClr val="tx1"/>
                          </a:solidFill>
                          <a:latin typeface="Times New Roman" panose="02020603050405020304" pitchFamily="18" charset="0"/>
                          <a:cs typeface="Times New Roman" panose="02020603050405020304" pitchFamily="18" charset="0"/>
                        </a:rPr>
                        <a:t> Закона</a:t>
                      </a:r>
                      <a:endParaRPr lang="ru-RU" sz="150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42314">
                <a:tc>
                  <a:txBody>
                    <a:bodyPr/>
                    <a:lstStyle/>
                    <a:p>
                      <a:r>
                        <a:rPr lang="ru-RU" sz="1500" b="0" dirty="0">
                          <a:solidFill>
                            <a:schemeClr val="tx1"/>
                          </a:solidFill>
                          <a:latin typeface="Times New Roman" panose="02020603050405020304" pitchFamily="18" charset="0"/>
                          <a:cs typeface="Times New Roman" panose="02020603050405020304" pitchFamily="18" charset="0"/>
                        </a:rPr>
                        <a:t>Отчисления на ОСМС</a:t>
                      </a:r>
                      <a:endParaRPr lang="ru-RU" sz="1500" b="0" i="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да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п.3 ст. 27 Закона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да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п.3 ст. 27 Закона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7930">
                <a:tc>
                  <a:txBody>
                    <a:bodyPr/>
                    <a:lstStyle/>
                    <a:p>
                      <a:r>
                        <a:rPr lang="ru-RU" sz="1500" b="0" dirty="0">
                          <a:solidFill>
                            <a:schemeClr val="tx1"/>
                          </a:solidFill>
                          <a:latin typeface="Times New Roman" panose="02020603050405020304" pitchFamily="18" charset="0"/>
                          <a:cs typeface="Times New Roman" panose="02020603050405020304" pitchFamily="18" charset="0"/>
                        </a:rPr>
                        <a:t>Взносы на ОСМС</a:t>
                      </a:r>
                      <a:endParaRPr lang="ru-RU" sz="1500" b="0" i="0" dirty="0">
                        <a:solidFill>
                          <a:schemeClr val="tx1"/>
                        </a:solidFill>
                        <a:latin typeface="Times New Roman" panose="02020603050405020304" pitchFamily="18" charset="0"/>
                        <a:cs typeface="Times New Roman" panose="02020603050405020304" pitchFamily="18"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да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a:solidFill>
                            <a:schemeClr val="tx1"/>
                          </a:solidFill>
                          <a:latin typeface="Times New Roman" panose="02020603050405020304" pitchFamily="18" charset="0"/>
                          <a:cs typeface="Times New Roman" panose="02020603050405020304" pitchFamily="18" charset="0"/>
                        </a:rPr>
                        <a:t>п.7 ст. 28 Закона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да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500" dirty="0">
                          <a:solidFill>
                            <a:schemeClr val="tx1"/>
                          </a:solidFill>
                          <a:latin typeface="Times New Roman" panose="02020603050405020304" pitchFamily="18" charset="0"/>
                          <a:cs typeface="Times New Roman" panose="02020603050405020304" pitchFamily="18" charset="0"/>
                        </a:rPr>
                        <a:t>п.7 ст. 28 Закона</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TextBox 6">
            <a:extLst>
              <a:ext uri="{FF2B5EF4-FFF2-40B4-BE49-F238E27FC236}">
                <a16:creationId xmlns:a16="http://schemas.microsoft.com/office/drawing/2014/main" id="{20A05311-9DF8-AD8B-FBB3-C7DBC0B496A2}"/>
              </a:ext>
            </a:extLst>
          </p:cNvPr>
          <p:cNvSpPr txBox="1"/>
          <p:nvPr/>
        </p:nvSpPr>
        <p:spPr>
          <a:xfrm>
            <a:off x="543722" y="2996143"/>
            <a:ext cx="4826167" cy="1978490"/>
          </a:xfrm>
          <a:prstGeom prst="rect">
            <a:avLst/>
          </a:prstGeom>
          <a:noFill/>
        </p:spPr>
        <p:txBody>
          <a:bodyPr wrap="square">
            <a:spAutoFit/>
          </a:bodyPr>
          <a:lstStyle/>
          <a:p>
            <a:pPr marL="75030" defTabSz="844083">
              <a:defRPr/>
            </a:pPr>
            <a:r>
              <a:rPr lang="ru-RU" sz="1532" b="1" dirty="0">
                <a:solidFill>
                  <a:prstClr val="black"/>
                </a:solidFill>
                <a:latin typeface="Liberation Serif"/>
                <a:cs typeface="Arial" charset="0"/>
              </a:rPr>
              <a:t>Особенности налогообложения </a:t>
            </a:r>
            <a:r>
              <a:rPr lang="ru-RU" sz="1532" b="1" dirty="0">
                <a:solidFill>
                  <a:srgbClr val="0000CC"/>
                </a:solidFill>
                <a:latin typeface="Times New Roman" panose="02020603050405020304" pitchFamily="18" charset="0"/>
                <a:cs typeface="Times New Roman" panose="02020603050405020304" pitchFamily="18" charset="0"/>
              </a:rPr>
              <a:t>пенсионеры</a:t>
            </a:r>
          </a:p>
          <a:p>
            <a:pPr marL="75030" defTabSz="844083">
              <a:defRPr/>
            </a:pPr>
            <a:endParaRPr lang="ru-RU" sz="1532" b="1" dirty="0">
              <a:solidFill>
                <a:srgbClr val="0000CC"/>
              </a:solidFill>
              <a:latin typeface="Times New Roman" panose="02020603050405020304" pitchFamily="18" charset="0"/>
              <a:cs typeface="Times New Roman" panose="02020603050405020304" pitchFamily="18" charset="0"/>
            </a:endParaRPr>
          </a:p>
          <a:p>
            <a:pPr marL="75030" defTabSz="844083">
              <a:defRPr/>
            </a:pPr>
            <a:r>
              <a:rPr lang="ru-RU" sz="1532" b="1" dirty="0">
                <a:solidFill>
                  <a:prstClr val="black"/>
                </a:solidFill>
                <a:latin typeface="Times New Roman" panose="02020603050405020304" pitchFamily="18" charset="0"/>
                <a:cs typeface="Times New Roman" panose="02020603050405020304" pitchFamily="18" charset="0"/>
              </a:rPr>
              <a:t>Пенс</a:t>
            </a:r>
            <a:r>
              <a:rPr lang="ru-RU" sz="1532" b="1" spc="5" dirty="0">
                <a:solidFill>
                  <a:prstClr val="black"/>
                </a:solidFill>
                <a:latin typeface="Times New Roman" panose="02020603050405020304" pitchFamily="18" charset="0"/>
                <a:cs typeface="Times New Roman" panose="02020603050405020304" pitchFamily="18" charset="0"/>
              </a:rPr>
              <a:t>и</a:t>
            </a:r>
            <a:r>
              <a:rPr lang="ru-RU" sz="1532" b="1" dirty="0">
                <a:solidFill>
                  <a:prstClr val="black"/>
                </a:solidFill>
                <a:latin typeface="Times New Roman" panose="02020603050405020304" pitchFamily="18" charset="0"/>
                <a:cs typeface="Times New Roman" panose="02020603050405020304" pitchFamily="18" charset="0"/>
              </a:rPr>
              <a:t>онеры</a:t>
            </a:r>
            <a:r>
              <a:rPr lang="ru-RU" sz="1532" b="1" spc="-18"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a:t>
            </a:r>
            <a:r>
              <a:rPr lang="ru-RU" sz="1532" b="1" spc="-23" dirty="0">
                <a:solidFill>
                  <a:prstClr val="black"/>
                </a:solidFill>
                <a:latin typeface="Times New Roman" panose="02020603050405020304" pitchFamily="18" charset="0"/>
                <a:cs typeface="Times New Roman" panose="02020603050405020304" pitchFamily="18" charset="0"/>
              </a:rPr>
              <a:t>ж</a:t>
            </a:r>
            <a:r>
              <a:rPr lang="ru-RU" sz="1532" b="1" dirty="0">
                <a:solidFill>
                  <a:prstClr val="black"/>
                </a:solidFill>
                <a:latin typeface="Times New Roman" panose="02020603050405020304" pitchFamily="18" charset="0"/>
                <a:cs typeface="Times New Roman" panose="02020603050405020304" pitchFamily="18" charset="0"/>
              </a:rPr>
              <a:t>енщ</a:t>
            </a:r>
            <a:r>
              <a:rPr lang="ru-RU" sz="1532" b="1" spc="5" dirty="0">
                <a:solidFill>
                  <a:prstClr val="black"/>
                </a:solidFill>
                <a:latin typeface="Times New Roman" panose="02020603050405020304" pitchFamily="18" charset="0"/>
                <a:cs typeface="Times New Roman" panose="02020603050405020304" pitchFamily="18" charset="0"/>
              </a:rPr>
              <a:t>и</a:t>
            </a:r>
            <a:r>
              <a:rPr lang="ru-RU" sz="1532" b="1" dirty="0">
                <a:solidFill>
                  <a:prstClr val="black"/>
                </a:solidFill>
                <a:latin typeface="Times New Roman" panose="02020603050405020304" pitchFamily="18" charset="0"/>
                <a:cs typeface="Times New Roman" panose="02020603050405020304" pitchFamily="18" charset="0"/>
              </a:rPr>
              <a:t>ны</a:t>
            </a:r>
            <a:r>
              <a:rPr lang="ru-RU" sz="1532" b="1" spc="-42"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61</a:t>
            </a:r>
            <a:r>
              <a:rPr lang="ru-RU" sz="1532" b="1" spc="-5" dirty="0">
                <a:solidFill>
                  <a:prstClr val="black"/>
                </a:solidFill>
                <a:latin typeface="Times New Roman" panose="02020603050405020304" pitchFamily="18" charset="0"/>
                <a:cs typeface="Times New Roman" panose="02020603050405020304" pitchFamily="18" charset="0"/>
              </a:rPr>
              <a:t> </a:t>
            </a:r>
            <a:r>
              <a:rPr lang="ru-RU" sz="1532" b="1" spc="-23" dirty="0">
                <a:solidFill>
                  <a:prstClr val="black"/>
                </a:solidFill>
                <a:latin typeface="Times New Roman" panose="02020603050405020304" pitchFamily="18" charset="0"/>
                <a:cs typeface="Times New Roman" panose="02020603050405020304" pitchFamily="18" charset="0"/>
              </a:rPr>
              <a:t>год</a:t>
            </a:r>
            <a:r>
              <a:rPr lang="ru-RU" sz="1532" b="1" dirty="0">
                <a:solidFill>
                  <a:prstClr val="black"/>
                </a:solidFill>
                <a:latin typeface="Times New Roman" panose="02020603050405020304" pitchFamily="18" charset="0"/>
                <a:cs typeface="Times New Roman" panose="02020603050405020304" pitchFamily="18" charset="0"/>
              </a:rPr>
              <a:t>,</a:t>
            </a:r>
            <a:r>
              <a:rPr lang="ru-RU" sz="1532" b="1" spc="9" dirty="0">
                <a:solidFill>
                  <a:prstClr val="black"/>
                </a:solidFill>
                <a:latin typeface="Times New Roman" panose="02020603050405020304" pitchFamily="18" charset="0"/>
                <a:cs typeface="Times New Roman" panose="02020603050405020304" pitchFamily="18" charset="0"/>
              </a:rPr>
              <a:t> </a:t>
            </a:r>
            <a:r>
              <a:rPr lang="ru-RU" sz="1532" b="1" spc="-18" dirty="0">
                <a:solidFill>
                  <a:prstClr val="black"/>
                </a:solidFill>
                <a:latin typeface="Times New Roman" panose="02020603050405020304" pitchFamily="18" charset="0"/>
                <a:cs typeface="Times New Roman" panose="02020603050405020304" pitchFamily="18" charset="0"/>
              </a:rPr>
              <a:t>м</a:t>
            </a:r>
            <a:r>
              <a:rPr lang="ru-RU" sz="1532" b="1" spc="-9" dirty="0">
                <a:solidFill>
                  <a:prstClr val="black"/>
                </a:solidFill>
                <a:latin typeface="Times New Roman" panose="02020603050405020304" pitchFamily="18" charset="0"/>
                <a:cs typeface="Times New Roman" panose="02020603050405020304" pitchFamily="18" charset="0"/>
              </a:rPr>
              <a:t>у</a:t>
            </a:r>
            <a:r>
              <a:rPr lang="ru-RU" sz="1532" b="1" spc="-51" dirty="0">
                <a:solidFill>
                  <a:prstClr val="black"/>
                </a:solidFill>
                <a:latin typeface="Times New Roman" panose="02020603050405020304" pitchFamily="18" charset="0"/>
                <a:cs typeface="Times New Roman" panose="02020603050405020304" pitchFamily="18" charset="0"/>
              </a:rPr>
              <a:t>ж</a:t>
            </a:r>
            <a:r>
              <a:rPr lang="ru-RU" sz="1532" b="1" dirty="0">
                <a:solidFill>
                  <a:prstClr val="black"/>
                </a:solidFill>
                <a:latin typeface="Times New Roman" panose="02020603050405020304" pitchFamily="18" charset="0"/>
                <a:cs typeface="Times New Roman" panose="02020603050405020304" pitchFamily="18" charset="0"/>
              </a:rPr>
              <a:t>чины</a:t>
            </a:r>
            <a:r>
              <a:rPr lang="ru-RU" sz="1532" b="1" spc="-9"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63</a:t>
            </a:r>
            <a:r>
              <a:rPr lang="ru-RU" sz="1532" b="1" spc="-14" dirty="0">
                <a:solidFill>
                  <a:prstClr val="black"/>
                </a:solidFill>
                <a:latin typeface="Times New Roman" panose="02020603050405020304" pitchFamily="18" charset="0"/>
                <a:cs typeface="Times New Roman" panose="02020603050405020304" pitchFamily="18" charset="0"/>
              </a:rPr>
              <a:t> </a:t>
            </a:r>
            <a:r>
              <a:rPr lang="ru-RU" sz="1532" b="1" spc="-18" dirty="0">
                <a:solidFill>
                  <a:prstClr val="black"/>
                </a:solidFill>
                <a:latin typeface="Times New Roman" panose="02020603050405020304" pitchFamily="18" charset="0"/>
                <a:cs typeface="Times New Roman" panose="02020603050405020304" pitchFamily="18" charset="0"/>
              </a:rPr>
              <a:t>г</a:t>
            </a:r>
            <a:r>
              <a:rPr lang="ru-RU" sz="1532" b="1" spc="-23" dirty="0">
                <a:solidFill>
                  <a:prstClr val="black"/>
                </a:solidFill>
                <a:latin typeface="Times New Roman" panose="02020603050405020304" pitchFamily="18" charset="0"/>
                <a:cs typeface="Times New Roman" panose="02020603050405020304" pitchFamily="18" charset="0"/>
              </a:rPr>
              <a:t>о</a:t>
            </a:r>
            <a:r>
              <a:rPr lang="ru-RU" sz="1532" b="1" dirty="0">
                <a:solidFill>
                  <a:prstClr val="black"/>
                </a:solidFill>
                <a:latin typeface="Times New Roman" panose="02020603050405020304" pitchFamily="18" charset="0"/>
                <a:cs typeface="Times New Roman" panose="02020603050405020304" pitchFamily="18" charset="0"/>
              </a:rPr>
              <a:t>да в 2022г, 2023 для женщин 61 год)</a:t>
            </a:r>
            <a:endParaRPr lang="ru-RU" sz="1532" dirty="0">
              <a:solidFill>
                <a:prstClr val="black"/>
              </a:solidFill>
              <a:latin typeface="Times New Roman" panose="02020603050405020304" pitchFamily="18" charset="0"/>
              <a:cs typeface="Times New Roman" panose="02020603050405020304" pitchFamily="18" charset="0"/>
            </a:endParaRPr>
          </a:p>
          <a:p>
            <a:pPr marL="58031" defTabSz="844083">
              <a:tabLst>
                <a:tab pos="2279609" algn="l"/>
              </a:tabLst>
              <a:defRPr/>
            </a:pPr>
            <a:endParaRPr lang="ru-RU" sz="1532" spc="5" dirty="0">
              <a:solidFill>
                <a:prstClr val="black"/>
              </a:solidFill>
              <a:latin typeface="Times New Roman" panose="02020603050405020304" pitchFamily="18" charset="0"/>
              <a:cs typeface="Times New Roman" panose="02020603050405020304" pitchFamily="18" charset="0"/>
            </a:endParaRPr>
          </a:p>
          <a:p>
            <a:pPr marL="58031" defTabSz="844083">
              <a:tabLst>
                <a:tab pos="2279609" algn="l"/>
              </a:tabLst>
              <a:defRPr/>
            </a:pPr>
            <a:r>
              <a:rPr lang="ru-RU" sz="1532" spc="5" dirty="0">
                <a:solidFill>
                  <a:prstClr val="black"/>
                </a:solidFill>
                <a:latin typeface="Times New Roman" panose="02020603050405020304" pitchFamily="18" charset="0"/>
                <a:cs typeface="Times New Roman" panose="02020603050405020304" pitchFamily="18" charset="0"/>
              </a:rPr>
              <a:t>Н</a:t>
            </a:r>
            <a:r>
              <a:rPr lang="ru-RU" sz="1532" dirty="0">
                <a:solidFill>
                  <a:prstClr val="black"/>
                </a:solidFill>
                <a:latin typeface="Times New Roman" panose="02020603050405020304" pitchFamily="18" charset="0"/>
                <a:cs typeface="Times New Roman" panose="02020603050405020304" pitchFamily="18" charset="0"/>
              </a:rPr>
              <a:t>е</a:t>
            </a:r>
            <a:r>
              <a:rPr lang="ru-RU" sz="1532" spc="-28"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ра</a:t>
            </a:r>
            <a:r>
              <a:rPr lang="ru-RU" sz="1532" spc="5" dirty="0">
                <a:solidFill>
                  <a:prstClr val="black"/>
                </a:solidFill>
                <a:latin typeface="Times New Roman" panose="02020603050405020304" pitchFamily="18" charset="0"/>
                <a:cs typeface="Times New Roman" panose="02020603050405020304" pitchFamily="18" charset="0"/>
              </a:rPr>
              <a:t>с</a:t>
            </a:r>
            <a:r>
              <a:rPr lang="ru-RU" sz="1532" spc="-18"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чи</a:t>
            </a:r>
            <a:r>
              <a:rPr lang="ru-RU" sz="1532" spc="-9" dirty="0">
                <a:solidFill>
                  <a:prstClr val="black"/>
                </a:solidFill>
                <a:latin typeface="Times New Roman" panose="02020603050405020304" pitchFamily="18" charset="0"/>
                <a:cs typeface="Times New Roman" panose="02020603050405020304" pitchFamily="18" charset="0"/>
              </a:rPr>
              <a:t>т</a:t>
            </a:r>
            <a:r>
              <a:rPr lang="ru-RU" sz="1532" dirty="0">
                <a:solidFill>
                  <a:prstClr val="black"/>
                </a:solidFill>
                <a:latin typeface="Times New Roman" panose="02020603050405020304" pitchFamily="18" charset="0"/>
                <a:cs typeface="Times New Roman" panose="02020603050405020304" pitchFamily="18" charset="0"/>
              </a:rPr>
              <a:t>ы</a:t>
            </a:r>
            <a:r>
              <a:rPr lang="ru-RU" sz="1532" spc="-18"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аем </a:t>
            </a:r>
            <a:r>
              <a:rPr lang="ru-RU" sz="1532" b="1" dirty="0">
                <a:solidFill>
                  <a:prstClr val="black"/>
                </a:solidFill>
                <a:latin typeface="Times New Roman" panose="02020603050405020304" pitchFamily="18" charset="0"/>
                <a:cs typeface="Times New Roman" panose="02020603050405020304" pitchFamily="18" charset="0"/>
              </a:rPr>
              <a:t>ОПВ,</a:t>
            </a:r>
            <a:r>
              <a:rPr lang="ru-RU" sz="1532" b="1" spc="-28" dirty="0">
                <a:solidFill>
                  <a:prstClr val="black"/>
                </a:solidFill>
                <a:latin typeface="Times New Roman" panose="02020603050405020304" pitchFamily="18" charset="0"/>
                <a:cs typeface="Times New Roman" panose="02020603050405020304" pitchFamily="18" charset="0"/>
              </a:rPr>
              <a:t> </a:t>
            </a:r>
            <a:r>
              <a:rPr lang="ru-RU" sz="1532" b="1" spc="-42" dirty="0">
                <a:solidFill>
                  <a:srgbClr val="0000CC"/>
                </a:solidFill>
                <a:latin typeface="Times New Roman" panose="02020603050405020304" pitchFamily="18" charset="0"/>
                <a:cs typeface="Times New Roman" panose="02020603050405020304" pitchFamily="18" charset="0"/>
              </a:rPr>
              <a:t>С</a:t>
            </a:r>
            <a:r>
              <a:rPr lang="ru-RU" sz="1532" b="1" dirty="0">
                <a:solidFill>
                  <a:srgbClr val="0000CC"/>
                </a:solidFill>
                <a:latin typeface="Times New Roman" panose="02020603050405020304" pitchFamily="18" charset="0"/>
                <a:cs typeface="Times New Roman" panose="02020603050405020304" pitchFamily="18" charset="0"/>
              </a:rPr>
              <a:t>О,</a:t>
            </a:r>
            <a:r>
              <a:rPr lang="ru-RU" sz="1532" b="1" spc="-18" dirty="0">
                <a:solidFill>
                  <a:srgbClr val="0000CC"/>
                </a:solidFill>
                <a:latin typeface="Times New Roman" panose="02020603050405020304" pitchFamily="18" charset="0"/>
                <a:cs typeface="Times New Roman" panose="02020603050405020304" pitchFamily="18" charset="0"/>
              </a:rPr>
              <a:t> </a:t>
            </a:r>
            <a:r>
              <a:rPr lang="ru-RU" sz="1532" b="1" spc="-74" dirty="0">
                <a:solidFill>
                  <a:prstClr val="black"/>
                </a:solidFill>
                <a:latin typeface="Times New Roman" panose="02020603050405020304" pitchFamily="18" charset="0"/>
                <a:cs typeface="Times New Roman" panose="02020603050405020304" pitchFamily="18" charset="0"/>
              </a:rPr>
              <a:t>В</a:t>
            </a:r>
            <a:r>
              <a:rPr lang="ru-RU" sz="1532" b="1" dirty="0">
                <a:solidFill>
                  <a:prstClr val="black"/>
                </a:solidFill>
                <a:latin typeface="Times New Roman" panose="02020603050405020304" pitchFamily="18" charset="0"/>
                <a:cs typeface="Times New Roman" panose="02020603050405020304" pitchFamily="18" charset="0"/>
              </a:rPr>
              <a:t>О</a:t>
            </a:r>
            <a:r>
              <a:rPr lang="ru-RU" sz="1532" b="1" spc="-18" dirty="0">
                <a:solidFill>
                  <a:prstClr val="black"/>
                </a:solidFill>
                <a:latin typeface="Times New Roman" panose="02020603050405020304" pitchFamily="18" charset="0"/>
                <a:cs typeface="Times New Roman" panose="02020603050405020304" pitchFamily="18" charset="0"/>
              </a:rPr>
              <a:t>С</a:t>
            </a:r>
            <a:r>
              <a:rPr lang="ru-RU" sz="1532" b="1" dirty="0">
                <a:solidFill>
                  <a:prstClr val="black"/>
                </a:solidFill>
                <a:latin typeface="Times New Roman" panose="02020603050405020304" pitchFamily="18" charset="0"/>
                <a:cs typeface="Times New Roman" panose="02020603050405020304" pitchFamily="18" charset="0"/>
              </a:rPr>
              <a:t>МС</a:t>
            </a:r>
            <a:r>
              <a:rPr lang="ru-RU" sz="1532" b="1" spc="-14"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И</a:t>
            </a:r>
            <a:r>
              <a:rPr lang="ru-RU" sz="1532" b="1" spc="-5"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О</a:t>
            </a:r>
            <a:r>
              <a:rPr lang="ru-RU" sz="1532" b="1" spc="-18" dirty="0">
                <a:solidFill>
                  <a:prstClr val="black"/>
                </a:solidFill>
                <a:latin typeface="Times New Roman" panose="02020603050405020304" pitchFamily="18" charset="0"/>
                <a:cs typeface="Times New Roman" panose="02020603050405020304" pitchFamily="18" charset="0"/>
              </a:rPr>
              <a:t>С</a:t>
            </a:r>
            <a:r>
              <a:rPr lang="ru-RU" sz="1532" b="1" dirty="0">
                <a:solidFill>
                  <a:prstClr val="black"/>
                </a:solidFill>
                <a:latin typeface="Times New Roman" panose="02020603050405020304" pitchFamily="18" charset="0"/>
                <a:cs typeface="Times New Roman" panose="02020603050405020304" pitchFamily="18" charset="0"/>
              </a:rPr>
              <a:t>МС</a:t>
            </a:r>
          </a:p>
          <a:p>
            <a:pPr marL="11723" indent="46307" defTabSz="844083">
              <a:defRPr/>
            </a:pPr>
            <a:r>
              <a:rPr lang="ru-RU" sz="1532" spc="-74" dirty="0">
                <a:solidFill>
                  <a:prstClr val="black"/>
                </a:solidFill>
                <a:latin typeface="Times New Roman" panose="02020603050405020304" pitchFamily="18" charset="0"/>
                <a:cs typeface="Times New Roman" panose="02020603050405020304" pitchFamily="18" charset="0"/>
              </a:rPr>
              <a:t>Р</a:t>
            </a:r>
            <a:r>
              <a:rPr lang="ru-RU" sz="1532" dirty="0">
                <a:solidFill>
                  <a:prstClr val="black"/>
                </a:solidFill>
                <a:latin typeface="Times New Roman" panose="02020603050405020304" pitchFamily="18" charset="0"/>
                <a:cs typeface="Times New Roman" panose="02020603050405020304" pitchFamily="18" charset="0"/>
              </a:rPr>
              <a:t>а</a:t>
            </a:r>
            <a:r>
              <a:rPr lang="ru-RU" sz="1532" spc="5" dirty="0">
                <a:solidFill>
                  <a:prstClr val="black"/>
                </a:solidFill>
                <a:latin typeface="Times New Roman" panose="02020603050405020304" pitchFamily="18" charset="0"/>
                <a:cs typeface="Times New Roman" panose="02020603050405020304" pitchFamily="18" charset="0"/>
              </a:rPr>
              <a:t>с</a:t>
            </a:r>
            <a:r>
              <a:rPr lang="ru-RU" sz="1532" spc="-18"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чи</a:t>
            </a:r>
            <a:r>
              <a:rPr lang="ru-RU" sz="1532" spc="-9" dirty="0">
                <a:solidFill>
                  <a:prstClr val="black"/>
                </a:solidFill>
                <a:latin typeface="Times New Roman" panose="02020603050405020304" pitchFamily="18" charset="0"/>
                <a:cs typeface="Times New Roman" panose="02020603050405020304" pitchFamily="18" charset="0"/>
              </a:rPr>
              <a:t>т</a:t>
            </a:r>
            <a:r>
              <a:rPr lang="ru-RU" sz="1532" dirty="0">
                <a:solidFill>
                  <a:prstClr val="black"/>
                </a:solidFill>
                <a:latin typeface="Times New Roman" panose="02020603050405020304" pitchFamily="18" charset="0"/>
                <a:cs typeface="Times New Roman" panose="02020603050405020304" pitchFamily="18" charset="0"/>
              </a:rPr>
              <a:t>ы</a:t>
            </a:r>
            <a:r>
              <a:rPr lang="ru-RU" sz="1532" spc="-18"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аем</a:t>
            </a:r>
            <a:r>
              <a:rPr lang="ru-RU" sz="1532" spc="-42" dirty="0">
                <a:solidFill>
                  <a:prstClr val="black"/>
                </a:solidFill>
                <a:latin typeface="Times New Roman" panose="02020603050405020304" pitchFamily="18" charset="0"/>
                <a:cs typeface="Times New Roman" panose="02020603050405020304" pitchFamily="18" charset="0"/>
              </a:rPr>
              <a:t> </a:t>
            </a:r>
            <a:r>
              <a:rPr lang="ru-RU" sz="1532" b="1" spc="-5" dirty="0">
                <a:solidFill>
                  <a:prstClr val="black"/>
                </a:solidFill>
                <a:latin typeface="Times New Roman" panose="02020603050405020304" pitchFamily="18" charset="0"/>
                <a:cs typeface="Times New Roman" panose="02020603050405020304" pitchFamily="18" charset="0"/>
              </a:rPr>
              <a:t>ИП</a:t>
            </a:r>
            <a:r>
              <a:rPr lang="ru-RU" sz="1532" b="1" dirty="0">
                <a:solidFill>
                  <a:prstClr val="black"/>
                </a:solidFill>
                <a:latin typeface="Times New Roman" panose="02020603050405020304" pitchFamily="18" charset="0"/>
                <a:cs typeface="Times New Roman" panose="02020603050405020304" pitchFamily="18" charset="0"/>
              </a:rPr>
              <a:t>Н</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spc="-18" dirty="0">
                <a:solidFill>
                  <a:prstClr val="black"/>
                </a:solidFill>
                <a:latin typeface="Times New Roman" panose="02020603050405020304" pitchFamily="18" charset="0"/>
                <a:cs typeface="Times New Roman" panose="02020603050405020304" pitchFamily="18" charset="0"/>
              </a:rPr>
              <a:t>б</a:t>
            </a:r>
            <a:r>
              <a:rPr lang="ru-RU" sz="1532" spc="-46" dirty="0">
                <a:solidFill>
                  <a:prstClr val="black"/>
                </a:solidFill>
                <a:latin typeface="Times New Roman" panose="02020603050405020304" pitchFamily="18" charset="0"/>
                <a:cs typeface="Times New Roman" panose="02020603050405020304" pitchFamily="18" charset="0"/>
              </a:rPr>
              <a:t>е</a:t>
            </a:r>
            <a:r>
              <a:rPr lang="ru-RU" sz="1532" dirty="0">
                <a:solidFill>
                  <a:prstClr val="black"/>
                </a:solidFill>
                <a:latin typeface="Times New Roman" panose="02020603050405020304" pitchFamily="18" charset="0"/>
                <a:cs typeface="Times New Roman" panose="02020603050405020304" pitchFamily="18" charset="0"/>
              </a:rPr>
              <a:t>з</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выч</a:t>
            </a:r>
            <a:r>
              <a:rPr lang="ru-RU" sz="1532" spc="-65" dirty="0">
                <a:solidFill>
                  <a:prstClr val="black"/>
                </a:solidFill>
                <a:latin typeface="Times New Roman" panose="02020603050405020304" pitchFamily="18" charset="0"/>
                <a:cs typeface="Times New Roman" panose="02020603050405020304" pitchFamily="18" charset="0"/>
              </a:rPr>
              <a:t>е</a:t>
            </a:r>
            <a:r>
              <a:rPr lang="ru-RU" sz="1532" spc="-28" dirty="0">
                <a:solidFill>
                  <a:prstClr val="black"/>
                </a:solidFill>
                <a:latin typeface="Times New Roman" panose="02020603050405020304" pitchFamily="18" charset="0"/>
                <a:cs typeface="Times New Roman" panose="02020603050405020304" pitchFamily="18" charset="0"/>
              </a:rPr>
              <a:t>т</a:t>
            </a:r>
            <a:r>
              <a:rPr lang="ru-RU" sz="1532" dirty="0">
                <a:solidFill>
                  <a:prstClr val="black"/>
                </a:solidFill>
                <a:latin typeface="Times New Roman" panose="02020603050405020304" pitchFamily="18" charset="0"/>
                <a:cs typeface="Times New Roman" panose="02020603050405020304" pitchFamily="18" charset="0"/>
              </a:rPr>
              <a:t>а</a:t>
            </a:r>
            <a:r>
              <a:rPr lang="ru-RU" sz="1532" spc="-14"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ОПВ</a:t>
            </a:r>
            <a:r>
              <a:rPr lang="ru-RU" sz="1532" spc="-23" dirty="0">
                <a:solidFill>
                  <a:prstClr val="black"/>
                </a:solidFill>
                <a:latin typeface="Times New Roman" panose="02020603050405020304" pitchFamily="18" charset="0"/>
                <a:cs typeface="Times New Roman" panose="02020603050405020304" pitchFamily="18" charset="0"/>
              </a:rPr>
              <a:t> </a:t>
            </a:r>
            <a:r>
              <a:rPr lang="ru-RU" sz="1532" dirty="0">
                <a:solidFill>
                  <a:prstClr val="black"/>
                </a:solidFill>
                <a:latin typeface="Times New Roman" panose="02020603050405020304" pitchFamily="18" charset="0"/>
                <a:cs typeface="Times New Roman" panose="02020603050405020304" pitchFamily="18" charset="0"/>
              </a:rPr>
              <a:t>и</a:t>
            </a:r>
            <a:r>
              <a:rPr lang="ru-RU" sz="1532" spc="-9" dirty="0">
                <a:solidFill>
                  <a:prstClr val="black"/>
                </a:solidFill>
                <a:latin typeface="Times New Roman" panose="02020603050405020304" pitchFamily="18" charset="0"/>
                <a:cs typeface="Times New Roman" panose="02020603050405020304" pitchFamily="18" charset="0"/>
              </a:rPr>
              <a:t> </a:t>
            </a:r>
            <a:r>
              <a:rPr lang="ru-RU" sz="1532" spc="-74" dirty="0">
                <a:solidFill>
                  <a:prstClr val="black"/>
                </a:solidFill>
                <a:latin typeface="Times New Roman" panose="02020603050405020304" pitchFamily="18" charset="0"/>
                <a:cs typeface="Times New Roman" panose="02020603050405020304" pitchFamily="18" charset="0"/>
              </a:rPr>
              <a:t>В</a:t>
            </a:r>
            <a:r>
              <a:rPr lang="ru-RU" sz="1532" dirty="0">
                <a:solidFill>
                  <a:prstClr val="black"/>
                </a:solidFill>
                <a:latin typeface="Times New Roman" panose="02020603050405020304" pitchFamily="18" charset="0"/>
                <a:cs typeface="Times New Roman" panose="02020603050405020304" pitchFamily="18" charset="0"/>
              </a:rPr>
              <a:t>О</a:t>
            </a:r>
            <a:r>
              <a:rPr lang="ru-RU" sz="1532" spc="-18" dirty="0">
                <a:solidFill>
                  <a:prstClr val="black"/>
                </a:solidFill>
                <a:latin typeface="Times New Roman" panose="02020603050405020304" pitchFamily="18" charset="0"/>
                <a:cs typeface="Times New Roman" panose="02020603050405020304" pitchFamily="18" charset="0"/>
              </a:rPr>
              <a:t>С</a:t>
            </a:r>
            <a:r>
              <a:rPr lang="ru-RU" sz="1532" dirty="0">
                <a:solidFill>
                  <a:prstClr val="black"/>
                </a:solidFill>
                <a:latin typeface="Times New Roman" panose="02020603050405020304" pitchFamily="18" charset="0"/>
                <a:cs typeface="Times New Roman" panose="02020603050405020304" pitchFamily="18" charset="0"/>
              </a:rPr>
              <a:t>МС,</a:t>
            </a:r>
            <a:r>
              <a:rPr lang="ru-RU" sz="1532" spc="-14" dirty="0">
                <a:solidFill>
                  <a:prstClr val="black"/>
                </a:solidFill>
                <a:latin typeface="Times New Roman" panose="02020603050405020304" pitchFamily="18" charset="0"/>
                <a:cs typeface="Times New Roman" panose="02020603050405020304" pitchFamily="18" charset="0"/>
              </a:rPr>
              <a:t> есть право на 14 МРП </a:t>
            </a:r>
            <a:r>
              <a:rPr lang="ru-RU" sz="1532" b="1" dirty="0">
                <a:solidFill>
                  <a:prstClr val="black"/>
                </a:solidFill>
                <a:latin typeface="Times New Roman" panose="02020603050405020304" pitchFamily="18" charset="0"/>
                <a:cs typeface="Times New Roman" panose="02020603050405020304" pitchFamily="18" charset="0"/>
              </a:rPr>
              <a:t>+</a:t>
            </a:r>
            <a:r>
              <a:rPr lang="ru-RU" sz="1532" b="1" spc="-23" dirty="0">
                <a:solidFill>
                  <a:prstClr val="black"/>
                </a:solidFill>
                <a:latin typeface="Times New Roman" panose="02020603050405020304" pitchFamily="18" charset="0"/>
                <a:cs typeface="Times New Roman" panose="02020603050405020304" pitchFamily="18" charset="0"/>
              </a:rPr>
              <a:t> </a:t>
            </a:r>
            <a:r>
              <a:rPr lang="ru-RU" sz="1532" b="1" spc="23" dirty="0">
                <a:solidFill>
                  <a:prstClr val="black"/>
                </a:solidFill>
                <a:latin typeface="Times New Roman" panose="02020603050405020304" pitchFamily="18" charset="0"/>
                <a:cs typeface="Times New Roman" panose="02020603050405020304" pitchFamily="18" charset="0"/>
              </a:rPr>
              <a:t>с</a:t>
            </a:r>
            <a:r>
              <a:rPr lang="ru-RU" sz="1532" b="1" dirty="0">
                <a:solidFill>
                  <a:prstClr val="black"/>
                </a:solidFill>
                <a:latin typeface="Times New Roman" panose="02020603050405020304" pitchFamily="18" charset="0"/>
                <a:cs typeface="Times New Roman" panose="02020603050405020304" pitchFamily="18" charset="0"/>
              </a:rPr>
              <a:t>оциальный </a:t>
            </a:r>
            <a:r>
              <a:rPr lang="ru-RU" sz="1532" b="1" spc="-9" dirty="0">
                <a:solidFill>
                  <a:prstClr val="black"/>
                </a:solidFill>
                <a:latin typeface="Times New Roman" panose="02020603050405020304" pitchFamily="18" charset="0"/>
                <a:cs typeface="Times New Roman" panose="02020603050405020304" pitchFamily="18" charset="0"/>
              </a:rPr>
              <a:t> </a:t>
            </a:r>
            <a:r>
              <a:rPr lang="ru-RU" sz="1532" b="1" dirty="0">
                <a:solidFill>
                  <a:prstClr val="black"/>
                </a:solidFill>
                <a:latin typeface="Times New Roman" panose="02020603050405020304" pitchFamily="18" charset="0"/>
                <a:cs typeface="Times New Roman" panose="02020603050405020304" pitchFamily="18" charset="0"/>
              </a:rPr>
              <a:t>на</a:t>
            </a:r>
            <a:r>
              <a:rPr lang="ru-RU" sz="1532" b="1" spc="14" dirty="0">
                <a:solidFill>
                  <a:prstClr val="black"/>
                </a:solidFill>
                <a:latin typeface="Times New Roman" panose="02020603050405020304" pitchFamily="18" charset="0"/>
                <a:cs typeface="Times New Roman" panose="02020603050405020304" pitchFamily="18" charset="0"/>
              </a:rPr>
              <a:t>л</a:t>
            </a:r>
            <a:r>
              <a:rPr lang="ru-RU" sz="1532" b="1" dirty="0">
                <a:solidFill>
                  <a:prstClr val="black"/>
                </a:solidFill>
                <a:latin typeface="Times New Roman" panose="02020603050405020304" pitchFamily="18" charset="0"/>
                <a:cs typeface="Times New Roman" panose="02020603050405020304" pitchFamily="18" charset="0"/>
              </a:rPr>
              <a:t>ог</a:t>
            </a:r>
            <a:endParaRPr lang="ru-RU" sz="1662" dirty="0">
              <a:solidFill>
                <a:prstClr val="black"/>
              </a:solidFill>
              <a:latin typeface="Calibri"/>
            </a:endParaRPr>
          </a:p>
        </p:txBody>
      </p:sp>
      <p:pic>
        <p:nvPicPr>
          <p:cNvPr id="3" name="Рисунок 2">
            <a:extLst>
              <a:ext uri="{FF2B5EF4-FFF2-40B4-BE49-F238E27FC236}">
                <a16:creationId xmlns:a16="http://schemas.microsoft.com/office/drawing/2014/main" id="{CD720EAD-EC7C-7D52-672A-7904B737F47B}"/>
              </a:ext>
            </a:extLst>
          </p:cNvPr>
          <p:cNvPicPr>
            <a:picLocks noChangeAspect="1"/>
          </p:cNvPicPr>
          <p:nvPr/>
        </p:nvPicPr>
        <p:blipFill>
          <a:blip r:embed="rId2"/>
          <a:stretch>
            <a:fillRect/>
          </a:stretch>
        </p:blipFill>
        <p:spPr>
          <a:xfrm>
            <a:off x="5369889" y="2996142"/>
            <a:ext cx="3440758" cy="3176967"/>
          </a:xfrm>
          <a:prstGeom prst="rect">
            <a:avLst/>
          </a:prstGeom>
        </p:spPr>
      </p:pic>
    </p:spTree>
    <p:extLst>
      <p:ext uri="{BB962C8B-B14F-4D97-AF65-F5344CB8AC3E}">
        <p14:creationId xmlns:p14="http://schemas.microsoft.com/office/powerpoint/2010/main" val="2408162455"/>
      </p:ext>
    </p:extLst>
  </p:cSld>
  <p:clrMapOvr>
    <a:masterClrMapping/>
  </p:clrMapOvr>
</p:sld>
</file>

<file path=ppt/theme/theme1.xml><?xml version="1.0" encoding="utf-8"?>
<a:theme xmlns:a="http://schemas.openxmlformats.org/drawingml/2006/main" name="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9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5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2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4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7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5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6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1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3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7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Calibri"/>
        <a:ea typeface="Microsoft YaHei"/>
        <a:cs typeface=""/>
      </a:majorFont>
      <a:minorFont>
        <a:latin typeface="Calibri"/>
        <a:ea typeface="Microsoft YaHei"/>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altLang="ru-RU" sz="1800" b="0" i="0" u="none" strike="noStrike" cap="none" normalizeH="0" baseline="0" smtClean="0">
            <a:ln>
              <a:noFill/>
            </a:ln>
            <a:solidFill>
              <a:schemeClr val="bg1"/>
            </a:solidFill>
            <a:effectLst/>
            <a:latin typeface="Gill Sans MT" pitchFamily="32"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altLang="ru-RU" sz="1800" b="0" i="0" u="none" strike="noStrike" cap="none" normalizeH="0" baseline="0" smtClean="0">
            <a:ln>
              <a:noFill/>
            </a:ln>
            <a:solidFill>
              <a:schemeClr val="bg1"/>
            </a:solidFill>
            <a:effectLst/>
            <a:latin typeface="Gill Sans MT" pitchFamily="32" charset="0"/>
            <a:cs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4_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Calibri"/>
        <a:ea typeface="Microsoft YaHei"/>
        <a:cs typeface=""/>
      </a:majorFont>
      <a:minorFont>
        <a:latin typeface="Calibri"/>
        <a:ea typeface="Microsoft YaHei"/>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altLang="ru-RU" sz="1800" b="0" i="0" u="none" strike="noStrike" cap="none" normalizeH="0" baseline="0" smtClean="0">
            <a:ln>
              <a:noFill/>
            </a:ln>
            <a:solidFill>
              <a:schemeClr val="bg1"/>
            </a:solidFill>
            <a:effectLst/>
            <a:latin typeface="Gill Sans MT" pitchFamily="32"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altLang="ru-RU" sz="1800" b="0" i="0" u="none" strike="noStrike" cap="none" normalizeH="0" baseline="0" smtClean="0">
            <a:ln>
              <a:noFill/>
            </a:ln>
            <a:solidFill>
              <a:schemeClr val="bg1"/>
            </a:solidFill>
            <a:effectLst/>
            <a:latin typeface="Gill Sans MT" pitchFamily="32" charset="0"/>
            <a:cs typeface="Arial"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4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5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16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17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8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2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18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19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Corbe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0_Правила сертификации аудитора фон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0_болванка ">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10708</TotalTime>
  <Words>23528</Words>
  <Application>Microsoft Office PowerPoint</Application>
  <PresentationFormat>Экран (4:3)</PresentationFormat>
  <Paragraphs>2292</Paragraphs>
  <Slides>174</Slides>
  <Notes>44</Notes>
  <HiddenSlides>0</HiddenSlides>
  <MMClips>0</MMClips>
  <ScaleCrop>false</ScaleCrop>
  <HeadingPairs>
    <vt:vector size="8" baseType="variant">
      <vt:variant>
        <vt:lpstr>Использованные шрифты</vt:lpstr>
      </vt:variant>
      <vt:variant>
        <vt:i4>15</vt:i4>
      </vt:variant>
      <vt:variant>
        <vt:lpstr>Тема</vt:lpstr>
      </vt:variant>
      <vt:variant>
        <vt:i4>32</vt:i4>
      </vt:variant>
      <vt:variant>
        <vt:lpstr>Внедренные серверы OLE</vt:lpstr>
      </vt:variant>
      <vt:variant>
        <vt:i4>1</vt:i4>
      </vt:variant>
      <vt:variant>
        <vt:lpstr>Заголовки слайдов</vt:lpstr>
      </vt:variant>
      <vt:variant>
        <vt:i4>174</vt:i4>
      </vt:variant>
    </vt:vector>
  </HeadingPairs>
  <TitlesOfParts>
    <vt:vector size="222" baseType="lpstr">
      <vt:lpstr>Arial</vt:lpstr>
      <vt:lpstr>Arial Black</vt:lpstr>
      <vt:lpstr>Calibri</vt:lpstr>
      <vt:lpstr>Calibri Light</vt:lpstr>
      <vt:lpstr>Corbel</vt:lpstr>
      <vt:lpstr>Franklin Gothic Medium Cond</vt:lpstr>
      <vt:lpstr>Garamond</vt:lpstr>
      <vt:lpstr>Gill Sans MT</vt:lpstr>
      <vt:lpstr>Liberation Serif</vt:lpstr>
      <vt:lpstr>Lucida Grande</vt:lpstr>
      <vt:lpstr>Segoe UI Symbol</vt:lpstr>
      <vt:lpstr>system-ui</vt:lpstr>
      <vt:lpstr>Times New Roman</vt:lpstr>
      <vt:lpstr>Times New Roman Cyr</vt:lpstr>
      <vt:lpstr>Wingdings</vt:lpstr>
      <vt:lpstr>Правила сертификации аудитора фон 2</vt:lpstr>
      <vt:lpstr>1_Тема Office</vt:lpstr>
      <vt:lpstr>12_болванка </vt:lpstr>
      <vt:lpstr>3_болванка </vt:lpstr>
      <vt:lpstr>2_болванка </vt:lpstr>
      <vt:lpstr>10_Правила сертификации аудитора фон 2</vt:lpstr>
      <vt:lpstr>болванка </vt:lpstr>
      <vt:lpstr>Тема Office</vt:lpstr>
      <vt:lpstr>10_болванка </vt:lpstr>
      <vt:lpstr>3_Тема Office</vt:lpstr>
      <vt:lpstr>1_болванка </vt:lpstr>
      <vt:lpstr>9_болванка </vt:lpstr>
      <vt:lpstr>5_Правила сертификации аудитора фон 2</vt:lpstr>
      <vt:lpstr>2_Тема Office</vt:lpstr>
      <vt:lpstr>1_Правила сертификации аудитора фон 2</vt:lpstr>
      <vt:lpstr>2_Правила сертификации аудитора фон 2</vt:lpstr>
      <vt:lpstr>4_болванка </vt:lpstr>
      <vt:lpstr>7_болванка </vt:lpstr>
      <vt:lpstr>5_болванка </vt:lpstr>
      <vt:lpstr>6_болванка </vt:lpstr>
      <vt:lpstr>11_болванка </vt:lpstr>
      <vt:lpstr>13_болванка </vt:lpstr>
      <vt:lpstr>7_Тема Office</vt:lpstr>
      <vt:lpstr>4_Тема Office</vt:lpstr>
      <vt:lpstr>14_болванка </vt:lpstr>
      <vt:lpstr>15_болванка </vt:lpstr>
      <vt:lpstr>16_болванка </vt:lpstr>
      <vt:lpstr>17_болванка </vt:lpstr>
      <vt:lpstr>8_болванка </vt:lpstr>
      <vt:lpstr>5_Тема Office</vt:lpstr>
      <vt:lpstr>18_болванка </vt:lpstr>
      <vt:lpstr>19_болванка </vt:lpstr>
      <vt:lpstr>Microsoft Excel Chart</vt:lpstr>
      <vt:lpstr>Презентация PowerPoint</vt:lpstr>
      <vt:lpstr>Презентация PowerPoint</vt:lpstr>
      <vt:lpstr>Презентация PowerPoint</vt:lpstr>
      <vt:lpstr>Факторы, влияющие на собственный капитал</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Разминка до начало  «Мое настроение»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Главные меры увеличения прибыли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Экспресс- проверка ведения учета. Желательно каждую пятницу. Раздел Операции.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Какая линия вам кажется длиннее, А или В?</vt:lpstr>
      <vt:lpstr>Иллюзия Болдуина - классический обман  зрения:  линия А кажется гораздо длиннее линии  В, хотя на самом деле, они абсолютно равны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МСФО (IAS) 37 «Резервы, условные обязательства и условные активы»</vt:lpstr>
      <vt:lpstr>Презентация PowerPoint</vt:lpstr>
      <vt:lpstr>Презентация PowerPoint</vt:lpstr>
      <vt:lpstr>Презентация PowerPoint</vt:lpstr>
      <vt:lpstr>Презентация PowerPoint</vt:lpstr>
      <vt:lpstr>Презентация PowerPoint</vt:lpstr>
      <vt:lpstr>Информация о деятельности компании</vt:lpstr>
      <vt:lpstr>Презентация PowerPoint</vt:lpstr>
      <vt:lpstr>Презентация PowerPoint</vt:lpstr>
      <vt:lpstr>Презентация PowerPoint</vt:lpstr>
      <vt:lpstr>Этапы процесса учета.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Сверка строк ф.200.00 со строками ф.100.00</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Горизонтальный анализ баланса </vt:lpstr>
      <vt:lpstr>Оформление горизонтального и вертикального  анализ отчетности</vt:lpstr>
      <vt:lpstr>Баланс, ОФП как источник информации </vt:lpstr>
      <vt:lpstr>Презентация PowerPoint</vt:lpstr>
      <vt:lpstr>Презентация PowerPoint</vt:lpstr>
      <vt:lpstr>Трендовый анализ</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Sony</dc:creator>
  <cp:lastModifiedBy>Aigerim Galyamova</cp:lastModifiedBy>
  <cp:revision>1022</cp:revision>
  <dcterms:created xsi:type="dcterms:W3CDTF">2020-05-22T09:05:52Z</dcterms:created>
  <dcterms:modified xsi:type="dcterms:W3CDTF">2024-06-25T08:58:26Z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2020-05-21T00:00:00Z</vt:filetime>
  </property>
  <property fmtid="{D5CDD505-2E9C-101B-9397-08002B2CF9AE}" pid="3" name="LastSaved">
    <vt:filetime>2020-05-22T00:00:00Z</vt:filetime>
  </property>
</Properties>
</file>