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7" r:id="rId1"/>
    <p:sldMasterId id="2147483733" r:id="rId2"/>
    <p:sldMasterId id="2147483785" r:id="rId3"/>
    <p:sldMasterId id="2147483891" r:id="rId4"/>
    <p:sldMasterId id="2147483910" r:id="rId5"/>
  </p:sldMasterIdLst>
  <p:notesMasterIdLst>
    <p:notesMasterId r:id="rId87"/>
  </p:notesMasterIdLst>
  <p:sldIdLst>
    <p:sldId id="2331" r:id="rId6"/>
    <p:sldId id="257" r:id="rId7"/>
    <p:sldId id="1161" r:id="rId8"/>
    <p:sldId id="1191" r:id="rId9"/>
    <p:sldId id="1162" r:id="rId10"/>
    <p:sldId id="1184" r:id="rId11"/>
    <p:sldId id="2640" r:id="rId12"/>
    <p:sldId id="2671" r:id="rId13"/>
    <p:sldId id="2672" r:id="rId14"/>
    <p:sldId id="2666" r:id="rId15"/>
    <p:sldId id="2667" r:id="rId16"/>
    <p:sldId id="2669" r:id="rId17"/>
    <p:sldId id="2674" r:id="rId18"/>
    <p:sldId id="2675" r:id="rId19"/>
    <p:sldId id="2676" r:id="rId20"/>
    <p:sldId id="2677" r:id="rId21"/>
    <p:sldId id="2649" r:id="rId22"/>
    <p:sldId id="2678" r:id="rId23"/>
    <p:sldId id="2679" r:id="rId24"/>
    <p:sldId id="2643" r:id="rId25"/>
    <p:sldId id="1165" r:id="rId26"/>
    <p:sldId id="1166" r:id="rId27"/>
    <p:sldId id="1167" r:id="rId28"/>
    <p:sldId id="1168" r:id="rId29"/>
    <p:sldId id="1169" r:id="rId30"/>
    <p:sldId id="1170" r:id="rId31"/>
    <p:sldId id="1173" r:id="rId32"/>
    <p:sldId id="1171" r:id="rId33"/>
    <p:sldId id="2746" r:id="rId34"/>
    <p:sldId id="2656" r:id="rId35"/>
    <p:sldId id="1183" r:id="rId36"/>
    <p:sldId id="1175" r:id="rId37"/>
    <p:sldId id="1176" r:id="rId38"/>
    <p:sldId id="1178" r:id="rId39"/>
    <p:sldId id="1192" r:id="rId40"/>
    <p:sldId id="2635" r:id="rId41"/>
    <p:sldId id="2684" r:id="rId42"/>
    <p:sldId id="2638" r:id="rId43"/>
    <p:sldId id="2660" r:id="rId44"/>
    <p:sldId id="2637" r:id="rId45"/>
    <p:sldId id="2636" r:id="rId46"/>
    <p:sldId id="2670" r:id="rId47"/>
    <p:sldId id="2647" r:id="rId48"/>
    <p:sldId id="2681" r:id="rId49"/>
    <p:sldId id="1202" r:id="rId50"/>
    <p:sldId id="1204" r:id="rId51"/>
    <p:sldId id="2680" r:id="rId52"/>
    <p:sldId id="1181" r:id="rId53"/>
    <p:sldId id="2657" r:id="rId54"/>
    <p:sldId id="2582" r:id="rId55"/>
    <p:sldId id="2520" r:id="rId56"/>
    <p:sldId id="2658" r:id="rId57"/>
    <p:sldId id="2659" r:id="rId58"/>
    <p:sldId id="1182" r:id="rId59"/>
    <p:sldId id="1180" r:id="rId60"/>
    <p:sldId id="1211" r:id="rId61"/>
    <p:sldId id="1186" r:id="rId62"/>
    <p:sldId id="2580" r:id="rId63"/>
    <p:sldId id="2581" r:id="rId64"/>
    <p:sldId id="1179" r:id="rId65"/>
    <p:sldId id="1218" r:id="rId66"/>
    <p:sldId id="1219" r:id="rId67"/>
    <p:sldId id="1220" r:id="rId68"/>
    <p:sldId id="1203" r:id="rId69"/>
    <p:sldId id="289" r:id="rId70"/>
    <p:sldId id="2531" r:id="rId71"/>
    <p:sldId id="2532" r:id="rId72"/>
    <p:sldId id="276" r:id="rId73"/>
    <p:sldId id="2533" r:id="rId74"/>
    <p:sldId id="2529" r:id="rId75"/>
    <p:sldId id="2654" r:id="rId76"/>
    <p:sldId id="2655" r:id="rId77"/>
    <p:sldId id="2661" r:id="rId78"/>
    <p:sldId id="2662" r:id="rId79"/>
    <p:sldId id="2663" r:id="rId80"/>
    <p:sldId id="2664" r:id="rId81"/>
    <p:sldId id="2665" r:id="rId82"/>
    <p:sldId id="2528" r:id="rId83"/>
    <p:sldId id="2530" r:id="rId84"/>
    <p:sldId id="2652" r:id="rId85"/>
    <p:sldId id="1916" r:id="rId86"/>
  </p:sldIdLst>
  <p:sldSz cx="9144000" cy="6858000" type="screen4x3"/>
  <p:notesSz cx="9144000" cy="6858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Зарина Галямова" initials="ЗГ" lastIdx="3" clrIdx="0">
    <p:extLst>
      <p:ext uri="{19B8F6BF-5375-455C-9EA6-DF929625EA0E}">
        <p15:presenceInfo xmlns:p15="http://schemas.microsoft.com/office/powerpoint/2012/main" userId="8dfa6c4c709944f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9AB95B"/>
    <a:srgbClr val="809E43"/>
    <a:srgbClr val="C0DB89"/>
    <a:srgbClr val="B9E06A"/>
    <a:srgbClr val="E0EACC"/>
    <a:srgbClr val="CCE892"/>
    <a:srgbClr val="D0E4A6"/>
    <a:srgbClr val="FFFFFF"/>
    <a:srgbClr val="9BBB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Светлый стиль 2 — акцент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Средний стиль 1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834" autoAdjust="0"/>
    <p:restoredTop sz="95726" autoAdjust="0"/>
  </p:normalViewPr>
  <p:slideViewPr>
    <p:cSldViewPr>
      <p:cViewPr varScale="1">
        <p:scale>
          <a:sx n="100" d="100"/>
          <a:sy n="100" d="100"/>
        </p:scale>
        <p:origin x="1125" y="6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presProps" Target="presProp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5.xml"/><Relationship Id="rId90" Type="http://schemas.openxmlformats.org/officeDocument/2006/relationships/viewProps" Target="viewProps.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tableStyles" Target="tableStyles.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notesMaster" Target="notesMasters/notesMaster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6801D41A-DA17-4C28-A0E9-0805F4E3ABC5}" type="datetimeFigureOut">
              <a:rPr lang="ru-RU" smtClean="0"/>
              <a:t>25.06.2024</a:t>
            </a:fld>
            <a:endParaRPr lang="ru-RU"/>
          </a:p>
        </p:txBody>
      </p:sp>
      <p:sp>
        <p:nvSpPr>
          <p:cNvPr id="4" name="Образ слайда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8EF3FA03-A494-4F1F-8A24-9E48176D72C2}" type="slidenum">
              <a:rPr lang="ru-RU" smtClean="0"/>
              <a:t>‹#›</a:t>
            </a:fld>
            <a:endParaRPr lang="ru-RU"/>
          </a:p>
        </p:txBody>
      </p:sp>
    </p:spTree>
    <p:extLst>
      <p:ext uri="{BB962C8B-B14F-4D97-AF65-F5344CB8AC3E}">
        <p14:creationId xmlns:p14="http://schemas.microsoft.com/office/powerpoint/2010/main" val="16472949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EF3FA03-A494-4F1F-8A24-9E48176D72C2}" type="slidenum">
              <a:rPr lang="ru-RU" smtClean="0"/>
              <a:t>11</a:t>
            </a:fld>
            <a:endParaRPr lang="ru-RU"/>
          </a:p>
        </p:txBody>
      </p:sp>
    </p:spTree>
    <p:extLst>
      <p:ext uri="{BB962C8B-B14F-4D97-AF65-F5344CB8AC3E}">
        <p14:creationId xmlns:p14="http://schemas.microsoft.com/office/powerpoint/2010/main" val="2679154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EF3FA03-A494-4F1F-8A24-9E48176D72C2}" type="slidenum">
              <a:rPr lang="ru-RU" smtClean="0"/>
              <a:t>12</a:t>
            </a:fld>
            <a:endParaRPr lang="ru-RU"/>
          </a:p>
        </p:txBody>
      </p:sp>
    </p:spTree>
    <p:extLst>
      <p:ext uri="{BB962C8B-B14F-4D97-AF65-F5344CB8AC3E}">
        <p14:creationId xmlns:p14="http://schemas.microsoft.com/office/powerpoint/2010/main" val="372373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8EF3FA03-A494-4F1F-8A24-9E48176D72C2}" type="slidenum">
              <a:rPr lang="ru-RU" smtClean="0"/>
              <a:t>35</a:t>
            </a:fld>
            <a:endParaRPr lang="ru-RU"/>
          </a:p>
        </p:txBody>
      </p:sp>
    </p:spTree>
    <p:extLst>
      <p:ext uri="{BB962C8B-B14F-4D97-AF65-F5344CB8AC3E}">
        <p14:creationId xmlns:p14="http://schemas.microsoft.com/office/powerpoint/2010/main" val="4213617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16182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38716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07241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4 250 от 10 МЗП</a:t>
            </a:r>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28196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4 250 от 10 МЗП</a:t>
            </a:r>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201806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6"/>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CA2B6DC-DE54-4601-B3F6-AB60D2AB947B}"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4375140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0155226-9F21-4F2B-BEE9-DF53E834A144}"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1250468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9"/>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B099F88-94F5-4A2B-8F18-25995F7E8518}"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2117020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6"/>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5"/>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0"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0"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1725720744"/>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6"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580179140"/>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4"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662483248"/>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6"/>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68084191"/>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0"/>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2435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4696649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4"/>
            <a:ext cx="77724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22313" y="2906718"/>
            <a:ext cx="77724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1466662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6E13DAC-7A84-4034-BBB2-2F5E75CB2E82}"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059787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53E870C-2AEA-43F2-8200-AECBBF924E3C}"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5976091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8" y="1535113"/>
            <a:ext cx="4041775"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4645028" y="2174875"/>
            <a:ext cx="4041775"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6E13DAC-7A84-4034-BBB2-2F5E75CB2E82}" type="datetimeFigureOut">
              <a:rPr lang="en-US" smtClean="0"/>
              <a:pPr/>
              <a:t>6/25/2024</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8355662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6E13DAC-7A84-4034-BBB2-2F5E75CB2E82}" type="datetimeFigureOut">
              <a:rPr lang="en-US" smtClean="0"/>
              <a:pPr/>
              <a:t>6/25/2024</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5490357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6E13DAC-7A84-4034-BBB2-2F5E75CB2E82}" type="datetimeFigureOut">
              <a:rPr lang="en-US" smtClean="0"/>
              <a:pPr/>
              <a:t>6/25/2024</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3589536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3" y="273050"/>
            <a:ext cx="3008313"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575052" y="273055"/>
            <a:ext cx="5111751"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3" y="1435103"/>
            <a:ext cx="3008313"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B6E13DAC-7A84-4034-BBB2-2F5E75CB2E82}"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44166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r>
              <a:rPr lang="ru-RU"/>
              <a:t>Вставка рисунка</a:t>
            </a:r>
            <a:endParaRPr lang="ru-RU" dirty="0"/>
          </a:p>
        </p:txBody>
      </p:sp>
      <p:sp>
        <p:nvSpPr>
          <p:cNvPr id="4" name="Текст 3"/>
          <p:cNvSpPr>
            <a:spLocks noGrp="1"/>
          </p:cNvSpPr>
          <p:nvPr>
            <p:ph type="body" sz="half" idx="2"/>
          </p:nvPr>
        </p:nvSpPr>
        <p:spPr>
          <a:xfrm>
            <a:off x="1792288" y="5367339"/>
            <a:ext cx="54864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B6E13DAC-7A84-4034-BBB2-2F5E75CB2E82}"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241933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6745514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2"/>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2"/>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3950469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9"/>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1"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2"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38013922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dirty="0"/>
          </a:p>
        </p:txBody>
      </p:sp>
      <p:sp>
        <p:nvSpPr>
          <p:cNvPr id="9" name="文本占位符 8"/>
          <p:cNvSpPr>
            <a:spLocks noGrp="1"/>
          </p:cNvSpPr>
          <p:nvPr>
            <p:ph type="body" sz="quarter" idx="11"/>
          </p:nvPr>
        </p:nvSpPr>
        <p:spPr>
          <a:xfrm>
            <a:off x="714378"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3819322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6"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483650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26F219A-0B7D-4B21-AC69-EFEA5B99C9DC}"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5989487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8990554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8531" y="186344"/>
            <a:ext cx="7771070" cy="788471"/>
          </a:xfrm>
        </p:spPr>
        <p:txBody>
          <a:bodyPr lIns="0" tIns="0" rIns="0" bIns="0" anchor="b" anchorCtr="0">
            <a:noAutofit/>
          </a:bodyPr>
          <a:lstStyle>
            <a:lvl1pPr algn="l">
              <a:defRPr sz="1662">
                <a:solidFill>
                  <a:schemeClr val="tx2"/>
                </a:solidFill>
              </a:defRPr>
            </a:lvl1pPr>
          </a:lstStyle>
          <a:p>
            <a:r>
              <a:rPr lang="en-GB"/>
              <a:t>Click to edit Master title style</a:t>
            </a:r>
            <a:endParaRPr lang="en-US" dirty="0"/>
          </a:p>
        </p:txBody>
      </p:sp>
      <p:sp>
        <p:nvSpPr>
          <p:cNvPr id="12" name="Text Placeholder 5"/>
          <p:cNvSpPr>
            <a:spLocks noGrp="1"/>
          </p:cNvSpPr>
          <p:nvPr>
            <p:ph type="body" sz="quarter" idx="13"/>
          </p:nvPr>
        </p:nvSpPr>
        <p:spPr>
          <a:xfrm>
            <a:off x="458528" y="1110518"/>
            <a:ext cx="7771071" cy="4466167"/>
          </a:xfrm>
        </p:spPr>
        <p:txBody>
          <a:bodyPr lIns="0" tIns="0" rIns="0" bIns="0">
            <a:noAutofit/>
          </a:bodyPr>
          <a:lstStyle>
            <a:lvl1pPr marL="143988" indent="-143988">
              <a:lnSpc>
                <a:spcPts val="1650"/>
              </a:lnSpc>
              <a:spcBef>
                <a:spcPts val="0"/>
              </a:spcBef>
              <a:spcAft>
                <a:spcPts val="900"/>
              </a:spcAft>
              <a:buClrTx/>
              <a:defRPr sz="1214">
                <a:solidFill>
                  <a:schemeClr val="bg2"/>
                </a:solidFill>
              </a:defRPr>
            </a:lvl1pPr>
            <a:lvl2pPr marL="308543" indent="-143988">
              <a:lnSpc>
                <a:spcPts val="1650"/>
              </a:lnSpc>
              <a:spcBef>
                <a:spcPts val="0"/>
              </a:spcBef>
              <a:spcAft>
                <a:spcPts val="900"/>
              </a:spcAft>
              <a:buFont typeface="Lucida Grande"/>
              <a:buChar char="–"/>
              <a:defRPr sz="1214">
                <a:solidFill>
                  <a:schemeClr val="bg2"/>
                </a:solidFill>
              </a:defRPr>
            </a:lvl2pPr>
            <a:lvl3pPr marL="479958" indent="-143988">
              <a:lnSpc>
                <a:spcPts val="1650"/>
              </a:lnSpc>
              <a:spcBef>
                <a:spcPts val="0"/>
              </a:spcBef>
              <a:spcAft>
                <a:spcPts val="900"/>
              </a:spcAft>
              <a:buFont typeface="Lucida Grande"/>
              <a:buChar char="–"/>
              <a:defRPr sz="1214">
                <a:solidFill>
                  <a:schemeClr val="bg2"/>
                </a:solidFill>
              </a:defRPr>
            </a:lvl3pPr>
            <a:lvl4pPr marL="651370" indent="-143988">
              <a:lnSpc>
                <a:spcPts val="1650"/>
              </a:lnSpc>
              <a:spcBef>
                <a:spcPts val="0"/>
              </a:spcBef>
              <a:spcAft>
                <a:spcPts val="900"/>
              </a:spcAft>
              <a:buFont typeface="Lucida Grande"/>
              <a:buChar char="–"/>
              <a:defRPr sz="1214">
                <a:solidFill>
                  <a:schemeClr val="bg2"/>
                </a:solidFill>
              </a:defRPr>
            </a:lvl4pPr>
            <a:lvl5pPr marL="822783" indent="-143988">
              <a:lnSpc>
                <a:spcPts val="1650"/>
              </a:lnSpc>
              <a:spcBef>
                <a:spcPts val="0"/>
              </a:spcBef>
              <a:spcAft>
                <a:spcPts val="900"/>
              </a:spcAft>
              <a:buFont typeface="Lucida Grande"/>
              <a:buChar char="–"/>
              <a:defRPr sz="1214">
                <a:solidFill>
                  <a:schemeClr val="bg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11887071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8"/>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FA968A20-5CD3-4283-BECA-3DD124136301}"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E2480DD-2DB0-4D16-89D1-80CC2E921999}" type="slidenum">
              <a:rPr lang="ru-RU"/>
              <a:pPr>
                <a:defRPr/>
              </a:pPr>
              <a:t>‹#›</a:t>
            </a:fld>
            <a:endParaRPr lang="ru-RU"/>
          </a:p>
        </p:txBody>
      </p:sp>
    </p:spTree>
    <p:extLst>
      <p:ext uri="{BB962C8B-B14F-4D97-AF65-F5344CB8AC3E}">
        <p14:creationId xmlns:p14="http://schemas.microsoft.com/office/powerpoint/2010/main" val="25899420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06D97670-7722-4D1D-AF85-AAD9F001ACCB}"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C617F0F-3852-40AD-AD9F-1AE5B6AADFCC}" type="slidenum">
              <a:rPr lang="ru-RU"/>
              <a:pPr>
                <a:defRPr/>
              </a:pPr>
              <a:t>‹#›</a:t>
            </a:fld>
            <a:endParaRPr lang="ru-RU"/>
          </a:p>
        </p:txBody>
      </p:sp>
    </p:spTree>
    <p:extLst>
      <p:ext uri="{BB962C8B-B14F-4D97-AF65-F5344CB8AC3E}">
        <p14:creationId xmlns:p14="http://schemas.microsoft.com/office/powerpoint/2010/main" val="29396845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22313" y="2906716"/>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A7BBE06D-9AAC-4C5C-AECC-928B7D509BFB}"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C8E4CFA-31C3-43CA-AB1A-4849D192F339}" type="slidenum">
              <a:rPr lang="ru-RU"/>
              <a:pPr>
                <a:defRPr/>
              </a:pPr>
              <a:t>‹#›</a:t>
            </a:fld>
            <a:endParaRPr lang="ru-RU"/>
          </a:p>
        </p:txBody>
      </p:sp>
    </p:spTree>
    <p:extLst>
      <p:ext uri="{BB962C8B-B14F-4D97-AF65-F5344CB8AC3E}">
        <p14:creationId xmlns:p14="http://schemas.microsoft.com/office/powerpoint/2010/main" val="9546787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4A71ADAC-6A00-408F-B543-74380130B7FF}"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755787C-C76F-4B6F-9383-52E44727D4EB}" type="slidenum">
              <a:rPr lang="ru-RU"/>
              <a:pPr>
                <a:defRPr/>
              </a:pPr>
              <a:t>‹#›</a:t>
            </a:fld>
            <a:endParaRPr lang="ru-RU"/>
          </a:p>
        </p:txBody>
      </p:sp>
    </p:spTree>
    <p:extLst>
      <p:ext uri="{BB962C8B-B14F-4D97-AF65-F5344CB8AC3E}">
        <p14:creationId xmlns:p14="http://schemas.microsoft.com/office/powerpoint/2010/main" val="8891987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7"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4645027"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49695709-0D18-4221-90A0-BBC657391DB1}" type="datetimeFigureOut">
              <a:rPr lang="ru-RU"/>
              <a:pPr>
                <a:defRPr/>
              </a:pPr>
              <a:t>25.06.2024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A88517BE-3DE9-441C-8B26-E3DA0D6338D9}" type="slidenum">
              <a:rPr lang="ru-RU"/>
              <a:pPr>
                <a:defRPr/>
              </a:pPr>
              <a:t>‹#›</a:t>
            </a:fld>
            <a:endParaRPr lang="ru-RU"/>
          </a:p>
        </p:txBody>
      </p:sp>
    </p:spTree>
    <p:extLst>
      <p:ext uri="{BB962C8B-B14F-4D97-AF65-F5344CB8AC3E}">
        <p14:creationId xmlns:p14="http://schemas.microsoft.com/office/powerpoint/2010/main" val="34941405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1778D9B0-A318-4B73-8524-0212A6D5B6B7}" type="datetimeFigureOut">
              <a:rPr lang="ru-RU"/>
              <a:pPr>
                <a:defRPr/>
              </a:pPr>
              <a:t>25.06.2024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59DED7C-236E-4B25-9B80-7F184B186558}" type="slidenum">
              <a:rPr lang="ru-RU"/>
              <a:pPr>
                <a:defRPr/>
              </a:pPr>
              <a:t>‹#›</a:t>
            </a:fld>
            <a:endParaRPr lang="ru-RU"/>
          </a:p>
        </p:txBody>
      </p:sp>
    </p:spTree>
    <p:extLst>
      <p:ext uri="{BB962C8B-B14F-4D97-AF65-F5344CB8AC3E}">
        <p14:creationId xmlns:p14="http://schemas.microsoft.com/office/powerpoint/2010/main" val="28104848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4952420-3547-45BA-84D9-7783C751B251}" type="datetimeFigureOut">
              <a:rPr lang="ru-RU"/>
              <a:pPr>
                <a:defRPr/>
              </a:pPr>
              <a:t>25.06.2024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AF5050F0-9FB3-463C-B9D5-B3663E9B601A}" type="slidenum">
              <a:rPr lang="ru-RU"/>
              <a:pPr>
                <a:defRPr/>
              </a:pPr>
              <a:t>‹#›</a:t>
            </a:fld>
            <a:endParaRPr lang="ru-RU"/>
          </a:p>
        </p:txBody>
      </p:sp>
    </p:spTree>
    <p:extLst>
      <p:ext uri="{BB962C8B-B14F-4D97-AF65-F5344CB8AC3E}">
        <p14:creationId xmlns:p14="http://schemas.microsoft.com/office/powerpoint/2010/main" val="28262033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575051" y="273053"/>
            <a:ext cx="5111751"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2"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8196B6C8-ECFF-41AA-A5E7-B05BFE347C18}"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4685734-29B9-4DB5-AAEF-4EB70D468CBA}" type="slidenum">
              <a:rPr lang="ru-RU"/>
              <a:pPr>
                <a:defRPr/>
              </a:pPr>
              <a:t>‹#›</a:t>
            </a:fld>
            <a:endParaRPr lang="ru-RU"/>
          </a:p>
        </p:txBody>
      </p:sp>
    </p:spTree>
    <p:extLst>
      <p:ext uri="{BB962C8B-B14F-4D97-AF65-F5344CB8AC3E}">
        <p14:creationId xmlns:p14="http://schemas.microsoft.com/office/powerpoint/2010/main" val="865158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2DF9FDF-43E4-4870-AC3D-49415DEE3B09}"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97377542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pPr lvl="0"/>
            <a:r>
              <a:rPr lang="ru-RU" noProof="0"/>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2981F40B-E14C-478A-B286-71637B3F838F}"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CF7AD10-8923-476E-86FE-8F2475797CE5}" type="slidenum">
              <a:rPr lang="ru-RU"/>
              <a:pPr>
                <a:defRPr/>
              </a:pPr>
              <a:t>‹#›</a:t>
            </a:fld>
            <a:endParaRPr lang="ru-RU"/>
          </a:p>
        </p:txBody>
      </p:sp>
    </p:spTree>
    <p:extLst>
      <p:ext uri="{BB962C8B-B14F-4D97-AF65-F5344CB8AC3E}">
        <p14:creationId xmlns:p14="http://schemas.microsoft.com/office/powerpoint/2010/main" val="374940031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7DB8ACE0-EF7D-4547-A61B-3F82AE622965}"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F9A4EA1-F74C-4E3B-8B71-4C2049BDEA2B}" type="slidenum">
              <a:rPr lang="ru-RU"/>
              <a:pPr>
                <a:defRPr/>
              </a:pPr>
              <a:t>‹#›</a:t>
            </a:fld>
            <a:endParaRPr lang="ru-RU"/>
          </a:p>
        </p:txBody>
      </p:sp>
    </p:spTree>
    <p:extLst>
      <p:ext uri="{BB962C8B-B14F-4D97-AF65-F5344CB8AC3E}">
        <p14:creationId xmlns:p14="http://schemas.microsoft.com/office/powerpoint/2010/main" val="240990466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1"/>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A20EBF9D-EE90-4ECB-963D-003707766480}"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E9AC71E-3CB7-4E4C-BA16-96D0AAD226A6}" type="slidenum">
              <a:rPr lang="ru-RU"/>
              <a:pPr>
                <a:defRPr/>
              </a:pPr>
              <a:t>‹#›</a:t>
            </a:fld>
            <a:endParaRPr lang="ru-RU"/>
          </a:p>
        </p:txBody>
      </p:sp>
    </p:spTree>
    <p:extLst>
      <p:ext uri="{BB962C8B-B14F-4D97-AF65-F5344CB8AC3E}">
        <p14:creationId xmlns:p14="http://schemas.microsoft.com/office/powerpoint/2010/main" val="35674814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rtlCol="0">
            <a:normAutofit/>
          </a:bodyPr>
          <a:lstStyle/>
          <a:p>
            <a:pPr lvl="0"/>
            <a:r>
              <a:rPr lang="ru-RU" altLang="zh-CN" noProof="0"/>
              <a:t>Вставка таблицы</a:t>
            </a:r>
            <a:endParaRPr lang="zh-CN" altLang="en-US" noProof="0"/>
          </a:p>
        </p:txBody>
      </p:sp>
      <p:sp>
        <p:nvSpPr>
          <p:cNvPr id="16" name="图片占位符 15"/>
          <p:cNvSpPr>
            <a:spLocks noGrp="1"/>
          </p:cNvSpPr>
          <p:nvPr>
            <p:ph type="pic" sz="quarter" idx="11"/>
          </p:nvPr>
        </p:nvSpPr>
        <p:spPr>
          <a:xfrm>
            <a:off x="428597" y="428607"/>
            <a:ext cx="2500313" cy="2214563"/>
          </a:xfrm>
          <a:prstGeom prst="rect">
            <a:avLst/>
          </a:prstGeom>
        </p:spPr>
        <p:txBody>
          <a:bodyPr rtlCol="0">
            <a:normAutofit/>
          </a:bodyPr>
          <a:lstStyle/>
          <a:p>
            <a:pPr lvl="0"/>
            <a:r>
              <a:rPr lang="ru-RU" altLang="zh-CN" noProof="0"/>
              <a:t>Вставка рисунка</a:t>
            </a:r>
            <a:endParaRPr lang="zh-CN" altLang="en-US" noProof="0"/>
          </a:p>
        </p:txBody>
      </p:sp>
      <p:sp>
        <p:nvSpPr>
          <p:cNvPr id="18" name="文本占位符 17"/>
          <p:cNvSpPr>
            <a:spLocks noGrp="1"/>
          </p:cNvSpPr>
          <p:nvPr>
            <p:ph type="body" sz="quarter" idx="12"/>
          </p:nvPr>
        </p:nvSpPr>
        <p:spPr>
          <a:xfrm>
            <a:off x="3143241"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1"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25954255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rtlCol="0">
            <a:normAutofit/>
          </a:bodyPr>
          <a:lstStyle/>
          <a:p>
            <a:pPr lvl="0"/>
            <a:r>
              <a:rPr lang="ru-RU" altLang="zh-CN" noProof="0"/>
              <a:t>Вставка рисунка SmartArt</a:t>
            </a:r>
            <a:endParaRPr lang="zh-CN" altLang="en-US" noProof="0"/>
          </a:p>
        </p:txBody>
      </p:sp>
      <p:sp>
        <p:nvSpPr>
          <p:cNvPr id="9" name="文本占位符 8"/>
          <p:cNvSpPr>
            <a:spLocks noGrp="1"/>
          </p:cNvSpPr>
          <p:nvPr>
            <p:ph type="body" sz="quarter" idx="11"/>
          </p:nvPr>
        </p:nvSpPr>
        <p:spPr>
          <a:xfrm>
            <a:off x="714377"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73265322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5"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27747549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8"/>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697179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69" b="1">
                <a:latin typeface="Arial"/>
                <a:cs typeface="Arial"/>
              </a:defRPr>
            </a:lvl1pPr>
          </a:lstStyle>
          <a:p>
            <a:endParaRPr/>
          </a:p>
        </p:txBody>
      </p:sp>
      <p:sp>
        <p:nvSpPr>
          <p:cNvPr id="3" name="Holder 3"/>
          <p:cNvSpPr>
            <a:spLocks noGrp="1"/>
          </p:cNvSpPr>
          <p:nvPr>
            <p:ph sz="half" idx="2"/>
          </p:nvPr>
        </p:nvSpPr>
        <p:spPr>
          <a:xfrm>
            <a:off x="383540" y="1643635"/>
            <a:ext cx="3994150" cy="340863"/>
          </a:xfrm>
          <a:prstGeom prst="rect">
            <a:avLst/>
          </a:prstGeom>
        </p:spPr>
        <p:txBody>
          <a:bodyPr wrap="square" lIns="0" tIns="0" rIns="0" bIns="0">
            <a:spAutoFit/>
          </a:bodyPr>
          <a:lstStyle>
            <a:lvl1pPr>
              <a:defRPr sz="2215" b="1">
                <a:solidFill>
                  <a:schemeClr val="bg1"/>
                </a:solidFill>
                <a:latin typeface="Arial"/>
                <a:cs typeface="Arial"/>
              </a:defRPr>
            </a:lvl1pPr>
          </a:lstStyle>
          <a:p>
            <a:endParaRPr/>
          </a:p>
        </p:txBody>
      </p:sp>
      <p:sp>
        <p:nvSpPr>
          <p:cNvPr id="4" name="Holder 4"/>
          <p:cNvSpPr>
            <a:spLocks noGrp="1"/>
          </p:cNvSpPr>
          <p:nvPr>
            <p:ph sz="half" idx="3"/>
          </p:nvPr>
        </p:nvSpPr>
        <p:spPr>
          <a:xfrm>
            <a:off x="4880228" y="1643635"/>
            <a:ext cx="3613150" cy="340863"/>
          </a:xfrm>
          <a:prstGeom prst="rect">
            <a:avLst/>
          </a:prstGeom>
        </p:spPr>
        <p:txBody>
          <a:bodyPr wrap="square" lIns="0" tIns="0" rIns="0" bIns="0">
            <a:spAutoFit/>
          </a:bodyPr>
          <a:lstStyle>
            <a:lvl1pPr>
              <a:defRPr sz="2215" b="1">
                <a:solidFill>
                  <a:schemeClr val="bg1"/>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pPr fontAlgn="base">
              <a:spcBef>
                <a:spcPct val="0"/>
              </a:spcBef>
              <a:spcAft>
                <a:spcPct val="0"/>
              </a:spcAft>
              <a:defRPr/>
            </a:pPr>
            <a:endParaRPr lang="ru-RU">
              <a:solidFill>
                <a:prstClr val="black">
                  <a:tint val="75000"/>
                </a:prstClr>
              </a:solidFill>
              <a:latin typeface="Gill Sans MT" pitchFamily="34" charset="0"/>
              <a:cs typeface="Arial" charset="0"/>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pPr fontAlgn="base">
              <a:spcBef>
                <a:spcPct val="0"/>
              </a:spcBef>
              <a:spcAft>
                <a:spcPct val="0"/>
              </a:spcAft>
              <a:defRPr/>
            </a:pPr>
            <a:fld id="{1D8BD707-D9CF-40AE-B4C6-C98DA3205C09}" type="datetimeFigureOut">
              <a:rPr lang="en-US" smtClean="0">
                <a:solidFill>
                  <a:prstClr val="black">
                    <a:tint val="75000"/>
                  </a:prstClr>
                </a:solidFill>
                <a:latin typeface="Gill Sans MT" pitchFamily="34" charset="0"/>
                <a:cs typeface="Arial" charset="0"/>
              </a:rPr>
              <a:pPr fontAlgn="base">
                <a:spcBef>
                  <a:spcPct val="0"/>
                </a:spcBef>
                <a:spcAft>
                  <a:spcPct val="0"/>
                </a:spcAft>
                <a:defRPr/>
              </a:pPr>
              <a:t>6/25/2024</a:t>
            </a:fld>
            <a:endParaRPr lang="en-US">
              <a:solidFill>
                <a:prstClr val="black">
                  <a:tint val="75000"/>
                </a:prstClr>
              </a:solidFill>
              <a:latin typeface="Gill Sans MT" pitchFamily="34" charset="0"/>
              <a:cs typeface="Arial" charset="0"/>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pPr fontAlgn="base">
              <a:spcBef>
                <a:spcPct val="0"/>
              </a:spcBef>
              <a:spcAft>
                <a:spcPct val="0"/>
              </a:spcAft>
              <a:defRPr/>
            </a:pPr>
            <a:fld id="{B6F15528-21DE-4FAA-801E-634DDDAF4B2B}" type="slidenum">
              <a:rPr lang="ru-RU" smtClean="0">
                <a:solidFill>
                  <a:prstClr val="black">
                    <a:tint val="75000"/>
                  </a:prstClr>
                </a:solidFill>
                <a:latin typeface="Gill Sans MT" pitchFamily="34" charset="0"/>
                <a:cs typeface="Arial" charset="0"/>
              </a:rPr>
              <a:pPr fontAlgn="base">
                <a:spcBef>
                  <a:spcPct val="0"/>
                </a:spcBef>
                <a:spcAft>
                  <a:spcPct val="0"/>
                </a:spcAft>
                <a:defRPr/>
              </a:pPr>
              <a:t>‹#›</a:t>
            </a:fld>
            <a:endParaRPr lang="ru-RU">
              <a:solidFill>
                <a:prstClr val="black">
                  <a:tint val="75000"/>
                </a:prstClr>
              </a:solidFill>
              <a:latin typeface="Gill Sans MT" pitchFamily="34" charset="0"/>
              <a:cs typeface="Arial" charset="0"/>
            </a:endParaRPr>
          </a:p>
        </p:txBody>
      </p:sp>
    </p:spTree>
    <p:extLst>
      <p:ext uri="{BB962C8B-B14F-4D97-AF65-F5344CB8AC3E}">
        <p14:creationId xmlns:p14="http://schemas.microsoft.com/office/powerpoint/2010/main" val="74928562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785920" y="714358"/>
            <a:ext cx="5572125" cy="4143375"/>
          </a:xfrm>
          <a:prstGeom prst="rect">
            <a:avLst/>
          </a:prstGeom>
        </p:spPr>
        <p:txBody>
          <a:bodyPr/>
          <a:lstStyle/>
          <a:p>
            <a:r>
              <a:rPr lang="ru-RU" altLang="zh-CN"/>
              <a:t>Вставка диаграммы</a:t>
            </a:r>
            <a:endParaRPr lang="zh-CN" altLang="en-US"/>
          </a:p>
        </p:txBody>
      </p:sp>
      <p:sp>
        <p:nvSpPr>
          <p:cNvPr id="5" name="文本占位符 4"/>
          <p:cNvSpPr>
            <a:spLocks noGrp="1"/>
          </p:cNvSpPr>
          <p:nvPr>
            <p:ph type="body" sz="quarter" idx="11"/>
          </p:nvPr>
        </p:nvSpPr>
        <p:spPr>
          <a:xfrm>
            <a:off x="4500564" y="5000625"/>
            <a:ext cx="2857500"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89761978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0"/>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FA968A20-5CD3-4283-BECA-3DD124136301}"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E2480DD-2DB0-4D16-89D1-80CC2E921999}" type="slidenum">
              <a:rPr lang="ru-RU"/>
              <a:pPr>
                <a:defRPr/>
              </a:pPr>
              <a:t>‹#›</a:t>
            </a:fld>
            <a:endParaRPr lang="ru-RU"/>
          </a:p>
        </p:txBody>
      </p:sp>
    </p:spTree>
    <p:extLst>
      <p:ext uri="{BB962C8B-B14F-4D97-AF65-F5344CB8AC3E}">
        <p14:creationId xmlns:p14="http://schemas.microsoft.com/office/powerpoint/2010/main" val="3359826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2B8D4C7-7CBC-4D9D-B500-A764DDB578F7}" type="datetime1">
              <a:rPr lang="ru-RU" smtClean="0"/>
              <a:pPr/>
              <a:t>25.06.2024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9329432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06D97670-7722-4D1D-AF85-AAD9F001ACCB}"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C617F0F-3852-40AD-AD9F-1AE5B6AADFCC}" type="slidenum">
              <a:rPr lang="ru-RU"/>
              <a:pPr>
                <a:defRPr/>
              </a:pPr>
              <a:t>‹#›</a:t>
            </a:fld>
            <a:endParaRPr lang="ru-RU"/>
          </a:p>
        </p:txBody>
      </p:sp>
    </p:spTree>
    <p:extLst>
      <p:ext uri="{BB962C8B-B14F-4D97-AF65-F5344CB8AC3E}">
        <p14:creationId xmlns:p14="http://schemas.microsoft.com/office/powerpoint/2010/main" val="161654706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4"/>
            <a:ext cx="77724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22313" y="2906718"/>
            <a:ext cx="77724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A7BBE06D-9AAC-4C5C-AECC-928B7D509BFB}"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C8E4CFA-31C3-43CA-AB1A-4849D192F339}" type="slidenum">
              <a:rPr lang="ru-RU"/>
              <a:pPr>
                <a:defRPr/>
              </a:pPr>
              <a:t>‹#›</a:t>
            </a:fld>
            <a:endParaRPr lang="ru-RU"/>
          </a:p>
        </p:txBody>
      </p:sp>
    </p:spTree>
    <p:extLst>
      <p:ext uri="{BB962C8B-B14F-4D97-AF65-F5344CB8AC3E}">
        <p14:creationId xmlns:p14="http://schemas.microsoft.com/office/powerpoint/2010/main" val="132369248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4A71ADAC-6A00-408F-B543-74380130B7FF}"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755787C-C76F-4B6F-9383-52E44727D4EB}" type="slidenum">
              <a:rPr lang="ru-RU"/>
              <a:pPr>
                <a:defRPr/>
              </a:pPr>
              <a:t>‹#›</a:t>
            </a:fld>
            <a:endParaRPr lang="ru-RU"/>
          </a:p>
        </p:txBody>
      </p:sp>
    </p:spTree>
    <p:extLst>
      <p:ext uri="{BB962C8B-B14F-4D97-AF65-F5344CB8AC3E}">
        <p14:creationId xmlns:p14="http://schemas.microsoft.com/office/powerpoint/2010/main" val="348746727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8" y="1535113"/>
            <a:ext cx="4041775"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4645028" y="2174875"/>
            <a:ext cx="4041775"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49695709-0D18-4221-90A0-BBC657391DB1}" type="datetimeFigureOut">
              <a:rPr lang="ru-RU"/>
              <a:pPr>
                <a:defRPr/>
              </a:pPr>
              <a:t>25.06.2024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A88517BE-3DE9-441C-8B26-E3DA0D6338D9}" type="slidenum">
              <a:rPr lang="ru-RU"/>
              <a:pPr>
                <a:defRPr/>
              </a:pPr>
              <a:t>‹#›</a:t>
            </a:fld>
            <a:endParaRPr lang="ru-RU"/>
          </a:p>
        </p:txBody>
      </p:sp>
    </p:spTree>
    <p:extLst>
      <p:ext uri="{BB962C8B-B14F-4D97-AF65-F5344CB8AC3E}">
        <p14:creationId xmlns:p14="http://schemas.microsoft.com/office/powerpoint/2010/main" val="29717903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1778D9B0-A318-4B73-8524-0212A6D5B6B7}" type="datetimeFigureOut">
              <a:rPr lang="ru-RU"/>
              <a:pPr>
                <a:defRPr/>
              </a:pPr>
              <a:t>25.06.2024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59DED7C-236E-4B25-9B80-7F184B186558}" type="slidenum">
              <a:rPr lang="ru-RU"/>
              <a:pPr>
                <a:defRPr/>
              </a:pPr>
              <a:t>‹#›</a:t>
            </a:fld>
            <a:endParaRPr lang="ru-RU"/>
          </a:p>
        </p:txBody>
      </p:sp>
    </p:spTree>
    <p:extLst>
      <p:ext uri="{BB962C8B-B14F-4D97-AF65-F5344CB8AC3E}">
        <p14:creationId xmlns:p14="http://schemas.microsoft.com/office/powerpoint/2010/main" val="413684884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4952420-3547-45BA-84D9-7783C751B251}" type="datetimeFigureOut">
              <a:rPr lang="ru-RU"/>
              <a:pPr>
                <a:defRPr/>
              </a:pPr>
              <a:t>25.06.2024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AF5050F0-9FB3-463C-B9D5-B3663E9B601A}" type="slidenum">
              <a:rPr lang="ru-RU"/>
              <a:pPr>
                <a:defRPr/>
              </a:pPr>
              <a:t>‹#›</a:t>
            </a:fld>
            <a:endParaRPr lang="ru-RU"/>
          </a:p>
        </p:txBody>
      </p:sp>
    </p:spTree>
    <p:extLst>
      <p:ext uri="{BB962C8B-B14F-4D97-AF65-F5344CB8AC3E}">
        <p14:creationId xmlns:p14="http://schemas.microsoft.com/office/powerpoint/2010/main" val="242189912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3" y="273050"/>
            <a:ext cx="3008313"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575052" y="273055"/>
            <a:ext cx="5111751"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3" y="1435103"/>
            <a:ext cx="3008313"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8196B6C8-ECFF-41AA-A5E7-B05BFE347C18}"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4685734-29B9-4DB5-AAEF-4EB70D468CBA}" type="slidenum">
              <a:rPr lang="ru-RU"/>
              <a:pPr>
                <a:defRPr/>
              </a:pPr>
              <a:t>‹#›</a:t>
            </a:fld>
            <a:endParaRPr lang="ru-RU"/>
          </a:p>
        </p:txBody>
      </p:sp>
    </p:spTree>
    <p:extLst>
      <p:ext uri="{BB962C8B-B14F-4D97-AF65-F5344CB8AC3E}">
        <p14:creationId xmlns:p14="http://schemas.microsoft.com/office/powerpoint/2010/main" val="354184358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pPr lvl="0"/>
            <a:r>
              <a:rPr lang="ru-RU" noProof="0"/>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2981F40B-E14C-478A-B286-71637B3F838F}"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CF7AD10-8923-476E-86FE-8F2475797CE5}" type="slidenum">
              <a:rPr lang="ru-RU"/>
              <a:pPr>
                <a:defRPr/>
              </a:pPr>
              <a:t>‹#›</a:t>
            </a:fld>
            <a:endParaRPr lang="ru-RU"/>
          </a:p>
        </p:txBody>
      </p:sp>
    </p:spTree>
    <p:extLst>
      <p:ext uri="{BB962C8B-B14F-4D97-AF65-F5344CB8AC3E}">
        <p14:creationId xmlns:p14="http://schemas.microsoft.com/office/powerpoint/2010/main" val="100635819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7DB8ACE0-EF7D-4547-A61B-3F82AE622965}"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F9A4EA1-F74C-4E3B-8B71-4C2049BDEA2B}" type="slidenum">
              <a:rPr lang="ru-RU"/>
              <a:pPr>
                <a:defRPr/>
              </a:pPr>
              <a:t>‹#›</a:t>
            </a:fld>
            <a:endParaRPr lang="ru-RU"/>
          </a:p>
        </p:txBody>
      </p:sp>
    </p:spTree>
    <p:extLst>
      <p:ext uri="{BB962C8B-B14F-4D97-AF65-F5344CB8AC3E}">
        <p14:creationId xmlns:p14="http://schemas.microsoft.com/office/powerpoint/2010/main" val="76450157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3"/>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3"/>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A20EBF9D-EE90-4ECB-963D-003707766480}"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E9AC71E-3CB7-4E4C-BA16-96D0AAD226A6}" type="slidenum">
              <a:rPr lang="ru-RU"/>
              <a:pPr>
                <a:defRPr/>
              </a:pPr>
              <a:t>‹#›</a:t>
            </a:fld>
            <a:endParaRPr lang="ru-RU"/>
          </a:p>
        </p:txBody>
      </p:sp>
    </p:spTree>
    <p:extLst>
      <p:ext uri="{BB962C8B-B14F-4D97-AF65-F5344CB8AC3E}">
        <p14:creationId xmlns:p14="http://schemas.microsoft.com/office/powerpoint/2010/main" val="1254282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D6F814B9-E3A1-4D16-AAED-30A76E6918EF}" type="datetime1">
              <a:rPr lang="ru-RU" smtClean="0"/>
              <a:pPr/>
              <a:t>25.06.2024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39069046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rtlCol="0">
            <a:normAutofit/>
          </a:bodyPr>
          <a:lstStyle/>
          <a:p>
            <a:pPr lvl="0"/>
            <a:r>
              <a:rPr lang="ru-RU" altLang="zh-CN" noProof="0"/>
              <a:t>Вставка таблицы</a:t>
            </a:r>
            <a:endParaRPr lang="zh-CN" altLang="en-US" noProof="0"/>
          </a:p>
        </p:txBody>
      </p:sp>
      <p:sp>
        <p:nvSpPr>
          <p:cNvPr id="16" name="图片占位符 15"/>
          <p:cNvSpPr>
            <a:spLocks noGrp="1"/>
          </p:cNvSpPr>
          <p:nvPr>
            <p:ph type="pic" sz="quarter" idx="11"/>
          </p:nvPr>
        </p:nvSpPr>
        <p:spPr>
          <a:xfrm>
            <a:off x="428597" y="428609"/>
            <a:ext cx="2500313" cy="2214563"/>
          </a:xfrm>
          <a:prstGeom prst="rect">
            <a:avLst/>
          </a:prstGeom>
        </p:spPr>
        <p:txBody>
          <a:bodyPr rtlCol="0">
            <a:normAutofit/>
          </a:bodyPr>
          <a:lstStyle/>
          <a:p>
            <a:pPr lvl="0"/>
            <a:r>
              <a:rPr lang="ru-RU" altLang="zh-CN" noProof="0"/>
              <a:t>Вставка рисунка</a:t>
            </a:r>
            <a:endParaRPr lang="zh-CN" altLang="en-US" noProof="0"/>
          </a:p>
        </p:txBody>
      </p:sp>
      <p:sp>
        <p:nvSpPr>
          <p:cNvPr id="18" name="文本占位符 17"/>
          <p:cNvSpPr>
            <a:spLocks noGrp="1"/>
          </p:cNvSpPr>
          <p:nvPr>
            <p:ph type="body" sz="quarter" idx="12"/>
          </p:nvPr>
        </p:nvSpPr>
        <p:spPr>
          <a:xfrm>
            <a:off x="3143242"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2"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231726057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rtlCol="0">
            <a:normAutofit/>
          </a:bodyPr>
          <a:lstStyle/>
          <a:p>
            <a:pPr lvl="0"/>
            <a:r>
              <a:rPr lang="ru-RU" altLang="zh-CN" noProof="0"/>
              <a:t>Вставка рисунка SmartArt</a:t>
            </a:r>
            <a:endParaRPr lang="zh-CN" altLang="en-US" noProof="0"/>
          </a:p>
        </p:txBody>
      </p:sp>
      <p:sp>
        <p:nvSpPr>
          <p:cNvPr id="9" name="文本占位符 8"/>
          <p:cNvSpPr>
            <a:spLocks noGrp="1"/>
          </p:cNvSpPr>
          <p:nvPr>
            <p:ph type="body" sz="quarter" idx="11"/>
          </p:nvPr>
        </p:nvSpPr>
        <p:spPr>
          <a:xfrm>
            <a:off x="714378"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01149899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6"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2923134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73561172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56" b="1">
                <a:latin typeface="Arial"/>
                <a:cs typeface="Arial"/>
              </a:defRPr>
            </a:lvl1pPr>
          </a:lstStyle>
          <a:p>
            <a:endParaRPr/>
          </a:p>
        </p:txBody>
      </p:sp>
      <p:sp>
        <p:nvSpPr>
          <p:cNvPr id="3" name="Holder 3"/>
          <p:cNvSpPr>
            <a:spLocks noGrp="1"/>
          </p:cNvSpPr>
          <p:nvPr>
            <p:ph sz="half" idx="2"/>
          </p:nvPr>
        </p:nvSpPr>
        <p:spPr>
          <a:xfrm>
            <a:off x="383540" y="1643635"/>
            <a:ext cx="3994150" cy="314702"/>
          </a:xfrm>
          <a:prstGeom prst="rect">
            <a:avLst/>
          </a:prstGeom>
        </p:spPr>
        <p:txBody>
          <a:bodyPr wrap="square" lIns="0" tIns="0" rIns="0" bIns="0">
            <a:spAutoFit/>
          </a:bodyPr>
          <a:lstStyle>
            <a:lvl1pPr>
              <a:defRPr sz="2045" b="1">
                <a:solidFill>
                  <a:schemeClr val="bg1"/>
                </a:solidFill>
                <a:latin typeface="Arial"/>
                <a:cs typeface="Arial"/>
              </a:defRPr>
            </a:lvl1pPr>
          </a:lstStyle>
          <a:p>
            <a:endParaRPr/>
          </a:p>
        </p:txBody>
      </p:sp>
      <p:sp>
        <p:nvSpPr>
          <p:cNvPr id="4" name="Holder 4"/>
          <p:cNvSpPr>
            <a:spLocks noGrp="1"/>
          </p:cNvSpPr>
          <p:nvPr>
            <p:ph sz="half" idx="3"/>
          </p:nvPr>
        </p:nvSpPr>
        <p:spPr>
          <a:xfrm>
            <a:off x="4880228" y="1643635"/>
            <a:ext cx="3613150" cy="314702"/>
          </a:xfrm>
          <a:prstGeom prst="rect">
            <a:avLst/>
          </a:prstGeom>
        </p:spPr>
        <p:txBody>
          <a:bodyPr wrap="square" lIns="0" tIns="0" rIns="0" bIns="0">
            <a:spAutoFit/>
          </a:bodyPr>
          <a:lstStyle>
            <a:lvl1pPr>
              <a:defRPr sz="2045" b="1">
                <a:solidFill>
                  <a:schemeClr val="bg1"/>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pPr fontAlgn="base">
              <a:spcBef>
                <a:spcPct val="0"/>
              </a:spcBef>
              <a:spcAft>
                <a:spcPct val="0"/>
              </a:spcAft>
              <a:defRPr/>
            </a:pPr>
            <a:endParaRPr lang="ru-RU">
              <a:solidFill>
                <a:prstClr val="black">
                  <a:tint val="75000"/>
                </a:prstClr>
              </a:solidFill>
              <a:latin typeface="Gill Sans MT" pitchFamily="34" charset="0"/>
              <a:cs typeface="Arial" charset="0"/>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pPr fontAlgn="base">
              <a:spcBef>
                <a:spcPct val="0"/>
              </a:spcBef>
              <a:spcAft>
                <a:spcPct val="0"/>
              </a:spcAft>
              <a:defRPr/>
            </a:pPr>
            <a:fld id="{1D8BD707-D9CF-40AE-B4C6-C98DA3205C09}" type="datetimeFigureOut">
              <a:rPr lang="en-US" smtClean="0">
                <a:solidFill>
                  <a:prstClr val="black">
                    <a:tint val="75000"/>
                  </a:prstClr>
                </a:solidFill>
                <a:latin typeface="Gill Sans MT" pitchFamily="34" charset="0"/>
                <a:cs typeface="Arial" charset="0"/>
              </a:rPr>
              <a:pPr fontAlgn="base">
                <a:spcBef>
                  <a:spcPct val="0"/>
                </a:spcBef>
                <a:spcAft>
                  <a:spcPct val="0"/>
                </a:spcAft>
                <a:defRPr/>
              </a:pPr>
              <a:t>6/25/2024</a:t>
            </a:fld>
            <a:endParaRPr lang="en-US">
              <a:solidFill>
                <a:prstClr val="black">
                  <a:tint val="75000"/>
                </a:prstClr>
              </a:solidFill>
              <a:latin typeface="Gill Sans MT" pitchFamily="34" charset="0"/>
              <a:cs typeface="Arial" charset="0"/>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pPr fontAlgn="base">
              <a:spcBef>
                <a:spcPct val="0"/>
              </a:spcBef>
              <a:spcAft>
                <a:spcPct val="0"/>
              </a:spcAft>
              <a:defRPr/>
            </a:pPr>
            <a:fld id="{B6F15528-21DE-4FAA-801E-634DDDAF4B2B}" type="slidenum">
              <a:rPr lang="ru-RU" smtClean="0">
                <a:solidFill>
                  <a:prstClr val="black">
                    <a:tint val="75000"/>
                  </a:prstClr>
                </a:solidFill>
                <a:latin typeface="Gill Sans MT" pitchFamily="34" charset="0"/>
                <a:cs typeface="Arial" charset="0"/>
              </a:rPr>
              <a:pPr fontAlgn="base">
                <a:spcBef>
                  <a:spcPct val="0"/>
                </a:spcBef>
                <a:spcAft>
                  <a:spcPct val="0"/>
                </a:spcAft>
                <a:defRPr/>
              </a:pPr>
              <a:t>‹#›</a:t>
            </a:fld>
            <a:endParaRPr lang="ru-RU">
              <a:solidFill>
                <a:prstClr val="black">
                  <a:tint val="75000"/>
                </a:prstClr>
              </a:solidFill>
              <a:latin typeface="Gill Sans MT" pitchFamily="34" charset="0"/>
              <a:cs typeface="Arial" charset="0"/>
            </a:endParaRPr>
          </a:p>
        </p:txBody>
      </p:sp>
    </p:spTree>
    <p:extLst>
      <p:ext uri="{BB962C8B-B14F-4D97-AF65-F5344CB8AC3E}">
        <p14:creationId xmlns:p14="http://schemas.microsoft.com/office/powerpoint/2010/main" val="55943052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785921" y="714360"/>
            <a:ext cx="5572125" cy="4143375"/>
          </a:xfrm>
          <a:prstGeom prst="rect">
            <a:avLst/>
          </a:prstGeom>
        </p:spPr>
        <p:txBody>
          <a:bodyPr/>
          <a:lstStyle/>
          <a:p>
            <a:r>
              <a:rPr lang="ru-RU" altLang="zh-CN"/>
              <a:t>Вставка диаграммы</a:t>
            </a:r>
            <a:endParaRPr lang="zh-CN" altLang="en-US"/>
          </a:p>
        </p:txBody>
      </p:sp>
      <p:sp>
        <p:nvSpPr>
          <p:cNvPr id="5" name="文本占位符 4"/>
          <p:cNvSpPr>
            <a:spLocks noGrp="1"/>
          </p:cNvSpPr>
          <p:nvPr>
            <p:ph type="body" sz="quarter" idx="11"/>
          </p:nvPr>
        </p:nvSpPr>
        <p:spPr>
          <a:xfrm>
            <a:off x="4500564" y="5000625"/>
            <a:ext cx="2857500"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9990672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76320934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0"/>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407382476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08593933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4"/>
            <a:ext cx="77724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22313" y="2906718"/>
            <a:ext cx="77724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343951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92850FE-AA54-42B5-A2B6-A2323AFF0FE6}" type="datetime1">
              <a:rPr lang="ru-RU" smtClean="0"/>
              <a:pPr/>
              <a:t>25.06.2024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0290668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1D8BD707-D9CF-40AE-B4C6-C98DA3205C09}" type="datetimeFigureOut">
              <a:rPr lang="en-US" smtClean="0"/>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54887476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8" y="1535113"/>
            <a:ext cx="4041775"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4645028" y="2174875"/>
            <a:ext cx="4041775"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D8BD707-D9CF-40AE-B4C6-C98DA3205C09}" type="datetimeFigureOut">
              <a:rPr lang="en-US" smtClean="0"/>
              <a:t>6/25/2024</a:t>
            </a:fld>
            <a:endParaRPr lang="en-US"/>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33979309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1D8BD707-D9CF-40AE-B4C6-C98DA3205C09}" type="datetimeFigureOut">
              <a:rPr lang="en-US" smtClean="0"/>
              <a:t>6/25/2024</a:t>
            </a:fld>
            <a:endParaRPr lang="en-US"/>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19332500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D8BD707-D9CF-40AE-B4C6-C98DA3205C09}" type="datetimeFigureOut">
              <a:rPr lang="en-US" smtClean="0"/>
              <a:t>6/25/2024</a:t>
            </a:fld>
            <a:endParaRPr lang="en-US"/>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38020188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3" y="273050"/>
            <a:ext cx="3008313"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575052" y="273055"/>
            <a:ext cx="5111751"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3" y="1435103"/>
            <a:ext cx="3008313"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6682221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71561271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9041431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3"/>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3"/>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60369089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9"/>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2"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2"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29184663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8"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562446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DC1C8A2B-6BEC-4FB5-A448-F1C455AE83EA}"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4273449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6"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98666323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58328494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785921" y="714360"/>
            <a:ext cx="5572125" cy="4143375"/>
          </a:xfrm>
          <a:prstGeom prst="rect">
            <a:avLst/>
          </a:prstGeom>
        </p:spPr>
        <p:txBody>
          <a:bodyPr/>
          <a:lstStyle/>
          <a:p>
            <a:r>
              <a:rPr lang="ru-RU" altLang="zh-CN"/>
              <a:t>Вставка диаграммы</a:t>
            </a:r>
            <a:endParaRPr lang="zh-CN" altLang="en-US"/>
          </a:p>
        </p:txBody>
      </p:sp>
      <p:sp>
        <p:nvSpPr>
          <p:cNvPr id="5" name="文本占位符 4"/>
          <p:cNvSpPr>
            <a:spLocks noGrp="1"/>
          </p:cNvSpPr>
          <p:nvPr>
            <p:ph type="body" sz="quarter" idx="11"/>
          </p:nvPr>
        </p:nvSpPr>
        <p:spPr>
          <a:xfrm>
            <a:off x="4500564" y="5000625"/>
            <a:ext cx="2857500"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03339991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ru-RU">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solidFill>
                  <a:prstClr val="black">
                    <a:tint val="75000"/>
                  </a:prstClr>
                </a:solidFill>
              </a:rPr>
              <a:pPr/>
              <a:t>6/25/2024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defRPr/>
            </a:lvl1pPr>
          </a:lstStyle>
          <a:p>
            <a:pPr marL="21644"/>
            <a:fld id="{81D60167-4931-47E6-BA6A-407CBD079E47}" type="slidenum">
              <a:rPr lang="ru-RU" spc="-8" smtClean="0">
                <a:solidFill>
                  <a:srgbClr val="888888"/>
                </a:solidFill>
                <a:latin typeface="Calibri"/>
                <a:cs typeface="Calibri"/>
              </a:rPr>
              <a:pPr marL="21644"/>
              <a:t>‹#›</a:t>
            </a:fld>
            <a:endParaRPr lang="ru-RU">
              <a:solidFill>
                <a:prstClr val="black">
                  <a:tint val="75000"/>
                </a:prstClr>
              </a:solidFill>
              <a:latin typeface="Calibri"/>
              <a:cs typeface="Calibri"/>
            </a:endParaRPr>
          </a:p>
        </p:txBody>
      </p:sp>
    </p:spTree>
    <p:extLst>
      <p:ext uri="{BB962C8B-B14F-4D97-AF65-F5344CB8AC3E}">
        <p14:creationId xmlns:p14="http://schemas.microsoft.com/office/powerpoint/2010/main" val="46631377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100" b="1" i="1">
                <a:solidFill>
                  <a:srgbClr val="006FC0"/>
                </a:solidFill>
                <a:latin typeface="Calibri"/>
                <a:cs typeface="Calibri"/>
              </a:defRPr>
            </a:lvl1pPr>
          </a:lstStyle>
          <a:p>
            <a:endParaRPr/>
          </a:p>
        </p:txBody>
      </p:sp>
      <p:sp>
        <p:nvSpPr>
          <p:cNvPr id="3" name="Holder 3"/>
          <p:cNvSpPr>
            <a:spLocks noGrp="1"/>
          </p:cNvSpPr>
          <p:nvPr>
            <p:ph sz="half" idx="2"/>
          </p:nvPr>
        </p:nvSpPr>
        <p:spPr>
          <a:xfrm>
            <a:off x="530657" y="2179066"/>
            <a:ext cx="3694271" cy="207749"/>
          </a:xfrm>
          <a:prstGeom prst="rect">
            <a:avLst/>
          </a:prstGeom>
        </p:spPr>
        <p:txBody>
          <a:bodyPr wrap="square" lIns="0" tIns="0" rIns="0" bIns="0">
            <a:spAutoFit/>
          </a:bodyPr>
          <a:lstStyle>
            <a:lvl1pPr>
              <a:defRPr sz="1350">
                <a:latin typeface="Times New Roman"/>
                <a:cs typeface="Times New Roman"/>
              </a:defRPr>
            </a:lvl1pPr>
          </a:lstStyle>
          <a:p>
            <a:endParaRPr/>
          </a:p>
        </p:txBody>
      </p:sp>
      <p:sp>
        <p:nvSpPr>
          <p:cNvPr id="4" name="Holder 4"/>
          <p:cNvSpPr>
            <a:spLocks noGrp="1"/>
          </p:cNvSpPr>
          <p:nvPr>
            <p:ph sz="half" idx="3"/>
          </p:nvPr>
        </p:nvSpPr>
        <p:spPr>
          <a:xfrm>
            <a:off x="4946999" y="1475232"/>
            <a:ext cx="3917632" cy="207749"/>
          </a:xfrm>
          <a:prstGeom prst="rect">
            <a:avLst/>
          </a:prstGeom>
        </p:spPr>
        <p:txBody>
          <a:bodyPr wrap="square" lIns="0" tIns="0" rIns="0" bIns="0">
            <a:spAutoFit/>
          </a:bodyPr>
          <a:lstStyle>
            <a:lvl1pPr>
              <a:defRPr sz="1350" b="1">
                <a:latin typeface="Calibri"/>
                <a:cs typeface="Calibri"/>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pPr defTabSz="844083">
              <a:defRPr/>
            </a:pPr>
            <a:endParaRPr lang="ru-RU">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pPr defTabSz="844083">
              <a:defRPr/>
            </a:pPr>
            <a:fld id="{1D8BD707-D9CF-40AE-B4C6-C98DA3205C09}" type="datetimeFigureOut">
              <a:rPr lang="en-US" smtClean="0">
                <a:solidFill>
                  <a:prstClr val="black">
                    <a:tint val="75000"/>
                  </a:prstClr>
                </a:solidFill>
              </a:rPr>
              <a:pPr defTabSz="844083">
                <a:defRPr/>
              </a:pPr>
              <a:t>6/25/2024</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pPr defTabSz="844083">
              <a:defRPr/>
            </a:pPr>
            <a:fld id="{B6F15528-21DE-4FAA-801E-634DDDAF4B2B}" type="slidenum">
              <a:rPr lang="ru-RU" smtClean="0">
                <a:solidFill>
                  <a:prstClr val="black">
                    <a:tint val="75000"/>
                  </a:prstClr>
                </a:solidFill>
              </a:rPr>
              <a:pPr defTabSz="844083">
                <a:defRPr/>
              </a:pPr>
              <a:t>‹#›</a:t>
            </a:fld>
            <a:endParaRPr lang="ru-RU">
              <a:solidFill>
                <a:prstClr val="black">
                  <a:tint val="75000"/>
                </a:prstClr>
              </a:solidFill>
            </a:endParaRPr>
          </a:p>
        </p:txBody>
      </p:sp>
    </p:spTree>
    <p:extLst>
      <p:ext uri="{BB962C8B-B14F-4D97-AF65-F5344CB8AC3E}">
        <p14:creationId xmlns:p14="http://schemas.microsoft.com/office/powerpoint/2010/main" val="1093840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A59DB88B-3CBE-44D1-8D96-0F9FDB58AA83}"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4052671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jpe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theme" Target="../theme/theme3.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19" Type="http://schemas.openxmlformats.org/officeDocument/2006/relationships/image" Target="../media/image1.jpeg"/><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slideLayout" Target="../slideLayouts/slideLayout6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0" Type="http://schemas.openxmlformats.org/officeDocument/2006/relationships/image" Target="../media/image1.jpeg"/><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19" Type="http://schemas.openxmlformats.org/officeDocument/2006/relationships/theme" Target="../theme/theme4.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image" Target="../media/image1.jpe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10" Type="http://schemas.openxmlformats.org/officeDocument/2006/relationships/slideLayout" Target="../slideLayouts/slideLayout76.xml"/><Relationship Id="rId19" Type="http://schemas.openxmlformats.org/officeDocument/2006/relationships/theme" Target="../theme/theme5.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907AC1-2A1A-4924-857C-A79337A72BC8}" type="datetime1">
              <a:rPr lang="ru-RU" smtClean="0"/>
              <a:pPr/>
              <a:t>25.06.2024</a:t>
            </a:fld>
            <a:endParaRPr lang="ru-RU" dirty="0"/>
          </a:p>
        </p:txBody>
      </p:sp>
      <p:sp>
        <p:nvSpPr>
          <p:cNvPr id="5" name="Нижний колонтитул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415761255"/>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5"/>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5"/>
            <a:ext cx="21336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3"/>
          </p:nvPr>
        </p:nvSpPr>
        <p:spPr>
          <a:xfrm>
            <a:off x="3124200" y="6356355"/>
            <a:ext cx="28956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endParaRPr lang="en-US"/>
          </a:p>
        </p:txBody>
      </p:sp>
      <p:sp>
        <p:nvSpPr>
          <p:cNvPr id="6" name="Номер слайда 5"/>
          <p:cNvSpPr>
            <a:spLocks noGrp="1"/>
          </p:cNvSpPr>
          <p:nvPr>
            <p:ph type="sldNum" sz="quarter" idx="4"/>
          </p:nvPr>
        </p:nvSpPr>
        <p:spPr>
          <a:xfrm>
            <a:off x="6553200" y="6356355"/>
            <a:ext cx="21336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134484106"/>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Lst>
  <p:txStyles>
    <p:titleStyle>
      <a:lvl1pPr algn="ctr" defTabSz="779173" rtl="0" eaLnBrk="1" latinLnBrk="0" hangingPunct="1">
        <a:spcBef>
          <a:spcPct val="0"/>
        </a:spcBef>
        <a:buNone/>
        <a:defRPr sz="3750" kern="1200">
          <a:solidFill>
            <a:schemeClr val="tx1"/>
          </a:solidFill>
          <a:latin typeface="+mj-lt"/>
          <a:ea typeface="+mj-ea"/>
          <a:cs typeface="+mj-cs"/>
        </a:defRPr>
      </a:lvl1pPr>
    </p:titleStyle>
    <p:bodyStyle>
      <a:lvl1pPr marL="292190" indent="-292190" algn="l" defTabSz="779173" rtl="0" eaLnBrk="1" latinLnBrk="0" hangingPunct="1">
        <a:spcBef>
          <a:spcPct val="20000"/>
        </a:spcBef>
        <a:buFont typeface="Arial" panose="020B0604020202020204" pitchFamily="34" charset="0"/>
        <a:buChar char="•"/>
        <a:defRPr sz="2727" kern="1200">
          <a:solidFill>
            <a:schemeClr val="tx1"/>
          </a:solidFill>
          <a:latin typeface="+mn-lt"/>
          <a:ea typeface="+mn-ea"/>
          <a:cs typeface="+mn-cs"/>
        </a:defRPr>
      </a:lvl1pPr>
      <a:lvl2pPr marL="633078" indent="-243492" algn="l" defTabSz="779173" rtl="0" eaLnBrk="1" latinLnBrk="0" hangingPunct="1">
        <a:spcBef>
          <a:spcPct val="20000"/>
        </a:spcBef>
        <a:buFont typeface="Arial" panose="020B0604020202020204" pitchFamily="34" charset="0"/>
        <a:buChar char="–"/>
        <a:defRPr sz="2386" kern="1200">
          <a:solidFill>
            <a:schemeClr val="tx1"/>
          </a:solidFill>
          <a:latin typeface="+mn-lt"/>
          <a:ea typeface="+mn-ea"/>
          <a:cs typeface="+mn-cs"/>
        </a:defRPr>
      </a:lvl2pPr>
      <a:lvl3pPr marL="973966" indent="-194793" algn="l" defTabSz="779173" rtl="0" eaLnBrk="1" latinLnBrk="0" hangingPunct="1">
        <a:spcBef>
          <a:spcPct val="20000"/>
        </a:spcBef>
        <a:buFont typeface="Arial" panose="020B0604020202020204" pitchFamily="34" charset="0"/>
        <a:buChar char="•"/>
        <a:defRPr sz="2045" kern="1200">
          <a:solidFill>
            <a:schemeClr val="tx1"/>
          </a:solidFill>
          <a:latin typeface="+mn-lt"/>
          <a:ea typeface="+mn-ea"/>
          <a:cs typeface="+mn-cs"/>
        </a:defRPr>
      </a:lvl3pPr>
      <a:lvl4pPr marL="1363553"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4pPr>
      <a:lvl5pPr marL="1753139"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9"/>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57200" y="160020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pPr>
              <a:defRPr/>
            </a:pPr>
            <a:fld id="{EB37DEB7-43F8-4F03-88F5-E8F22FE59095}" type="datetimeFigureOut">
              <a:rPr lang="ru-RU"/>
              <a:pPr>
                <a:defRPr/>
              </a:pPr>
              <a:t>25.06.2024</a:t>
            </a:fld>
            <a:endParaRPr lang="ru-RU"/>
          </a:p>
        </p:txBody>
      </p:sp>
      <p:sp>
        <p:nvSpPr>
          <p:cNvPr id="5" name="Нижний колонтитул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pPr>
              <a:defRPr/>
            </a:pPr>
            <a:fld id="{DA4C6BCD-CAE5-4791-8E94-BBB96CB7B9E2}" type="slidenum">
              <a:rPr lang="ru-RU"/>
              <a:pPr>
                <a:defRPr/>
              </a:pPr>
              <a:t>‹#›</a:t>
            </a:fld>
            <a:endParaRPr lang="ru-RU"/>
          </a:p>
        </p:txBody>
      </p:sp>
    </p:spTree>
    <p:extLst>
      <p:ext uri="{BB962C8B-B14F-4D97-AF65-F5344CB8AC3E}">
        <p14:creationId xmlns:p14="http://schemas.microsoft.com/office/powerpoint/2010/main" val="1676734435"/>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 id="2147483798" r:id="rId13"/>
    <p:sldLayoutId id="2147483799" r:id="rId14"/>
    <p:sldLayoutId id="2147483800" r:id="rId15"/>
    <p:sldLayoutId id="2147483801" r:id="rId16"/>
    <p:sldLayoutId id="2147483802" r:id="rId17"/>
  </p:sldLayoutIdLst>
  <p:txStyles>
    <p:titleStyle>
      <a:lvl1pPr algn="ctr" rtl="0" eaLnBrk="0" fontAlgn="base" hangingPunct="0">
        <a:spcBef>
          <a:spcPct val="0"/>
        </a:spcBef>
        <a:spcAft>
          <a:spcPct val="0"/>
        </a:spcAft>
        <a:defRPr sz="4062" kern="1200">
          <a:solidFill>
            <a:schemeClr val="tx1"/>
          </a:solidFill>
          <a:latin typeface="+mj-lt"/>
          <a:ea typeface="+mj-ea"/>
          <a:cs typeface="+mj-cs"/>
        </a:defRPr>
      </a:lvl1pPr>
      <a:lvl2pPr algn="ctr" rtl="0" eaLnBrk="0" fontAlgn="base" hangingPunct="0">
        <a:spcBef>
          <a:spcPct val="0"/>
        </a:spcBef>
        <a:spcAft>
          <a:spcPct val="0"/>
        </a:spcAft>
        <a:defRPr sz="4062">
          <a:solidFill>
            <a:schemeClr val="tx1"/>
          </a:solidFill>
          <a:latin typeface="Calibri" pitchFamily="34" charset="0"/>
        </a:defRPr>
      </a:lvl2pPr>
      <a:lvl3pPr algn="ctr" rtl="0" eaLnBrk="0" fontAlgn="base" hangingPunct="0">
        <a:spcBef>
          <a:spcPct val="0"/>
        </a:spcBef>
        <a:spcAft>
          <a:spcPct val="0"/>
        </a:spcAft>
        <a:defRPr sz="4062">
          <a:solidFill>
            <a:schemeClr val="tx1"/>
          </a:solidFill>
          <a:latin typeface="Calibri" pitchFamily="34" charset="0"/>
        </a:defRPr>
      </a:lvl3pPr>
      <a:lvl4pPr algn="ctr" rtl="0" eaLnBrk="0" fontAlgn="base" hangingPunct="0">
        <a:spcBef>
          <a:spcPct val="0"/>
        </a:spcBef>
        <a:spcAft>
          <a:spcPct val="0"/>
        </a:spcAft>
        <a:defRPr sz="4062">
          <a:solidFill>
            <a:schemeClr val="tx1"/>
          </a:solidFill>
          <a:latin typeface="Calibri" pitchFamily="34" charset="0"/>
        </a:defRPr>
      </a:lvl4pPr>
      <a:lvl5pPr algn="ctr" rtl="0" eaLnBrk="0" fontAlgn="base" hangingPunct="0">
        <a:spcBef>
          <a:spcPct val="0"/>
        </a:spcBef>
        <a:spcAft>
          <a:spcPct val="0"/>
        </a:spcAft>
        <a:defRPr sz="4062">
          <a:solidFill>
            <a:schemeClr val="tx1"/>
          </a:solidFill>
          <a:latin typeface="Calibri" pitchFamily="34" charset="0"/>
        </a:defRPr>
      </a:lvl5pPr>
      <a:lvl6pPr marL="422041" algn="ctr" rtl="0" fontAlgn="base">
        <a:spcBef>
          <a:spcPct val="0"/>
        </a:spcBef>
        <a:spcAft>
          <a:spcPct val="0"/>
        </a:spcAft>
        <a:defRPr sz="4062">
          <a:solidFill>
            <a:schemeClr val="tx1"/>
          </a:solidFill>
          <a:latin typeface="Calibri" pitchFamily="34" charset="0"/>
        </a:defRPr>
      </a:lvl6pPr>
      <a:lvl7pPr marL="844083" algn="ctr" rtl="0" fontAlgn="base">
        <a:spcBef>
          <a:spcPct val="0"/>
        </a:spcBef>
        <a:spcAft>
          <a:spcPct val="0"/>
        </a:spcAft>
        <a:defRPr sz="4062">
          <a:solidFill>
            <a:schemeClr val="tx1"/>
          </a:solidFill>
          <a:latin typeface="Calibri" pitchFamily="34" charset="0"/>
        </a:defRPr>
      </a:lvl7pPr>
      <a:lvl8pPr marL="1266124" algn="ctr" rtl="0" fontAlgn="base">
        <a:spcBef>
          <a:spcPct val="0"/>
        </a:spcBef>
        <a:spcAft>
          <a:spcPct val="0"/>
        </a:spcAft>
        <a:defRPr sz="4062">
          <a:solidFill>
            <a:schemeClr val="tx1"/>
          </a:solidFill>
          <a:latin typeface="Calibri" pitchFamily="34" charset="0"/>
        </a:defRPr>
      </a:lvl8pPr>
      <a:lvl9pPr marL="1688165" algn="ctr" rtl="0" fontAlgn="base">
        <a:spcBef>
          <a:spcPct val="0"/>
        </a:spcBef>
        <a:spcAft>
          <a:spcPct val="0"/>
        </a:spcAft>
        <a:defRPr sz="4062">
          <a:solidFill>
            <a:schemeClr val="tx1"/>
          </a:solidFill>
          <a:latin typeface="Calibri" pitchFamily="34" charset="0"/>
        </a:defRPr>
      </a:lvl9pPr>
    </p:titleStyle>
    <p:bodyStyle>
      <a:lvl1pPr marL="316531" indent="-316531" algn="l" rtl="0" eaLnBrk="0" fontAlgn="base" hangingPunct="0">
        <a:spcBef>
          <a:spcPct val="20000"/>
        </a:spcBef>
        <a:spcAft>
          <a:spcPct val="0"/>
        </a:spcAft>
        <a:buFont typeface="Arial" charset="0"/>
        <a:buChar char="•"/>
        <a:defRPr sz="2954" kern="1200">
          <a:solidFill>
            <a:schemeClr val="tx1"/>
          </a:solidFill>
          <a:latin typeface="+mn-lt"/>
          <a:ea typeface="+mn-ea"/>
          <a:cs typeface="+mn-cs"/>
        </a:defRPr>
      </a:lvl1pPr>
      <a:lvl2pPr marL="685817" indent="-263776" algn="l" rtl="0" eaLnBrk="0" fontAlgn="base" hangingPunct="0">
        <a:spcBef>
          <a:spcPct val="20000"/>
        </a:spcBef>
        <a:spcAft>
          <a:spcPct val="0"/>
        </a:spcAft>
        <a:buFont typeface="Arial" charset="0"/>
        <a:buChar char="–"/>
        <a:defRPr sz="2585" kern="1200">
          <a:solidFill>
            <a:schemeClr val="tx1"/>
          </a:solidFill>
          <a:latin typeface="+mn-lt"/>
          <a:ea typeface="+mn-ea"/>
          <a:cs typeface="+mn-cs"/>
        </a:defRPr>
      </a:lvl2pPr>
      <a:lvl3pPr marL="1055103" indent="-211021" algn="l" rtl="0" eaLnBrk="0" fontAlgn="base" hangingPunct="0">
        <a:spcBef>
          <a:spcPct val="20000"/>
        </a:spcBef>
        <a:spcAft>
          <a:spcPct val="0"/>
        </a:spcAft>
        <a:buFont typeface="Arial" charset="0"/>
        <a:buChar char="•"/>
        <a:defRPr sz="2215" kern="1200">
          <a:solidFill>
            <a:schemeClr val="tx1"/>
          </a:solidFill>
          <a:latin typeface="+mn-lt"/>
          <a:ea typeface="+mn-ea"/>
          <a:cs typeface="+mn-cs"/>
        </a:defRPr>
      </a:lvl3pPr>
      <a:lvl4pPr marL="1477145" indent="-211021" algn="l" rtl="0" eaLnBrk="0" fontAlgn="base" hangingPunct="0">
        <a:spcBef>
          <a:spcPct val="20000"/>
        </a:spcBef>
        <a:spcAft>
          <a:spcPct val="0"/>
        </a:spcAft>
        <a:buFont typeface="Arial" charset="0"/>
        <a:buChar char="–"/>
        <a:defRPr sz="1846" kern="1200">
          <a:solidFill>
            <a:schemeClr val="tx1"/>
          </a:solidFill>
          <a:latin typeface="+mn-lt"/>
          <a:ea typeface="+mn-ea"/>
          <a:cs typeface="+mn-cs"/>
        </a:defRPr>
      </a:lvl4pPr>
      <a:lvl5pPr marL="1899186" indent="-211021" algn="l" rtl="0" eaLnBrk="0" fontAlgn="base" hangingPunct="0">
        <a:spcBef>
          <a:spcPct val="20000"/>
        </a:spcBef>
        <a:spcAft>
          <a:spcPct val="0"/>
        </a:spcAft>
        <a:buFont typeface="Arial"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20"/>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57200" y="1600204"/>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57200" y="6356354"/>
            <a:ext cx="21336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pPr>
              <a:defRPr/>
            </a:pPr>
            <a:fld id="{EB37DEB7-43F8-4F03-88F5-E8F22FE59095}" type="datetimeFigureOut">
              <a:rPr lang="ru-RU"/>
              <a:pPr>
                <a:defRPr/>
              </a:pPr>
              <a:t>25.06.2024</a:t>
            </a:fld>
            <a:endParaRPr lang="ru-RU"/>
          </a:p>
        </p:txBody>
      </p:sp>
      <p:sp>
        <p:nvSpPr>
          <p:cNvPr id="5" name="Нижний колонтитул 4"/>
          <p:cNvSpPr>
            <a:spLocks noGrp="1"/>
          </p:cNvSpPr>
          <p:nvPr>
            <p:ph type="ftr" sz="quarter" idx="3"/>
          </p:nvPr>
        </p:nvSpPr>
        <p:spPr>
          <a:xfrm>
            <a:off x="3124200" y="6356354"/>
            <a:ext cx="28956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6553200" y="6356354"/>
            <a:ext cx="21336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pPr>
              <a:defRPr/>
            </a:pPr>
            <a:fld id="{DA4C6BCD-CAE5-4791-8E94-BBB96CB7B9E2}" type="slidenum">
              <a:rPr lang="ru-RU"/>
              <a:pPr>
                <a:defRPr/>
              </a:pPr>
              <a:t>‹#›</a:t>
            </a:fld>
            <a:endParaRPr lang="ru-RU"/>
          </a:p>
        </p:txBody>
      </p:sp>
    </p:spTree>
    <p:extLst>
      <p:ext uri="{BB962C8B-B14F-4D97-AF65-F5344CB8AC3E}">
        <p14:creationId xmlns:p14="http://schemas.microsoft.com/office/powerpoint/2010/main" val="3910758579"/>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 id="2147483903" r:id="rId12"/>
    <p:sldLayoutId id="2147483904" r:id="rId13"/>
    <p:sldLayoutId id="2147483905" r:id="rId14"/>
    <p:sldLayoutId id="2147483906" r:id="rId15"/>
    <p:sldLayoutId id="2147483907" r:id="rId16"/>
    <p:sldLayoutId id="2147483908" r:id="rId17"/>
    <p:sldLayoutId id="2147483909" r:id="rId18"/>
  </p:sldLayoutIdLst>
  <p:txStyles>
    <p:titleStyle>
      <a:lvl1pPr algn="ctr" rtl="0" eaLnBrk="0" fontAlgn="base" hangingPunct="0">
        <a:spcBef>
          <a:spcPct val="0"/>
        </a:spcBef>
        <a:spcAft>
          <a:spcPct val="0"/>
        </a:spcAft>
        <a:defRPr sz="3750" kern="1200">
          <a:solidFill>
            <a:schemeClr val="tx1"/>
          </a:solidFill>
          <a:latin typeface="+mj-lt"/>
          <a:ea typeface="+mj-ea"/>
          <a:cs typeface="+mj-cs"/>
        </a:defRPr>
      </a:lvl1pPr>
      <a:lvl2pPr algn="ctr" rtl="0" eaLnBrk="0" fontAlgn="base" hangingPunct="0">
        <a:spcBef>
          <a:spcPct val="0"/>
        </a:spcBef>
        <a:spcAft>
          <a:spcPct val="0"/>
        </a:spcAft>
        <a:defRPr sz="3750">
          <a:solidFill>
            <a:schemeClr val="tx1"/>
          </a:solidFill>
          <a:latin typeface="Calibri" pitchFamily="34" charset="0"/>
        </a:defRPr>
      </a:lvl2pPr>
      <a:lvl3pPr algn="ctr" rtl="0" eaLnBrk="0" fontAlgn="base" hangingPunct="0">
        <a:spcBef>
          <a:spcPct val="0"/>
        </a:spcBef>
        <a:spcAft>
          <a:spcPct val="0"/>
        </a:spcAft>
        <a:defRPr sz="3750">
          <a:solidFill>
            <a:schemeClr val="tx1"/>
          </a:solidFill>
          <a:latin typeface="Calibri" pitchFamily="34" charset="0"/>
        </a:defRPr>
      </a:lvl3pPr>
      <a:lvl4pPr algn="ctr" rtl="0" eaLnBrk="0" fontAlgn="base" hangingPunct="0">
        <a:spcBef>
          <a:spcPct val="0"/>
        </a:spcBef>
        <a:spcAft>
          <a:spcPct val="0"/>
        </a:spcAft>
        <a:defRPr sz="3750">
          <a:solidFill>
            <a:schemeClr val="tx1"/>
          </a:solidFill>
          <a:latin typeface="Calibri" pitchFamily="34" charset="0"/>
        </a:defRPr>
      </a:lvl4pPr>
      <a:lvl5pPr algn="ctr" rtl="0" eaLnBrk="0" fontAlgn="base" hangingPunct="0">
        <a:spcBef>
          <a:spcPct val="0"/>
        </a:spcBef>
        <a:spcAft>
          <a:spcPct val="0"/>
        </a:spcAft>
        <a:defRPr sz="3750">
          <a:solidFill>
            <a:schemeClr val="tx1"/>
          </a:solidFill>
          <a:latin typeface="Calibri" pitchFamily="34" charset="0"/>
        </a:defRPr>
      </a:lvl5pPr>
      <a:lvl6pPr marL="389586" algn="ctr" rtl="0" fontAlgn="base">
        <a:spcBef>
          <a:spcPct val="0"/>
        </a:spcBef>
        <a:spcAft>
          <a:spcPct val="0"/>
        </a:spcAft>
        <a:defRPr sz="3750">
          <a:solidFill>
            <a:schemeClr val="tx1"/>
          </a:solidFill>
          <a:latin typeface="Calibri" pitchFamily="34" charset="0"/>
        </a:defRPr>
      </a:lvl6pPr>
      <a:lvl7pPr marL="779173" algn="ctr" rtl="0" fontAlgn="base">
        <a:spcBef>
          <a:spcPct val="0"/>
        </a:spcBef>
        <a:spcAft>
          <a:spcPct val="0"/>
        </a:spcAft>
        <a:defRPr sz="3750">
          <a:solidFill>
            <a:schemeClr val="tx1"/>
          </a:solidFill>
          <a:latin typeface="Calibri" pitchFamily="34" charset="0"/>
        </a:defRPr>
      </a:lvl7pPr>
      <a:lvl8pPr marL="1168759" algn="ctr" rtl="0" fontAlgn="base">
        <a:spcBef>
          <a:spcPct val="0"/>
        </a:spcBef>
        <a:spcAft>
          <a:spcPct val="0"/>
        </a:spcAft>
        <a:defRPr sz="3750">
          <a:solidFill>
            <a:schemeClr val="tx1"/>
          </a:solidFill>
          <a:latin typeface="Calibri" pitchFamily="34" charset="0"/>
        </a:defRPr>
      </a:lvl8pPr>
      <a:lvl9pPr marL="1558345" algn="ctr" rtl="0" fontAlgn="base">
        <a:spcBef>
          <a:spcPct val="0"/>
        </a:spcBef>
        <a:spcAft>
          <a:spcPct val="0"/>
        </a:spcAft>
        <a:defRPr sz="3750">
          <a:solidFill>
            <a:schemeClr val="tx1"/>
          </a:solidFill>
          <a:latin typeface="Calibri" pitchFamily="34" charset="0"/>
        </a:defRPr>
      </a:lvl9pPr>
    </p:titleStyle>
    <p:bodyStyle>
      <a:lvl1pPr marL="292190" indent="-292190" algn="l" rtl="0" eaLnBrk="0" fontAlgn="base" hangingPunct="0">
        <a:spcBef>
          <a:spcPct val="20000"/>
        </a:spcBef>
        <a:spcAft>
          <a:spcPct val="0"/>
        </a:spcAft>
        <a:buFont typeface="Arial" charset="0"/>
        <a:buChar char="•"/>
        <a:defRPr sz="2727" kern="1200">
          <a:solidFill>
            <a:schemeClr val="tx1"/>
          </a:solidFill>
          <a:latin typeface="+mn-lt"/>
          <a:ea typeface="+mn-ea"/>
          <a:cs typeface="+mn-cs"/>
        </a:defRPr>
      </a:lvl1pPr>
      <a:lvl2pPr marL="633078" indent="-243492" algn="l" rtl="0" eaLnBrk="0" fontAlgn="base" hangingPunct="0">
        <a:spcBef>
          <a:spcPct val="20000"/>
        </a:spcBef>
        <a:spcAft>
          <a:spcPct val="0"/>
        </a:spcAft>
        <a:buFont typeface="Arial" charset="0"/>
        <a:buChar char="–"/>
        <a:defRPr sz="2386" kern="1200">
          <a:solidFill>
            <a:schemeClr val="tx1"/>
          </a:solidFill>
          <a:latin typeface="+mn-lt"/>
          <a:ea typeface="+mn-ea"/>
          <a:cs typeface="+mn-cs"/>
        </a:defRPr>
      </a:lvl2pPr>
      <a:lvl3pPr marL="973966" indent="-194793" algn="l" rtl="0" eaLnBrk="0" fontAlgn="base" hangingPunct="0">
        <a:spcBef>
          <a:spcPct val="20000"/>
        </a:spcBef>
        <a:spcAft>
          <a:spcPct val="0"/>
        </a:spcAft>
        <a:buFont typeface="Arial" charset="0"/>
        <a:buChar char="•"/>
        <a:defRPr sz="2045" kern="1200">
          <a:solidFill>
            <a:schemeClr val="tx1"/>
          </a:solidFill>
          <a:latin typeface="+mn-lt"/>
          <a:ea typeface="+mn-ea"/>
          <a:cs typeface="+mn-cs"/>
        </a:defRPr>
      </a:lvl3pPr>
      <a:lvl4pPr marL="1363553" indent="-194793" algn="l" rtl="0" eaLnBrk="0" fontAlgn="base" hangingPunct="0">
        <a:spcBef>
          <a:spcPct val="20000"/>
        </a:spcBef>
        <a:spcAft>
          <a:spcPct val="0"/>
        </a:spcAft>
        <a:buFont typeface="Arial" charset="0"/>
        <a:buChar char="–"/>
        <a:defRPr sz="1704" kern="1200">
          <a:solidFill>
            <a:schemeClr val="tx1"/>
          </a:solidFill>
          <a:latin typeface="+mn-lt"/>
          <a:ea typeface="+mn-ea"/>
          <a:cs typeface="+mn-cs"/>
        </a:defRPr>
      </a:lvl4pPr>
      <a:lvl5pPr marL="1753139" indent="-194793" algn="l" rtl="0" eaLnBrk="0" fontAlgn="base" hangingPunct="0">
        <a:spcBef>
          <a:spcPct val="20000"/>
        </a:spcBef>
        <a:spcAft>
          <a:spcPct val="0"/>
        </a:spcAft>
        <a:buFont typeface="Arial"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5"/>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5"/>
            <a:ext cx="21336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3"/>
          </p:nvPr>
        </p:nvSpPr>
        <p:spPr>
          <a:xfrm>
            <a:off x="3124200" y="6356355"/>
            <a:ext cx="28956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5"/>
            <a:ext cx="21336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440972968"/>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 id="2147483922" r:id="rId12"/>
    <p:sldLayoutId id="2147483923" r:id="rId13"/>
    <p:sldLayoutId id="2147483924" r:id="rId14"/>
    <p:sldLayoutId id="2147483925" r:id="rId15"/>
    <p:sldLayoutId id="2147483926" r:id="rId16"/>
    <p:sldLayoutId id="2147483927" r:id="rId17"/>
    <p:sldLayoutId id="2147483928" r:id="rId18"/>
  </p:sldLayoutIdLst>
  <p:txStyles>
    <p:titleStyle>
      <a:lvl1pPr algn="ctr" defTabSz="779173" rtl="0" eaLnBrk="1" latinLnBrk="0" hangingPunct="1">
        <a:spcBef>
          <a:spcPct val="0"/>
        </a:spcBef>
        <a:buNone/>
        <a:defRPr sz="3750" kern="1200">
          <a:solidFill>
            <a:schemeClr val="tx1"/>
          </a:solidFill>
          <a:latin typeface="+mj-lt"/>
          <a:ea typeface="+mj-ea"/>
          <a:cs typeface="+mj-cs"/>
        </a:defRPr>
      </a:lvl1pPr>
    </p:titleStyle>
    <p:bodyStyle>
      <a:lvl1pPr marL="292190" indent="-292190" algn="l" defTabSz="779173" rtl="0" eaLnBrk="1" latinLnBrk="0" hangingPunct="1">
        <a:spcBef>
          <a:spcPct val="20000"/>
        </a:spcBef>
        <a:buFont typeface="Arial" panose="020B0604020202020204" pitchFamily="34" charset="0"/>
        <a:buChar char="•"/>
        <a:defRPr sz="2727" kern="1200">
          <a:solidFill>
            <a:schemeClr val="tx1"/>
          </a:solidFill>
          <a:latin typeface="+mn-lt"/>
          <a:ea typeface="+mn-ea"/>
          <a:cs typeface="+mn-cs"/>
        </a:defRPr>
      </a:lvl1pPr>
      <a:lvl2pPr marL="633078" indent="-243492" algn="l" defTabSz="779173" rtl="0" eaLnBrk="1" latinLnBrk="0" hangingPunct="1">
        <a:spcBef>
          <a:spcPct val="20000"/>
        </a:spcBef>
        <a:buFont typeface="Arial" panose="020B0604020202020204" pitchFamily="34" charset="0"/>
        <a:buChar char="–"/>
        <a:defRPr sz="2386" kern="1200">
          <a:solidFill>
            <a:schemeClr val="tx1"/>
          </a:solidFill>
          <a:latin typeface="+mn-lt"/>
          <a:ea typeface="+mn-ea"/>
          <a:cs typeface="+mn-cs"/>
        </a:defRPr>
      </a:lvl2pPr>
      <a:lvl3pPr marL="973966" indent="-194793" algn="l" defTabSz="779173" rtl="0" eaLnBrk="1" latinLnBrk="0" hangingPunct="1">
        <a:spcBef>
          <a:spcPct val="20000"/>
        </a:spcBef>
        <a:buFont typeface="Arial" panose="020B0604020202020204" pitchFamily="34" charset="0"/>
        <a:buChar char="•"/>
        <a:defRPr sz="2045" kern="1200">
          <a:solidFill>
            <a:schemeClr val="tx1"/>
          </a:solidFill>
          <a:latin typeface="+mn-lt"/>
          <a:ea typeface="+mn-ea"/>
          <a:cs typeface="+mn-cs"/>
        </a:defRPr>
      </a:lvl3pPr>
      <a:lvl4pPr marL="1363553"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4pPr>
      <a:lvl5pPr marL="1753139"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adilet.zan.kz/rus/docs/Z1600000480#z8" TargetMode="Externa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3.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8" Type="http://schemas.openxmlformats.org/officeDocument/2006/relationships/hyperlink" Target="https://online.zakon.kz/Document/?doc_id=32908862#sub_id=290400" TargetMode="External"/><Relationship Id="rId3" Type="http://schemas.openxmlformats.org/officeDocument/2006/relationships/hyperlink" Target="https://online.zakon.kz/Document/?doc_id=38910832#sub_id=920000" TargetMode="External"/><Relationship Id="rId7" Type="http://schemas.openxmlformats.org/officeDocument/2006/relationships/hyperlink" Target="https://online.zakon.kz/Document/?doc_id=32908862#sub_id=290000" TargetMode="External"/><Relationship Id="rId2" Type="http://schemas.openxmlformats.org/officeDocument/2006/relationships/notesSlide" Target="../notesSlides/notesSlide7.xml"/><Relationship Id="rId1" Type="http://schemas.openxmlformats.org/officeDocument/2006/relationships/slideLayout" Target="../slideLayouts/slideLayout83.xml"/><Relationship Id="rId6" Type="http://schemas.openxmlformats.org/officeDocument/2006/relationships/hyperlink" Target="https://online.zakon.kz/Document/?doc_id=32908862#sub_id=280700" TargetMode="External"/><Relationship Id="rId5" Type="http://schemas.openxmlformats.org/officeDocument/2006/relationships/hyperlink" Target="https://online.zakon.kz/Document/?doc_id=32908862" TargetMode="External"/><Relationship Id="rId4" Type="http://schemas.openxmlformats.org/officeDocument/2006/relationships/hyperlink" Target="https://online.zakon.kz/Document/?doc_id=39415981#sub_id=111000"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https://online.zakon.kz/Document/?doc_id=32908862#sub_id=300100" TargetMode="External"/><Relationship Id="rId2" Type="http://schemas.openxmlformats.org/officeDocument/2006/relationships/notesSlide" Target="../notesSlides/notesSlide8.xml"/><Relationship Id="rId1" Type="http://schemas.openxmlformats.org/officeDocument/2006/relationships/slideLayout" Target="../slideLayouts/slideLayout8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6.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C90FA7B-8335-3F6D-1F16-282FC8610A44}"/>
              </a:ext>
            </a:extLst>
          </p:cNvPr>
          <p:cNvSpPr txBox="1"/>
          <p:nvPr/>
        </p:nvSpPr>
        <p:spPr>
          <a:xfrm>
            <a:off x="257661" y="76200"/>
            <a:ext cx="9178058" cy="6929654"/>
          </a:xfrm>
          <a:prstGeom prst="rect">
            <a:avLst/>
          </a:prstGeom>
          <a:noFill/>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1"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О правовых актах </a:t>
            </a: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ЗРК от 6 апреля 2016 года № 480-V ЗРК.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Ст. 1. Основные понятия</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11) </a:t>
            </a:r>
            <a:r>
              <a:rPr kumimoji="0" lang="ru-RU" sz="1532" b="1" i="0" u="none" strike="noStrike" kern="1200" cap="none" spc="9" normalizeH="0" baseline="0" noProof="0" dirty="0">
                <a:ln>
                  <a:noFill/>
                </a:ln>
                <a:solidFill>
                  <a:srgbClr val="0000CC"/>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кодекс </a:t>
            </a: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закон, в котором объединены и систематизированы нормы права, регулирующие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однородные важнейшие общественные отношения, предусмотренные </a:t>
            </a:r>
            <a:r>
              <a:rPr kumimoji="0" lang="ru-RU" sz="1532" b="0" i="0" u="sng"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ст. 8</a:t>
            </a: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p>
          <a:p>
            <a:pPr marL="0" marR="0" lvl="0" indent="0" algn="l" defTabSz="844083" rtl="0" eaLnBrk="1" fontAlgn="auto" latinLnBrk="0" hangingPunct="1">
              <a:lnSpc>
                <a:spcPct val="100000"/>
              </a:lnSpc>
              <a:spcBef>
                <a:spcPts val="0"/>
              </a:spcBef>
              <a:spcAft>
                <a:spcPts val="0"/>
              </a:spcAft>
              <a:buClrTx/>
              <a:buSzTx/>
              <a:buFontTx/>
              <a:buNone/>
              <a:tabLst/>
              <a:defRPr/>
            </a:pPr>
            <a:endPar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Calibri Light" panose="020F0302020204030204" pitchFamily="34"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Calibri Light" panose="020F0302020204030204" pitchFamily="34" charset="0"/>
                <a:cs typeface="Times New Roman" panose="02020603050405020304" pitchFamily="18" charset="0"/>
              </a:rPr>
              <a:t>Статья 8. Общественные отношения, регулируемые кодексами РК</a:t>
            </a: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Кодексы РК принимаются с целью регулирования следующих однородных важнейших </a:t>
            </a: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общественных отношений:</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1) бюджетных;</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 гражданских;</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3) гражданских процессуальных;</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4) брачно-семейных;</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5) экологических;</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6) водных;</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7) земельных;</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8) лесных;</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9) налоговых;</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10) таможенных;</a:t>
            </a: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11) трудовых;</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12) связанных с исполнением уголовных наказаний;</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13) связанных с привлечением к административной ответственности;</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14) связанных с привлечением к уголовной ответственности;</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15) уголовно-процессуальных;</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16) в области здравоохранения;</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17) в сфере предпринимательства;</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18) в сфере недр и недропользования;</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9"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19) связанных с осуществлением административных процедур и административного судопроизводства</a:t>
            </a: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20)</a:t>
            </a:r>
            <a:r>
              <a:rPr kumimoji="0" lang="ru-RU" sz="16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в сфере социальной защиты.</a:t>
            </a:r>
            <a:endPar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502278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73CC5DB5-BE31-58F3-4004-F872FD20D821}"/>
              </a:ext>
            </a:extLst>
          </p:cNvPr>
          <p:cNvPicPr>
            <a:picLocks noChangeAspect="1"/>
          </p:cNvPicPr>
          <p:nvPr/>
        </p:nvPicPr>
        <p:blipFill rotWithShape="1">
          <a:blip r:embed="rId2"/>
          <a:srcRect b="21009"/>
          <a:stretch/>
        </p:blipFill>
        <p:spPr>
          <a:xfrm>
            <a:off x="2057400" y="76200"/>
            <a:ext cx="6934200" cy="1915160"/>
          </a:xfrm>
          <a:prstGeom prst="rect">
            <a:avLst/>
          </a:prstGeom>
        </p:spPr>
      </p:pic>
      <p:pic>
        <p:nvPicPr>
          <p:cNvPr id="7" name="Рисунок 6">
            <a:extLst>
              <a:ext uri="{FF2B5EF4-FFF2-40B4-BE49-F238E27FC236}">
                <a16:creationId xmlns:a16="http://schemas.microsoft.com/office/drawing/2014/main" id="{0D779EF3-CE24-0741-3E3E-B34AD2831BFF}"/>
              </a:ext>
            </a:extLst>
          </p:cNvPr>
          <p:cNvPicPr>
            <a:picLocks noChangeAspect="1"/>
          </p:cNvPicPr>
          <p:nvPr/>
        </p:nvPicPr>
        <p:blipFill>
          <a:blip r:embed="rId3"/>
          <a:stretch>
            <a:fillRect/>
          </a:stretch>
        </p:blipFill>
        <p:spPr>
          <a:xfrm>
            <a:off x="228600" y="2209800"/>
            <a:ext cx="7127838" cy="4336517"/>
          </a:xfrm>
          <a:prstGeom prst="rect">
            <a:avLst/>
          </a:prstGeom>
        </p:spPr>
      </p:pic>
    </p:spTree>
    <p:extLst>
      <p:ext uri="{BB962C8B-B14F-4D97-AF65-F5344CB8AC3E}">
        <p14:creationId xmlns:p14="http://schemas.microsoft.com/office/powerpoint/2010/main" val="16904022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7AD3A8FF-6504-5C59-16D7-A59422E0720C}"/>
              </a:ext>
            </a:extLst>
          </p:cNvPr>
          <p:cNvPicPr>
            <a:picLocks noChangeAspect="1"/>
          </p:cNvPicPr>
          <p:nvPr/>
        </p:nvPicPr>
        <p:blipFill>
          <a:blip r:embed="rId3"/>
          <a:stretch>
            <a:fillRect/>
          </a:stretch>
        </p:blipFill>
        <p:spPr>
          <a:xfrm>
            <a:off x="685800" y="304800"/>
            <a:ext cx="8153400" cy="4701205"/>
          </a:xfrm>
          <a:prstGeom prst="rect">
            <a:avLst/>
          </a:prstGeom>
        </p:spPr>
      </p:pic>
    </p:spTree>
    <p:extLst>
      <p:ext uri="{BB962C8B-B14F-4D97-AF65-F5344CB8AC3E}">
        <p14:creationId xmlns:p14="http://schemas.microsoft.com/office/powerpoint/2010/main" val="21915379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7AD3A8FF-6504-5C59-16D7-A59422E0720C}"/>
              </a:ext>
            </a:extLst>
          </p:cNvPr>
          <p:cNvPicPr>
            <a:picLocks noChangeAspect="1"/>
          </p:cNvPicPr>
          <p:nvPr/>
        </p:nvPicPr>
        <p:blipFill rotWithShape="1">
          <a:blip r:embed="rId3"/>
          <a:srcRect b="13057"/>
          <a:stretch/>
        </p:blipFill>
        <p:spPr>
          <a:xfrm>
            <a:off x="1066800" y="152401"/>
            <a:ext cx="7600146" cy="3809999"/>
          </a:xfrm>
          <a:prstGeom prst="rect">
            <a:avLst/>
          </a:prstGeom>
        </p:spPr>
      </p:pic>
      <p:pic>
        <p:nvPicPr>
          <p:cNvPr id="4" name="Рисунок 3">
            <a:extLst>
              <a:ext uri="{FF2B5EF4-FFF2-40B4-BE49-F238E27FC236}">
                <a16:creationId xmlns:a16="http://schemas.microsoft.com/office/drawing/2014/main" id="{875A4736-3076-16A4-1367-DD46F0D69655}"/>
              </a:ext>
            </a:extLst>
          </p:cNvPr>
          <p:cNvPicPr>
            <a:picLocks noChangeAspect="1"/>
          </p:cNvPicPr>
          <p:nvPr/>
        </p:nvPicPr>
        <p:blipFill>
          <a:blip r:embed="rId4"/>
          <a:stretch>
            <a:fillRect/>
          </a:stretch>
        </p:blipFill>
        <p:spPr>
          <a:xfrm>
            <a:off x="381000" y="4343400"/>
            <a:ext cx="8001000" cy="2208469"/>
          </a:xfrm>
          <a:prstGeom prst="rect">
            <a:avLst/>
          </a:prstGeom>
        </p:spPr>
      </p:pic>
    </p:spTree>
    <p:extLst>
      <p:ext uri="{BB962C8B-B14F-4D97-AF65-F5344CB8AC3E}">
        <p14:creationId xmlns:p14="http://schemas.microsoft.com/office/powerpoint/2010/main" val="14388314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FCE3E8C-1B60-A21B-4990-35518CCB434D}"/>
              </a:ext>
            </a:extLst>
          </p:cNvPr>
          <p:cNvSpPr txBox="1"/>
          <p:nvPr/>
        </p:nvSpPr>
        <p:spPr>
          <a:xfrm>
            <a:off x="228600" y="152400"/>
            <a:ext cx="8771467" cy="6989606"/>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3891A7"/>
              </a:buClr>
              <a:buSzPct val="80000"/>
              <a:buFont typeface="Wingdings 2"/>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Статья 78. Размер соц. выплат по случаю потери дохода в связи с беременностью и родами, усыновлением (удочерением) новорожденного ребенка (детей)</a:t>
            </a:r>
          </a:p>
          <a:p>
            <a:pPr marL="0" marR="0" lvl="0" indent="0" algn="just" defTabSz="914400" rtl="0" eaLnBrk="1" fontAlgn="auto" latinLnBrk="0" hangingPunct="1">
              <a:lnSpc>
                <a:spcPct val="100000"/>
              </a:lnSpc>
              <a:spcBef>
                <a:spcPts val="0"/>
              </a:spcBef>
              <a:spcAft>
                <a:spcPts val="0"/>
              </a:spcAft>
              <a:buClr>
                <a:srgbClr val="3891A7"/>
              </a:buClr>
              <a:buSzPct val="80000"/>
              <a:buFont typeface="Wingdings 2"/>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Размер соц. выплат определяется путем умножения среднемесячного размера дохода, учтенного в качестве объекта исчисления соц. отчислений, на соответствующий коэффициент количества дней нетрудоспособности в порядке, определяемом уполномоченным гос. органом, и выплачивается за счет активов Фонда.</a:t>
            </a:r>
          </a:p>
          <a:p>
            <a:pPr marL="0" marR="0" lvl="0" indent="0" algn="just" defTabSz="914400" rtl="0" eaLnBrk="1" fontAlgn="auto" latinLnBrk="0" hangingPunct="1">
              <a:lnSpc>
                <a:spcPct val="100000"/>
              </a:lnSpc>
              <a:spcBef>
                <a:spcPts val="0"/>
              </a:spcBef>
              <a:spcAft>
                <a:spcPts val="0"/>
              </a:spcAft>
              <a:buClr>
                <a:srgbClr val="3891A7"/>
              </a:buClr>
              <a:buSzPct val="80000"/>
              <a:buFont typeface="Wingdings 2"/>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Среднемесячный размер дохода, учтенного в качестве объекта исчисления соц. отчислений, определяется путем деления суммы доходов, с которых производились соц. отчисления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 последние 12 календарных месяцев</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(независимо от того, были ли в этот период перерывы в соц. отчислениях), предшествующих месяцу, в котором наступило право на соц. выплату, на 12.</a:t>
            </a:r>
          </a:p>
          <a:p>
            <a:pPr marL="0" marR="0" lvl="0" indent="0" algn="just" defTabSz="914400" rtl="0" eaLnBrk="1" fontAlgn="auto" latinLnBrk="0" hangingPunct="1">
              <a:lnSpc>
                <a:spcPct val="100000"/>
              </a:lnSpc>
              <a:spcBef>
                <a:spcPts val="0"/>
              </a:spcBef>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Коэффициент количества дней нетрудоспособности определяется путем деления количества дней, на которые выдан лист о временной нетрудоспособности в связи с беременностью и родами, а также усыновлением (удочерением) новорожденного ребенка (детей), на 30 календарных дней </a:t>
            </a:r>
          </a:p>
          <a:p>
            <a:pPr marL="0" marR="0" lvl="0" indent="0" algn="just" defTabSz="914400" rtl="0" eaLnBrk="1" fontAlgn="auto" latinLnBrk="0" hangingPunct="1">
              <a:lnSpc>
                <a:spcPct val="100000"/>
              </a:lnSpc>
              <a:spcBef>
                <a:spcPts val="0"/>
              </a:spcBef>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СП-(доход за месяц*12 мес)/12мес. * (кол-во дней нетрудоспособности/30 дней)</a:t>
            </a:r>
          </a:p>
          <a:p>
            <a:pPr marL="0" marR="0" lvl="0" indent="0" algn="just" defTabSz="914400" rtl="0" eaLnBrk="1" fontAlgn="auto" latinLnBrk="0" hangingPunct="1">
              <a:lnSpc>
                <a:spcPct val="100000"/>
              </a:lnSpc>
              <a:spcBef>
                <a:spcPts val="0"/>
              </a:spcBef>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Пример:</a:t>
            </a:r>
          </a:p>
          <a:p>
            <a:pPr marL="0" marR="0" lvl="0" indent="0" algn="just" defTabSz="914400" rtl="0" eaLnBrk="1" fontAlgn="auto" latinLnBrk="0" hangingPunct="1">
              <a:lnSpc>
                <a:spcPct val="100000"/>
              </a:lnSpc>
              <a:spcBef>
                <a:spcPts val="0"/>
              </a:spcBef>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Доходы  за 12 месяцев  предшествующих событию :</a:t>
            </a:r>
          </a:p>
          <a:p>
            <a:pPr marL="0" marR="0" lvl="0" indent="0" algn="just" defTabSz="914400" rtl="0" eaLnBrk="1" fontAlgn="auto" latinLnBrk="0" hangingPunct="1">
              <a:lnSpc>
                <a:spcPct val="100000"/>
              </a:lnSpc>
              <a:spcBef>
                <a:spcPts val="0"/>
              </a:spcBef>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100 000 * 9 месяцев  = 900 000 тенге</a:t>
            </a:r>
          </a:p>
          <a:p>
            <a:pPr marL="0" marR="0" lvl="0" indent="0" algn="just" defTabSz="914400" rtl="0" eaLnBrk="1" fontAlgn="auto" latinLnBrk="0" hangingPunct="1">
              <a:lnSpc>
                <a:spcPct val="100000"/>
              </a:lnSpc>
              <a:spcBef>
                <a:spcPts val="0"/>
              </a:spcBef>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0*1 месяц=0</a:t>
            </a:r>
          </a:p>
          <a:p>
            <a:pPr marL="0" marR="0" lvl="0" indent="0" algn="just" defTabSz="914400" rtl="0" eaLnBrk="1" fontAlgn="auto" latinLnBrk="0" hangingPunct="1">
              <a:lnSpc>
                <a:spcPct val="100000"/>
              </a:lnSpc>
              <a:spcBef>
                <a:spcPts val="0"/>
              </a:spcBef>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90 000*1 месяц = 90 000 тенге</a:t>
            </a:r>
          </a:p>
          <a:p>
            <a:pPr marL="0" marR="0" lvl="0" indent="0" algn="just" defTabSz="914400" rtl="0" eaLnBrk="1" fontAlgn="auto" latinLnBrk="0" hangingPunct="1">
              <a:lnSpc>
                <a:spcPct val="100000"/>
              </a:lnSpc>
              <a:spcBef>
                <a:spcPts val="0"/>
              </a:spcBef>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75 000 *1 месяц = 75 000 тенге</a:t>
            </a:r>
          </a:p>
          <a:p>
            <a:pPr marL="0" marR="0" lvl="0" indent="0" algn="just" defTabSz="914400" rtl="0" eaLnBrk="1" fontAlgn="auto" latinLnBrk="0" hangingPunct="1">
              <a:lnSpc>
                <a:spcPct val="100000"/>
              </a:lnSpc>
              <a:spcBef>
                <a:spcPts val="0"/>
              </a:spcBef>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Итого                1 065 000/12= 88 750 тенге</a:t>
            </a:r>
          </a:p>
          <a:p>
            <a:pPr marL="0" marR="0" lvl="0" indent="0" algn="just" defTabSz="914400" rtl="0" eaLnBrk="1" fontAlgn="auto" latinLnBrk="0" hangingPunct="1">
              <a:lnSpc>
                <a:spcPct val="100000"/>
              </a:lnSpc>
              <a:spcBef>
                <a:spcPts val="0"/>
              </a:spcBef>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Коэф. кол-во дней нетрудоспособности -</a:t>
            </a:r>
            <a:r>
              <a:rPr kumimoji="0" lang="ru-RU" sz="1660" b="1" i="0" u="none" strike="noStrike" kern="1200" cap="none" spc="0" normalizeH="0" baseline="0" noProof="0" dirty="0">
                <a:ln>
                  <a:noFill/>
                </a:ln>
                <a:solidFill>
                  <a:srgbClr val="0033CC"/>
                </a:solidFill>
                <a:effectLst/>
                <a:uLnTx/>
                <a:uFillTx/>
                <a:latin typeface="Times New Roman" panose="02020603050405020304" pitchFamily="18" charset="0"/>
                <a:ea typeface="+mn-ea"/>
                <a:cs typeface="Times New Roman" panose="02020603050405020304" pitchFamily="18" charset="0"/>
              </a:rPr>
              <a:t>126/30 = 4,2</a:t>
            </a:r>
          </a:p>
          <a:p>
            <a:pPr marL="0" marR="0" lvl="0" indent="0" algn="just" defTabSz="914400" rtl="0" eaLnBrk="1" fontAlgn="auto" latinLnBrk="0" hangingPunct="1">
              <a:lnSpc>
                <a:spcPct val="100000"/>
              </a:lnSpc>
              <a:spcBef>
                <a:spcPts val="0"/>
              </a:spcBef>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Социальное пособие на весь период = 88 750*4,2 = 375 750 тенге </a:t>
            </a:r>
          </a:p>
        </p:txBody>
      </p:sp>
    </p:spTree>
    <p:extLst>
      <p:ext uri="{BB962C8B-B14F-4D97-AF65-F5344CB8AC3E}">
        <p14:creationId xmlns:p14="http://schemas.microsoft.com/office/powerpoint/2010/main" val="14620572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FCE3E8C-1B60-A21B-4990-35518CCB434D}"/>
              </a:ext>
            </a:extLst>
          </p:cNvPr>
          <p:cNvSpPr txBox="1"/>
          <p:nvPr/>
        </p:nvSpPr>
        <p:spPr>
          <a:xfrm>
            <a:off x="228600" y="152400"/>
            <a:ext cx="8771467" cy="6223242"/>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Параграф 3. Пособие на рождение (единовременного гос. пособия в связи с рождением ребенка)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Статья 79. Право на пособие на рождение</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Пособие на рождение предоставляется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постоянно проживающим в РК гражданам РК, кандасам</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также иностранцам</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право на получение пособия которых предусмотрено МД, ратифицированным РК,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имеющим рожденных, усыновленных (удочеренных), а также взятых под опеку детей, со дня рождения ребенка.</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Пособие на рождение назначается со дня обращения. При рождении 2-х и более детей пособие на рождение назначается и выплачивается на каждого ребенка.</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Сроки обращения за назначением пособия на рождение не могут превышать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18 месяцев со дня рождения ребенка</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Статья 80. Размер пособия на рождение</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Пособие на рождение выплачивается за счет бюджетных средств в следующих размерах:</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первого, второго, третьего ребенка – </a:t>
            </a:r>
            <a:r>
              <a:rPr kumimoji="0" lang="ru-RU" sz="1660" b="1" i="0" u="none" strike="noStrike" kern="1200" cap="none" spc="0" normalizeH="0" baseline="0" noProof="0" dirty="0">
                <a:ln>
                  <a:noFill/>
                </a:ln>
                <a:solidFill>
                  <a:srgbClr val="0033CC"/>
                </a:solidFill>
                <a:effectLst/>
                <a:uLnTx/>
                <a:uFillTx/>
                <a:latin typeface="Times New Roman" panose="02020603050405020304" pitchFamily="18" charset="0"/>
                <a:ea typeface="+mn-ea"/>
                <a:cs typeface="Times New Roman" panose="02020603050405020304" pitchFamily="18" charset="0"/>
              </a:rPr>
              <a:t>38 МРП</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(2024г.- 140 296тенге);</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четвертого и более ребенка – </a:t>
            </a:r>
            <a:r>
              <a:rPr kumimoji="0" lang="ru-RU" sz="1660" b="1" i="0" u="none" strike="noStrike" kern="1200" cap="none" spc="0" normalizeH="0" baseline="0" noProof="0" dirty="0">
                <a:ln>
                  <a:noFill/>
                </a:ln>
                <a:solidFill>
                  <a:srgbClr val="0033CC"/>
                </a:solidFill>
                <a:effectLst/>
                <a:uLnTx/>
                <a:uFillTx/>
                <a:latin typeface="Times New Roman" panose="02020603050405020304" pitchFamily="18" charset="0"/>
                <a:ea typeface="+mn-ea"/>
                <a:cs typeface="Times New Roman" panose="02020603050405020304" pitchFamily="18" charset="0"/>
              </a:rPr>
              <a:t>63 МРП</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(2024г. -232 596тенге).</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Пособие на рождение выплачивается с учетом изменения размера МРП, устанавливаемого на соответствующий финансовый год законом о республиканском бюджете.</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
                <a:srgbClr val="3891A7"/>
              </a:buClr>
              <a:buSzPct val="80000"/>
              <a:buFont typeface="Wingdings 2"/>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749691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FCE3E8C-1B60-A21B-4990-35518CCB434D}"/>
              </a:ext>
            </a:extLst>
          </p:cNvPr>
          <p:cNvSpPr txBox="1"/>
          <p:nvPr/>
        </p:nvSpPr>
        <p:spPr>
          <a:xfrm>
            <a:off x="76200" y="-55406"/>
            <a:ext cx="9067800" cy="6989606"/>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Параграф 4. Пособие по уходу (ежемесячного гос. пособия по уходу за ребенком по достижении им возраста 1,5 лет)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Статья 81. Право на пособие по уходу</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Пособие по уходу предоставляется постоянно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проживающим в РК гражданам РК, кандасам, а также иностранцам</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право на получение пособия которых предусмотрено МД, ратифицированным РК.</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Лица (семьи), имеющие рожденных живыми, усыновленных (удочеренных), а также взятых под опеку детей, сводных детей, если они не учтены в семье другого родителя, имеют право на получение пособия по уходу в случаях, когда лицо, осуществляющее уход за ребенком,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является участником системы обязательного социального страхования</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При назначении пособия по уходу в составе семьи не учитываются дети, в отношении которых родители лишены или ограничены в родительских правах.</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Пособие по уходу не назначается на детей, находящихся на полном гос. обеспечении.</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Пособие по уходу назначается:</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 дня рождения ребенка</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указанного в свидетельстве о рождении ребенка, по достижении им возраста 1, 5 лет включительно;</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лицам (семьям), имеющим усыновленных (удочеренных), а также взятых под опеку детей, - со дня вступления в законную силу решения суда об усыновлении (удочерении) ребенка (детей) или со дня установления опеки по </a:t>
            </a:r>
            <a:r>
              <a:rPr kumimoji="0" lang="ru-RU" sz="1660" b="1" i="0" u="none" strike="noStrike" kern="1200" cap="none" spc="0" normalizeH="0" baseline="0" noProof="0" dirty="0">
                <a:ln>
                  <a:noFill/>
                </a:ln>
                <a:solidFill>
                  <a:srgbClr val="0033CC"/>
                </a:solidFill>
                <a:effectLst/>
                <a:uLnTx/>
                <a:uFillTx/>
                <a:latin typeface="Times New Roman" panose="02020603050405020304" pitchFamily="18" charset="0"/>
                <a:ea typeface="+mn-ea"/>
                <a:cs typeface="Times New Roman" panose="02020603050405020304" pitchFamily="18" charset="0"/>
              </a:rPr>
              <a:t>достижении им возраста 1,5 лет</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кандасам - со дня рождения ребенка, но не ранее даты установления статуса кандаса.</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5. В случае осуществления ухода за 2 и более детьми, не достигшими 1,5 лет, пособие по уходу назначается и выплачивается на каждого ребенка.</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 В случае смерти ребенка, не достигшего возраста 1,5 лет, выплаты производятся по месяц смерти включительно.</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7. В случае обращения за назначением пособия по уходу после смерти ребенка, не достигшего возраста 1,5лет, пособие по уходу назначается по месяц смерти включительно.</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8. Сроки обращения за назначением пособия по уходу не могут превышать 18 месяцев со дня рождения ребенка.</a:t>
            </a:r>
          </a:p>
        </p:txBody>
      </p:sp>
    </p:spTree>
    <p:extLst>
      <p:ext uri="{BB962C8B-B14F-4D97-AF65-F5344CB8AC3E}">
        <p14:creationId xmlns:p14="http://schemas.microsoft.com/office/powerpoint/2010/main" val="16246477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FCE3E8C-1B60-A21B-4990-35518CCB434D}"/>
              </a:ext>
            </a:extLst>
          </p:cNvPr>
          <p:cNvSpPr txBox="1"/>
          <p:nvPr/>
        </p:nvSpPr>
        <p:spPr>
          <a:xfrm>
            <a:off x="76200" y="-55406"/>
            <a:ext cx="9067800" cy="6989606"/>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Статья 82. Размер пособия по уходу</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Пособие по уходу ежемесячно выплачивается за счет бюджетных средств в следующих размерах:</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первого ребенка - 5,76 МРП  (2024г. - 21 266тенге);</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на второго ребенка - 6,81 МРП  (2024г. - 25 143тенге) ;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третьего ребенка - 7,85 МРП (2024г. - 28 982тенге) ;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четвертого и более ребенка - 8,90 МРП  (2024г. - 32 859 тенге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Пособие по уходу выплачивается с учетом изменения размера МРП, устанавливаемого на соответствующий финансовый год законом о республиканском бюджете.</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Статья 85. Размер социальной выплаты по уходу</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Размер соц. выплаты по уходу определяется путем умножения среднемесячного размера дохода, учтенного в качестве объекта исчисления соц. отчислений, на коэффициент замещения дохода в порядке, определяемом уполномоченным гос. органом, и выплачивается ежемесячно за счет активов Фонда.</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Среднемесячный размер дохода, учтенного в качестве объекта исчисления соц. отчислений, определяется путем деления суммы доходов, с которых производились соц. отчисления </a:t>
            </a:r>
            <a:r>
              <a:rPr kumimoji="0" lang="ru-RU" sz="1660" b="1" i="0" u="none" strike="noStrike" kern="1200" cap="none" spc="0" normalizeH="0" baseline="0" noProof="0" dirty="0">
                <a:ln>
                  <a:noFill/>
                </a:ln>
                <a:solidFill>
                  <a:srgbClr val="0033CC"/>
                </a:solidFill>
                <a:effectLst/>
                <a:uLnTx/>
                <a:uFillTx/>
                <a:latin typeface="Times New Roman" panose="02020603050405020304" pitchFamily="18" charset="0"/>
                <a:ea typeface="+mn-ea"/>
                <a:cs typeface="Times New Roman" panose="02020603050405020304" pitchFamily="18" charset="0"/>
              </a:rPr>
              <a:t>за последние 24 календарных месяца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(независимо от того, были ли в этот период перерывы в социальных отчислениях), предшествующих месяцу, в котором наступило право на социальную выплату по уходу, на 24.</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этом доход, полученный в периоды трудовой, предпринимательской деятельности, занятия частной практикой по видам деятельности, к которым по решению Правительства РК применялся поправочный коэффициент 0 к ставке соц. отчислений, учитывается при определении среднемесячного размера дохода на основании справки о доходах, выдаваемой плательщиком.</a:t>
            </a:r>
          </a:p>
        </p:txBody>
      </p:sp>
    </p:spTree>
    <p:extLst>
      <p:ext uri="{BB962C8B-B14F-4D97-AF65-F5344CB8AC3E}">
        <p14:creationId xmlns:p14="http://schemas.microsoft.com/office/powerpoint/2010/main" val="32190351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FCE3E8C-1B60-A21B-4990-35518CCB434D}"/>
              </a:ext>
            </a:extLst>
          </p:cNvPr>
          <p:cNvSpPr txBox="1"/>
          <p:nvPr/>
        </p:nvSpPr>
        <p:spPr>
          <a:xfrm>
            <a:off x="304800" y="365540"/>
            <a:ext cx="8534400" cy="4690515"/>
          </a:xfrm>
          <a:prstGeom prst="rect">
            <a:avLst/>
          </a:prstGeom>
          <a:noFill/>
        </p:spPr>
        <p:txBody>
          <a:bodyPr wrap="square">
            <a:spAutoFit/>
          </a:bodyPr>
          <a:lstStyle/>
          <a:p>
            <a:pPr marL="0" indent="0" algn="just">
              <a:buNone/>
            </a:pPr>
            <a:r>
              <a:rPr lang="ru-RU" sz="1660" b="1" dirty="0">
                <a:latin typeface="Times New Roman" panose="02020603050405020304" pitchFamily="18" charset="0"/>
                <a:cs typeface="Times New Roman" panose="02020603050405020304" pitchFamily="18" charset="0"/>
              </a:rPr>
              <a:t>Статья 97. Занятые лица</a:t>
            </a:r>
          </a:p>
          <a:p>
            <a:pPr marL="0" indent="0" algn="just">
              <a:buNone/>
            </a:pPr>
            <a:r>
              <a:rPr lang="ru-RU" sz="1660" dirty="0">
                <a:latin typeface="Times New Roman" panose="02020603050405020304" pitchFamily="18" charset="0"/>
                <a:cs typeface="Times New Roman" panose="02020603050405020304" pitchFamily="18" charset="0"/>
              </a:rPr>
              <a:t>Занятым лицом является физ. лицо, осуществляющее деятельность за оплату или путем извлечения дохода посредством использования имущества, производства и продажи товаров, выполнения работ, оказания услуг.</a:t>
            </a:r>
          </a:p>
          <a:p>
            <a:pPr marL="0" indent="0" algn="just">
              <a:buNone/>
            </a:pPr>
            <a:r>
              <a:rPr lang="ru-RU" sz="1660" dirty="0">
                <a:latin typeface="Times New Roman" panose="02020603050405020304" pitchFamily="18" charset="0"/>
                <a:cs typeface="Times New Roman" panose="02020603050405020304" pitchFamily="18" charset="0"/>
              </a:rPr>
              <a:t>2. К занятым лицам относятся:</a:t>
            </a:r>
          </a:p>
          <a:p>
            <a:pPr marL="0" indent="0" algn="just">
              <a:buNone/>
            </a:pPr>
            <a:r>
              <a:rPr lang="ru-RU" sz="1660" dirty="0">
                <a:latin typeface="Times New Roman" panose="02020603050405020304" pitchFamily="18" charset="0"/>
                <a:cs typeface="Times New Roman" panose="02020603050405020304" pitchFamily="18" charset="0"/>
              </a:rPr>
              <a:t>         1) </a:t>
            </a:r>
            <a:r>
              <a:rPr lang="ru-RU" sz="1660" b="1" dirty="0">
                <a:latin typeface="Times New Roman" panose="02020603050405020304" pitchFamily="18" charset="0"/>
                <a:cs typeface="Times New Roman" panose="02020603050405020304" pitchFamily="18" charset="0"/>
              </a:rPr>
              <a:t>наемные работники</a:t>
            </a:r>
            <a:r>
              <a:rPr lang="ru-RU" sz="1660" dirty="0">
                <a:latin typeface="Times New Roman" panose="02020603050405020304" pitchFamily="18" charset="0"/>
                <a:cs typeface="Times New Roman" panose="02020603050405020304" pitchFamily="18" charset="0"/>
              </a:rPr>
              <a:t>, а также лица, имеющие иную оплачиваемую работу (избранные, назначенные или утвержденные);</a:t>
            </a:r>
          </a:p>
          <a:p>
            <a:pPr marL="0" indent="0" algn="just">
              <a:buNone/>
            </a:pPr>
            <a:r>
              <a:rPr lang="ru-RU" sz="1660" dirty="0">
                <a:latin typeface="Times New Roman" panose="02020603050405020304" pitchFamily="18" charset="0"/>
                <a:cs typeface="Times New Roman" panose="02020603050405020304" pitchFamily="18" charset="0"/>
              </a:rPr>
              <a:t>         2) ИП;</a:t>
            </a:r>
          </a:p>
          <a:p>
            <a:pPr marL="0" indent="0" algn="just">
              <a:buNone/>
            </a:pPr>
            <a:r>
              <a:rPr lang="ru-RU" sz="1660" dirty="0">
                <a:latin typeface="Times New Roman" panose="02020603050405020304" pitchFamily="18" charset="0"/>
                <a:cs typeface="Times New Roman" panose="02020603050405020304" pitchFamily="18" charset="0"/>
              </a:rPr>
              <a:t>         3) лица, занимающиеся частной практикой;</a:t>
            </a:r>
          </a:p>
          <a:p>
            <a:pPr marL="0" indent="0" algn="just">
              <a:buNone/>
            </a:pPr>
            <a:r>
              <a:rPr lang="ru-RU" sz="1660" dirty="0">
                <a:latin typeface="Times New Roman" panose="02020603050405020304" pitchFamily="18" charset="0"/>
                <a:cs typeface="Times New Roman" panose="02020603050405020304" pitchFamily="18" charset="0"/>
              </a:rPr>
              <a:t>         4) физ. лица, осуществляющие деятельность по договору ГПХ, которые не относятся к наемным работникам;</a:t>
            </a:r>
          </a:p>
          <a:p>
            <a:pPr marL="0" indent="0" algn="just">
              <a:buNone/>
            </a:pPr>
            <a:r>
              <a:rPr lang="ru-RU" sz="1660" dirty="0">
                <a:latin typeface="Times New Roman" panose="02020603050405020304" pitchFamily="18" charset="0"/>
                <a:cs typeface="Times New Roman" panose="02020603050405020304" pitchFamily="18" charset="0"/>
              </a:rPr>
              <a:t>         5) физические лица, являющиеся учредителями ТОО, АО, а также членами производственных кооперативов;</a:t>
            </a:r>
          </a:p>
          <a:p>
            <a:pPr marL="0" indent="0" algn="just">
              <a:buNone/>
            </a:pPr>
            <a:r>
              <a:rPr lang="ru-RU" sz="1660" dirty="0">
                <a:latin typeface="Times New Roman" panose="02020603050405020304" pitchFamily="18" charset="0"/>
                <a:cs typeface="Times New Roman" panose="02020603050405020304" pitchFamily="18" charset="0"/>
              </a:rPr>
              <a:t>         6) независимые работники;</a:t>
            </a:r>
          </a:p>
          <a:p>
            <a:pPr marL="0" indent="0" algn="just">
              <a:buNone/>
            </a:pPr>
            <a:r>
              <a:rPr lang="ru-RU" sz="1660" dirty="0">
                <a:latin typeface="Times New Roman" panose="02020603050405020304" pitchFamily="18" charset="0"/>
                <a:cs typeface="Times New Roman" panose="02020603050405020304" pitchFamily="18" charset="0"/>
              </a:rPr>
              <a:t>          7) проходящие службу в Вооруженных Силах РК, других войсках и воинских формированиях, правоохранительных и специальных Гос. органах РК;</a:t>
            </a:r>
          </a:p>
          <a:p>
            <a:pPr marL="0" indent="0" algn="just">
              <a:buNone/>
            </a:pPr>
            <a:r>
              <a:rPr lang="ru-RU" sz="1660" dirty="0">
                <a:latin typeface="Times New Roman" panose="02020603050405020304" pitchFamily="18" charset="0"/>
                <a:cs typeface="Times New Roman" panose="02020603050405020304" pitchFamily="18" charset="0"/>
              </a:rPr>
              <a:t>          8) лица, осуществляющие деятельность в форме крестьянского или фермерского хозяйства.</a:t>
            </a:r>
          </a:p>
        </p:txBody>
      </p:sp>
    </p:spTree>
    <p:extLst>
      <p:ext uri="{BB962C8B-B14F-4D97-AF65-F5344CB8AC3E}">
        <p14:creationId xmlns:p14="http://schemas.microsoft.com/office/powerpoint/2010/main" val="1004906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FCE3E8C-1B60-A21B-4990-35518CCB434D}"/>
              </a:ext>
            </a:extLst>
          </p:cNvPr>
          <p:cNvSpPr txBox="1"/>
          <p:nvPr/>
        </p:nvSpPr>
        <p:spPr>
          <a:xfrm>
            <a:off x="381000" y="365540"/>
            <a:ext cx="8305800" cy="469051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Статья 98. Лица, ищущие работу</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Граждане РК, кандасы, иностранцы и лица без гражданства, постоянно проживающие в РК, не имеющие работы и (или) заработка (дохода),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ищущие работу, </a:t>
            </a:r>
            <a:r>
              <a:rPr kumimoji="0" lang="ru-RU" sz="1660" b="1" i="0" u="none" strike="noStrike" kern="1200" cap="none" spc="0" normalizeH="0" baseline="0" noProof="0" dirty="0">
                <a:ln>
                  <a:noFill/>
                </a:ln>
                <a:solidFill>
                  <a:srgbClr val="0033CC"/>
                </a:solidFill>
                <a:effectLst/>
                <a:uLnTx/>
                <a:uFillTx/>
                <a:latin typeface="Times New Roman" panose="02020603050405020304" pitchFamily="18" charset="0"/>
                <a:ea typeface="+mn-ea"/>
                <a:cs typeface="Times New Roman" panose="02020603050405020304" pitchFamily="18" charset="0"/>
              </a:rPr>
              <a:t>регистрируются</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в качестве лица, ищущего работу, в порядке, определяемом уполномоченным гос. органом.</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Карьерный центр на безвозмездной основе предоставляет лицу, ищущему работу, консультации по вопросам занятости, оказывает содействие в трудоустройстве и (или) предоставляет услуги по социальной профессиональной ориентации в порядке, определяемом уполномоченным государственным органом.</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Справочно</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п.91) ст.1 СК  </a:t>
            </a:r>
            <a:r>
              <a:rPr kumimoji="0" lang="ru-RU" sz="1660" b="1" i="0" u="none" strike="noStrike" kern="1200" cap="none" spc="0" normalizeH="0" baseline="0" noProof="0" dirty="0">
                <a:ln>
                  <a:noFill/>
                </a:ln>
                <a:solidFill>
                  <a:srgbClr val="0033CC"/>
                </a:solidFill>
                <a:effectLst/>
                <a:uLnTx/>
                <a:uFillTx/>
                <a:latin typeface="Times New Roman" panose="02020603050405020304" pitchFamily="18" charset="0"/>
                <a:ea typeface="+mn-ea"/>
                <a:cs typeface="Times New Roman" panose="02020603050405020304" pitchFamily="18" charset="0"/>
              </a:rPr>
              <a:t>карьерный центр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филиал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центра трудовой мобильности</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осуществляющий выполнение его функций в районах, городах областного и республиканского значения, столице;</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Лицо, ищущее работу, получившее от карьерного центра, в т.ч. посредством Электронной биржи труда, предложение о работе, должно уведомить карьерный центр о согласии или отказе от предложенной работы.</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3045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FCE3E8C-1B60-A21B-4990-35518CCB434D}"/>
              </a:ext>
            </a:extLst>
          </p:cNvPr>
          <p:cNvSpPr txBox="1"/>
          <p:nvPr/>
        </p:nvSpPr>
        <p:spPr>
          <a:xfrm>
            <a:off x="152400" y="61924"/>
            <a:ext cx="8915400" cy="7755969"/>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Статья 99. Безработные</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В качестве безработного лицо, ищущее работу, </a:t>
            </a:r>
            <a:r>
              <a:rPr kumimoji="0" lang="ru-RU" sz="1660" b="1" i="0" u="none" strike="noStrike" kern="1200" cap="none" spc="0" normalizeH="0" baseline="0" noProof="0" dirty="0">
                <a:ln>
                  <a:noFill/>
                </a:ln>
                <a:solidFill>
                  <a:srgbClr val="0033CC"/>
                </a:solidFill>
                <a:effectLst/>
                <a:uLnTx/>
                <a:uFillTx/>
                <a:latin typeface="Times New Roman" panose="02020603050405020304" pitchFamily="18" charset="0"/>
                <a:ea typeface="+mn-ea"/>
                <a:cs typeface="Times New Roman" panose="02020603050405020304" pitchFamily="18" charset="0"/>
              </a:rPr>
              <a:t>регистрируется</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после проверки его данных через информационные системы гос. органов и (или) организаций в порядке, определяемом уполномоченным гос. органом.</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Зарегистрированный безработный, получивший от карьерного центра, в т.ч посредством Электронной биржи труда, предложение о работе, должен уведомить карьерный центр о согласии или отказе от предложенной работы в порядке, определяемом уполномоченным гос. органом.</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регистрируются в качестве безработного:</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 лица, не достигшие 16-летнего возраста;</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 занятые лица;</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3) лица, достигшие пенсионного возраста, установленного п. 1 - 3 ст. 207 СК;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4) лица, представившие документы, содержащие заведомо ложные сведения об отсутствии работы и заработка (дохода), а также другие недостоверные сведения;</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5) студенты и учащиеся старших классов общеобразовательных школ, претендующие на участие в активных мерах содействия занятости;</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6) лица, осужденные по решению суда к исправительным работам либо общественным работам, а также к наказанию в виде лишения свободы, если данное наказание не назначено условно.</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Безработные обязаны:</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 трудоустроиться на заявленное работодателем рабочее место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после завершения профессионального обучения по его заявке</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 соблюдать порядок, условия и сроки посещения или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уведомления карьерного центра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соответствии с СК и правилами регистрации лиц, ищущих работу, безработных и осуществления трудового посредничества, оказываемого карьерными центрами;</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3) обратиться к работодателю по вопросу трудоустройства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течение 3 рабочих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дней со дня уведомления карьерным центром;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087290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object 41"/>
          <p:cNvSpPr txBox="1"/>
          <p:nvPr/>
        </p:nvSpPr>
        <p:spPr>
          <a:xfrm>
            <a:off x="220776" y="0"/>
            <a:ext cx="8999424" cy="6985246"/>
          </a:xfrm>
          <a:prstGeom prst="rect">
            <a:avLst/>
          </a:prstGeom>
        </p:spPr>
        <p:txBody>
          <a:bodyPr vert="horz" wrap="square" lIns="0" tIns="13970" rIns="0" bIns="0" rtlCol="0">
            <a:spAutoFit/>
          </a:bodyPr>
          <a:lstStyle/>
          <a:p>
            <a:pPr marL="1270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СТРУКТУРА</a:t>
            </a:r>
            <a:r>
              <a:rPr kumimoji="0" lang="ru-RU" sz="1480" b="0" i="0" u="none" strike="noStrike" kern="1200" cap="none" spc="-1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СОЦИАЛЬНОГО</a:t>
            </a:r>
            <a:r>
              <a:rPr kumimoji="0" lang="ru-RU" sz="1480" b="0" i="0" u="none" strike="noStrike" kern="1200" cap="none" spc="-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КОДЕКСА</a:t>
            </a:r>
          </a:p>
          <a:p>
            <a:pPr marL="12700" marR="0" lvl="0" indent="0" algn="l" defTabSz="914400" rtl="0" eaLnBrk="1" fontAlgn="auto" latinLnBrk="0" hangingPunct="1">
              <a:lnSpc>
                <a:spcPct val="100000"/>
              </a:lnSpc>
              <a:spcBef>
                <a:spcPts val="0"/>
              </a:spcBef>
              <a:spcAft>
                <a:spcPts val="0"/>
              </a:spcAft>
              <a:buClrTx/>
              <a:buSzTx/>
              <a:buFontTx/>
              <a:buNone/>
              <a:tabLst/>
              <a:defRPr/>
            </a:pPr>
            <a:r>
              <a:rPr kumimoji="0"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a:t>
            </a:r>
            <a:r>
              <a:rPr kumimoji="0"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ЩА</a:t>
            </a:r>
            <a:r>
              <a:rPr kumimoji="0"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sz="1480" b="1"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a:t>
            </a:r>
            <a:r>
              <a:rPr kumimoji="0"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АС</a:t>
            </a:r>
            <a:r>
              <a:rPr kumimoji="0"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Ь</a:t>
            </a:r>
            <a:endPar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2700" marR="0" lvl="0" indent="0" algn="l" defTabSz="914400" rtl="0" eaLnBrk="1" fontAlgn="auto" latinLnBrk="0" hangingPunct="1">
              <a:lnSpc>
                <a:spcPct val="100000"/>
              </a:lnSpc>
              <a:spcBef>
                <a:spcPts val="0"/>
              </a:spcBef>
              <a:spcAft>
                <a:spcPts val="0"/>
              </a:spcAft>
              <a:buClrTx/>
              <a:buSzTx/>
              <a:buFontTx/>
              <a:buNone/>
              <a:tabLst/>
              <a:defRPr/>
            </a:pPr>
            <a:r>
              <a:rPr kumimoji="0"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Раздел</a:t>
            </a:r>
            <a:r>
              <a:rPr kumimoji="0" sz="1480" b="1"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a:t>
            </a:r>
            <a:r>
              <a:rPr kumimoji="0" sz="1480"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Общие</a:t>
            </a:r>
            <a:r>
              <a:rPr kumimoji="0" sz="1480" b="1"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положения</a:t>
            </a:r>
            <a:endPar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16205" marR="0" lvl="0" indent="0" algn="l" defTabSz="914400" rtl="0" eaLnBrk="1" fontAlgn="auto" latinLnBrk="0" hangingPunct="1">
              <a:lnSpc>
                <a:spcPct val="100000"/>
              </a:lnSpc>
              <a:spcBef>
                <a:spcPts val="0"/>
              </a:spcBef>
              <a:spcAft>
                <a:spcPts val="0"/>
              </a:spcAft>
              <a:buClrTx/>
              <a:buSzTx/>
              <a:buFontTx/>
              <a:buNone/>
              <a:tabLst/>
              <a:defRPr/>
            </a:pP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Глава</a:t>
            </a:r>
            <a:r>
              <a:rPr kumimoji="0" sz="148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Основные</a:t>
            </a:r>
            <a:r>
              <a:rPr kumimoji="0" sz="148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положения</a:t>
            </a:r>
            <a:r>
              <a:rPr kumimoji="0"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(основные</a:t>
            </a:r>
            <a:r>
              <a:rPr kumimoji="0" sz="148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понятия,</a:t>
            </a:r>
            <a:r>
              <a:rPr kumimoji="0" sz="1480" b="0" i="0" u="none" strike="noStrike" kern="1200" cap="none" spc="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принципы)</a:t>
            </a:r>
            <a:endPar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16205" marR="0" lvl="0" indent="0" algn="l" defTabSz="914400" rtl="0" eaLnBrk="1" fontAlgn="auto" latinLnBrk="0" hangingPunct="1">
              <a:lnSpc>
                <a:spcPct val="100000"/>
              </a:lnSpc>
              <a:spcBef>
                <a:spcPts val="0"/>
              </a:spcBef>
              <a:spcAft>
                <a:spcPts val="0"/>
              </a:spcAft>
              <a:buClrTx/>
              <a:buSzTx/>
              <a:buFontTx/>
              <a:buNone/>
              <a:tabLst/>
              <a:defRPr/>
            </a:pP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Глава</a:t>
            </a:r>
            <a:r>
              <a:rPr kumimoji="0" sz="148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Права</a:t>
            </a:r>
            <a:r>
              <a:rPr kumimoji="0" sz="148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лиц</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сфере</a:t>
            </a:r>
            <a:r>
              <a:rPr kumimoji="0" sz="148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социальной</a:t>
            </a:r>
            <a:r>
              <a:rPr kumimoji="0" sz="148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защиты</a:t>
            </a:r>
            <a:r>
              <a:rPr kumimoji="0"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населения</a:t>
            </a:r>
          </a:p>
          <a:p>
            <a:pPr marL="116205" marR="0" lvl="0" indent="0" algn="l" defTabSz="914400" rtl="0" eaLnBrk="1" fontAlgn="auto" latinLnBrk="0" hangingPunct="1">
              <a:lnSpc>
                <a:spcPct val="100000"/>
              </a:lnSpc>
              <a:spcBef>
                <a:spcPts val="0"/>
              </a:spcBef>
              <a:spcAft>
                <a:spcPts val="0"/>
              </a:spcAft>
              <a:buClrTx/>
              <a:buSzTx/>
              <a:buFontTx/>
              <a:buNone/>
              <a:tabLst/>
              <a:defRPr/>
            </a:pP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Глава</a:t>
            </a:r>
            <a:r>
              <a:rPr kumimoji="0" sz="148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Компетенция</a:t>
            </a:r>
            <a:r>
              <a:rPr kumimoji="0" sz="148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государственных</a:t>
            </a:r>
            <a:r>
              <a:rPr kumimoji="0" sz="1480"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органов</a:t>
            </a:r>
            <a:r>
              <a:rPr kumimoji="0"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иных</a:t>
            </a:r>
            <a:r>
              <a:rPr kumimoji="0" sz="1480" b="0" i="0" u="none" strike="noStrike" kern="1200" cap="none" spc="-3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организаций</a:t>
            </a:r>
          </a:p>
          <a:p>
            <a:pPr marL="12700" marR="0" lvl="0" indent="0" algn="l" defTabSz="914400" rtl="0" eaLnBrk="1" fontAlgn="auto" latinLnBrk="0" hangingPunct="1">
              <a:lnSpc>
                <a:spcPct val="100000"/>
              </a:lnSpc>
              <a:spcBef>
                <a:spcPts val="0"/>
              </a:spcBef>
              <a:spcAft>
                <a:spcPts val="0"/>
              </a:spcAft>
              <a:buClrTx/>
              <a:buSzTx/>
              <a:buFontTx/>
              <a:buNone/>
              <a:tabLst/>
              <a:defRPr/>
            </a:pPr>
            <a:r>
              <a:rPr kumimoji="0"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Раздел</a:t>
            </a:r>
            <a:r>
              <a:rPr kumimoji="0" sz="1480"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a:t>
            </a:r>
            <a:r>
              <a:rPr kumimoji="0"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Правовое</a:t>
            </a:r>
            <a:r>
              <a:rPr kumimoji="0" sz="1480" b="1" i="0" u="none" strike="noStrike" kern="1200" cap="none" spc="-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положение</a:t>
            </a:r>
            <a:r>
              <a:rPr kumimoji="0" sz="1480" b="1" i="0" u="none" strike="noStrike" kern="1200" cap="none" spc="-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субъектов</a:t>
            </a:r>
            <a:r>
              <a:rPr kumimoji="0" sz="1480" b="1"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480" b="1"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сфере</a:t>
            </a:r>
            <a:r>
              <a:rPr kumimoji="0" sz="1480"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социальной</a:t>
            </a:r>
            <a:r>
              <a:rPr kumimoji="0" sz="1480" b="1" i="0" u="none" strike="noStrike" kern="1200" cap="none" spc="-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защиты</a:t>
            </a:r>
            <a:r>
              <a:rPr kumimoji="0" sz="1480" b="1"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населения</a:t>
            </a:r>
            <a:endPar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16205" marR="1471930" lvl="0" indent="0" algn="l" defTabSz="914400" rtl="0" eaLnBrk="1" fontAlgn="auto" latinLnBrk="0" hangingPunct="1">
              <a:lnSpc>
                <a:spcPct val="100000"/>
              </a:lnSpc>
              <a:spcBef>
                <a:spcPts val="0"/>
              </a:spcBef>
              <a:spcAft>
                <a:spcPts val="0"/>
              </a:spcAft>
              <a:buClrTx/>
              <a:buSzTx/>
              <a:buFontTx/>
              <a:buNone/>
              <a:tabLst/>
              <a:defRPr/>
            </a:pP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Глава</a:t>
            </a:r>
            <a:r>
              <a:rPr kumimoji="0" sz="148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Государственный</a:t>
            </a:r>
            <a:r>
              <a:rPr kumimoji="0"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фонд</a:t>
            </a:r>
            <a:r>
              <a:rPr kumimoji="0" sz="1480" b="0" i="0" u="none" strike="noStrike" kern="1200" cap="none" spc="-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социального</a:t>
            </a:r>
            <a:r>
              <a:rPr kumimoji="0"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страхования</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25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ru-RU" sz="1480" b="0" i="0" u="none" strike="noStrike" kern="1200" cap="none" spc="-25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16205" marR="1471930" lvl="0" indent="0" algn="l" defTabSz="914400" rtl="0" eaLnBrk="1" fontAlgn="auto" latinLnBrk="0" hangingPunct="1">
              <a:lnSpc>
                <a:spcPct val="100000"/>
              </a:lnSpc>
              <a:spcBef>
                <a:spcPts val="0"/>
              </a:spcBef>
              <a:spcAft>
                <a:spcPts val="0"/>
              </a:spcAft>
              <a:buClrTx/>
              <a:buSzTx/>
              <a:buFontTx/>
              <a:buNone/>
              <a:tabLst/>
              <a:defRPr/>
            </a:pPr>
            <a:r>
              <a:rPr kumimoji="0" sz="1480" b="0" i="0" u="none" strike="noStrike" kern="1200" cap="none" spc="5"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Глава</a:t>
            </a:r>
            <a:r>
              <a:rPr kumimoji="0" sz="148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5.</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Единый</a:t>
            </a:r>
            <a:r>
              <a:rPr kumimoji="0" sz="148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накопительный</a:t>
            </a:r>
            <a:r>
              <a:rPr kumimoji="0" sz="148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пенсионный</a:t>
            </a:r>
            <a:r>
              <a:rPr kumimoji="0"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фонд</a:t>
            </a:r>
          </a:p>
          <a:p>
            <a:pPr marL="116205" marR="0" lvl="0" indent="0" algn="l" defTabSz="914400" rtl="0" eaLnBrk="1" fontAlgn="auto" latinLnBrk="0" hangingPunct="1">
              <a:lnSpc>
                <a:spcPct val="100000"/>
              </a:lnSpc>
              <a:spcBef>
                <a:spcPts val="0"/>
              </a:spcBef>
              <a:spcAft>
                <a:spcPts val="0"/>
              </a:spcAft>
              <a:buClrTx/>
              <a:buSzTx/>
              <a:buFontTx/>
              <a:buNone/>
              <a:tabLst/>
              <a:defRPr/>
            </a:pP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Глава</a:t>
            </a:r>
            <a:r>
              <a:rPr kumimoji="0" sz="148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Добровольные</a:t>
            </a:r>
            <a:r>
              <a:rPr kumimoji="0"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накопительные</a:t>
            </a:r>
            <a:r>
              <a:rPr kumimoji="0" sz="1480" b="0" i="0" u="none" strike="noStrike" kern="1200" cap="none" spc="-9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пенсионные</a:t>
            </a:r>
            <a:r>
              <a:rPr kumimoji="0" sz="1480" b="0" i="0" u="none" strike="noStrike" kern="1200" cap="none" spc="-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фонды</a:t>
            </a:r>
          </a:p>
          <a:p>
            <a:pPr marL="116205" marR="0" lvl="0" indent="0" algn="l" defTabSz="914400" rtl="0" eaLnBrk="1" fontAlgn="auto" latinLnBrk="0" hangingPunct="1">
              <a:lnSpc>
                <a:spcPct val="100000"/>
              </a:lnSpc>
              <a:spcBef>
                <a:spcPts val="0"/>
              </a:spcBef>
              <a:spcAft>
                <a:spcPts val="0"/>
              </a:spcAft>
              <a:buClrTx/>
              <a:buSzTx/>
              <a:buFontTx/>
              <a:buNone/>
              <a:tabLst/>
              <a:defRPr/>
            </a:pP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Глава</a:t>
            </a:r>
            <a:r>
              <a:rPr kumimoji="0" sz="148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7.</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Порядок</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осуществления</a:t>
            </a:r>
            <a:r>
              <a:rPr kumimoji="0" sz="1480" b="0" i="0" u="none" strike="noStrike" kern="1200" cap="none" spc="-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деятельности</a:t>
            </a:r>
            <a:r>
              <a:rPr kumimoji="0" sz="148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единого</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накопительного</a:t>
            </a:r>
            <a:r>
              <a:rPr kumimoji="0" sz="148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пенсионного</a:t>
            </a:r>
          </a:p>
          <a:p>
            <a:pPr marL="12700" marR="0" lvl="0" indent="0" algn="l" defTabSz="914400" rtl="0" eaLnBrk="1" fontAlgn="auto" latinLnBrk="0" hangingPunct="1">
              <a:lnSpc>
                <a:spcPct val="100000"/>
              </a:lnSpc>
              <a:spcBef>
                <a:spcPts val="0"/>
              </a:spcBef>
              <a:spcAft>
                <a:spcPts val="0"/>
              </a:spcAft>
              <a:buClrTx/>
              <a:buSzTx/>
              <a:buFontTx/>
              <a:buNone/>
              <a:tabLst/>
              <a:defRPr/>
            </a:pPr>
            <a:r>
              <a:rPr kumimoji="0"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48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ол</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ьн</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пи</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ь</a:t>
            </a:r>
            <a:r>
              <a:rPr kumimoji="0"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sz="148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нн</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sz="148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endPar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16205" marR="0" lvl="0" indent="0" algn="l" defTabSz="914400" rtl="0" eaLnBrk="1" fontAlgn="auto" latinLnBrk="0" hangingPunct="1">
              <a:lnSpc>
                <a:spcPct val="100000"/>
              </a:lnSpc>
              <a:spcBef>
                <a:spcPts val="0"/>
              </a:spcBef>
              <a:spcAft>
                <a:spcPts val="0"/>
              </a:spcAft>
              <a:buClrTx/>
              <a:buSzTx/>
              <a:buFontTx/>
              <a:buNone/>
              <a:tabLst/>
              <a:defRPr/>
            </a:pPr>
            <a:r>
              <a:rPr kumimoji="0"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Глава</a:t>
            </a:r>
            <a:r>
              <a:rPr kumimoji="0" sz="148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8.</a:t>
            </a:r>
            <a:r>
              <a:rPr kumimoji="0"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Социальные</a:t>
            </a:r>
            <a:r>
              <a:rPr kumimoji="0" sz="1480"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48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работники</a:t>
            </a: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270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1" i="0" u="none" strike="noStrike" kern="1200" cap="none" spc="-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АС</a:t>
            </a:r>
            <a:r>
              <a:rPr kumimoji="0" lang="ru-RU"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Ь</a:t>
            </a: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270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Раздел</a:t>
            </a:r>
            <a:r>
              <a:rPr kumimoji="0" lang="ru-RU" sz="1480"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Направления</a:t>
            </a:r>
            <a:r>
              <a:rPr kumimoji="0" lang="ru-RU" sz="1480" b="1" i="0" u="none" strike="noStrike" kern="1200" cap="none" spc="-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социальной</a:t>
            </a:r>
            <a:r>
              <a:rPr kumimoji="0" lang="ru-RU" sz="1480" b="1" i="0" u="none" strike="noStrike" kern="1200" cap="none" spc="-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защиты</a:t>
            </a:r>
            <a:r>
              <a:rPr kumimoji="0" lang="ru-RU" sz="1480" b="1"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населения</a:t>
            </a:r>
            <a:r>
              <a:rPr kumimoji="0" lang="ru-RU" sz="1480" b="1"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1"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порядок</a:t>
            </a:r>
            <a:r>
              <a:rPr kumimoji="0" lang="ru-RU" sz="1480" b="1"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их</a:t>
            </a:r>
            <a:r>
              <a:rPr kumimoji="0" lang="ru-RU"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реализации</a:t>
            </a: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16205" marR="131699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Глава</a:t>
            </a:r>
            <a:r>
              <a:rPr kumimoji="0" lang="ru-RU" sz="148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9.</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Социальная</a:t>
            </a:r>
            <a:r>
              <a:rPr kumimoji="0" lang="ru-RU" sz="148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поддержка</a:t>
            </a:r>
            <a:r>
              <a:rPr kumimoji="0" lang="ru-RU" sz="148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лиц</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(семей),</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имеющих</a:t>
            </a:r>
            <a:r>
              <a:rPr kumimoji="0" lang="ru-RU" sz="1480" b="0" i="0" u="none" strike="noStrike" kern="1200" cap="none" spc="-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детей </a:t>
            </a:r>
            <a:r>
              <a:rPr kumimoji="0" lang="ru-RU" sz="1480" b="0" i="0" u="none" strike="noStrike" kern="1200" cap="none" spc="-2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116205" marR="131699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Глава</a:t>
            </a:r>
            <a:r>
              <a:rPr kumimoji="0" lang="ru-RU" sz="148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10.</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Занятость</a:t>
            </a:r>
            <a:r>
              <a:rPr kumimoji="0" lang="ru-RU" sz="148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населения</a:t>
            </a:r>
          </a:p>
          <a:p>
            <a:pPr marL="116205"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др</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сн</a:t>
            </a:r>
            <a:r>
              <a:rPr kumimoji="0" lang="ru-RU"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0" i="0" u="none" strike="noStrike" kern="1200" cap="none" spc="-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льн</a:t>
            </a:r>
            <a:r>
              <a:rPr kumimoji="0" lang="ru-RU"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ощ</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ь</a:t>
            </a: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16205"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ав</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12</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пеци</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ьн</a:t>
            </a:r>
            <a:r>
              <a:rPr kumimoji="0" lang="ru-RU" sz="148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ци</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ьн</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16205"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Глава</a:t>
            </a:r>
            <a:r>
              <a:rPr kumimoji="0" lang="ru-RU" sz="1480" b="1"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13.</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Социальная</a:t>
            </a:r>
            <a:r>
              <a:rPr kumimoji="0" lang="ru-RU" sz="1480" b="1"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защита</a:t>
            </a:r>
            <a:r>
              <a:rPr kumimoji="0" lang="ru-RU" sz="1480" b="1"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лиц</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инвалидностью</a:t>
            </a:r>
          </a:p>
          <a:p>
            <a:pPr marL="116205" marR="119380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Глава</a:t>
            </a:r>
            <a:r>
              <a:rPr kumimoji="0" lang="ru-RU" sz="148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14. Социальная</a:t>
            </a:r>
            <a:r>
              <a:rPr kumimoji="0" lang="ru-RU" sz="148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поддержка</a:t>
            </a:r>
            <a:r>
              <a:rPr kumimoji="0" lang="ru-RU" sz="1480" b="0" i="0" u="none" strike="noStrike" kern="1200" cap="none" spc="-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отдельных</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категорий</a:t>
            </a:r>
            <a:r>
              <a:rPr kumimoji="0" lang="ru-RU" sz="148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граждан </a:t>
            </a:r>
          </a:p>
          <a:p>
            <a:pPr marL="116205" marR="119380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25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Глава</a:t>
            </a:r>
            <a:r>
              <a:rPr kumimoji="0" lang="ru-RU" sz="1480" b="0"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15.</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Пенсионное</a:t>
            </a:r>
            <a:r>
              <a:rPr kumimoji="0" lang="ru-RU" sz="148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обеспечение</a:t>
            </a:r>
          </a:p>
          <a:p>
            <a:pPr marL="116205"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Глава</a:t>
            </a:r>
            <a:r>
              <a:rPr kumimoji="0" lang="ru-RU" sz="148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16. Социальная</a:t>
            </a:r>
            <a:r>
              <a:rPr kumimoji="0" lang="ru-RU" sz="148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поддержка</a:t>
            </a:r>
            <a:r>
              <a:rPr kumimoji="0" lang="ru-RU" sz="1480" b="0" i="0" u="none" strike="noStrike" kern="1200" cap="none" spc="-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для</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лиц,</a:t>
            </a:r>
            <a:r>
              <a:rPr kumimoji="0" lang="ru-RU" sz="148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потерявших</a:t>
            </a:r>
            <a:r>
              <a:rPr kumimoji="0" lang="ru-RU" sz="1480"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кормильца</a:t>
            </a:r>
          </a:p>
          <a:p>
            <a:pPr marL="116205"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Глава</a:t>
            </a:r>
            <a:r>
              <a:rPr kumimoji="0" lang="ru-RU" sz="148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17. Единовременные</a:t>
            </a:r>
            <a:r>
              <a:rPr kumimoji="0" lang="ru-RU" sz="148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выплаты</a:t>
            </a:r>
            <a:r>
              <a:rPr kumimoji="0" lang="ru-RU" sz="148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a:t>
            </a:r>
            <a:r>
              <a:rPr kumimoji="0" lang="ru-RU"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погребение</a:t>
            </a:r>
            <a:r>
              <a:rPr kumimoji="0" lang="ru-RU" sz="148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некоторым</a:t>
            </a:r>
            <a:r>
              <a:rPr kumimoji="0" lang="ru-RU" sz="148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категориям</a:t>
            </a:r>
            <a:r>
              <a:rPr kumimoji="0" lang="ru-RU" sz="1480" b="0" i="0" u="none" strike="noStrike" kern="1200" cap="none" spc="-7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граждан</a:t>
            </a: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270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Раздел</a:t>
            </a:r>
            <a:r>
              <a:rPr kumimoji="0" lang="ru-RU" sz="1480"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a:t>
            </a:r>
            <a:r>
              <a:rPr kumimoji="0" lang="ru-RU"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Социальные</a:t>
            </a:r>
            <a:r>
              <a:rPr kumimoji="0" lang="ru-RU" sz="1480" b="1" i="0" u="none" strike="noStrike" kern="1200" cap="none" spc="-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отчисления</a:t>
            </a:r>
            <a:r>
              <a:rPr kumimoji="0" lang="ru-RU" sz="1480" b="1" i="0" u="none" strike="noStrike" kern="1200" cap="none" spc="-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пенсионные</a:t>
            </a:r>
            <a:r>
              <a:rPr kumimoji="0" lang="ru-RU" sz="1480" b="1"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взносы</a:t>
            </a: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116205"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Глава</a:t>
            </a:r>
            <a:r>
              <a:rPr kumimoji="0" lang="ru-RU" sz="1480" b="0" i="0" u="none" strike="noStrike" kern="1200" cap="none" spc="-5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18.</a:t>
            </a:r>
            <a:r>
              <a:rPr kumimoji="0" lang="ru-RU"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Социальные</a:t>
            </a:r>
            <a:r>
              <a:rPr kumimoji="0" lang="ru-RU" sz="1480"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отчисления</a:t>
            </a:r>
          </a:p>
          <a:p>
            <a:pPr marL="116205"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ав</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1"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19</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нн</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1" i="0" u="none" strike="noStrike" kern="1200" cap="none" spc="-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зн</a:t>
            </a:r>
            <a:r>
              <a:rPr kumimoji="0" lang="ru-RU"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сы</a:t>
            </a:r>
          </a:p>
          <a:p>
            <a:pPr marL="12700" marR="508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Раздел</a:t>
            </a:r>
            <a:r>
              <a:rPr kumimoji="0" lang="ru-RU" sz="1480"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5.</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Ответственность</a:t>
            </a:r>
            <a:r>
              <a:rPr kumimoji="0" lang="ru-RU" sz="1480" b="1" i="0" u="none" strike="noStrike" kern="1200" cap="none" spc="-6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a:t>
            </a:r>
            <a:r>
              <a:rPr kumimoji="0" lang="ru-RU"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нарушение</a:t>
            </a:r>
            <a:r>
              <a:rPr kumimoji="0" lang="ru-RU" sz="1480" b="1" i="0" u="none" strike="noStrike" kern="1200" cap="none" spc="-5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законодательства</a:t>
            </a:r>
            <a:r>
              <a:rPr kumimoji="0" lang="ru-RU" sz="1480" b="1" i="0" u="none" strike="noStrike" kern="1200" cap="none" spc="-8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Республики</a:t>
            </a:r>
            <a:r>
              <a:rPr kumimoji="0" lang="ru-RU" sz="1480" b="1" i="0" u="none" strike="noStrike" kern="1200" cap="none" spc="-10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Казахстан</a:t>
            </a:r>
            <a:r>
              <a:rPr kumimoji="0" lang="ru-RU" sz="1480" b="1"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 </a:t>
            </a:r>
            <a:r>
              <a:rPr kumimoji="0" lang="ru-RU" sz="1480" b="1" i="0" u="none" strike="noStrike" kern="1200" cap="none" spc="-25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социальной </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защите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населения. Переходные </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заключительные </a:t>
            </a:r>
            <a:r>
              <a:rPr kumimoji="0" lang="ru-RU" sz="1480" b="1"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положения </a:t>
            </a:r>
            <a:r>
              <a:rPr kumimoji="0" lang="ru-RU" sz="1480" b="1"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(госконтроль,</a:t>
            </a:r>
            <a:r>
              <a:rPr kumimoji="0" lang="ru-RU" sz="1480" b="0" i="0" u="none" strike="noStrike" kern="1200" cap="none" spc="4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законы</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a:t>
            </a:r>
            <a:r>
              <a:rPr kumimoji="0" lang="ru-RU"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утрату,</a:t>
            </a:r>
            <a:r>
              <a:rPr kumimoji="0" lang="ru-RU" sz="1480" b="0" i="0" u="none" strike="noStrike" kern="1200" cap="none" spc="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поэтапный</a:t>
            </a:r>
            <a:r>
              <a:rPr kumimoji="0" lang="ru-RU" sz="1480"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ввод</a:t>
            </a:r>
            <a:r>
              <a:rPr kumimoji="0" lang="ru-RU" sz="1480" b="0" i="0" u="none" strike="noStrike" kern="1200" cap="none" spc="-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отдельных</a:t>
            </a:r>
            <a:r>
              <a:rPr kumimoji="0" lang="ru-RU" sz="1480" b="0" i="0" u="none" strike="noStrike" kern="1200" cap="none" spc="2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норм)</a:t>
            </a:r>
            <a:endParaRPr kumimoji="0" sz="900" b="0" i="0" u="none" strike="noStrike" kern="1200" cap="none" spc="0" normalizeH="0" baseline="0" noProof="0" dirty="0">
              <a:ln>
                <a:noFill/>
              </a:ln>
              <a:solidFill>
                <a:prstClr val="black"/>
              </a:solidFill>
              <a:effectLst/>
              <a:uLnTx/>
              <a:uFillTx/>
              <a:latin typeface="Trebuchet MS"/>
              <a:ea typeface="+mn-ea"/>
              <a:cs typeface="Trebuchet MS"/>
            </a:endParaRPr>
          </a:p>
        </p:txBody>
      </p:sp>
    </p:spTree>
    <p:extLst>
      <p:ext uri="{BB962C8B-B14F-4D97-AF65-F5344CB8AC3E}">
        <p14:creationId xmlns:p14="http://schemas.microsoft.com/office/powerpoint/2010/main" val="38632628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FCE3E8C-1B60-A21B-4990-35518CCB434D}"/>
              </a:ext>
            </a:extLst>
          </p:cNvPr>
          <p:cNvSpPr txBox="1"/>
          <p:nvPr/>
        </p:nvSpPr>
        <p:spPr>
          <a:xfrm>
            <a:off x="300566" y="152400"/>
            <a:ext cx="8542867" cy="571233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mn-cs"/>
              </a:rPr>
              <a:t>Раздел 4. Социальные отчисления и пенсионные взносы</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660" b="1" dirty="0">
              <a:solidFill>
                <a:prstClr val="black"/>
              </a:solidFill>
              <a:latin typeface="Times New Roman"/>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a:ea typeface="+mn-ea"/>
                <a:cs typeface="+mn-cs"/>
              </a:rPr>
              <a:t>Глава 18. Социальные отчисления</a:t>
            </a:r>
            <a:endParaRPr kumimoji="0" lang="ru-KZ" sz="1660" b="1"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Статья 243. Лица, подлежащие обязательному социальному страхованию</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Статья 244. Ставка социальных отчислений</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Статья 245. Объект исчисления социальных отчислений</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Статья 246. Уплата социальных отчислений</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Статья 247. Возврат излишне (ошибочно) уплаченных социальных отчислений и (или) пени за несвоевременную и (или) неполную уплату социальных отчислений</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660" dirty="0">
              <a:solidFill>
                <a:prstClr val="black"/>
              </a:solidFill>
              <a:latin typeface="Times New Roman"/>
            </a:endParaRPr>
          </a:p>
          <a:p>
            <a:r>
              <a:rPr lang="ru-RU" sz="1660" b="1" dirty="0">
                <a:latin typeface="+mj-lt"/>
              </a:rPr>
              <a:t>Глава 19. Пенсионные взносы</a:t>
            </a:r>
          </a:p>
          <a:p>
            <a:r>
              <a:rPr lang="ru-RU" sz="1660" dirty="0">
                <a:latin typeface="+mj-lt"/>
              </a:rPr>
              <a:t>Статья 248. Уплата ОПВ, ОПВР, ОППВ</a:t>
            </a:r>
          </a:p>
          <a:p>
            <a:r>
              <a:rPr lang="ru-RU" sz="1660" dirty="0">
                <a:latin typeface="+mj-lt"/>
              </a:rPr>
              <a:t>Статья 249. Ставка </a:t>
            </a:r>
            <a:r>
              <a:rPr lang="ru-RU" sz="1660" dirty="0">
                <a:solidFill>
                  <a:srgbClr val="005C2A"/>
                </a:solidFill>
                <a:latin typeface="+mj-lt"/>
              </a:rPr>
              <a:t>ОПВ</a:t>
            </a:r>
          </a:p>
          <a:p>
            <a:r>
              <a:rPr lang="ru-RU" sz="1660" dirty="0">
                <a:latin typeface="+mj-lt"/>
              </a:rPr>
              <a:t>Статья 250. Ставка и порядок осуществления </a:t>
            </a:r>
            <a:r>
              <a:rPr lang="ru-RU" sz="1660" dirty="0">
                <a:solidFill>
                  <a:srgbClr val="005C2A"/>
                </a:solidFill>
                <a:latin typeface="+mj-lt"/>
              </a:rPr>
              <a:t>ОППВ</a:t>
            </a:r>
          </a:p>
          <a:p>
            <a:r>
              <a:rPr lang="ru-RU" sz="1660" dirty="0">
                <a:latin typeface="+mj-lt"/>
              </a:rPr>
              <a:t>Статья 251. Ставка и порядок осуществления </a:t>
            </a:r>
            <a:r>
              <a:rPr lang="ru-RU" sz="1660" dirty="0">
                <a:solidFill>
                  <a:srgbClr val="005C2A"/>
                </a:solidFill>
                <a:latin typeface="+mj-lt"/>
              </a:rPr>
              <a:t>ОПВР</a:t>
            </a:r>
          </a:p>
          <a:p>
            <a:r>
              <a:rPr lang="ru-RU" sz="1660" dirty="0">
                <a:latin typeface="+mj-lt"/>
              </a:rPr>
              <a:t>Статья 252. Ставка </a:t>
            </a:r>
            <a:r>
              <a:rPr lang="ru-RU" sz="1660" dirty="0">
                <a:solidFill>
                  <a:srgbClr val="005C2A"/>
                </a:solidFill>
                <a:latin typeface="+mj-lt"/>
              </a:rPr>
              <a:t>добровольных пенсионных взносов</a:t>
            </a:r>
          </a:p>
          <a:p>
            <a:r>
              <a:rPr lang="ru-RU" sz="1660" dirty="0">
                <a:latin typeface="+mj-lt"/>
              </a:rPr>
              <a:t>Статья 253. Зачисление добровольных пенсионных взносов, сформированных за счет невостребованной суммы гарантийного возмещения по гарантируемому депозиту</a:t>
            </a:r>
          </a:p>
          <a:p>
            <a:r>
              <a:rPr lang="ru-RU" sz="1660" dirty="0">
                <a:latin typeface="+mj-lt"/>
              </a:rPr>
              <a:t>Статья 254. Представление сведений о перечисленных ОПВ, ОПВР, ОППВ</a:t>
            </a:r>
            <a:endParaRPr kumimoji="0" lang="ru-RU" sz="166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Corbel"/>
              <a:ea typeface="+mn-ea"/>
              <a:cs typeface="+mn-cs"/>
            </a:endParaRPr>
          </a:p>
        </p:txBody>
      </p:sp>
    </p:spTree>
    <p:extLst>
      <p:ext uri="{BB962C8B-B14F-4D97-AF65-F5344CB8AC3E}">
        <p14:creationId xmlns:p14="http://schemas.microsoft.com/office/powerpoint/2010/main" val="31772876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D61E863-526E-73BC-2ECB-A7E761E8A120}"/>
              </a:ext>
            </a:extLst>
          </p:cNvPr>
          <p:cNvSpPr>
            <a:spLocks noGrp="1"/>
          </p:cNvSpPr>
          <p:nvPr>
            <p:ph type="title"/>
          </p:nvPr>
        </p:nvSpPr>
        <p:spPr>
          <a:xfrm>
            <a:off x="422246" y="0"/>
            <a:ext cx="8170477" cy="533400"/>
          </a:xfrm>
        </p:spPr>
        <p:txBody>
          <a:bodyPr>
            <a:normAutofit/>
          </a:bodyPr>
          <a:lstStyle/>
          <a:p>
            <a:r>
              <a:rPr lang="ru-KZ" sz="1900" b="1" dirty="0"/>
              <a:t>Глава 18. Социальные отчисления</a:t>
            </a:r>
          </a:p>
        </p:txBody>
      </p:sp>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1012357150"/>
              </p:ext>
            </p:extLst>
          </p:nvPr>
        </p:nvGraphicFramePr>
        <p:xfrm>
          <a:off x="262467" y="415364"/>
          <a:ext cx="8729133" cy="3851836"/>
        </p:xfrm>
        <a:graphic>
          <a:graphicData uri="http://schemas.openxmlformats.org/drawingml/2006/table">
            <a:tbl>
              <a:tblPr firstRow="1" bandRow="1">
                <a:tableStyleId>{C083E6E3-FA7D-4D7B-A595-EF9225AFEA82}</a:tableStyleId>
              </a:tblPr>
              <a:tblGrid>
                <a:gridCol w="3242733">
                  <a:extLst>
                    <a:ext uri="{9D8B030D-6E8A-4147-A177-3AD203B41FA5}">
                      <a16:colId xmlns:a16="http://schemas.microsoft.com/office/drawing/2014/main" val="1448681955"/>
                    </a:ext>
                  </a:extLst>
                </a:gridCol>
                <a:gridCol w="5486400">
                  <a:extLst>
                    <a:ext uri="{9D8B030D-6E8A-4147-A177-3AD203B41FA5}">
                      <a16:colId xmlns:a16="http://schemas.microsoft.com/office/drawing/2014/main" val="2139285621"/>
                    </a:ext>
                  </a:extLst>
                </a:gridCol>
              </a:tblGrid>
              <a:tr h="478089">
                <a:tc>
                  <a:txBody>
                    <a:bodyPr/>
                    <a:lstStyle/>
                    <a:p>
                      <a:r>
                        <a:rPr lang="ru-RU" sz="1400" dirty="0">
                          <a:latin typeface="+mj-lt"/>
                        </a:rPr>
                        <a:t>ЗРК «Об обязательном социальном страховании»</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latin typeface="+mj-lt"/>
                        </a:rPr>
                        <a:t>Социальный кодекс</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684035">
                <a:tc>
                  <a:txBody>
                    <a:bodyPr/>
                    <a:lstStyle/>
                    <a:p>
                      <a:r>
                        <a:rPr lang="ru-RU" sz="1400" u="sng" dirty="0">
                          <a:latin typeface="+mj-lt"/>
                        </a:rPr>
                        <a:t>Статья 7. Лица, подлежащие обязательному социальному страхованию</a:t>
                      </a:r>
                      <a:endParaRPr lang="ru-KZ" sz="1400" u="sng"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sng" dirty="0">
                          <a:latin typeface="+mj-lt"/>
                        </a:rPr>
                        <a:t>Статья 243. Лица, подлежащие обязательному социальному страхованию</a:t>
                      </a:r>
                      <a:endParaRPr lang="ru-KZ" sz="1400" u="sng"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2647876">
                <a:tc>
                  <a:txBody>
                    <a:bodyPr/>
                    <a:lstStyle/>
                    <a:p>
                      <a:r>
                        <a:rPr lang="ru-RU" sz="1400" dirty="0">
                          <a:latin typeface="+mj-lt"/>
                        </a:rPr>
                        <a:t>1) работники;</a:t>
                      </a:r>
                    </a:p>
                    <a:p>
                      <a:r>
                        <a:rPr lang="ru-RU" sz="1400" dirty="0">
                          <a:latin typeface="+mj-lt"/>
                        </a:rPr>
                        <a:t>2) ИП, в том числе главы крестьянских или фермерских хозяйств;</a:t>
                      </a:r>
                    </a:p>
                    <a:p>
                      <a:r>
                        <a:rPr lang="ru-RU" sz="1400" dirty="0">
                          <a:latin typeface="+mj-lt"/>
                        </a:rPr>
                        <a:t>3) лица, занимающиеся частной практикой;</a:t>
                      </a:r>
                    </a:p>
                    <a:p>
                      <a:r>
                        <a:rPr lang="ru-RU" sz="1400" dirty="0">
                          <a:latin typeface="+mj-lt"/>
                        </a:rPr>
                        <a:t>4) физические лица, плательщики ЕСП</a:t>
                      </a:r>
                    </a:p>
                    <a:p>
                      <a:r>
                        <a:rPr lang="ru-RU" sz="1400" dirty="0">
                          <a:latin typeface="+mj-lt"/>
                        </a:rPr>
                        <a:t>5) иностранцы и лица без гражданства, а также кандасы, </a:t>
                      </a:r>
                      <a:r>
                        <a:rPr lang="ru-RU" sz="1400" u="sng" dirty="0">
                          <a:latin typeface="+mj-lt"/>
                        </a:rPr>
                        <a:t>постоянно проживающие </a:t>
                      </a:r>
                      <a:r>
                        <a:rPr lang="ru-RU" sz="1400" dirty="0">
                          <a:latin typeface="+mj-lt"/>
                        </a:rPr>
                        <a:t>на территории РК и осуществляющие деятельность, приносящую доход на территории РК.</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latin typeface="+mj-lt"/>
                        </a:rPr>
                        <a:t>1) работники;</a:t>
                      </a:r>
                    </a:p>
                    <a:p>
                      <a:r>
                        <a:rPr lang="ru-RU" sz="1400" dirty="0">
                          <a:latin typeface="+mj-lt"/>
                        </a:rPr>
                        <a:t>2) ИП, в том числе главы крестьянских или фермерских хозяйств, а также их члены, достигшие 18-летнего возраста;</a:t>
                      </a:r>
                    </a:p>
                    <a:p>
                      <a:r>
                        <a:rPr lang="ru-RU" sz="1400" dirty="0">
                          <a:latin typeface="+mj-lt"/>
                        </a:rPr>
                        <a:t>3) лица, занимающиеся частной практикой;</a:t>
                      </a:r>
                    </a:p>
                    <a:p>
                      <a:r>
                        <a:rPr lang="ru-RU" sz="1400" dirty="0">
                          <a:latin typeface="+mj-lt"/>
                        </a:rPr>
                        <a:t>4) </a:t>
                      </a:r>
                      <a:r>
                        <a:rPr lang="ru-RU" sz="1400" b="1" dirty="0">
                          <a:solidFill>
                            <a:srgbClr val="0033CC"/>
                          </a:solidFill>
                          <a:latin typeface="+mj-lt"/>
                        </a:rPr>
                        <a:t>физические лица, получающие доходы по договорам ГПХ (с 2025 года);</a:t>
                      </a:r>
                    </a:p>
                    <a:p>
                      <a:r>
                        <a:rPr lang="ru-RU" sz="1400" dirty="0">
                          <a:latin typeface="+mj-lt"/>
                        </a:rPr>
                        <a:t>5) физические лица, являющиеся плательщиками ЕСП </a:t>
                      </a:r>
                      <a:r>
                        <a:rPr lang="ru-RU" sz="1400" b="1" dirty="0">
                          <a:solidFill>
                            <a:srgbClr val="0033CC"/>
                          </a:solidFill>
                          <a:latin typeface="+mj-lt"/>
                        </a:rPr>
                        <a:t>(до 2024 года);</a:t>
                      </a:r>
                    </a:p>
                    <a:p>
                      <a:r>
                        <a:rPr lang="ru-RU" sz="1400" b="1" dirty="0">
                          <a:solidFill>
                            <a:srgbClr val="0033CC"/>
                          </a:solidFill>
                          <a:latin typeface="+mj-lt"/>
                        </a:rPr>
                        <a:t>6) индивидуальные помощники;</a:t>
                      </a:r>
                    </a:p>
                    <a:p>
                      <a:r>
                        <a:rPr lang="ru-RU" sz="1400" dirty="0">
                          <a:latin typeface="+mj-lt"/>
                        </a:rPr>
                        <a:t>Действие настоящей статьи распространяется на кандасов, а также </a:t>
                      </a:r>
                      <a:r>
                        <a:rPr lang="ru-RU" sz="1400" u="sng" dirty="0">
                          <a:latin typeface="+mj-lt"/>
                        </a:rPr>
                        <a:t>постоянно проживающих </a:t>
                      </a:r>
                      <a:r>
                        <a:rPr lang="ru-RU" sz="1400" dirty="0">
                          <a:latin typeface="+mj-lt"/>
                        </a:rPr>
                        <a:t>на территории РК </a:t>
                      </a:r>
                      <a:r>
                        <a:rPr lang="ru-RU" sz="1400" b="0" dirty="0">
                          <a:solidFill>
                            <a:schemeClr val="tx1">
                              <a:lumMod val="95000"/>
                              <a:lumOff val="5000"/>
                            </a:schemeClr>
                          </a:solidFill>
                          <a:latin typeface="+mj-lt"/>
                        </a:rPr>
                        <a:t>иностранцев и лиц без гражданства</a:t>
                      </a:r>
                      <a:r>
                        <a:rPr lang="ru-RU" sz="1400" b="1" dirty="0">
                          <a:solidFill>
                            <a:schemeClr val="tx1">
                              <a:lumMod val="95000"/>
                              <a:lumOff val="5000"/>
                            </a:schemeClr>
                          </a:solidFill>
                          <a:latin typeface="+mj-lt"/>
                        </a:rPr>
                        <a:t>, </a:t>
                      </a:r>
                      <a:r>
                        <a:rPr lang="ru-RU" sz="1400" dirty="0">
                          <a:latin typeface="+mj-lt"/>
                        </a:rPr>
                        <a:t>осуществляющих деятельность, приносящую доход на территории РК, наравне с гражданами РК.</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570382"/>
                  </a:ext>
                </a:extLst>
              </a:tr>
            </a:tbl>
          </a:graphicData>
        </a:graphic>
      </p:graphicFrame>
      <p:sp>
        <p:nvSpPr>
          <p:cNvPr id="5" name="TextBox 4">
            <a:extLst>
              <a:ext uri="{FF2B5EF4-FFF2-40B4-BE49-F238E27FC236}">
                <a16:creationId xmlns:a16="http://schemas.microsoft.com/office/drawing/2014/main" id="{A82F5511-DCE8-5446-408F-AB95669CC391}"/>
              </a:ext>
            </a:extLst>
          </p:cNvPr>
          <p:cNvSpPr txBox="1"/>
          <p:nvPr/>
        </p:nvSpPr>
        <p:spPr>
          <a:xfrm>
            <a:off x="76200" y="4191000"/>
            <a:ext cx="8991599" cy="2677656"/>
          </a:xfrm>
          <a:prstGeom prst="rect">
            <a:avLst/>
          </a:prstGeom>
          <a:noFill/>
        </p:spPr>
        <p:txBody>
          <a:bodyPr wrap="square">
            <a:spAutoFit/>
          </a:bodyPr>
          <a:lstStyle/>
          <a:p>
            <a:pPr marL="0" marR="0" lvl="0" indent="0" algn="just" defTabSz="914400" rtl="0" eaLnBrk="1" fontAlgn="auto" latinLnBrk="0" hangingPunct="1">
              <a:lnSpc>
                <a:spcPct val="100000"/>
              </a:lnSpc>
              <a:spcAft>
                <a:spcPts val="0"/>
              </a:spcAft>
              <a:buClr>
                <a:srgbClr val="3891A7"/>
              </a:buClr>
              <a:buSzPct val="80000"/>
              <a:buFont typeface="Wingdings 2"/>
              <a:buNone/>
              <a:tabLst/>
              <a:defRPr/>
            </a:pPr>
            <a:r>
              <a:rPr kumimoji="0" lang="ru-RU" sz="14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Статья 77. Право на соц. выплаты по случаю потери дохода в связи с беременностью и родами, усыновлением (удочерением) новорожденного ребенка (детей)</a:t>
            </a:r>
          </a:p>
          <a:p>
            <a:pPr marL="0" marR="0" lvl="0" indent="0" algn="just" defTabSz="914400" rtl="0" eaLnBrk="1" fontAlgn="auto" latinLnBrk="0" hangingPunct="1">
              <a:lnSpc>
                <a:spcPct val="100000"/>
              </a:lnSpc>
              <a:spcAft>
                <a:spcPts val="0"/>
              </a:spcAft>
              <a:buClr>
                <a:srgbClr val="3891A7"/>
              </a:buClr>
              <a:buSzPct val="80000"/>
              <a:buFont typeface="Wingdings 2"/>
              <a:buNone/>
              <a:tabLst/>
              <a:defRPr/>
            </a:pP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1. Соц. выплаты по случаю потери дохода в связи с беременностью и родами, усыновлением (удочерением) новорожденного ребенка (детей) назначаются </a:t>
            </a:r>
            <a:r>
              <a:rPr kumimoji="0" lang="ru-RU" sz="14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участнику системы обязательного соц. страхования со дня возникновения права на соц. выплату.</a:t>
            </a:r>
          </a:p>
          <a:p>
            <a:pPr marL="0" marR="0" lvl="0" indent="0" algn="just" defTabSz="914400" rtl="0" eaLnBrk="1" fontAlgn="base" latinLnBrk="0" hangingPunct="1">
              <a:lnSpc>
                <a:spcPct val="100000"/>
              </a:lnSpc>
              <a:spcAft>
                <a:spcPts val="0"/>
              </a:spcAft>
              <a:buClr>
                <a:srgbClr val="3891A7"/>
              </a:buClr>
              <a:buSzPct val="80000"/>
              <a:buFont typeface="Wingdings 2"/>
              <a:buNone/>
              <a:tabLst/>
              <a:defRPr/>
            </a:pPr>
            <a:r>
              <a:rPr kumimoji="0" lang="ru-RU" sz="14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Справочно П. 3 ст.98 Договора о ЕАЭС</a:t>
            </a:r>
          </a:p>
          <a:p>
            <a:pPr marL="0" marR="0" lvl="0" indent="0" algn="just" defTabSz="914400" rtl="0" eaLnBrk="1" fontAlgn="base" latinLnBrk="0" hangingPunct="1">
              <a:lnSpc>
                <a:spcPct val="100000"/>
              </a:lnSpc>
              <a:spcAft>
                <a:spcPts val="0"/>
              </a:spcAft>
              <a:buClr>
                <a:srgbClr val="3891A7"/>
              </a:buClr>
              <a:buSzPct val="80000"/>
              <a:buFont typeface="Wingdings 2"/>
              <a:buNone/>
              <a:tabLst/>
              <a:defRPr/>
            </a:pPr>
            <a:r>
              <a:rPr kumimoji="0" lang="ru-RU" sz="14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социальное обеспечение (социальное страхование) (кроме пенсионного) трудящихся государств-членов и членов семей осуществляется </a:t>
            </a:r>
            <a:r>
              <a:rPr kumimoji="0" lang="ru-RU" sz="1400" b="1"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на тех же условиях и в том же порядке, что и граждан государства трудоустройства</a:t>
            </a:r>
            <a:r>
              <a:rPr kumimoji="0" lang="ru-RU" sz="14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a:t>
            </a:r>
          </a:p>
          <a:p>
            <a:pPr marL="0" marR="0" lvl="0" indent="0" algn="just" defTabSz="914400" rtl="0" eaLnBrk="1" fontAlgn="auto" latinLnBrk="0" hangingPunct="1">
              <a:lnSpc>
                <a:spcPct val="100000"/>
              </a:lnSpc>
              <a:spcAft>
                <a:spcPts val="0"/>
              </a:spcAft>
              <a:buClr>
                <a:srgbClr val="3891A7"/>
              </a:buClr>
              <a:buSzPct val="80000"/>
              <a:buFont typeface="Wingdings 2"/>
              <a:buNone/>
              <a:tabLst/>
              <a:defRPr/>
            </a:pPr>
            <a:r>
              <a:rPr kumimoji="0" lang="ru-RU" sz="14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П. 5 ст. 96 Договора о ЕАЭС </a:t>
            </a:r>
          </a:p>
          <a:p>
            <a:pPr marL="0" marR="0" lvl="0" indent="0" algn="just" defTabSz="914400" rtl="0" eaLnBrk="1" fontAlgn="auto" latinLnBrk="0" hangingPunct="1">
              <a:lnSpc>
                <a:spcPct val="100000"/>
              </a:lnSpc>
              <a:spcAft>
                <a:spcPts val="0"/>
              </a:spcAft>
              <a:buClr>
                <a:srgbClr val="3891A7"/>
              </a:buClr>
              <a:buSzPct val="80000"/>
              <a:buFont typeface="Wingdings 2"/>
              <a:buNone/>
              <a:tabLst/>
              <a:defRPr/>
            </a:pPr>
            <a:r>
              <a:rPr kumimoji="0" lang="ru-RU" sz="14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социальное обеспечение (социальное страхование) - это обязательное страхование на случай временной нетрудоспособности </a:t>
            </a:r>
            <a:r>
              <a:rPr kumimoji="0" lang="ru-RU" sz="1400" b="1"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и в связи с материнством</a:t>
            </a:r>
            <a:r>
              <a:rPr kumimoji="0" lang="ru-RU" sz="14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 обязательное страхование от несчастных случаев на производстве и профессиональных заболеваний и обязательное медицинское страхование.</a:t>
            </a:r>
          </a:p>
        </p:txBody>
      </p:sp>
    </p:spTree>
    <p:extLst>
      <p:ext uri="{BB962C8B-B14F-4D97-AF65-F5344CB8AC3E}">
        <p14:creationId xmlns:p14="http://schemas.microsoft.com/office/powerpoint/2010/main" val="703695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80728646"/>
              </p:ext>
            </p:extLst>
          </p:nvPr>
        </p:nvGraphicFramePr>
        <p:xfrm>
          <a:off x="214884" y="495650"/>
          <a:ext cx="8585199" cy="5463540"/>
        </p:xfrm>
        <a:graphic>
          <a:graphicData uri="http://schemas.openxmlformats.org/drawingml/2006/table">
            <a:tbl>
              <a:tblPr firstRow="1" bandRow="1">
                <a:tableStyleId>{C083E6E3-FA7D-4D7B-A595-EF9225AFEA82}</a:tableStyleId>
              </a:tblPr>
              <a:tblGrid>
                <a:gridCol w="3381289">
                  <a:extLst>
                    <a:ext uri="{9D8B030D-6E8A-4147-A177-3AD203B41FA5}">
                      <a16:colId xmlns:a16="http://schemas.microsoft.com/office/drawing/2014/main" val="1448681955"/>
                    </a:ext>
                  </a:extLst>
                </a:gridCol>
                <a:gridCol w="5203910">
                  <a:extLst>
                    <a:ext uri="{9D8B030D-6E8A-4147-A177-3AD203B41FA5}">
                      <a16:colId xmlns:a16="http://schemas.microsoft.com/office/drawing/2014/main" val="2139285621"/>
                    </a:ext>
                  </a:extLst>
                </a:gridCol>
              </a:tblGrid>
              <a:tr h="434340">
                <a:tc>
                  <a:txBody>
                    <a:bodyPr/>
                    <a:lstStyle/>
                    <a:p>
                      <a:r>
                        <a:rPr lang="ru-RU" sz="1400" dirty="0">
                          <a:latin typeface="+mj-lt"/>
                        </a:rPr>
                        <a:t>ЗРК «Об обязательном социальном страховании»</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latin typeface="+mj-lt"/>
                        </a:rPr>
                        <a:t>Социальный кодекс</a:t>
                      </a:r>
                      <a:endParaRPr lang="ru-KZ" sz="1400" dirty="0">
                        <a:solidFill>
                          <a:schemeClr val="tx1">
                            <a:lumMod val="95000"/>
                            <a:lumOff val="5000"/>
                          </a:schemeClr>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434340">
                <a:tc>
                  <a:txBody>
                    <a:bodyPr/>
                    <a:lstStyle/>
                    <a:p>
                      <a:r>
                        <a:rPr lang="ru-RU" sz="1400" u="none" dirty="0">
                          <a:latin typeface="+mj-lt"/>
                        </a:rPr>
                        <a:t>Статья 7. Лица, подлежащие обязательному социальному страхованию</a:t>
                      </a:r>
                      <a:endParaRPr lang="ru-KZ"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1" u="none" dirty="0">
                          <a:latin typeface="+mj-lt"/>
                        </a:rPr>
                        <a:t>Статья 243. Лица, подлежащие обязательному социальному страхованию</a:t>
                      </a:r>
                      <a:endParaRPr lang="ru-KZ" sz="1400" b="1"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800100">
                <a:tc>
                  <a:txBody>
                    <a:bodyPr/>
                    <a:lstStyle/>
                    <a:p>
                      <a:r>
                        <a:rPr lang="ru-RU" sz="1400" dirty="0">
                          <a:latin typeface="+mj-lt"/>
                        </a:rPr>
                        <a:t>Лица, достигшие возраста, предусмотренного пунктом 1 статьи 11 Закона РК«О пенсионном обеспечении в РК», </a:t>
                      </a:r>
                      <a:r>
                        <a:rPr lang="ru-RU" sz="1400" b="1" dirty="0">
                          <a:latin typeface="+mj-lt"/>
                        </a:rPr>
                        <a:t>не подлежат </a:t>
                      </a:r>
                      <a:r>
                        <a:rPr lang="ru-RU" sz="1400" dirty="0">
                          <a:latin typeface="+mj-lt"/>
                        </a:rPr>
                        <a:t>обязательному социальному страхованию.</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latin typeface="+mj-lt"/>
                        </a:rPr>
                        <a:t>Лица, достигшие возраста, предусмотренного статьей 207 настоящего Кодекса, </a:t>
                      </a:r>
                      <a:r>
                        <a:rPr lang="ru-RU" sz="1400" b="1" dirty="0">
                          <a:latin typeface="+mj-lt"/>
                        </a:rPr>
                        <a:t>не подлежат </a:t>
                      </a:r>
                      <a:r>
                        <a:rPr lang="ru-RU" sz="1400" dirty="0">
                          <a:latin typeface="+mj-lt"/>
                        </a:rPr>
                        <a:t>обязательному социальному страхованию.</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570382"/>
                  </a:ext>
                </a:extLst>
              </a:tr>
              <a:tr h="278130">
                <a:tc>
                  <a:txBody>
                    <a:bodyPr/>
                    <a:lstStyle/>
                    <a:p>
                      <a:r>
                        <a:rPr lang="ru-RU" sz="1400" b="1" u="none" dirty="0">
                          <a:latin typeface="+mj-lt"/>
                        </a:rPr>
                        <a:t>ЗРК «О пенсионном обеспечении»</a:t>
                      </a:r>
                      <a:endParaRPr lang="ru-KZ" sz="1400" b="1"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1" u="none" dirty="0">
                          <a:latin typeface="+mj-lt"/>
                        </a:rPr>
                        <a:t>Статья 207. Назначение пенсионных выплат по возрасту</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5637030"/>
                  </a:ext>
                </a:extLst>
              </a:tr>
              <a:tr h="434340">
                <a:tc>
                  <a:txBody>
                    <a:bodyPr/>
                    <a:lstStyle/>
                    <a:p>
                      <a:r>
                        <a:rPr lang="ru-RU" sz="1400" dirty="0">
                          <a:latin typeface="+mj-lt"/>
                        </a:rPr>
                        <a:t>Статья 11. Назначение пенсионных выплат по возрасту</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ru-RU" sz="1400" dirty="0">
                          <a:solidFill>
                            <a:schemeClr val="tx1"/>
                          </a:solidFill>
                          <a:latin typeface="+mj-lt"/>
                        </a:rPr>
                        <a:t>Назначение пенсионных выплат по возрасту</a:t>
                      </a:r>
                    </a:p>
                    <a:p>
                      <a:r>
                        <a:rPr lang="ru-RU" sz="1400" dirty="0">
                          <a:solidFill>
                            <a:schemeClr val="tx1"/>
                          </a:solidFill>
                          <a:latin typeface="+mj-lt"/>
                        </a:rPr>
                        <a:t>с 1 июля 2001 года - мужчинам по достижении 63 лет, </a:t>
                      </a:r>
                    </a:p>
                    <a:p>
                      <a:r>
                        <a:rPr lang="ru-RU" sz="1400" dirty="0">
                          <a:solidFill>
                            <a:schemeClr val="tx1"/>
                          </a:solidFill>
                          <a:latin typeface="+mj-lt"/>
                        </a:rPr>
                        <a:t>женщинам производится:</a:t>
                      </a:r>
                    </a:p>
                    <a:p>
                      <a:r>
                        <a:rPr lang="ru-RU" sz="1400" dirty="0">
                          <a:solidFill>
                            <a:schemeClr val="tx1"/>
                          </a:solidFill>
                          <a:latin typeface="+mj-lt"/>
                        </a:rPr>
                        <a:t>с 1 января 2023 года - по достижении 61 г;</a:t>
                      </a:r>
                    </a:p>
                    <a:p>
                      <a:r>
                        <a:rPr lang="ru-RU" sz="1400" dirty="0">
                          <a:solidFill>
                            <a:schemeClr val="tx1"/>
                          </a:solidFill>
                          <a:latin typeface="+mj-lt"/>
                        </a:rPr>
                        <a:t>с 1 января 2028 года - по достижении 61,5г;</a:t>
                      </a:r>
                    </a:p>
                    <a:p>
                      <a:r>
                        <a:rPr lang="ru-RU" sz="1400" dirty="0">
                          <a:solidFill>
                            <a:schemeClr val="tx1"/>
                          </a:solidFill>
                          <a:latin typeface="+mj-lt"/>
                        </a:rPr>
                        <a:t>2. </a:t>
                      </a:r>
                      <a:r>
                        <a:rPr lang="ru-RU" sz="1400" b="1" dirty="0">
                          <a:solidFill>
                            <a:schemeClr val="tx1"/>
                          </a:solidFill>
                          <a:latin typeface="+mj-lt"/>
                        </a:rPr>
                        <a:t>Граждане, проживавшие в зонах чрезвычайного и максимального радиационного риска в период с 29 августа 1949 года по 5 июля 1963 года не менее 5 лет,</a:t>
                      </a:r>
                    </a:p>
                    <a:p>
                      <a:r>
                        <a:rPr lang="ru-RU" sz="1400" b="1" dirty="0">
                          <a:solidFill>
                            <a:schemeClr val="tx1"/>
                          </a:solidFill>
                          <a:latin typeface="+mj-lt"/>
                        </a:rPr>
                        <a:t>1) мужчины - по достижении 50 лет;</a:t>
                      </a:r>
                    </a:p>
                    <a:p>
                      <a:r>
                        <a:rPr lang="ru-RU" sz="1400" b="1" dirty="0">
                          <a:solidFill>
                            <a:schemeClr val="tx1"/>
                          </a:solidFill>
                          <a:latin typeface="+mj-lt"/>
                        </a:rPr>
                        <a:t>2) женщины - по достижении 45 лет.</a:t>
                      </a:r>
                    </a:p>
                    <a:p>
                      <a:r>
                        <a:rPr lang="ru-RU" sz="1400" b="1" dirty="0">
                          <a:solidFill>
                            <a:schemeClr val="tx1"/>
                          </a:solidFill>
                          <a:latin typeface="+mj-lt"/>
                        </a:rPr>
                        <a:t>3. Женщины, родившие (усыновившие, удочерившие) 5 и более детей и воспитавшие их до 8-летнего возраста, </a:t>
                      </a:r>
                      <a:r>
                        <a:rPr lang="ru-RU" sz="1400" b="1" dirty="0">
                          <a:solidFill>
                            <a:schemeClr val="tx1"/>
                          </a:solidFill>
                          <a:highlight>
                            <a:srgbClr val="FFFF00"/>
                          </a:highlight>
                          <a:latin typeface="+mj-lt"/>
                        </a:rPr>
                        <a:t>имеют право на пенсионные выплаты </a:t>
                      </a:r>
                      <a:r>
                        <a:rPr lang="ru-RU" sz="1400" b="1" dirty="0">
                          <a:solidFill>
                            <a:schemeClr val="tx1"/>
                          </a:solidFill>
                          <a:latin typeface="+mj-lt"/>
                        </a:rPr>
                        <a:t>по возрасту по достижении 53 лет.</a:t>
                      </a:r>
                      <a:endParaRPr lang="ru-KZ" sz="1400" b="1"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77897019"/>
                  </a:ext>
                </a:extLst>
              </a:tr>
              <a:tr h="1828800">
                <a:tc>
                  <a:txBody>
                    <a:bodyPr/>
                    <a:lstStyle/>
                    <a:p>
                      <a:r>
                        <a:rPr lang="ru-RU" sz="1400" dirty="0">
                          <a:latin typeface="+mj-lt"/>
                        </a:rPr>
                        <a:t>с 1 июля 2001 года - мужчинам по достижении 63 лет, </a:t>
                      </a:r>
                    </a:p>
                    <a:p>
                      <a:r>
                        <a:rPr lang="ru-RU" sz="1400" dirty="0">
                          <a:latin typeface="+mj-lt"/>
                        </a:rPr>
                        <a:t>женщинам производится:</a:t>
                      </a:r>
                    </a:p>
                    <a:p>
                      <a:r>
                        <a:rPr lang="ru-RU" sz="1400" dirty="0">
                          <a:latin typeface="+mj-lt"/>
                        </a:rPr>
                        <a:t>с 1 января 2023 года - по достижении 61 г;</a:t>
                      </a:r>
                    </a:p>
                    <a:p>
                      <a:r>
                        <a:rPr lang="ru-RU" sz="1400" dirty="0">
                          <a:latin typeface="+mj-lt"/>
                        </a:rPr>
                        <a:t>с 1 января 2028 года - по достижении 61,5г;</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r>
                        <a:rPr lang="ru-RU" dirty="0"/>
                        <a:t>с 1 июля 2001 года - мужчинам по достижении 63 лет, </a:t>
                      </a:r>
                    </a:p>
                    <a:p>
                      <a:r>
                        <a:rPr lang="ru-RU" dirty="0"/>
                        <a:t>женщинам производится:</a:t>
                      </a:r>
                    </a:p>
                    <a:p>
                      <a:r>
                        <a:rPr lang="ru-RU" dirty="0"/>
                        <a:t>с 1 января 2023 года - по достижении 61 г;</a:t>
                      </a:r>
                    </a:p>
                    <a:p>
                      <a:r>
                        <a:rPr lang="ru-RU" dirty="0"/>
                        <a:t>с 1 января 2028 года - по достижении 61,5г;</a:t>
                      </a:r>
                      <a:endParaRPr lang="ru-KZ" dirty="0"/>
                    </a:p>
                  </a:txBody>
                  <a:tcPr/>
                </a:tc>
                <a:extLst>
                  <a:ext uri="{0D108BD9-81ED-4DB2-BD59-A6C34878D82A}">
                    <a16:rowId xmlns:a16="http://schemas.microsoft.com/office/drawing/2014/main" val="2920138201"/>
                  </a:ext>
                </a:extLst>
              </a:tr>
            </a:tbl>
          </a:graphicData>
        </a:graphic>
      </p:graphicFrame>
      <p:sp>
        <p:nvSpPr>
          <p:cNvPr id="5" name="Заголовок 1">
            <a:extLst>
              <a:ext uri="{FF2B5EF4-FFF2-40B4-BE49-F238E27FC236}">
                <a16:creationId xmlns:a16="http://schemas.microsoft.com/office/drawing/2014/main" id="{61BA2A83-B0DE-41FC-B019-12FE3379B92B}"/>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KZ" sz="2200" b="1"/>
              <a:t>Глава 18. Социальные отчисления</a:t>
            </a:r>
            <a:endParaRPr lang="ru-KZ" sz="2200" b="1" dirty="0"/>
          </a:p>
        </p:txBody>
      </p:sp>
    </p:spTree>
    <p:extLst>
      <p:ext uri="{BB962C8B-B14F-4D97-AF65-F5344CB8AC3E}">
        <p14:creationId xmlns:p14="http://schemas.microsoft.com/office/powerpoint/2010/main" val="31695774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1500952623"/>
              </p:ext>
            </p:extLst>
          </p:nvPr>
        </p:nvGraphicFramePr>
        <p:xfrm>
          <a:off x="347132" y="547382"/>
          <a:ext cx="8449735" cy="2903220"/>
        </p:xfrm>
        <a:graphic>
          <a:graphicData uri="http://schemas.openxmlformats.org/drawingml/2006/table">
            <a:tbl>
              <a:tblPr firstRow="1" bandRow="1">
                <a:tableStyleId>{C083E6E3-FA7D-4D7B-A595-EF9225AFEA82}</a:tableStyleId>
              </a:tblPr>
              <a:tblGrid>
                <a:gridCol w="3386668">
                  <a:extLst>
                    <a:ext uri="{9D8B030D-6E8A-4147-A177-3AD203B41FA5}">
                      <a16:colId xmlns:a16="http://schemas.microsoft.com/office/drawing/2014/main" val="1448681955"/>
                    </a:ext>
                  </a:extLst>
                </a:gridCol>
                <a:gridCol w="5063067">
                  <a:extLst>
                    <a:ext uri="{9D8B030D-6E8A-4147-A177-3AD203B41FA5}">
                      <a16:colId xmlns:a16="http://schemas.microsoft.com/office/drawing/2014/main" val="2139285621"/>
                    </a:ext>
                  </a:extLst>
                </a:gridCol>
              </a:tblGrid>
              <a:tr h="434340">
                <a:tc>
                  <a:txBody>
                    <a:bodyPr/>
                    <a:lstStyle/>
                    <a:p>
                      <a:r>
                        <a:rPr lang="ru-RU" sz="1400" dirty="0">
                          <a:latin typeface="+mj-lt"/>
                        </a:rPr>
                        <a:t>ЗРК «Об обязательном социальном страховании»</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latin typeface="+mj-lt"/>
                        </a:rPr>
                        <a:t>Социальный кодекс</a:t>
                      </a:r>
                      <a:endParaRPr lang="ru-KZ" sz="1400" dirty="0">
                        <a:solidFill>
                          <a:schemeClr val="tx1">
                            <a:lumMod val="95000"/>
                            <a:lumOff val="5000"/>
                          </a:schemeClr>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278130">
                <a:tc>
                  <a:txBody>
                    <a:bodyPr/>
                    <a:lstStyle/>
                    <a:p>
                      <a:r>
                        <a:rPr lang="ru-RU" sz="1400" u="none" dirty="0">
                          <a:latin typeface="+mj-lt"/>
                        </a:rPr>
                        <a:t>Статья 14. Ставка социальных отчислений</a:t>
                      </a:r>
                      <a:endParaRPr lang="ru-KZ"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1" u="none" dirty="0">
                          <a:latin typeface="+mj-lt"/>
                        </a:rPr>
                        <a:t>Статья 244. Ставка социальных отчислений</a:t>
                      </a:r>
                      <a:endParaRPr lang="ru-KZ" sz="1400" b="1"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800100">
                <a:tc>
                  <a:txBody>
                    <a:bodyPr/>
                    <a:lstStyle/>
                    <a:p>
                      <a:r>
                        <a:rPr lang="ru-RU" sz="1400" dirty="0">
                          <a:latin typeface="+mj-lt"/>
                        </a:rPr>
                        <a:t>устанавливаются в размере 3,5 % от объекта исчисления СО, </a:t>
                      </a:r>
                    </a:p>
                    <a:p>
                      <a:r>
                        <a:rPr lang="ru-RU" sz="1400" dirty="0">
                          <a:latin typeface="+mj-lt"/>
                        </a:rPr>
                        <a:t>с 1 января 2025 года - 5 % от объекта исчисления СО.</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latin typeface="+mj-lt"/>
                        </a:rPr>
                        <a:t>устанавливаются в размере 3,5 % от объекта исчисления СО, </a:t>
                      </a:r>
                    </a:p>
                    <a:p>
                      <a:endParaRPr lang="ru-RU" sz="1400" dirty="0">
                        <a:latin typeface="+mj-lt"/>
                      </a:endParaRPr>
                    </a:p>
                    <a:p>
                      <a:r>
                        <a:rPr lang="ru-RU" sz="1400" dirty="0">
                          <a:latin typeface="+mj-lt"/>
                        </a:rPr>
                        <a:t>с 1 января 2025 года - 5 % от объекта исчисления СО.</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570382"/>
                  </a:ext>
                </a:extLst>
              </a:tr>
              <a:tr h="278130">
                <a:tc>
                  <a:txBody>
                    <a:bodyPr/>
                    <a:lstStyle/>
                    <a:p>
                      <a:r>
                        <a:rPr lang="ru-RU" sz="1400" b="0" u="none" dirty="0">
                          <a:latin typeface="+mj-lt"/>
                        </a:rPr>
                        <a:t>ЕСП-20% от объекта (1МРП или 0,5МРП)</a:t>
                      </a:r>
                      <a:endParaRPr lang="ru-KZ" sz="1400" b="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latin typeface="+mj-lt"/>
                        </a:rPr>
                        <a:t>ЕСП-20% от объекта (1МРП или 0,5МРП) </a:t>
                      </a:r>
                      <a:r>
                        <a:rPr lang="ru-RU" sz="1400" i="1" u="none" dirty="0">
                          <a:solidFill>
                            <a:schemeClr val="tx1"/>
                          </a:solidFill>
                          <a:latin typeface="+mj-lt"/>
                        </a:rPr>
                        <a:t>(До 01.01.2024г)</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5637030"/>
                  </a:ext>
                </a:extLst>
              </a:tr>
              <a:tr h="278130">
                <a:tc>
                  <a:txBody>
                    <a:bodyPr/>
                    <a:lstStyle/>
                    <a:p>
                      <a:r>
                        <a:rPr lang="ru-RU" sz="1400" dirty="0">
                          <a:latin typeface="+mj-lt"/>
                        </a:rPr>
                        <a:t>Доля в Едином платеже СО:</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ru-RU" sz="1400" dirty="0">
                          <a:latin typeface="+mj-lt"/>
                        </a:rPr>
                        <a:t>Доля в Едином платеже СО:</a:t>
                      </a:r>
                    </a:p>
                    <a:p>
                      <a:r>
                        <a:rPr lang="ru-RU" sz="1400" dirty="0">
                          <a:latin typeface="+mj-lt"/>
                        </a:rPr>
                        <a:t>С 1 января 23г-16%; </a:t>
                      </a:r>
                      <a:r>
                        <a:rPr lang="ru-RU" sz="1400" dirty="0">
                          <a:solidFill>
                            <a:srgbClr val="005C2A"/>
                          </a:solidFill>
                          <a:latin typeface="+mj-lt"/>
                        </a:rPr>
                        <a:t>Ставка 3,2% от объекта</a:t>
                      </a:r>
                    </a:p>
                    <a:p>
                      <a:r>
                        <a:rPr lang="ru-RU" sz="1400" dirty="0">
                          <a:latin typeface="+mj-lt"/>
                        </a:rPr>
                        <a:t>С 1 января 24 г-14,9%</a:t>
                      </a:r>
                    </a:p>
                    <a:p>
                      <a:r>
                        <a:rPr lang="ru-RU" sz="1400" dirty="0">
                          <a:latin typeface="+mj-lt"/>
                        </a:rPr>
                        <a:t>Доход для исчисления ЕП не должен превышать </a:t>
                      </a:r>
                      <a:r>
                        <a:rPr lang="ru-RU" sz="1400" dirty="0">
                          <a:solidFill>
                            <a:srgbClr val="005C2A"/>
                          </a:solidFill>
                          <a:latin typeface="+mj-lt"/>
                        </a:rPr>
                        <a:t>7МЗП</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77897019"/>
                  </a:ext>
                </a:extLst>
              </a:tr>
              <a:tr h="521970">
                <a:tc>
                  <a:txBody>
                    <a:bodyPr/>
                    <a:lstStyle/>
                    <a:p>
                      <a:r>
                        <a:rPr lang="ru-RU" sz="1400" dirty="0">
                          <a:latin typeface="+mj-lt"/>
                        </a:rPr>
                        <a:t>С 1 января 23г-16%;</a:t>
                      </a:r>
                    </a:p>
                    <a:p>
                      <a:r>
                        <a:rPr lang="ru-RU" sz="1400" dirty="0">
                          <a:latin typeface="+mj-lt"/>
                        </a:rPr>
                        <a:t>С 1 января 24 г-14,9%</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r>
                        <a:rPr lang="ru-RU" dirty="0"/>
                        <a:t>с 1 июля 2001 года - мужчинам по достижении 63 лет, </a:t>
                      </a:r>
                    </a:p>
                    <a:p>
                      <a:r>
                        <a:rPr lang="ru-RU" dirty="0"/>
                        <a:t>женщинам производится:</a:t>
                      </a:r>
                    </a:p>
                    <a:p>
                      <a:r>
                        <a:rPr lang="ru-RU" dirty="0"/>
                        <a:t>с 1 января 2023 года - по достижении 61 г;</a:t>
                      </a:r>
                    </a:p>
                    <a:p>
                      <a:r>
                        <a:rPr lang="ru-RU" dirty="0"/>
                        <a:t>с 1 января 2028 года - по достижении 61,5г;</a:t>
                      </a:r>
                      <a:endParaRPr lang="ru-KZ" dirty="0"/>
                    </a:p>
                  </a:txBody>
                  <a:tcPr/>
                </a:tc>
                <a:extLst>
                  <a:ext uri="{0D108BD9-81ED-4DB2-BD59-A6C34878D82A}">
                    <a16:rowId xmlns:a16="http://schemas.microsoft.com/office/drawing/2014/main" val="2920138201"/>
                  </a:ext>
                </a:extLst>
              </a:tr>
            </a:tbl>
          </a:graphicData>
        </a:graphic>
      </p:graphicFrame>
      <p:sp>
        <p:nvSpPr>
          <p:cNvPr id="6" name="TextBox 5">
            <a:extLst>
              <a:ext uri="{FF2B5EF4-FFF2-40B4-BE49-F238E27FC236}">
                <a16:creationId xmlns:a16="http://schemas.microsoft.com/office/drawing/2014/main" id="{4624D968-B600-6670-DA51-E0C6946C1598}"/>
              </a:ext>
            </a:extLst>
          </p:cNvPr>
          <p:cNvSpPr txBox="1"/>
          <p:nvPr/>
        </p:nvSpPr>
        <p:spPr>
          <a:xfrm>
            <a:off x="346044" y="4114800"/>
            <a:ext cx="8449735" cy="1384995"/>
          </a:xfrm>
          <a:prstGeom prst="rect">
            <a:avLst/>
          </a:prstGeom>
          <a:solidFill>
            <a:schemeClr val="accent3">
              <a:lumMod val="20000"/>
              <a:lumOff val="80000"/>
            </a:schemeClr>
          </a:solidFill>
          <a:scene3d>
            <a:camera prst="orthographicFront"/>
            <a:lightRig rig="threePt" dir="t"/>
          </a:scene3d>
          <a:sp3d>
            <a:bevelT/>
          </a:sp3d>
        </p:spPr>
        <p:txBody>
          <a:bodyPr wrap="square">
            <a:spAutoFit/>
          </a:bodyPr>
          <a:lstStyle/>
          <a:p>
            <a:r>
              <a:rPr lang="ru-RU" sz="1400" dirty="0">
                <a:latin typeface="+mj-lt"/>
              </a:rPr>
              <a:t>Приказ Министра труда и социальной защиты населения РК от 30 января 2023 года </a:t>
            </a:r>
            <a:r>
              <a:rPr lang="ru-RU" sz="1400" b="1" dirty="0">
                <a:latin typeface="+mj-lt"/>
              </a:rPr>
              <a:t>№ 28</a:t>
            </a:r>
          </a:p>
          <a:p>
            <a:r>
              <a:rPr lang="ru-RU" sz="1400" dirty="0">
                <a:latin typeface="+mj-lt"/>
              </a:rPr>
              <a:t>Об утверждении Правил уплаты, перечисления и распределения, а также возврата единого платежа</a:t>
            </a:r>
          </a:p>
          <a:p>
            <a:r>
              <a:rPr lang="ru-RU" sz="1400" dirty="0">
                <a:latin typeface="+mj-lt"/>
              </a:rPr>
              <a:t>3.Пределы:</a:t>
            </a:r>
          </a:p>
          <a:p>
            <a:r>
              <a:rPr lang="ru-RU" sz="1400" dirty="0">
                <a:latin typeface="+mj-lt"/>
              </a:rPr>
              <a:t> для ОПВ-50 МЗП по ЗРК «О пенсионном обеспечении»</a:t>
            </a:r>
          </a:p>
          <a:p>
            <a:r>
              <a:rPr lang="ru-RU" sz="1400" dirty="0">
                <a:solidFill>
                  <a:srgbClr val="005C2A"/>
                </a:solidFill>
                <a:latin typeface="+mj-lt"/>
              </a:rPr>
              <a:t>Для СО-3,2% от 7МЗП </a:t>
            </a:r>
          </a:p>
          <a:p>
            <a:r>
              <a:rPr lang="ru-RU" sz="1400" dirty="0">
                <a:latin typeface="+mj-lt"/>
              </a:rPr>
              <a:t>Для отчислений и взносов на ОСМС- 10 МЗП в соответствии с ЗРК «Об ОСМС»</a:t>
            </a:r>
          </a:p>
        </p:txBody>
      </p:sp>
      <p:sp>
        <p:nvSpPr>
          <p:cNvPr id="7" name="Заголовок 1">
            <a:extLst>
              <a:ext uri="{FF2B5EF4-FFF2-40B4-BE49-F238E27FC236}">
                <a16:creationId xmlns:a16="http://schemas.microsoft.com/office/drawing/2014/main" id="{49086907-03D4-48EE-A4C0-B9D71A576EFD}"/>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KZ" sz="2200" b="1"/>
              <a:t>Глава 18. Социальные отчисления</a:t>
            </a:r>
            <a:endParaRPr lang="ru-KZ" sz="2200" b="1" dirty="0"/>
          </a:p>
        </p:txBody>
      </p:sp>
    </p:spTree>
    <p:extLst>
      <p:ext uri="{BB962C8B-B14F-4D97-AF65-F5344CB8AC3E}">
        <p14:creationId xmlns:p14="http://schemas.microsoft.com/office/powerpoint/2010/main" val="4080854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2710985344"/>
              </p:ext>
            </p:extLst>
          </p:nvPr>
        </p:nvGraphicFramePr>
        <p:xfrm>
          <a:off x="347132" y="566257"/>
          <a:ext cx="8449735" cy="4251960"/>
        </p:xfrm>
        <a:graphic>
          <a:graphicData uri="http://schemas.openxmlformats.org/drawingml/2006/table">
            <a:tbl>
              <a:tblPr firstRow="1" bandRow="1">
                <a:tableStyleId>{C083E6E3-FA7D-4D7B-A595-EF9225AFEA82}</a:tableStyleId>
              </a:tblPr>
              <a:tblGrid>
                <a:gridCol w="3200402">
                  <a:extLst>
                    <a:ext uri="{9D8B030D-6E8A-4147-A177-3AD203B41FA5}">
                      <a16:colId xmlns:a16="http://schemas.microsoft.com/office/drawing/2014/main" val="1448681955"/>
                    </a:ext>
                  </a:extLst>
                </a:gridCol>
                <a:gridCol w="5249333">
                  <a:extLst>
                    <a:ext uri="{9D8B030D-6E8A-4147-A177-3AD203B41FA5}">
                      <a16:colId xmlns:a16="http://schemas.microsoft.com/office/drawing/2014/main" val="2139285621"/>
                    </a:ext>
                  </a:extLst>
                </a:gridCol>
              </a:tblGrid>
              <a:tr h="434340">
                <a:tc>
                  <a:txBody>
                    <a:bodyPr/>
                    <a:lstStyle/>
                    <a:p>
                      <a:r>
                        <a:rPr lang="ru-RU" sz="1400" dirty="0">
                          <a:latin typeface="+mj-lt"/>
                        </a:rPr>
                        <a:t>ЗРК «Об обязательном социальном страховании»</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latin typeface="+mj-lt"/>
                        </a:rPr>
                        <a:t>Социальный кодекс</a:t>
                      </a:r>
                      <a:endParaRPr lang="ru-KZ" sz="1400" dirty="0">
                        <a:solidFill>
                          <a:schemeClr val="tx1">
                            <a:lumMod val="95000"/>
                            <a:lumOff val="5000"/>
                          </a:schemeClr>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278130">
                <a:tc>
                  <a:txBody>
                    <a:bodyPr/>
                    <a:lstStyle/>
                    <a:p>
                      <a:r>
                        <a:rPr lang="ru-RU" sz="1400" u="none" dirty="0">
                          <a:latin typeface="+mj-lt"/>
                        </a:rPr>
                        <a:t>Статья 15. Объект исчисления СО</a:t>
                      </a:r>
                      <a:endParaRPr lang="ru-KZ"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1" u="none" dirty="0">
                          <a:latin typeface="+mj-lt"/>
                        </a:rPr>
                        <a:t>Статья 245. Объект исчисления СО</a:t>
                      </a:r>
                      <a:endParaRPr lang="ru-KZ" sz="1400" b="1"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845820">
                <a:tc>
                  <a:txBody>
                    <a:bodyPr/>
                    <a:lstStyle/>
                    <a:p>
                      <a:r>
                        <a:rPr lang="ru-RU" sz="1400" dirty="0">
                          <a:latin typeface="+mj-lt"/>
                        </a:rPr>
                        <a:t>Объект СО=Доход работника-не объект</a:t>
                      </a:r>
                    </a:p>
                    <a:p>
                      <a:r>
                        <a:rPr lang="en-US" sz="1400" dirty="0">
                          <a:latin typeface="+mj-lt"/>
                        </a:rPr>
                        <a:t>Min</a:t>
                      </a:r>
                      <a:r>
                        <a:rPr lang="ru-RU" sz="1400" dirty="0">
                          <a:latin typeface="+mj-lt"/>
                        </a:rPr>
                        <a:t> размер МЗП= 70 000 тг</a:t>
                      </a:r>
                    </a:p>
                    <a:p>
                      <a:r>
                        <a:rPr lang="en-US" sz="1400" dirty="0">
                          <a:latin typeface="+mj-lt"/>
                        </a:rPr>
                        <a:t>Max</a:t>
                      </a:r>
                      <a:r>
                        <a:rPr lang="ru-RU" sz="1400" dirty="0">
                          <a:latin typeface="+mj-lt"/>
                        </a:rPr>
                        <a:t> размер7 МЗП=490 000 тг</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latin typeface="+mj-lt"/>
                        </a:rPr>
                        <a:t>Объект СО =Доход работника-не объект</a:t>
                      </a:r>
                    </a:p>
                    <a:p>
                      <a:endParaRPr lang="ru-RU" sz="1400" dirty="0">
                        <a:latin typeface="+mj-lt"/>
                      </a:endParaRPr>
                    </a:p>
                    <a:p>
                      <a:r>
                        <a:rPr lang="ru-RU" sz="1400" dirty="0">
                          <a:latin typeface="+mj-lt"/>
                        </a:rPr>
                        <a:t>Min размер МЗП= 85 000 тг</a:t>
                      </a:r>
                    </a:p>
                    <a:p>
                      <a:r>
                        <a:rPr lang="ru-RU" sz="1400" dirty="0">
                          <a:latin typeface="+mj-lt"/>
                        </a:rPr>
                        <a:t>Max размер 7МЗП=595 000 тг</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570382"/>
                  </a:ext>
                </a:extLst>
              </a:tr>
              <a:tr h="1234440">
                <a:tc>
                  <a:txBody>
                    <a:bodyPr/>
                    <a:lstStyle/>
                    <a:p>
                      <a:r>
                        <a:rPr lang="ru-RU" sz="1400" b="0" u="none" dirty="0">
                          <a:latin typeface="+mj-lt"/>
                        </a:rPr>
                        <a:t>За себя ИП-сумма получаемого дохода, определяемая ими самостоятельно для целей исчисления СО в свою пользу, но не более дохода, определяемого для целей  налогообложения НК </a:t>
                      </a:r>
                      <a:endParaRPr lang="ru-KZ" sz="1400" b="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latin typeface="+mj-lt"/>
                        </a:rPr>
                        <a:t>За себя ИП и членов крестьянских или фермерских хозяйств-сумма получаемого дохода, определяемая ими самостоятельно для целей исчисления СО в свою пользу, </a:t>
                      </a:r>
                      <a:r>
                        <a:rPr lang="ru-RU" sz="1400" b="1" u="none" dirty="0">
                          <a:solidFill>
                            <a:srgbClr val="0033CC"/>
                          </a:solidFill>
                          <a:latin typeface="+mj-lt"/>
                        </a:rPr>
                        <a:t>равная доходу, определяемому для перечисления  ОПВ в свою пользу</a:t>
                      </a:r>
                      <a:r>
                        <a:rPr lang="ru-RU" sz="1400" u="none" dirty="0">
                          <a:latin typeface="+mj-lt"/>
                        </a:rPr>
                        <a:t>, за исключением доходов с которых не уплачиваются СО в Фонд, но не более дохода, определяемого для целей налогообложения НК</a:t>
                      </a:r>
                      <a:endParaRPr lang="ru-RU" sz="1400" u="none" dirty="0">
                        <a:solidFill>
                          <a:srgbClr val="C00000"/>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5637030"/>
                  </a:ext>
                </a:extLst>
              </a:tr>
              <a:tr h="457200">
                <a:tc rowSpan="2">
                  <a:txBody>
                    <a:bodyPr/>
                    <a:lstStyle/>
                    <a:p>
                      <a:r>
                        <a:rPr lang="ru-RU" sz="1400" dirty="0">
                          <a:latin typeface="+mj-lt"/>
                        </a:rPr>
                        <a:t>Min размер МЗП= 70 000 тг</a:t>
                      </a:r>
                    </a:p>
                    <a:p>
                      <a:r>
                        <a:rPr lang="ru-RU" sz="1400" dirty="0">
                          <a:latin typeface="+mj-lt"/>
                        </a:rPr>
                        <a:t>Max размер 7МЗП=490 000 тг</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latin typeface="+mj-lt"/>
                        </a:rPr>
                        <a:t>Min размер МЗП = 85 000 тг </a:t>
                      </a:r>
                    </a:p>
                    <a:p>
                      <a:r>
                        <a:rPr lang="ru-RU" sz="1400" dirty="0">
                          <a:solidFill>
                            <a:schemeClr val="tx1">
                              <a:lumMod val="95000"/>
                              <a:lumOff val="5000"/>
                            </a:schemeClr>
                          </a:solidFill>
                          <a:latin typeface="+mj-lt"/>
                        </a:rPr>
                        <a:t>Max размер 7МЗП = 595 000 тг</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77897019"/>
                  </a:ext>
                </a:extLst>
              </a:tr>
              <a:tr h="0">
                <a:tc vMerge="1">
                  <a:txBody>
                    <a:bodyPr/>
                    <a:lstStyle/>
                    <a:p>
                      <a:endParaRPr lang="ru-KZ"/>
                    </a:p>
                  </a:txBody>
                  <a:tcPr/>
                </a:tc>
                <a:tc rowSpan="2">
                  <a:txBody>
                    <a:bodyPr/>
                    <a:lstStyle/>
                    <a:p>
                      <a:r>
                        <a:rPr lang="ru-RU" sz="1400" b="1" dirty="0">
                          <a:solidFill>
                            <a:schemeClr val="tx1"/>
                          </a:solidFill>
                          <a:latin typeface="+mj-lt"/>
                        </a:rPr>
                        <a:t>Объектом исчисления СО для лиц, указанных в пп4 статьи 243 НК является сумма дохода, получаемого по договору ГПХ за работы и услуги (с 01.01.2025г</a:t>
                      </a:r>
                      <a:r>
                        <a:rPr lang="ru-RU" sz="1400" dirty="0">
                          <a:solidFill>
                            <a:schemeClr val="tx1"/>
                          </a:solidFill>
                          <a:latin typeface="+mj-lt"/>
                        </a:rPr>
                        <a:t>)</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80630218"/>
                  </a:ext>
                </a:extLst>
              </a:tr>
              <a:tr h="598170">
                <a:tc>
                  <a:txBody>
                    <a:bodyPr/>
                    <a:lstStyle/>
                    <a:p>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r>
                        <a:rPr lang="ru-RU" dirty="0"/>
                        <a:t>с 1 июля 2001 года - мужчинам по достижении 63 лет, </a:t>
                      </a:r>
                    </a:p>
                    <a:p>
                      <a:r>
                        <a:rPr lang="ru-RU" dirty="0"/>
                        <a:t>женщинам производится:</a:t>
                      </a:r>
                    </a:p>
                    <a:p>
                      <a:r>
                        <a:rPr lang="ru-RU" dirty="0"/>
                        <a:t>с 1 января 2023 года - по достижении 61 г;</a:t>
                      </a:r>
                    </a:p>
                    <a:p>
                      <a:r>
                        <a:rPr lang="ru-RU" dirty="0"/>
                        <a:t>с 1 января 2028 года - по достижении 61,5г;</a:t>
                      </a:r>
                      <a:endParaRPr lang="ru-KZ" dirty="0"/>
                    </a:p>
                  </a:txBody>
                  <a:tcPr/>
                </a:tc>
                <a:extLst>
                  <a:ext uri="{0D108BD9-81ED-4DB2-BD59-A6C34878D82A}">
                    <a16:rowId xmlns:a16="http://schemas.microsoft.com/office/drawing/2014/main" val="2920138201"/>
                  </a:ext>
                </a:extLst>
              </a:tr>
            </a:tbl>
          </a:graphicData>
        </a:graphic>
      </p:graphicFrame>
      <p:sp>
        <p:nvSpPr>
          <p:cNvPr id="5" name="Заголовок 1">
            <a:extLst>
              <a:ext uri="{FF2B5EF4-FFF2-40B4-BE49-F238E27FC236}">
                <a16:creationId xmlns:a16="http://schemas.microsoft.com/office/drawing/2014/main" id="{C70D7BC2-B827-4922-BE79-C085886BE918}"/>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KZ" sz="2200" b="1"/>
              <a:t>Глава 18. Социальные отчисления</a:t>
            </a:r>
            <a:endParaRPr lang="ru-KZ" sz="2200" b="1" dirty="0"/>
          </a:p>
        </p:txBody>
      </p:sp>
    </p:spTree>
    <p:extLst>
      <p:ext uri="{BB962C8B-B14F-4D97-AF65-F5344CB8AC3E}">
        <p14:creationId xmlns:p14="http://schemas.microsoft.com/office/powerpoint/2010/main" val="41191683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47588648"/>
              </p:ext>
            </p:extLst>
          </p:nvPr>
        </p:nvGraphicFramePr>
        <p:xfrm>
          <a:off x="347133" y="557868"/>
          <a:ext cx="8449734" cy="3832860"/>
        </p:xfrm>
        <a:graphic>
          <a:graphicData uri="http://schemas.openxmlformats.org/drawingml/2006/table">
            <a:tbl>
              <a:tblPr firstRow="1" bandRow="1">
                <a:tableStyleId>{C083E6E3-FA7D-4D7B-A595-EF9225AFEA82}</a:tableStyleId>
              </a:tblPr>
              <a:tblGrid>
                <a:gridCol w="3606801">
                  <a:extLst>
                    <a:ext uri="{9D8B030D-6E8A-4147-A177-3AD203B41FA5}">
                      <a16:colId xmlns:a16="http://schemas.microsoft.com/office/drawing/2014/main" val="1448681955"/>
                    </a:ext>
                  </a:extLst>
                </a:gridCol>
                <a:gridCol w="4842933">
                  <a:extLst>
                    <a:ext uri="{9D8B030D-6E8A-4147-A177-3AD203B41FA5}">
                      <a16:colId xmlns:a16="http://schemas.microsoft.com/office/drawing/2014/main" val="2139285621"/>
                    </a:ext>
                  </a:extLst>
                </a:gridCol>
              </a:tblGrid>
              <a:tr h="278130">
                <a:tc>
                  <a:txBody>
                    <a:bodyPr/>
                    <a:lstStyle/>
                    <a:p>
                      <a:r>
                        <a:rPr lang="ru-RU" sz="1400" dirty="0">
                          <a:latin typeface="+mj-lt"/>
                        </a:rPr>
                        <a:t>ЗРК «Об обязательном социальном страховании»</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latin typeface="+mj-lt"/>
                        </a:rPr>
                        <a:t>Социальный кодекс</a:t>
                      </a:r>
                      <a:endParaRPr lang="ru-KZ" sz="1400" dirty="0">
                        <a:solidFill>
                          <a:schemeClr val="tx1">
                            <a:lumMod val="95000"/>
                            <a:lumOff val="5000"/>
                          </a:schemeClr>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278130">
                <a:tc>
                  <a:txBody>
                    <a:bodyPr/>
                    <a:lstStyle/>
                    <a:p>
                      <a:r>
                        <a:rPr lang="ru-RU" sz="1400" u="none" dirty="0">
                          <a:latin typeface="+mj-lt"/>
                        </a:rPr>
                        <a:t>Статья 15. Объект исчисления СО</a:t>
                      </a:r>
                      <a:endParaRPr lang="ru-KZ"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1" u="none" dirty="0">
                          <a:latin typeface="+mj-lt"/>
                        </a:rPr>
                        <a:t>Статья 245. Объект исчисления СО</a:t>
                      </a:r>
                      <a:endParaRPr lang="ru-KZ" sz="1400" b="1"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2446020">
                <a:tc>
                  <a:txBody>
                    <a:bodyPr/>
                    <a:lstStyle/>
                    <a:p>
                      <a:r>
                        <a:rPr lang="ru-RU" sz="1400" dirty="0">
                          <a:latin typeface="+mj-lt"/>
                        </a:rPr>
                        <a:t>6. Социальные отчисления в фонд не уплачиваются с доходов:</a:t>
                      </a:r>
                    </a:p>
                    <a:p>
                      <a:endParaRPr lang="ru-RU" sz="1400" dirty="0">
                        <a:latin typeface="+mj-lt"/>
                      </a:endParaRPr>
                    </a:p>
                    <a:p>
                      <a:r>
                        <a:rPr lang="ru-RU" sz="1400" dirty="0">
                          <a:latin typeface="+mj-lt"/>
                        </a:rPr>
                        <a:t>1) установленных п. 2 ст. 319 за исключением доходов, указанных в пп 3) и 4) пункта 2 ст. 319 НК</a:t>
                      </a:r>
                    </a:p>
                    <a:p>
                      <a:endParaRPr lang="ru-RU" sz="1400" dirty="0">
                        <a:latin typeface="+mj-lt"/>
                      </a:endParaRPr>
                    </a:p>
                    <a:p>
                      <a:endParaRPr lang="ru-RU" sz="1400" dirty="0">
                        <a:latin typeface="+mj-lt"/>
                      </a:endParaRPr>
                    </a:p>
                    <a:p>
                      <a:r>
                        <a:rPr lang="ru-RU" sz="1400" dirty="0">
                          <a:latin typeface="+mj-lt"/>
                        </a:rPr>
                        <a:t>2) установленных п 1 ст 341 за исключением доходов, указанных в подпунктах 9), 10), 12), 14), абзаце шестом пп 17), пп 21) и 50) п 1 ст 341 НК;</a:t>
                      </a:r>
                    </a:p>
                    <a:p>
                      <a:endParaRPr lang="ru-RU" sz="1400" dirty="0">
                        <a:latin typeface="+mj-lt"/>
                      </a:endParaRPr>
                    </a:p>
                    <a:p>
                      <a:r>
                        <a:rPr lang="ru-RU" sz="1400" dirty="0">
                          <a:latin typeface="+mj-lt"/>
                        </a:rPr>
                        <a:t>3) установленных пп 1) п 3 ст 484 НК;</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latin typeface="+mj-lt"/>
                        </a:rPr>
                        <a:t>7. Социальные отчисления в Фонд не уплачиваются с доходов:</a:t>
                      </a:r>
                    </a:p>
                    <a:p>
                      <a:endParaRPr lang="ru-RU" sz="1400" dirty="0">
                        <a:latin typeface="+mj-lt"/>
                      </a:endParaRPr>
                    </a:p>
                    <a:p>
                      <a:endParaRPr lang="ru-RU" sz="1400" dirty="0">
                        <a:latin typeface="+mj-lt"/>
                      </a:endParaRPr>
                    </a:p>
                    <a:p>
                      <a:r>
                        <a:rPr lang="ru-RU" sz="1400" dirty="0">
                          <a:latin typeface="+mj-lt"/>
                        </a:rPr>
                        <a:t>1) установленных п.2 ст.319 НК за исключением доходов, указанных в подпунктах 3), 4) и в </a:t>
                      </a:r>
                      <a:r>
                        <a:rPr lang="ru-RU" sz="1400" b="1" dirty="0">
                          <a:solidFill>
                            <a:schemeClr val="tx1"/>
                          </a:solidFill>
                          <a:latin typeface="+mj-lt"/>
                        </a:rPr>
                        <a:t>абзаце девятом пп.31) п.2 ст. 319 НК (индивидуальный помощник за счет бюджета);</a:t>
                      </a:r>
                    </a:p>
                    <a:p>
                      <a:endParaRPr lang="ru-RU" sz="1400" dirty="0">
                        <a:latin typeface="+mj-lt"/>
                      </a:endParaRPr>
                    </a:p>
                    <a:p>
                      <a:r>
                        <a:rPr lang="ru-RU" sz="1400" dirty="0">
                          <a:latin typeface="+mj-lt"/>
                        </a:rPr>
                        <a:t>2) установленных п.1 ст.341 НК за </a:t>
                      </a:r>
                    </a:p>
                    <a:p>
                      <a:r>
                        <a:rPr lang="ru-RU" sz="1400" dirty="0">
                          <a:latin typeface="+mj-lt"/>
                        </a:rPr>
                        <a:t>исключением доходов, указанных в </a:t>
                      </a:r>
                    </a:p>
                    <a:p>
                      <a:r>
                        <a:rPr lang="ru-RU" sz="1400" dirty="0">
                          <a:latin typeface="+mj-lt"/>
                        </a:rPr>
                        <a:t>подпунктах 9), 10), 12), 14), абзаце шестом </a:t>
                      </a:r>
                    </a:p>
                    <a:p>
                      <a:r>
                        <a:rPr lang="ru-RU" sz="1400" dirty="0">
                          <a:latin typeface="+mj-lt"/>
                        </a:rPr>
                        <a:t>пп.17), пп.21) и 50) п.1 ст.341 НК;</a:t>
                      </a:r>
                    </a:p>
                    <a:p>
                      <a:endParaRPr lang="ru-RU" sz="1400" dirty="0">
                        <a:latin typeface="+mj-lt"/>
                      </a:endParaRPr>
                    </a:p>
                    <a:p>
                      <a:r>
                        <a:rPr lang="ru-RU" sz="1400" dirty="0">
                          <a:latin typeface="+mj-lt"/>
                        </a:rPr>
                        <a:t>3) установленных пп.1) п.3 ст. 484 НК;</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570382"/>
                  </a:ext>
                </a:extLst>
              </a:tr>
            </a:tbl>
          </a:graphicData>
        </a:graphic>
      </p:graphicFrame>
      <p:sp>
        <p:nvSpPr>
          <p:cNvPr id="6" name="TextBox 5">
            <a:extLst>
              <a:ext uri="{FF2B5EF4-FFF2-40B4-BE49-F238E27FC236}">
                <a16:creationId xmlns:a16="http://schemas.microsoft.com/office/drawing/2014/main" id="{99DDDBFC-5A31-3C91-1548-2F2E7BF08292}"/>
              </a:ext>
            </a:extLst>
          </p:cNvPr>
          <p:cNvSpPr txBox="1"/>
          <p:nvPr/>
        </p:nvSpPr>
        <p:spPr>
          <a:xfrm>
            <a:off x="2286000" y="4648200"/>
            <a:ext cx="4572000" cy="300082"/>
          </a:xfrm>
          <a:prstGeom prst="rect">
            <a:avLst/>
          </a:prstGeom>
          <a:solidFill>
            <a:schemeClr val="accent3">
              <a:lumMod val="20000"/>
              <a:lumOff val="80000"/>
            </a:schemeClr>
          </a:solidFill>
          <a:scene3d>
            <a:camera prst="orthographicFront"/>
            <a:lightRig rig="threePt" dir="t"/>
          </a:scene3d>
          <a:sp3d>
            <a:bevelT/>
          </a:sp3d>
        </p:spPr>
        <p:txBody>
          <a:bodyPr wrap="square">
            <a:spAutoFit/>
          </a:bodyPr>
          <a:lstStyle/>
          <a:p>
            <a:pPr algn="ctr"/>
            <a:r>
              <a:rPr lang="ru-KZ" sz="1350" dirty="0">
                <a:latin typeface="+mj-lt"/>
              </a:rPr>
              <a:t>Социальны</a:t>
            </a:r>
            <a:r>
              <a:rPr lang="ru-RU" sz="1350" dirty="0">
                <a:latin typeface="+mj-lt"/>
              </a:rPr>
              <a:t>е отчисления</a:t>
            </a:r>
            <a:r>
              <a:rPr lang="ru-KZ" sz="1350" dirty="0">
                <a:latin typeface="+mj-lt"/>
              </a:rPr>
              <a:t> </a:t>
            </a:r>
            <a:r>
              <a:rPr lang="ru-RU" sz="1350" dirty="0">
                <a:latin typeface="+mj-lt"/>
              </a:rPr>
              <a:t>=</a:t>
            </a:r>
            <a:r>
              <a:rPr lang="ru-KZ" sz="1350" dirty="0">
                <a:latin typeface="+mj-lt"/>
              </a:rPr>
              <a:t> </a:t>
            </a:r>
            <a:r>
              <a:rPr lang="ru-RU" sz="1350" dirty="0">
                <a:latin typeface="+mj-lt"/>
              </a:rPr>
              <a:t>(Доход</a:t>
            </a:r>
            <a:r>
              <a:rPr lang="ru-KZ" sz="1350" dirty="0">
                <a:latin typeface="+mj-lt"/>
              </a:rPr>
              <a:t> </a:t>
            </a:r>
            <a:r>
              <a:rPr lang="ru-RU" sz="1350" dirty="0">
                <a:latin typeface="+mj-lt"/>
              </a:rPr>
              <a:t>- </a:t>
            </a:r>
            <a:r>
              <a:rPr lang="ru-RU" sz="1350" b="1" dirty="0">
                <a:latin typeface="+mj-lt"/>
              </a:rPr>
              <a:t>Не объект</a:t>
            </a:r>
            <a:r>
              <a:rPr lang="ru-RU" sz="1350" dirty="0">
                <a:latin typeface="+mj-lt"/>
              </a:rPr>
              <a:t>)*3,5%</a:t>
            </a:r>
            <a:endParaRPr lang="ru-KZ" sz="1350" dirty="0">
              <a:latin typeface="+mj-lt"/>
            </a:endParaRPr>
          </a:p>
        </p:txBody>
      </p:sp>
      <p:sp>
        <p:nvSpPr>
          <p:cNvPr id="7" name="Заголовок 1">
            <a:extLst>
              <a:ext uri="{FF2B5EF4-FFF2-40B4-BE49-F238E27FC236}">
                <a16:creationId xmlns:a16="http://schemas.microsoft.com/office/drawing/2014/main" id="{C83B6B6B-7992-4331-B1D1-EAA7AC5A6042}"/>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KZ" sz="2200" b="1"/>
              <a:t>Глава 18. Социальные отчисления</a:t>
            </a:r>
            <a:endParaRPr lang="ru-KZ" sz="2200" b="1" dirty="0"/>
          </a:p>
        </p:txBody>
      </p:sp>
      <p:sp>
        <p:nvSpPr>
          <p:cNvPr id="3" name="TextBox 2">
            <a:extLst>
              <a:ext uri="{FF2B5EF4-FFF2-40B4-BE49-F238E27FC236}">
                <a16:creationId xmlns:a16="http://schemas.microsoft.com/office/drawing/2014/main" id="{E19F6E37-4A1C-69B9-B4A3-1F7491497BDB}"/>
              </a:ext>
            </a:extLst>
          </p:cNvPr>
          <p:cNvSpPr txBox="1"/>
          <p:nvPr/>
        </p:nvSpPr>
        <p:spPr>
          <a:xfrm>
            <a:off x="347133" y="5401270"/>
            <a:ext cx="8644467" cy="858697"/>
          </a:xfrm>
          <a:prstGeom prst="rect">
            <a:avLst/>
          </a:prstGeom>
          <a:noFill/>
        </p:spPr>
        <p:txBody>
          <a:bodyPr wrap="square">
            <a:spAutoFit/>
          </a:bodyPr>
          <a:lstStyle/>
          <a:p>
            <a:r>
              <a:rPr lang="ru-RU" sz="1660" b="0" i="0" dirty="0">
                <a:solidFill>
                  <a:srgbClr val="000000"/>
                </a:solidFill>
                <a:effectLst/>
                <a:latin typeface="Times New Roman" panose="02020603050405020304" pitchFamily="18" charset="0"/>
              </a:rPr>
              <a:t>55) </a:t>
            </a:r>
            <a:r>
              <a:rPr lang="ru-RU" sz="1660" b="1" i="0" dirty="0">
                <a:solidFill>
                  <a:srgbClr val="000000"/>
                </a:solidFill>
                <a:effectLst/>
                <a:latin typeface="Times New Roman" panose="02020603050405020304" pitchFamily="18" charset="0"/>
              </a:rPr>
              <a:t>индивидуальный помощник </a:t>
            </a:r>
            <a:r>
              <a:rPr lang="ru-RU" sz="1660" b="0" i="0" dirty="0">
                <a:solidFill>
                  <a:srgbClr val="000000"/>
                </a:solidFill>
                <a:effectLst/>
                <a:latin typeface="Times New Roman" panose="02020603050405020304" pitchFamily="18" charset="0"/>
              </a:rPr>
              <a:t>- лицо, оказывающее услуги по сопровождению лица с инвалидностью первой группы, имеющего затруднение в передвижении, и оказанию помощи при посещении объектов;</a:t>
            </a:r>
            <a:endParaRPr lang="ru-RU" sz="1660" dirty="0"/>
          </a:p>
        </p:txBody>
      </p:sp>
    </p:spTree>
    <p:extLst>
      <p:ext uri="{BB962C8B-B14F-4D97-AF65-F5344CB8AC3E}">
        <p14:creationId xmlns:p14="http://schemas.microsoft.com/office/powerpoint/2010/main" val="25281308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2440984886"/>
              </p:ext>
            </p:extLst>
          </p:nvPr>
        </p:nvGraphicFramePr>
        <p:xfrm>
          <a:off x="169905" y="564859"/>
          <a:ext cx="8804189" cy="4886860"/>
        </p:xfrm>
        <a:graphic>
          <a:graphicData uri="http://schemas.openxmlformats.org/drawingml/2006/table">
            <a:tbl>
              <a:tblPr firstRow="1" bandRow="1">
                <a:tableStyleId>{C083E6E3-FA7D-4D7B-A595-EF9225AFEA82}</a:tableStyleId>
              </a:tblPr>
              <a:tblGrid>
                <a:gridCol w="4554380">
                  <a:extLst>
                    <a:ext uri="{9D8B030D-6E8A-4147-A177-3AD203B41FA5}">
                      <a16:colId xmlns:a16="http://schemas.microsoft.com/office/drawing/2014/main" val="1448681955"/>
                    </a:ext>
                  </a:extLst>
                </a:gridCol>
                <a:gridCol w="4249809">
                  <a:extLst>
                    <a:ext uri="{9D8B030D-6E8A-4147-A177-3AD203B41FA5}">
                      <a16:colId xmlns:a16="http://schemas.microsoft.com/office/drawing/2014/main" val="2139285621"/>
                    </a:ext>
                  </a:extLst>
                </a:gridCol>
              </a:tblGrid>
              <a:tr h="278130">
                <a:tc>
                  <a:txBody>
                    <a:bodyPr/>
                    <a:lstStyle/>
                    <a:p>
                      <a:r>
                        <a:rPr lang="ru-RU" sz="1400" dirty="0">
                          <a:latin typeface="+mj-lt"/>
                        </a:rPr>
                        <a:t>ЗРК «Об обязательном социальном страховании»</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latin typeface="+mj-lt"/>
                        </a:rPr>
                        <a:t>Социальный кодекс</a:t>
                      </a:r>
                      <a:endParaRPr lang="ru-KZ" sz="1400" dirty="0">
                        <a:solidFill>
                          <a:schemeClr val="tx1">
                            <a:lumMod val="95000"/>
                            <a:lumOff val="5000"/>
                          </a:schemeClr>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278130">
                <a:tc>
                  <a:txBody>
                    <a:bodyPr/>
                    <a:lstStyle/>
                    <a:p>
                      <a:r>
                        <a:rPr lang="ru-RU" sz="1400" u="none" dirty="0">
                          <a:latin typeface="+mj-lt"/>
                        </a:rPr>
                        <a:t>Статья 16. Уплата СО</a:t>
                      </a:r>
                      <a:endParaRPr lang="ru-KZ"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1" u="none" dirty="0">
                          <a:latin typeface="+mj-lt"/>
                        </a:rPr>
                        <a:t>Статья 246. Уплата СО</a:t>
                      </a:r>
                      <a:endParaRPr lang="ru-KZ" sz="1400" b="1"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800100">
                <a:tc>
                  <a:txBody>
                    <a:bodyPr/>
                    <a:lstStyle/>
                    <a:p>
                      <a:r>
                        <a:rPr lang="ru-RU" sz="1400" dirty="0">
                          <a:latin typeface="+mj-lt"/>
                        </a:rPr>
                        <a:t>1. СО в фонд уплачиваются плательщиком </a:t>
                      </a:r>
                      <a:r>
                        <a:rPr lang="ru-RU" sz="1400" b="1" dirty="0">
                          <a:latin typeface="+mj-lt"/>
                        </a:rPr>
                        <a:t>ежемесячно</a:t>
                      </a:r>
                      <a:r>
                        <a:rPr lang="ru-RU" sz="1400" dirty="0">
                          <a:latin typeface="+mj-lt"/>
                        </a:rPr>
                        <a:t> путем осуществления платежей через банковский счет Государственной корпорации </a:t>
                      </a:r>
                      <a:r>
                        <a:rPr lang="ru-RU" sz="1400" b="1" dirty="0">
                          <a:latin typeface="+mj-lt"/>
                        </a:rPr>
                        <a:t>не позднее 25 числа месяца,</a:t>
                      </a:r>
                      <a:r>
                        <a:rPr lang="ru-RU" sz="1400" dirty="0">
                          <a:latin typeface="+mj-lt"/>
                        </a:rPr>
                        <a:t> </a:t>
                      </a:r>
                      <a:r>
                        <a:rPr lang="ru-RU" sz="1400" b="1" dirty="0">
                          <a:latin typeface="+mj-lt"/>
                        </a:rPr>
                        <a:t>следующего за отчетным, </a:t>
                      </a:r>
                      <a:r>
                        <a:rPr lang="ru-RU" sz="1400" b="0" dirty="0">
                          <a:latin typeface="+mj-lt"/>
                        </a:rPr>
                        <a:t>с указанием месяца</a:t>
                      </a:r>
                      <a:r>
                        <a:rPr lang="ru-RU" sz="1400" dirty="0">
                          <a:latin typeface="+mj-lt"/>
                        </a:rPr>
                        <a:t>, за который уплачиваются СО</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latin typeface="+mj-lt"/>
                        </a:rPr>
                        <a:t>1. СО в Фонд исчисляются и уплачиваются плательщиком </a:t>
                      </a:r>
                      <a:r>
                        <a:rPr lang="ru-RU" sz="1400" b="1" dirty="0">
                          <a:latin typeface="+mj-lt"/>
                        </a:rPr>
                        <a:t>ежемесячно не позднее 25 числа месяца, следующего за отчетным</a:t>
                      </a:r>
                      <a:r>
                        <a:rPr lang="ru-RU" sz="1400" dirty="0">
                          <a:latin typeface="+mj-lt"/>
                        </a:rPr>
                        <a:t>, с указанием месяца, за который уплачиваются социальные отчисления.</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570382"/>
                  </a:ext>
                </a:extLst>
              </a:tr>
              <a:tr h="1165860">
                <a:tc>
                  <a:txBody>
                    <a:bodyPr/>
                    <a:lstStyle/>
                    <a:p>
                      <a:r>
                        <a:rPr lang="ru-RU" sz="1400" dirty="0">
                          <a:latin typeface="+mj-lt"/>
                        </a:rPr>
                        <a:t>2. Крестьянские или фермерские хозяйства, применяющие СНР, ИП и юридические лица, применяющие СНР на основе упрощенной декларации, ИП, применяющие СНР на основе </a:t>
                      </a:r>
                      <a:r>
                        <a:rPr lang="ru-RU" sz="1400" b="1" dirty="0">
                          <a:latin typeface="+mj-lt"/>
                        </a:rPr>
                        <a:t>патента</a:t>
                      </a:r>
                      <a:r>
                        <a:rPr lang="ru-RU" sz="1400" dirty="0">
                          <a:latin typeface="+mj-lt"/>
                        </a:rPr>
                        <a:t> или с использованием </a:t>
                      </a:r>
                      <a:r>
                        <a:rPr lang="ru-RU" sz="1400" b="1" dirty="0">
                          <a:latin typeface="+mj-lt"/>
                        </a:rPr>
                        <a:t>специального мобильного приложения</a:t>
                      </a:r>
                      <a:r>
                        <a:rPr lang="ru-RU" sz="1400" dirty="0">
                          <a:latin typeface="+mj-lt"/>
                        </a:rPr>
                        <a:t>, уплачивают суммы СО в сроки, предусмотренные НК</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latin typeface="+mj-lt"/>
                        </a:rPr>
                        <a:t>2. ИП, применяющие специальный налоговый режим на основе патента, уплачивают социальные отчисления в срок, для уплаты стоимости патента </a:t>
                      </a:r>
                      <a:r>
                        <a:rPr lang="ru-RU" sz="1400" b="1" dirty="0">
                          <a:solidFill>
                            <a:schemeClr val="tx1"/>
                          </a:solidFill>
                          <a:latin typeface="+mj-lt"/>
                        </a:rPr>
                        <a:t>за каждый месяц отдельно.</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46674449"/>
                  </a:ext>
                </a:extLst>
              </a:tr>
              <a:tr h="351740">
                <a:tc>
                  <a:txBody>
                    <a:bodyPr/>
                    <a:lstStyle/>
                    <a:p>
                      <a:r>
                        <a:rPr lang="ru-RU" sz="1400" dirty="0">
                          <a:latin typeface="+mj-lt"/>
                        </a:rPr>
                        <a:t>Плательщики ЕСП согласно ст.774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solidFill>
                          <a:latin typeface="+mj-lt"/>
                        </a:rPr>
                        <a:t>Плательщики ЕСП согласно ст.774 (До 01.01.2024г)</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98886835"/>
                  </a:ext>
                </a:extLst>
              </a:tr>
              <a:tr h="351740">
                <a:tc>
                  <a:txBody>
                    <a:bodyPr/>
                    <a:lstStyle/>
                    <a:p>
                      <a:r>
                        <a:rPr lang="ru-RU" sz="1400" dirty="0">
                          <a:latin typeface="+mj-lt"/>
                        </a:rPr>
                        <a:t>Плательщики ЕП согласно п.5 ст.776-4 НК</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solidFill>
                          <a:latin typeface="+mj-lt"/>
                        </a:rPr>
                        <a:t>Плательщики ЕП согласно п.5 ст 776-4 НК</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7200209"/>
                  </a:ext>
                </a:extLst>
              </a:tr>
              <a:tr h="617220">
                <a:tc>
                  <a:txBody>
                    <a:bodyPr/>
                    <a:lstStyle/>
                    <a:p>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solidFill>
                          <a:latin typeface="+mj-lt"/>
                        </a:rPr>
                        <a:t>3. Налоговые агенты за физических лиц, получивших доходы по договору </a:t>
                      </a:r>
                      <a:r>
                        <a:rPr lang="ru-RU" sz="1400" b="1" dirty="0">
                          <a:solidFill>
                            <a:srgbClr val="0033CC"/>
                          </a:solidFill>
                          <a:latin typeface="+mj-lt"/>
                        </a:rPr>
                        <a:t>ГПХ </a:t>
                      </a:r>
                      <a:r>
                        <a:rPr lang="ru-RU" sz="1400" dirty="0">
                          <a:solidFill>
                            <a:schemeClr val="tx1"/>
                          </a:solidFill>
                          <a:latin typeface="+mj-lt"/>
                        </a:rPr>
                        <a:t>уплачивают СО не позднее 25 числа месяца, следующего за месяцем получения </a:t>
                      </a:r>
                      <a:r>
                        <a:rPr lang="ru-RU" sz="1400" b="1" dirty="0">
                          <a:solidFill>
                            <a:srgbClr val="0033CC"/>
                          </a:solidFill>
                          <a:latin typeface="+mj-lt"/>
                        </a:rPr>
                        <a:t>дохода</a:t>
                      </a:r>
                      <a:r>
                        <a:rPr lang="ru-RU" sz="1400" dirty="0">
                          <a:solidFill>
                            <a:srgbClr val="0033CC"/>
                          </a:solidFill>
                          <a:latin typeface="+mj-lt"/>
                        </a:rPr>
                        <a:t> (с 2025г)</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31676000"/>
                  </a:ext>
                </a:extLst>
              </a:tr>
            </a:tbl>
          </a:graphicData>
        </a:graphic>
      </p:graphicFrame>
      <p:sp>
        <p:nvSpPr>
          <p:cNvPr id="5" name="Заголовок 1">
            <a:extLst>
              <a:ext uri="{FF2B5EF4-FFF2-40B4-BE49-F238E27FC236}">
                <a16:creationId xmlns:a16="http://schemas.microsoft.com/office/drawing/2014/main" id="{D3707CFB-8AAD-46ED-9AA5-39CFEE4E5C11}"/>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KZ" sz="2200" b="1"/>
              <a:t>Глава 18. Социальные отчисления</a:t>
            </a:r>
            <a:endParaRPr lang="ru-KZ" sz="2200" b="1" dirty="0"/>
          </a:p>
        </p:txBody>
      </p:sp>
    </p:spTree>
    <p:extLst>
      <p:ext uri="{BB962C8B-B14F-4D97-AF65-F5344CB8AC3E}">
        <p14:creationId xmlns:p14="http://schemas.microsoft.com/office/powerpoint/2010/main" val="16542875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4023040292"/>
              </p:ext>
            </p:extLst>
          </p:nvPr>
        </p:nvGraphicFramePr>
        <p:xfrm>
          <a:off x="347132" y="609600"/>
          <a:ext cx="8449735" cy="3619500"/>
        </p:xfrm>
        <a:graphic>
          <a:graphicData uri="http://schemas.openxmlformats.org/drawingml/2006/table">
            <a:tbl>
              <a:tblPr firstRow="1" bandRow="1">
                <a:tableStyleId>{C083E6E3-FA7D-4D7B-A595-EF9225AFEA82}</a:tableStyleId>
              </a:tblPr>
              <a:tblGrid>
                <a:gridCol w="3200402">
                  <a:extLst>
                    <a:ext uri="{9D8B030D-6E8A-4147-A177-3AD203B41FA5}">
                      <a16:colId xmlns:a16="http://schemas.microsoft.com/office/drawing/2014/main" val="1448681955"/>
                    </a:ext>
                  </a:extLst>
                </a:gridCol>
                <a:gridCol w="5249333">
                  <a:extLst>
                    <a:ext uri="{9D8B030D-6E8A-4147-A177-3AD203B41FA5}">
                      <a16:colId xmlns:a16="http://schemas.microsoft.com/office/drawing/2014/main" val="2139285621"/>
                    </a:ext>
                  </a:extLst>
                </a:gridCol>
              </a:tblGrid>
              <a:tr h="434340">
                <a:tc>
                  <a:txBody>
                    <a:bodyPr/>
                    <a:lstStyle/>
                    <a:p>
                      <a:r>
                        <a:rPr lang="ru-RU" sz="1400" dirty="0">
                          <a:latin typeface="+mj-lt"/>
                        </a:rPr>
                        <a:t>ЗРК «Об обязательном социальном страховании»</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latin typeface="+mj-lt"/>
                        </a:rPr>
                        <a:t>Социальный кодекс</a:t>
                      </a:r>
                      <a:endParaRPr lang="ru-KZ" sz="1400" dirty="0">
                        <a:solidFill>
                          <a:schemeClr val="tx1">
                            <a:lumMod val="95000"/>
                            <a:lumOff val="5000"/>
                          </a:schemeClr>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278130">
                <a:tc>
                  <a:txBody>
                    <a:bodyPr/>
                    <a:lstStyle/>
                    <a:p>
                      <a:r>
                        <a:rPr lang="ru-RU" sz="1400" u="none" dirty="0">
                          <a:latin typeface="+mj-lt"/>
                        </a:rPr>
                        <a:t>Статья 15. Объект исчисления СО</a:t>
                      </a:r>
                      <a:endParaRPr lang="ru-KZ"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1" u="none" dirty="0">
                          <a:latin typeface="+mj-lt"/>
                        </a:rPr>
                        <a:t>Статья 245. Объект исчисления СО</a:t>
                      </a:r>
                      <a:endParaRPr lang="ru-KZ" sz="1400" b="1"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2080260">
                <a:tc>
                  <a:txBody>
                    <a:bodyPr/>
                    <a:lstStyle/>
                    <a:p>
                      <a:r>
                        <a:rPr lang="ru-RU" sz="1400" b="0" u="none" dirty="0">
                          <a:latin typeface="+mj-lt"/>
                        </a:rPr>
                        <a:t>За себя ИП-сумма получаемого дохода, определяемая ими самостоятельно для целей исчисления СО в свою пользу, но не более дохода, определяемого для целей  налогообложения НК </a:t>
                      </a:r>
                      <a:endParaRPr lang="ru-KZ" sz="1400" b="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latin typeface="+mj-lt"/>
                        </a:rPr>
                        <a:t>За себя ИП и членов крестьянских или фермерских хозяйств-сумма получаемого дохода, определяемая ими самостоятельно для целей исчисления СО в свою пользу, </a:t>
                      </a:r>
                      <a:r>
                        <a:rPr lang="ru-RU" sz="1400" b="1" u="none" dirty="0">
                          <a:solidFill>
                            <a:srgbClr val="0033CC"/>
                          </a:solidFill>
                          <a:latin typeface="+mj-lt"/>
                        </a:rPr>
                        <a:t>равная доходу, определяемому для перечисления  ОПВ в свою пользу</a:t>
                      </a:r>
                      <a:r>
                        <a:rPr lang="ru-RU" sz="1400" u="none" dirty="0">
                          <a:latin typeface="+mj-lt"/>
                        </a:rPr>
                        <a:t>, за исключением доходов с которых не уплачиваются СО в Фонд, но не более дохода, определяемого для целей налогообложения НК</a:t>
                      </a:r>
                    </a:p>
                    <a:p>
                      <a:endParaRPr lang="ru-RU" sz="1400" u="none" dirty="0">
                        <a:solidFill>
                          <a:srgbClr val="C00000"/>
                        </a:solidFill>
                        <a:latin typeface="+mj-lt"/>
                      </a:endParaRPr>
                    </a:p>
                    <a:p>
                      <a:r>
                        <a:rPr lang="ru-RU" sz="1400" u="none" dirty="0">
                          <a:solidFill>
                            <a:schemeClr val="tx1">
                              <a:lumMod val="95000"/>
                              <a:lumOff val="5000"/>
                            </a:schemeClr>
                          </a:solidFill>
                          <a:latin typeface="+mj-lt"/>
                        </a:rPr>
                        <a:t>В случае, если доход указанных лиц составляет </a:t>
                      </a:r>
                      <a:r>
                        <a:rPr lang="ru-RU" sz="1400" u="sng" dirty="0">
                          <a:solidFill>
                            <a:schemeClr val="tx1">
                              <a:lumMod val="95000"/>
                              <a:lumOff val="5000"/>
                            </a:schemeClr>
                          </a:solidFill>
                          <a:latin typeface="+mj-lt"/>
                        </a:rPr>
                        <a:t>менее МРЗП</a:t>
                      </a:r>
                      <a:r>
                        <a:rPr lang="ru-RU" sz="1400" u="none" dirty="0">
                          <a:solidFill>
                            <a:schemeClr val="tx1">
                              <a:lumMod val="95000"/>
                              <a:lumOff val="5000"/>
                            </a:schemeClr>
                          </a:solidFill>
                          <a:latin typeface="+mj-lt"/>
                        </a:rPr>
                        <a:t>, установленного на соответствующий финансовый год законом о республиканском бюджете, то они </a:t>
                      </a:r>
                      <a:r>
                        <a:rPr lang="ru-RU" sz="1400" u="sng" dirty="0">
                          <a:solidFill>
                            <a:schemeClr val="tx1">
                              <a:lumMod val="95000"/>
                              <a:lumOff val="5000"/>
                            </a:schemeClr>
                          </a:solidFill>
                          <a:latin typeface="+mj-lt"/>
                        </a:rPr>
                        <a:t>уплачивают социальные отчисления в свою пользу с МРЗП</a:t>
                      </a:r>
                      <a:r>
                        <a:rPr lang="ru-RU" sz="1400" u="none" dirty="0">
                          <a:solidFill>
                            <a:schemeClr val="tx1">
                              <a:lumMod val="95000"/>
                              <a:lumOff val="5000"/>
                            </a:schemeClr>
                          </a:solidFill>
                          <a:latin typeface="+mj-lt"/>
                        </a:rPr>
                        <a:t>, установленного на соответствующий финансовый год законом о республиканском бюджете;</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5637030"/>
                  </a:ext>
                </a:extLst>
              </a:tr>
            </a:tbl>
          </a:graphicData>
        </a:graphic>
      </p:graphicFrame>
      <p:sp>
        <p:nvSpPr>
          <p:cNvPr id="5" name="Заголовок 1">
            <a:extLst>
              <a:ext uri="{FF2B5EF4-FFF2-40B4-BE49-F238E27FC236}">
                <a16:creationId xmlns:a16="http://schemas.microsoft.com/office/drawing/2014/main" id="{40644DC1-3D78-4E6A-9D9F-04227A951B5B}"/>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KZ" sz="2200" b="1" dirty="0"/>
              <a:t>Глава 18. Социальные отчисления</a:t>
            </a:r>
          </a:p>
        </p:txBody>
      </p:sp>
    </p:spTree>
    <p:extLst>
      <p:ext uri="{BB962C8B-B14F-4D97-AF65-F5344CB8AC3E}">
        <p14:creationId xmlns:p14="http://schemas.microsoft.com/office/powerpoint/2010/main" val="22175308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2130328544"/>
              </p:ext>
            </p:extLst>
          </p:nvPr>
        </p:nvGraphicFramePr>
        <p:xfrm>
          <a:off x="347132" y="609600"/>
          <a:ext cx="8449735" cy="5105400"/>
        </p:xfrm>
        <a:graphic>
          <a:graphicData uri="http://schemas.openxmlformats.org/drawingml/2006/table">
            <a:tbl>
              <a:tblPr firstRow="1" bandRow="1">
                <a:tableStyleId>{C083E6E3-FA7D-4D7B-A595-EF9225AFEA82}</a:tableStyleId>
              </a:tblPr>
              <a:tblGrid>
                <a:gridCol w="4191002">
                  <a:extLst>
                    <a:ext uri="{9D8B030D-6E8A-4147-A177-3AD203B41FA5}">
                      <a16:colId xmlns:a16="http://schemas.microsoft.com/office/drawing/2014/main" val="1448681955"/>
                    </a:ext>
                  </a:extLst>
                </a:gridCol>
                <a:gridCol w="4258733">
                  <a:extLst>
                    <a:ext uri="{9D8B030D-6E8A-4147-A177-3AD203B41FA5}">
                      <a16:colId xmlns:a16="http://schemas.microsoft.com/office/drawing/2014/main" val="2139285621"/>
                    </a:ext>
                  </a:extLst>
                </a:gridCol>
              </a:tblGrid>
              <a:tr h="480060">
                <a:tc>
                  <a:txBody>
                    <a:bodyPr/>
                    <a:lstStyle/>
                    <a:p>
                      <a:r>
                        <a:rPr lang="ru-RU" sz="1400" dirty="0">
                          <a:latin typeface="+mj-lt"/>
                        </a:rPr>
                        <a:t>ЗРК «Об обязательном социальном страховании», «О ОПВ»</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latin typeface="+mj-lt"/>
                        </a:rPr>
                        <a:t>Социальный кодекс</a:t>
                      </a:r>
                      <a:endParaRPr lang="ru-KZ" sz="1400" dirty="0">
                        <a:solidFill>
                          <a:schemeClr val="tx1">
                            <a:lumMod val="95000"/>
                            <a:lumOff val="5000"/>
                          </a:schemeClr>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685800">
                <a:tc>
                  <a:txBody>
                    <a:bodyPr/>
                    <a:lstStyle/>
                    <a:p>
                      <a:r>
                        <a:rPr lang="ru-RU" sz="1400" u="none" dirty="0">
                          <a:latin typeface="+mj-lt"/>
                        </a:rPr>
                        <a:t>ОПВ =1 000 000*10%=100 000</a:t>
                      </a:r>
                    </a:p>
                    <a:p>
                      <a:r>
                        <a:rPr lang="ru-RU" sz="1400" u="none" dirty="0">
                          <a:latin typeface="+mj-lt"/>
                        </a:rPr>
                        <a:t>СО=70 000*3,5%=2 450</a:t>
                      </a:r>
                      <a:endParaRPr lang="ru-KZ"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latin typeface="+mj-lt"/>
                        </a:rPr>
                        <a:t>Доход 6 000 000</a:t>
                      </a:r>
                    </a:p>
                    <a:p>
                      <a:r>
                        <a:rPr lang="ru-RU" sz="1400" u="none" dirty="0">
                          <a:latin typeface="+mj-lt"/>
                        </a:rPr>
                        <a:t>ОПВ = 4 250 000*10% = 425 000</a:t>
                      </a:r>
                    </a:p>
                    <a:p>
                      <a:r>
                        <a:rPr lang="ru-RU" sz="1400" u="none" dirty="0">
                          <a:latin typeface="+mj-lt"/>
                        </a:rPr>
                        <a:t>СО = 595 000*3,5% = 20 825</a:t>
                      </a:r>
                    </a:p>
                    <a:p>
                      <a:endParaRPr lang="ru-RU"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6858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ОПВ=70 000*10%=7 000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СО =490 000*3,5%=17 150</a:t>
                      </a:r>
                      <a:endParaRPr kumimoji="0" lang="ru-KZ" sz="1400" b="0" i="0" u="none" strike="noStrike" kern="1200" cap="none" spc="0" normalizeH="0" baseline="0" noProof="0" dirty="0">
                        <a:ln>
                          <a:noFill/>
                        </a:ln>
                        <a:solidFill>
                          <a:prstClr val="black"/>
                        </a:solidFill>
                        <a:effectLst/>
                        <a:uLnTx/>
                        <a:uFillTx/>
                        <a:latin typeface="Times New Roman"/>
                        <a:ea typeface="+mn-ea"/>
                        <a:cs typeface="+mn-cs"/>
                      </a:endParaRPr>
                    </a:p>
                    <a:p>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latin typeface="+mj-lt"/>
                        </a:rPr>
                        <a:t>Доход 6 000 000 (3%)</a:t>
                      </a:r>
                    </a:p>
                    <a:p>
                      <a:r>
                        <a:rPr lang="ru-RU" sz="1400" u="none" dirty="0">
                          <a:latin typeface="+mj-lt"/>
                        </a:rPr>
                        <a:t>ОПВ= 100 000*10%=10 000</a:t>
                      </a:r>
                    </a:p>
                    <a:p>
                      <a:r>
                        <a:rPr lang="ru-RU" sz="1400" u="none" dirty="0">
                          <a:latin typeface="+mj-lt"/>
                        </a:rPr>
                        <a:t>СО =  100 000-10 000 ОПВ = </a:t>
                      </a:r>
                      <a:r>
                        <a:rPr lang="ru-RU" sz="1400" b="1" u="none" dirty="0">
                          <a:solidFill>
                            <a:srgbClr val="0033CC"/>
                          </a:solidFill>
                          <a:latin typeface="+mj-lt"/>
                        </a:rPr>
                        <a:t>90 000</a:t>
                      </a:r>
                      <a:r>
                        <a:rPr lang="ru-RU" sz="1400" u="none" dirty="0">
                          <a:latin typeface="+mj-lt"/>
                        </a:rPr>
                        <a:t>*3,5%=3 150</a:t>
                      </a:r>
                    </a:p>
                    <a:p>
                      <a:endParaRPr lang="ru-RU"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570382"/>
                  </a:ext>
                </a:extLst>
              </a:tr>
              <a:tr h="685800">
                <a:tc>
                  <a:txBody>
                    <a:bodyPr/>
                    <a:lstStyle/>
                    <a:p>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1" u="none" dirty="0">
                          <a:solidFill>
                            <a:srgbClr val="0033CC"/>
                          </a:solidFill>
                          <a:latin typeface="+mj-lt"/>
                        </a:rPr>
                        <a:t>Доход 300 000 </a:t>
                      </a:r>
                      <a:r>
                        <a:rPr lang="ru-RU" sz="1400" b="1" u="none" dirty="0">
                          <a:solidFill>
                            <a:schemeClr val="tx1"/>
                          </a:solidFill>
                          <a:latin typeface="+mj-lt"/>
                        </a:rPr>
                        <a:t>так же как ОУР </a:t>
                      </a:r>
                      <a:r>
                        <a:rPr lang="ru-RU" sz="1400" b="1" u="none" dirty="0">
                          <a:solidFill>
                            <a:srgbClr val="0033CC"/>
                          </a:solidFill>
                          <a:latin typeface="+mj-lt"/>
                        </a:rPr>
                        <a:t>единая база</a:t>
                      </a:r>
                    </a:p>
                    <a:p>
                      <a:r>
                        <a:rPr lang="ru-RU" sz="1400" b="1" u="none" dirty="0">
                          <a:latin typeface="+mj-lt"/>
                        </a:rPr>
                        <a:t>ОПВ = 300 000*10% = 30 000</a:t>
                      </a:r>
                    </a:p>
                    <a:p>
                      <a:r>
                        <a:rPr lang="ru-RU" sz="1400" b="1" u="none" dirty="0">
                          <a:latin typeface="+mj-lt"/>
                        </a:rPr>
                        <a:t>СО = 270 000*3,5% = 9 450</a:t>
                      </a:r>
                    </a:p>
                    <a:p>
                      <a:endParaRPr lang="ru-RU" sz="1400" b="1"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7811077"/>
                  </a:ext>
                </a:extLst>
              </a:tr>
              <a:tr h="6934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ОПВ=70 000*10%=7 000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СО =70 000*3,5%= 2 450</a:t>
                      </a:r>
                      <a:endParaRPr kumimoji="0" lang="ru-KZ" sz="1400" b="0" i="0" u="none" strike="noStrike" kern="1200" cap="none" spc="0" normalizeH="0" baseline="0" noProof="0" dirty="0">
                        <a:ln>
                          <a:noFill/>
                        </a:ln>
                        <a:solidFill>
                          <a:prstClr val="black"/>
                        </a:solidFill>
                        <a:effectLst/>
                        <a:uLnTx/>
                        <a:uFillTx/>
                        <a:latin typeface="Times New Roman"/>
                        <a:ea typeface="+mn-ea"/>
                        <a:cs typeface="+mn-cs"/>
                      </a:endParaRPr>
                    </a:p>
                    <a:p>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0033CC"/>
                          </a:solidFill>
                          <a:effectLst/>
                          <a:uLnTx/>
                          <a:uFillTx/>
                          <a:latin typeface="Times New Roman"/>
                          <a:ea typeface="+mn-ea"/>
                          <a:cs typeface="+mn-cs"/>
                        </a:rPr>
                        <a:t>Доход 85 000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ОПВ = 85 000*10% = 8 500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СО = 85 000*3,5% = 2 975</a:t>
                      </a:r>
                    </a:p>
                    <a:p>
                      <a:endParaRPr lang="ru-RU" sz="1400" b="1"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17218431"/>
                  </a:ext>
                </a:extLst>
              </a:tr>
              <a:tr h="891540">
                <a:tc>
                  <a:txBody>
                    <a:bodyPr/>
                    <a:lstStyle/>
                    <a:p>
                      <a:r>
                        <a:rPr lang="ru-RU" sz="1400" dirty="0">
                          <a:latin typeface="+mj-lt"/>
                        </a:rPr>
                        <a:t>Нет дохода</a:t>
                      </a:r>
                    </a:p>
                    <a:p>
                      <a:r>
                        <a:rPr lang="ru-RU" sz="1400" dirty="0">
                          <a:latin typeface="+mj-lt"/>
                        </a:rPr>
                        <a:t>ОПВ=0</a:t>
                      </a:r>
                    </a:p>
                    <a:p>
                      <a:r>
                        <a:rPr lang="ru-RU" sz="1400" dirty="0">
                          <a:latin typeface="+mj-lt"/>
                        </a:rPr>
                        <a:t>СО=70 000*3,5%= 2 450</a:t>
                      </a:r>
                      <a:endParaRPr lang="ru-KZ" sz="1400" dirty="0">
                        <a:latin typeface="+mj-lt"/>
                      </a:endParaRPr>
                    </a:p>
                    <a:p>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latin typeface="+mj-lt"/>
                        </a:rPr>
                        <a:t>Нет дохода</a:t>
                      </a:r>
                    </a:p>
                    <a:p>
                      <a:r>
                        <a:rPr lang="ru-RU" sz="1400" u="none" dirty="0">
                          <a:latin typeface="+mj-lt"/>
                        </a:rPr>
                        <a:t>ОПВ = 0 (8 500 право)</a:t>
                      </a:r>
                    </a:p>
                    <a:p>
                      <a:r>
                        <a:rPr lang="ru-RU" sz="1400" u="none" dirty="0">
                          <a:latin typeface="+mj-lt"/>
                        </a:rPr>
                        <a:t>СО = 2 975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3880725"/>
                  </a:ext>
                </a:extLst>
              </a:tr>
            </a:tbl>
          </a:graphicData>
        </a:graphic>
      </p:graphicFrame>
      <p:sp>
        <p:nvSpPr>
          <p:cNvPr id="5" name="Заголовок 1">
            <a:extLst>
              <a:ext uri="{FF2B5EF4-FFF2-40B4-BE49-F238E27FC236}">
                <a16:creationId xmlns:a16="http://schemas.microsoft.com/office/drawing/2014/main" id="{85580953-78BC-4766-B299-F4525BFE51BF}"/>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200" b="1" dirty="0"/>
              <a:t>Пример расчета налогов за ИП</a:t>
            </a:r>
            <a:endParaRPr lang="ru-KZ" sz="2200" b="1" dirty="0"/>
          </a:p>
        </p:txBody>
      </p:sp>
    </p:spTree>
    <p:extLst>
      <p:ext uri="{BB962C8B-B14F-4D97-AF65-F5344CB8AC3E}">
        <p14:creationId xmlns:p14="http://schemas.microsoft.com/office/powerpoint/2010/main" val="41406048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66A400-D6D0-98D8-E633-A0081BFA6B17}"/>
              </a:ext>
            </a:extLst>
          </p:cNvPr>
          <p:cNvSpPr txBox="1"/>
          <p:nvPr/>
        </p:nvSpPr>
        <p:spPr>
          <a:xfrm>
            <a:off x="228600" y="76200"/>
            <a:ext cx="8915400" cy="7152727"/>
          </a:xfrm>
          <a:prstGeom prst="rect">
            <a:avLst/>
          </a:prstGeom>
          <a:noFill/>
        </p:spPr>
        <p:txBody>
          <a:bodyPr wrap="square">
            <a:spAutoFit/>
          </a:bodyPr>
          <a:lstStyle/>
          <a:p>
            <a:r>
              <a:rPr lang="ru-RU" sz="1480" b="1" kern="100" dirty="0">
                <a:effectLst/>
                <a:latin typeface="Times New Roman" panose="02020603050405020304" pitchFamily="18" charset="0"/>
                <a:ea typeface="Calibri" panose="020F0502020204030204" pitchFamily="34" charset="0"/>
                <a:cs typeface="Times New Roman" panose="02020603050405020304" pitchFamily="18" charset="0"/>
              </a:rPr>
              <a:t>Письмо Министерства труда и социальной защиты населения РК от 11.06.2014 года № 06-2-28/7825</a:t>
            </a:r>
            <a:endParaRPr lang="ru-RU" sz="1480" kern="1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Национальная палата предпринимателей Республики Казахстан</a:t>
            </a:r>
          </a:p>
          <a:p>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 Минтруда и социальной защиты населения РК, рассмотрев в пределах компетенции ваш запрос, сообщает следующее.</a:t>
            </a:r>
          </a:p>
          <a:p>
            <a:r>
              <a:rPr lang="ru-RU" sz="1480" b="1" i="1" kern="100" dirty="0">
                <a:effectLst/>
                <a:latin typeface="Times New Roman" panose="02020603050405020304" pitchFamily="18" charset="0"/>
                <a:ea typeface="Calibri" panose="020F0502020204030204" pitchFamily="34" charset="0"/>
                <a:cs typeface="Times New Roman" panose="02020603050405020304" pitchFamily="18" charset="0"/>
              </a:rPr>
              <a:t>1. По обязательным профессиональным пенсионным взносам</a:t>
            </a:r>
            <a:endParaRPr lang="ru-RU" sz="1480" kern="1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ru-RU" sz="1480" i="1" kern="100" dirty="0">
                <a:effectLst/>
                <a:latin typeface="Times New Roman" panose="02020603050405020304" pitchFamily="18" charset="0"/>
                <a:ea typeface="Calibri" panose="020F0502020204030204" pitchFamily="34" charset="0"/>
                <a:cs typeface="Times New Roman" panose="02020603050405020304" pitchFamily="18" charset="0"/>
              </a:rPr>
              <a:t>а) Какими нормами определяется отнесение той или иной специальности (профессии), по которой осуществляются обязательные профессиональные пенсионные взносы (далее - ОППВ). (К примеру: будет ли относиться к данной категории маляр, задействованный во вредных условиях всего 20% своего рабочего времени)? Утвержден ли Перечень производств, работ, профессий работников, в пользу которых вкладчиками ОППВ за счет собственных средств осуществляются ОППВ по ставке 5%?</a:t>
            </a:r>
            <a:endParaRPr lang="ru-RU" sz="1480" kern="1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ППРК от 31 декабря 2013 г. № 1562 утвержден Перечень производств, работ, профессий работников, в пользу которых вкладчиками ОППВ за счет собственных средств осуществляются ОППВ.</a:t>
            </a:r>
          </a:p>
          <a:p>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Работодателем уплата ОППВ производится работникам, проработавшим во вредных (особо вредных) условиях труда </a:t>
            </a:r>
            <a:r>
              <a:rPr lang="ru-RU" sz="1480" b="1" kern="1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не менее 80% рабочего времени в месяц</a:t>
            </a:r>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a:t>
            </a:r>
          </a:p>
          <a:p>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Учет рабочего времени ведется в документах, определенных работодателем.</a:t>
            </a:r>
          </a:p>
          <a:p>
            <a:r>
              <a:rPr lang="ru-RU" sz="1480" kern="100" dirty="0">
                <a:latin typeface="Times New Roman" panose="02020603050405020304" pitchFamily="18" charset="0"/>
                <a:ea typeface="Calibri" panose="020F0502020204030204" pitchFamily="34" charset="0"/>
                <a:cs typeface="Times New Roman" panose="02020603050405020304" pitchFamily="18" charset="0"/>
              </a:rPr>
              <a:t>С</a:t>
            </a:r>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огласно пп 19) п 2 </a:t>
            </a:r>
            <a:r>
              <a:rPr lang="ru-RU" sz="1480" b="1" kern="100" dirty="0">
                <a:effectLst/>
                <a:latin typeface="Times New Roman" panose="02020603050405020304" pitchFamily="18" charset="0"/>
                <a:ea typeface="Calibri" panose="020F0502020204030204" pitchFamily="34" charset="0"/>
                <a:cs typeface="Times New Roman" panose="02020603050405020304" pitchFamily="18" charset="0"/>
              </a:rPr>
              <a:t>ст. 23</a:t>
            </a:r>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 ТК РК работодатель обязан вести точный учет рабочего времени, в том числе сверхурочных работ, во вредных (особо вредных), опасных условиях труда, на тяжелых работах, выполняемых каждым работником.</a:t>
            </a:r>
          </a:p>
          <a:p>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В этой связи ОППВ осуществляются работодателем в пользу работников, проработавшим во вредных (особо вредных) условиях труда не менее 80% рабочего времени в месяц, профессии которых предусмотрены Перечнем.</a:t>
            </a:r>
          </a:p>
          <a:p>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б) </a:t>
            </a:r>
            <a:r>
              <a:rPr lang="ru-RU" sz="1480" i="1" kern="100" dirty="0">
                <a:effectLst/>
                <a:latin typeface="Times New Roman" panose="02020603050405020304" pitchFamily="18" charset="0"/>
                <a:ea typeface="Calibri" panose="020F0502020204030204" pitchFamily="34" charset="0"/>
                <a:cs typeface="Times New Roman" panose="02020603050405020304" pitchFamily="18" charset="0"/>
              </a:rPr>
              <a:t>ОППВ рассматривается как фонд оплаты труда или как статья расходов работодателя по аналогии с социальным страхованием?</a:t>
            </a:r>
            <a:endParaRPr lang="ru-RU" sz="1480" kern="1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С 1 января 2014 года дополнительно к </a:t>
            </a:r>
            <a:r>
              <a:rPr lang="ru-RU" sz="1480" kern="100" dirty="0" err="1">
                <a:effectLst/>
                <a:latin typeface="Times New Roman" panose="02020603050405020304" pitchFamily="18" charset="0"/>
                <a:ea typeface="Calibri" panose="020F0502020204030204" pitchFamily="34" charset="0"/>
                <a:cs typeface="Times New Roman" panose="02020603050405020304" pitchFamily="18" charset="0"/>
              </a:rPr>
              <a:t>ОПВработников</a:t>
            </a:r>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 (в размере 10% от заработной платы) перечисляются обязательные профессиональные пенсионные взносы (далее - ОППВ) в размере 5% </a:t>
            </a:r>
            <a:r>
              <a:rPr lang="ru-RU" sz="1480" b="1" u="sng" kern="100" dirty="0">
                <a:effectLst/>
                <a:latin typeface="Times New Roman" panose="02020603050405020304" pitchFamily="18" charset="0"/>
                <a:ea typeface="Calibri" panose="020F0502020204030204" pitchFamily="34" charset="0"/>
                <a:cs typeface="Times New Roman" panose="02020603050405020304" pitchFamily="18" charset="0"/>
              </a:rPr>
              <a:t>от фонда оплаты труда</a:t>
            </a:r>
            <a:r>
              <a:rPr lang="ru-RU" sz="1480" b="1" kern="100" dirty="0">
                <a:effectLst/>
                <a:latin typeface="Times New Roman" panose="02020603050405020304" pitchFamily="18" charset="0"/>
                <a:ea typeface="Calibri" panose="020F0502020204030204" pitchFamily="34" charset="0"/>
                <a:cs typeface="Times New Roman" panose="02020603050405020304" pitchFamily="18" charset="0"/>
              </a:rPr>
              <a:t>.</a:t>
            </a:r>
          </a:p>
          <a:p>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В соответствии с пунктом 9 постановления Правительства РК № 255 от 26 марта 2014 года «Об утверждении Правил осуществления обязательных профессиональных пенсионных взносов» расходы на уплату обязательных профессиональных пенсионных взносов </a:t>
            </a:r>
            <a:r>
              <a:rPr lang="ru-RU" sz="1480" b="1" kern="100" dirty="0">
                <a:effectLst/>
                <a:latin typeface="Times New Roman" panose="02020603050405020304" pitchFamily="18" charset="0"/>
                <a:ea typeface="Calibri" panose="020F0502020204030204" pitchFamily="34" charset="0"/>
                <a:cs typeface="Times New Roman" panose="02020603050405020304" pitchFamily="18" charset="0"/>
              </a:rPr>
              <a:t>относятся </a:t>
            </a:r>
            <a:r>
              <a:rPr lang="ru-RU" sz="1480" b="1" kern="1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к фонду оплаты труда вкладчика.</a:t>
            </a:r>
            <a:endParaRPr lang="ru-RU" sz="148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65864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FF287B8-8386-89EB-3567-B3EAAAE33E08}"/>
              </a:ext>
            </a:extLst>
          </p:cNvPr>
          <p:cNvSpPr>
            <a:spLocks noGrp="1"/>
          </p:cNvSpPr>
          <p:nvPr>
            <p:ph type="title"/>
          </p:nvPr>
        </p:nvSpPr>
        <p:spPr>
          <a:xfrm>
            <a:off x="800100" y="0"/>
            <a:ext cx="7543800" cy="457200"/>
          </a:xfrm>
        </p:spPr>
        <p:txBody>
          <a:bodyPr>
            <a:normAutofit/>
          </a:bodyPr>
          <a:lstStyle/>
          <a:p>
            <a:r>
              <a:rPr lang="ru-RU" sz="2200" b="1" dirty="0"/>
              <a:t>Социальный кодекс</a:t>
            </a:r>
            <a:endParaRPr lang="ru-KZ" sz="2200" b="1" dirty="0"/>
          </a:p>
        </p:txBody>
      </p:sp>
      <p:sp>
        <p:nvSpPr>
          <p:cNvPr id="5" name="TextBox 4">
            <a:extLst>
              <a:ext uri="{FF2B5EF4-FFF2-40B4-BE49-F238E27FC236}">
                <a16:creationId xmlns:a16="http://schemas.microsoft.com/office/drawing/2014/main" id="{7D5AB4AC-A869-2F46-8D8D-2E8A8A3D3119}"/>
              </a:ext>
            </a:extLst>
          </p:cNvPr>
          <p:cNvSpPr txBox="1"/>
          <p:nvPr/>
        </p:nvSpPr>
        <p:spPr>
          <a:xfrm>
            <a:off x="485003" y="609600"/>
            <a:ext cx="8173994" cy="520142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Общая часть</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Раздел 1. Общие положения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Раздел 2. Правовое положение субъектов в сфере социальной защиты населения</a:t>
            </a:r>
            <a:endParaRPr kumimoji="0" lang="ru-KZ" sz="166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Особенная часть</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Раздел 3. Направления социальной защиты населения и порядок их реализации</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Раздел 4. Социальные отчисления и пенсионные взносы</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Глава 18. Социальные отчисления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Глава 19. Пенсионные взносы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Раздел 5. Ответственность за нарушение законодательства </a:t>
            </a:r>
            <a:r>
              <a:rPr kumimoji="0" lang="ru-KZ" sz="1660" b="0" i="0" u="none" strike="noStrike" kern="1200" cap="none" spc="0" normalizeH="0" baseline="0" noProof="0" dirty="0">
                <a:ln>
                  <a:noFill/>
                </a:ln>
                <a:solidFill>
                  <a:prstClr val="black"/>
                </a:solidFill>
                <a:effectLst/>
                <a:uLnTx/>
                <a:uFillTx/>
                <a:latin typeface="Times New Roman"/>
                <a:ea typeface="+mn-ea"/>
                <a:cs typeface="+mn-cs"/>
              </a:rPr>
              <a:t>РК</a:t>
            </a:r>
            <a:r>
              <a:rPr kumimoji="0" lang="ru-RU" sz="1660" b="0" i="0" u="none" strike="noStrike" kern="1200" cap="none" spc="0" normalizeH="0" baseline="0" noProof="0" dirty="0">
                <a:ln>
                  <a:noFill/>
                </a:ln>
                <a:solidFill>
                  <a:prstClr val="black"/>
                </a:solidFill>
                <a:effectLst/>
                <a:uLnTx/>
                <a:uFillTx/>
                <a:latin typeface="Times New Roman"/>
                <a:ea typeface="+mn-ea"/>
                <a:cs typeface="+mn-cs"/>
              </a:rPr>
              <a:t> о социальной защите. Государственный контроль в сфере социальной защиты. Переходные и заключительные положения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KZ" sz="1660" b="0" i="0" u="none" strike="noStrike" kern="1200" cap="none" spc="0" normalizeH="0" baseline="0" noProof="0" dirty="0">
                <a:ln>
                  <a:noFill/>
                </a:ln>
                <a:solidFill>
                  <a:prstClr val="black"/>
                </a:solidFill>
                <a:effectLst/>
                <a:uLnTx/>
                <a:uFillTx/>
                <a:latin typeface="Times New Roman"/>
                <a:ea typeface="+mn-ea"/>
                <a:cs typeface="+mn-cs"/>
              </a:rPr>
              <a:t>Статья 262. Переходные положения</a:t>
            </a:r>
            <a:endParaRPr kumimoji="0" lang="ru-RU" sz="166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7. </a:t>
            </a:r>
            <a:r>
              <a:rPr kumimoji="0" lang="ru-RU" sz="1660" b="0" i="0" u="none" strike="noStrike" kern="1200" cap="none" spc="0" normalizeH="0" baseline="0" noProof="0" dirty="0">
                <a:ln>
                  <a:noFill/>
                </a:ln>
                <a:solidFill>
                  <a:srgbClr val="0033CC"/>
                </a:solidFill>
                <a:effectLst/>
                <a:uLnTx/>
                <a:uFillTx/>
                <a:latin typeface="Times New Roman"/>
                <a:ea typeface="+mn-ea"/>
                <a:cs typeface="+mn-cs"/>
              </a:rPr>
              <a:t>Приостановить до 1 января 2025 года действие: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Статья 263. Порядок введения в действие настоящего Кодекса</a:t>
            </a:r>
          </a:p>
          <a:p>
            <a:pPr marL="257175" marR="0" lvl="0" indent="-257175" algn="l" defTabSz="914400" rtl="0" eaLnBrk="1" fontAlgn="auto" latinLnBrk="0" hangingPunct="1">
              <a:lnSpc>
                <a:spcPct val="100000"/>
              </a:lnSpc>
              <a:spcBef>
                <a:spcPts val="0"/>
              </a:spcBef>
              <a:spcAft>
                <a:spcPts val="0"/>
              </a:spcAft>
              <a:buClrTx/>
              <a:buSzTx/>
              <a:buFontTx/>
              <a:buAutoNum type="arabicPeriod"/>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Настоящий Кодекс вводится в действие с 1 июля 2023 года.</a:t>
            </a:r>
          </a:p>
          <a:p>
            <a:pPr marL="257175" marR="0" lvl="0" indent="-257175" algn="l" defTabSz="914400" rtl="0" eaLnBrk="1" fontAlgn="auto" latinLnBrk="0" hangingPunct="1">
              <a:lnSpc>
                <a:spcPct val="100000"/>
              </a:lnSpc>
              <a:spcBef>
                <a:spcPts val="0"/>
              </a:spcBef>
              <a:spcAft>
                <a:spcPts val="0"/>
              </a:spcAft>
              <a:buClrTx/>
              <a:buSzTx/>
              <a:buFontTx/>
              <a:buAutoNum type="arabicPeriod"/>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вводятся в действие с </a:t>
            </a:r>
            <a:r>
              <a:rPr kumimoji="0" lang="ru-RU" sz="1660" b="0" i="0" u="none" strike="noStrike" kern="1200" cap="none" spc="0" normalizeH="0" baseline="0" noProof="0" dirty="0">
                <a:ln>
                  <a:noFill/>
                </a:ln>
                <a:solidFill>
                  <a:srgbClr val="0033CC"/>
                </a:solidFill>
                <a:effectLst/>
                <a:uLnTx/>
                <a:uFillTx/>
                <a:latin typeface="Times New Roman"/>
                <a:ea typeface="+mn-ea"/>
                <a:cs typeface="+mn-cs"/>
              </a:rPr>
              <a:t>1 января 2024 года;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4. Установить, что с </a:t>
            </a:r>
            <a:r>
              <a:rPr kumimoji="0" lang="ru-RU" sz="1660" b="0" i="0" u="none" strike="noStrike" kern="1200" cap="none" spc="0" normalizeH="0" baseline="0" noProof="0" dirty="0">
                <a:ln>
                  <a:noFill/>
                </a:ln>
                <a:solidFill>
                  <a:srgbClr val="0033CC"/>
                </a:solidFill>
                <a:effectLst/>
                <a:uLnTx/>
                <a:uFillTx/>
                <a:latin typeface="Times New Roman"/>
                <a:ea typeface="+mn-ea"/>
                <a:cs typeface="+mn-cs"/>
              </a:rPr>
              <a:t>1 января 2024 года</a:t>
            </a:r>
            <a:r>
              <a:rPr kumimoji="0" lang="ru-RU" sz="1660" b="0" i="0" u="none" strike="noStrike" kern="1200" cap="none" spc="0" normalizeH="0" baseline="0" noProof="0" dirty="0">
                <a:ln>
                  <a:noFill/>
                </a:ln>
                <a:solidFill>
                  <a:srgbClr val="C00000"/>
                </a:solidFill>
                <a:effectLst/>
                <a:uLnTx/>
                <a:uFillTx/>
                <a:latin typeface="Times New Roman"/>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5. Установить, что с </a:t>
            </a:r>
            <a:r>
              <a:rPr kumimoji="0" lang="ru-RU" sz="1660" b="0" i="0" u="none" strike="noStrike" kern="1200" cap="none" spc="0" normalizeH="0" baseline="0" noProof="0" dirty="0">
                <a:ln>
                  <a:noFill/>
                </a:ln>
                <a:solidFill>
                  <a:srgbClr val="0033CC"/>
                </a:solidFill>
                <a:effectLst/>
                <a:uLnTx/>
                <a:uFillTx/>
                <a:latin typeface="Times New Roman"/>
                <a:ea typeface="+mn-ea"/>
                <a:cs typeface="+mn-cs"/>
              </a:rPr>
              <a:t>1 января 2025 года</a:t>
            </a:r>
            <a:r>
              <a:rPr kumimoji="0" lang="ru-RU" sz="1660" b="0" i="0" u="none" strike="noStrike" kern="1200" cap="none" spc="0" normalizeH="0" baseline="0" noProof="0" dirty="0">
                <a:ln>
                  <a:noFill/>
                </a:ln>
                <a:solidFill>
                  <a:srgbClr val="C00000"/>
                </a:solidFill>
                <a:effectLst/>
                <a:uLnTx/>
                <a:uFillTx/>
                <a:latin typeface="Times New Roman"/>
                <a:ea typeface="+mn-ea"/>
                <a:cs typeface="+mn-cs"/>
              </a:rPr>
              <a:t>:</a:t>
            </a:r>
            <a:endParaRPr kumimoji="0" lang="ru-KZ" sz="1660" b="0" i="0" u="none" strike="noStrike" kern="1200" cap="none" spc="0" normalizeH="0" baseline="0" noProof="0" dirty="0">
              <a:ln>
                <a:noFill/>
              </a:ln>
              <a:solidFill>
                <a:srgbClr val="C00000"/>
              </a:solidFill>
              <a:effectLst/>
              <a:uLnTx/>
              <a:uFillTx/>
              <a:latin typeface="Times New Roman"/>
              <a:ea typeface="+mn-ea"/>
              <a:cs typeface="+mn-cs"/>
            </a:endParaRPr>
          </a:p>
        </p:txBody>
      </p:sp>
    </p:spTree>
    <p:extLst>
      <p:ext uri="{BB962C8B-B14F-4D97-AF65-F5344CB8AC3E}">
        <p14:creationId xmlns:p14="http://schemas.microsoft.com/office/powerpoint/2010/main" val="37709906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3783306604"/>
              </p:ext>
            </p:extLst>
          </p:nvPr>
        </p:nvGraphicFramePr>
        <p:xfrm>
          <a:off x="347133" y="533400"/>
          <a:ext cx="8449734" cy="4328160"/>
        </p:xfrm>
        <a:graphic>
          <a:graphicData uri="http://schemas.openxmlformats.org/drawingml/2006/table">
            <a:tbl>
              <a:tblPr firstRow="1" bandRow="1">
                <a:tableStyleId>{C083E6E3-FA7D-4D7B-A595-EF9225AFEA82}</a:tableStyleId>
              </a:tblPr>
              <a:tblGrid>
                <a:gridCol w="4207934">
                  <a:extLst>
                    <a:ext uri="{9D8B030D-6E8A-4147-A177-3AD203B41FA5}">
                      <a16:colId xmlns:a16="http://schemas.microsoft.com/office/drawing/2014/main" val="1448681955"/>
                    </a:ext>
                  </a:extLst>
                </a:gridCol>
                <a:gridCol w="4241800">
                  <a:extLst>
                    <a:ext uri="{9D8B030D-6E8A-4147-A177-3AD203B41FA5}">
                      <a16:colId xmlns:a16="http://schemas.microsoft.com/office/drawing/2014/main" val="2139285621"/>
                    </a:ext>
                  </a:extLst>
                </a:gridCol>
              </a:tblGrid>
              <a:tr h="278130">
                <a:tc>
                  <a:txBody>
                    <a:bodyPr/>
                    <a:lstStyle/>
                    <a:p>
                      <a:r>
                        <a:rPr lang="ru-RU" sz="1400" dirty="0">
                          <a:latin typeface="+mj-lt"/>
                        </a:rPr>
                        <a:t>ЗРК «О пенсионном обеспечении РК»</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latin typeface="+mj-lt"/>
                        </a:rPr>
                        <a:t>Социальный кодекс РК</a:t>
                      </a:r>
                      <a:endParaRPr lang="ru-KZ" sz="1400" dirty="0">
                        <a:solidFill>
                          <a:schemeClr val="tx1">
                            <a:lumMod val="95000"/>
                            <a:lumOff val="5000"/>
                          </a:schemeClr>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278130">
                <a:tc>
                  <a:txBody>
                    <a:bodyPr/>
                    <a:lstStyle/>
                    <a:p>
                      <a:r>
                        <a:rPr lang="ru-RU" sz="1400" u="none" dirty="0">
                          <a:latin typeface="+mj-lt"/>
                        </a:rPr>
                        <a:t>Статья 24. Уплата ОПВ, ОППР</a:t>
                      </a:r>
                      <a:endParaRPr lang="ru-KZ"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latin typeface="+mj-lt"/>
                        </a:rPr>
                        <a:t>Статья 248. Уплата </a:t>
                      </a:r>
                      <a:r>
                        <a:rPr lang="ru-RU" sz="1400" b="1" u="none" dirty="0">
                          <a:solidFill>
                            <a:schemeClr val="tx1"/>
                          </a:solidFill>
                          <a:latin typeface="+mj-lt"/>
                        </a:rPr>
                        <a:t>ОПВ, </a:t>
                      </a:r>
                      <a:r>
                        <a:rPr lang="ru-RU" sz="1400" b="1" u="none" dirty="0">
                          <a:solidFill>
                            <a:srgbClr val="0033CC"/>
                          </a:solidFill>
                          <a:latin typeface="+mj-lt"/>
                        </a:rPr>
                        <a:t>ОПВ</a:t>
                      </a:r>
                      <a:r>
                        <a:rPr lang="ru-RU" sz="1400" b="1" u="none" dirty="0">
                          <a:solidFill>
                            <a:srgbClr val="0033CC"/>
                          </a:solidFill>
                          <a:highlight>
                            <a:srgbClr val="FFFF00"/>
                          </a:highlight>
                          <a:latin typeface="+mj-lt"/>
                        </a:rPr>
                        <a:t>Р</a:t>
                      </a:r>
                      <a:r>
                        <a:rPr lang="ru-RU" sz="1400" b="1" u="none" dirty="0">
                          <a:solidFill>
                            <a:srgbClr val="0033CC"/>
                          </a:solidFill>
                          <a:latin typeface="+mj-lt"/>
                        </a:rPr>
                        <a:t>, О</a:t>
                      </a:r>
                      <a:r>
                        <a:rPr lang="ru-RU" sz="1400" b="1" u="none" dirty="0">
                          <a:solidFill>
                            <a:srgbClr val="0033CC"/>
                          </a:solidFill>
                          <a:highlight>
                            <a:srgbClr val="FFFF00"/>
                          </a:highlight>
                          <a:latin typeface="+mj-lt"/>
                        </a:rPr>
                        <a:t>П</a:t>
                      </a:r>
                      <a:r>
                        <a:rPr lang="ru-RU" sz="1400" b="1" u="none" dirty="0">
                          <a:solidFill>
                            <a:srgbClr val="0033CC"/>
                          </a:solidFill>
                          <a:latin typeface="+mj-lt"/>
                        </a:rPr>
                        <a:t>ПР</a:t>
                      </a:r>
                      <a:endParaRPr lang="ru-KZ" sz="1400" b="1" u="none" dirty="0">
                        <a:solidFill>
                          <a:srgbClr val="0033CC"/>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800100">
                <a:tc>
                  <a:txBody>
                    <a:bodyPr/>
                    <a:lstStyle/>
                    <a:p>
                      <a:r>
                        <a:rPr lang="ru-RU" sz="1400" b="0" u="none" dirty="0">
                          <a:latin typeface="+mj-lt"/>
                        </a:rPr>
                        <a:t>1. </a:t>
                      </a:r>
                      <a:r>
                        <a:rPr lang="ru-RU" sz="1400" b="0" u="none" dirty="0">
                          <a:solidFill>
                            <a:srgbClr val="0070C0"/>
                          </a:solidFill>
                          <a:latin typeface="+mj-lt"/>
                        </a:rPr>
                        <a:t>ОПВ, </a:t>
                      </a:r>
                      <a:r>
                        <a:rPr lang="ru-RU" sz="1400" b="0" u="none" dirty="0">
                          <a:latin typeface="+mj-lt"/>
                        </a:rPr>
                        <a:t>ОППВ в единый накопительный пенсионный фонд подлежат уплате </a:t>
                      </a:r>
                      <a:r>
                        <a:rPr lang="ru-RU" sz="1400" b="1" u="none" dirty="0">
                          <a:latin typeface="+mj-lt"/>
                        </a:rPr>
                        <a:t>агентами</a:t>
                      </a:r>
                      <a:r>
                        <a:rPr lang="ru-RU" sz="1400" b="0" u="none" dirty="0">
                          <a:latin typeface="+mj-lt"/>
                        </a:rPr>
                        <a:t> по ставкам, определяемым настоящим Законом.</a:t>
                      </a:r>
                      <a:endParaRPr lang="ru-KZ" sz="1400" b="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None/>
                      </a:pPr>
                      <a:r>
                        <a:rPr lang="ru-RU" sz="1400" u="none" dirty="0">
                          <a:latin typeface="+mj-lt"/>
                        </a:rPr>
                        <a:t>2.ОПВ уплачиваются в ЕНПФ </a:t>
                      </a:r>
                      <a:r>
                        <a:rPr lang="ru-RU" sz="1400" b="1" u="none" dirty="0">
                          <a:latin typeface="+mj-lt"/>
                        </a:rPr>
                        <a:t>агентами:</a:t>
                      </a:r>
                    </a:p>
                    <a:p>
                      <a:pPr marL="0" indent="0">
                        <a:buNone/>
                      </a:pPr>
                      <a:r>
                        <a:rPr lang="ru-RU" sz="1400" u="none" dirty="0">
                          <a:latin typeface="+mj-lt"/>
                        </a:rPr>
                        <a:t>1) работниками;</a:t>
                      </a:r>
                    </a:p>
                    <a:p>
                      <a:r>
                        <a:rPr lang="ru-RU" sz="1400" u="none" dirty="0">
                          <a:latin typeface="+mj-lt"/>
                        </a:rPr>
                        <a:t>2) лицами, получающими доходы по договорам ГПХ за работы и услуги;</a:t>
                      </a:r>
                      <a:endParaRPr lang="ru-RU" sz="1400" u="none" dirty="0">
                        <a:solidFill>
                          <a:srgbClr val="C00000"/>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5637030"/>
                  </a:ext>
                </a:extLst>
              </a:tr>
              <a:tr h="2446020">
                <a:tc>
                  <a:txBody>
                    <a:bodyPr/>
                    <a:lstStyle/>
                    <a:p>
                      <a:r>
                        <a:rPr lang="ru-RU" sz="1400" b="0" u="none" dirty="0">
                          <a:latin typeface="+mj-lt"/>
                        </a:rPr>
                        <a:t>2. От уплаты ОПВ в единый накопительный пенсионный фонд освобождаются:</a:t>
                      </a:r>
                    </a:p>
                    <a:p>
                      <a:r>
                        <a:rPr lang="ru-RU" sz="1400" b="0" u="none" dirty="0">
                          <a:latin typeface="+mj-lt"/>
                        </a:rPr>
                        <a:t>1) физические лица, достигшие пенсионного возраста в соответствии с </a:t>
                      </a:r>
                      <a:r>
                        <a:rPr lang="ru-RU" sz="1400" b="0" u="none" dirty="0">
                          <a:solidFill>
                            <a:srgbClr val="0070C0"/>
                          </a:solidFill>
                          <a:latin typeface="+mj-lt"/>
                        </a:rPr>
                        <a:t>п.1 ст.11 </a:t>
                      </a:r>
                      <a:r>
                        <a:rPr lang="ru-RU" sz="1400" b="0" u="none" dirty="0">
                          <a:latin typeface="+mj-lt"/>
                        </a:rPr>
                        <a:t>Закона;</a:t>
                      </a:r>
                    </a:p>
                    <a:p>
                      <a:r>
                        <a:rPr lang="ru-RU" sz="1400" b="0" u="none" dirty="0">
                          <a:latin typeface="+mj-lt"/>
                        </a:rPr>
                        <a:t>2) физические лица, имеющие инвалидность 1 и 2 групп, если инвалидность установлена бессрочно;</a:t>
                      </a:r>
                    </a:p>
                    <a:p>
                      <a:r>
                        <a:rPr lang="ru-RU" sz="1400" b="0" u="none" dirty="0">
                          <a:latin typeface="+mj-lt"/>
                        </a:rPr>
                        <a:t>3) военнослужащие;</a:t>
                      </a:r>
                    </a:p>
                    <a:p>
                      <a:r>
                        <a:rPr lang="ru-RU" sz="1400" b="0" u="none" dirty="0">
                          <a:latin typeface="+mj-lt"/>
                        </a:rPr>
                        <a:t>4) получатели пенсионных выплат за выслугу лет;</a:t>
                      </a:r>
                    </a:p>
                    <a:p>
                      <a:r>
                        <a:rPr lang="ru-RU" sz="1400" b="0" u="none" dirty="0">
                          <a:solidFill>
                            <a:srgbClr val="0070C0"/>
                          </a:solidFill>
                          <a:latin typeface="+mj-lt"/>
                        </a:rPr>
                        <a:t>5) физические лица, работающие по трудовому договору, получающие доходы по договорам ГПХ, предметом которых является выполнение работ (оказание услуг), заключенным с </a:t>
                      </a:r>
                      <a:r>
                        <a:rPr lang="ru-RU" sz="1400" b="1" u="none" dirty="0">
                          <a:solidFill>
                            <a:srgbClr val="0070C0"/>
                          </a:solidFill>
                          <a:latin typeface="+mj-lt"/>
                        </a:rPr>
                        <a:t>физическими лицами</a:t>
                      </a:r>
                      <a:r>
                        <a:rPr lang="ru-RU" sz="1400" b="0" u="none" dirty="0">
                          <a:solidFill>
                            <a:srgbClr val="0070C0"/>
                          </a:solidFill>
                          <a:latin typeface="+mj-lt"/>
                        </a:rPr>
                        <a:t>, не являющимися налоговыми агентами.</a:t>
                      </a:r>
                      <a:endParaRPr lang="ru-KZ" sz="1400" b="0" u="none" dirty="0">
                        <a:solidFill>
                          <a:srgbClr val="0070C0"/>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solidFill>
                            <a:schemeClr val="tx1">
                              <a:lumMod val="95000"/>
                              <a:lumOff val="5000"/>
                            </a:schemeClr>
                          </a:solidFill>
                          <a:latin typeface="+mj-lt"/>
                        </a:rPr>
                        <a:t>3. От уплаты ОПВ в единый накопительный пенсионный фонд освобождаются:</a:t>
                      </a:r>
                    </a:p>
                    <a:p>
                      <a:r>
                        <a:rPr lang="ru-RU" sz="1400" u="none" dirty="0">
                          <a:solidFill>
                            <a:schemeClr val="tx1">
                              <a:lumMod val="95000"/>
                              <a:lumOff val="5000"/>
                            </a:schemeClr>
                          </a:solidFill>
                          <a:latin typeface="+mj-lt"/>
                        </a:rPr>
                        <a:t>1) лица, достигшие пенсионного возраста в соответствии с </a:t>
                      </a:r>
                      <a:r>
                        <a:rPr lang="ru-RU" sz="1400" b="1" u="none" dirty="0">
                          <a:solidFill>
                            <a:srgbClr val="0033CC"/>
                          </a:solidFill>
                          <a:latin typeface="+mj-lt"/>
                        </a:rPr>
                        <a:t>п.1 ст. 207 </a:t>
                      </a:r>
                      <a:r>
                        <a:rPr lang="ru-RU" sz="1400" u="none" dirty="0">
                          <a:solidFill>
                            <a:schemeClr val="tx1">
                              <a:lumMod val="95000"/>
                              <a:lumOff val="5000"/>
                            </a:schemeClr>
                          </a:solidFill>
                          <a:latin typeface="+mj-lt"/>
                        </a:rPr>
                        <a:t>настоящего Кодекса;</a:t>
                      </a:r>
                    </a:p>
                    <a:p>
                      <a:r>
                        <a:rPr lang="ru-RU" sz="1400" u="none" dirty="0">
                          <a:solidFill>
                            <a:schemeClr val="tx1">
                              <a:lumMod val="95000"/>
                              <a:lumOff val="5000"/>
                            </a:schemeClr>
                          </a:solidFill>
                          <a:latin typeface="+mj-lt"/>
                        </a:rPr>
                        <a:t>2) лица, имеющие инвалидность 1 и 2 групп, если инвалидность установлена бессрочно;</a:t>
                      </a:r>
                    </a:p>
                    <a:p>
                      <a:r>
                        <a:rPr lang="ru-RU" sz="1400" u="none" dirty="0">
                          <a:solidFill>
                            <a:schemeClr val="tx1">
                              <a:lumMod val="95000"/>
                              <a:lumOff val="5000"/>
                            </a:schemeClr>
                          </a:solidFill>
                          <a:latin typeface="+mj-lt"/>
                        </a:rPr>
                        <a:t>3) военнослужащие;</a:t>
                      </a:r>
                    </a:p>
                    <a:p>
                      <a:r>
                        <a:rPr lang="ru-RU" sz="1400" u="none" dirty="0">
                          <a:solidFill>
                            <a:schemeClr val="tx1">
                              <a:lumMod val="95000"/>
                              <a:lumOff val="5000"/>
                            </a:schemeClr>
                          </a:solidFill>
                          <a:latin typeface="+mj-lt"/>
                        </a:rPr>
                        <a:t>4) получатели пенсионных выплат за выслугу лет.</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7331768"/>
                  </a:ext>
                </a:extLst>
              </a:tr>
            </a:tbl>
          </a:graphicData>
        </a:graphic>
      </p:graphicFrame>
      <p:sp>
        <p:nvSpPr>
          <p:cNvPr id="5" name="Овал 4">
            <a:extLst>
              <a:ext uri="{FF2B5EF4-FFF2-40B4-BE49-F238E27FC236}">
                <a16:creationId xmlns:a16="http://schemas.microsoft.com/office/drawing/2014/main" id="{5E67F731-99CD-9B98-F7CA-765D26F16D15}"/>
              </a:ext>
            </a:extLst>
          </p:cNvPr>
          <p:cNvSpPr/>
          <p:nvPr/>
        </p:nvSpPr>
        <p:spPr>
          <a:xfrm>
            <a:off x="5105400" y="4038600"/>
            <a:ext cx="3191934" cy="745067"/>
          </a:xfrm>
          <a:prstGeom prst="ellipse">
            <a:avLst/>
          </a:prstGeom>
          <a:solidFill>
            <a:schemeClr val="accent3">
              <a:lumMod val="20000"/>
              <a:lumOff val="8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prstClr val="black"/>
                </a:solidFill>
                <a:effectLst/>
                <a:uLnTx/>
                <a:uFillTx/>
                <a:latin typeface="Times New Roman"/>
                <a:ea typeface="+mn-ea"/>
                <a:cs typeface="+mn-cs"/>
              </a:rPr>
              <a:t>ОПВР с 01.01.2024 года</a:t>
            </a:r>
            <a:endParaRPr kumimoji="0" lang="ru-KZ" sz="1400" b="1" i="0" u="none" strike="noStrike" kern="1200" cap="none" spc="0" normalizeH="0" baseline="0" noProof="0" dirty="0">
              <a:ln>
                <a:noFill/>
              </a:ln>
              <a:solidFill>
                <a:prstClr val="black"/>
              </a:solidFill>
              <a:effectLst/>
              <a:uLnTx/>
              <a:uFillTx/>
              <a:latin typeface="Times New Roman"/>
              <a:ea typeface="+mn-ea"/>
              <a:cs typeface="+mn-cs"/>
            </a:endParaRPr>
          </a:p>
        </p:txBody>
      </p:sp>
      <p:sp>
        <p:nvSpPr>
          <p:cNvPr id="7" name="Заголовок 1">
            <a:extLst>
              <a:ext uri="{FF2B5EF4-FFF2-40B4-BE49-F238E27FC236}">
                <a16:creationId xmlns:a16="http://schemas.microsoft.com/office/drawing/2014/main" id="{ECEC0FEA-C129-43EF-AA6C-6DCC8E4C00CD}"/>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KZ" sz="2200" b="1" i="0" u="none" strike="noStrike" kern="1200" cap="none" spc="0" normalizeH="0" baseline="0" noProof="0" dirty="0">
                <a:ln>
                  <a:noFill/>
                </a:ln>
                <a:solidFill>
                  <a:prstClr val="black"/>
                </a:solidFill>
                <a:effectLst/>
                <a:uLnTx/>
                <a:uFillTx/>
                <a:latin typeface="Times New Roman"/>
                <a:ea typeface="+mj-ea"/>
                <a:cs typeface="+mj-cs"/>
              </a:rPr>
              <a:t>Глава 19. Пенсионные взносы</a:t>
            </a:r>
          </a:p>
        </p:txBody>
      </p:sp>
      <p:sp>
        <p:nvSpPr>
          <p:cNvPr id="8" name="TextBox 7">
            <a:extLst>
              <a:ext uri="{FF2B5EF4-FFF2-40B4-BE49-F238E27FC236}">
                <a16:creationId xmlns:a16="http://schemas.microsoft.com/office/drawing/2014/main" id="{26D86EBD-5992-4B53-6F10-A8B2EE996481}"/>
              </a:ext>
            </a:extLst>
          </p:cNvPr>
          <p:cNvSpPr txBox="1"/>
          <p:nvPr/>
        </p:nvSpPr>
        <p:spPr>
          <a:xfrm>
            <a:off x="76200" y="4995261"/>
            <a:ext cx="8991600" cy="181588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Статья 1. Основные понятия, используемые в настоящем Кодексе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58) </a:t>
            </a:r>
            <a:r>
              <a:rPr kumimoji="0" lang="ru-RU" sz="1400" b="1" i="0" u="none" strike="noStrike" kern="1200" cap="none" spc="0" normalizeH="0" baseline="0" noProof="0" dirty="0">
                <a:ln>
                  <a:noFill/>
                </a:ln>
                <a:solidFill>
                  <a:prstClr val="black"/>
                </a:solidFill>
                <a:effectLst/>
                <a:uLnTx/>
                <a:uFillTx/>
                <a:latin typeface="Times New Roman"/>
                <a:ea typeface="+mn-ea"/>
                <a:cs typeface="+mn-cs"/>
              </a:rPr>
              <a:t>обязательные пенсионные взносы работодателя </a:t>
            </a:r>
            <a:r>
              <a:rPr kumimoji="0" lang="ru-RU" sz="1400" b="0" i="0" u="none" strike="noStrike" kern="1200" cap="none" spc="0" normalizeH="0" baseline="0" noProof="0" dirty="0">
                <a:ln>
                  <a:noFill/>
                </a:ln>
                <a:solidFill>
                  <a:prstClr val="black"/>
                </a:solidFill>
                <a:effectLst/>
                <a:uLnTx/>
                <a:uFillTx/>
                <a:latin typeface="Times New Roman"/>
                <a:ea typeface="+mn-ea"/>
                <a:cs typeface="+mn-cs"/>
              </a:rPr>
              <a:t>- деньги, перечисленные агентами за счет собственных средств на </a:t>
            </a:r>
            <a:r>
              <a:rPr kumimoji="0" lang="ru-RU" sz="1400" b="1" i="0" u="none" strike="noStrike" kern="1200" cap="none" spc="0" normalizeH="0" baseline="0" noProof="0" dirty="0">
                <a:ln>
                  <a:noFill/>
                </a:ln>
                <a:solidFill>
                  <a:srgbClr val="0033CC"/>
                </a:solidFill>
                <a:effectLst/>
                <a:uLnTx/>
                <a:uFillTx/>
                <a:latin typeface="Times New Roman"/>
                <a:ea typeface="+mn-ea"/>
                <a:cs typeface="+mn-cs"/>
              </a:rPr>
              <a:t>условный</a:t>
            </a:r>
            <a:r>
              <a:rPr kumimoji="0" lang="ru-RU" sz="1400" b="0" i="0" u="none" strike="noStrike" kern="1200" cap="none" spc="0" normalizeH="0" baseline="0" noProof="0" dirty="0">
                <a:ln>
                  <a:noFill/>
                </a:ln>
                <a:solidFill>
                  <a:prstClr val="black"/>
                </a:solidFill>
                <a:effectLst/>
                <a:uLnTx/>
                <a:uFillTx/>
                <a:latin typeface="Times New Roman"/>
                <a:ea typeface="+mn-ea"/>
                <a:cs typeface="+mn-cs"/>
              </a:rPr>
              <a:t> пенсионный счет в порядке, установленном законодательством РК;</a:t>
            </a:r>
          </a:p>
          <a:p>
            <a:r>
              <a:rPr lang="ru-RU" sz="1400" dirty="0">
                <a:latin typeface="+mj-lt"/>
              </a:rPr>
              <a:t>144)</a:t>
            </a:r>
            <a:r>
              <a:rPr lang="ru-RU" sz="1400" dirty="0">
                <a:solidFill>
                  <a:srgbClr val="0033CC"/>
                </a:solidFill>
                <a:latin typeface="+mj-lt"/>
              </a:rPr>
              <a:t> </a:t>
            </a:r>
            <a:r>
              <a:rPr lang="ru-RU" sz="1400" b="1" dirty="0">
                <a:solidFill>
                  <a:srgbClr val="0033CC"/>
                </a:solidFill>
                <a:latin typeface="+mj-lt"/>
              </a:rPr>
              <a:t>условные </a:t>
            </a:r>
            <a:r>
              <a:rPr lang="ru-RU" sz="1400" b="1" dirty="0">
                <a:latin typeface="+mj-lt"/>
              </a:rPr>
              <a:t>пенсионные обязательства </a:t>
            </a:r>
            <a:r>
              <a:rPr lang="ru-RU" sz="1400" dirty="0">
                <a:latin typeface="+mj-lt"/>
              </a:rPr>
              <a:t>- обязательства ЕНПФ по пенсионным выплатам за счет ОПВР и иных поступлений в соответствии с законодательством РК;</a:t>
            </a:r>
          </a:p>
          <a:p>
            <a:r>
              <a:rPr lang="ru-RU" sz="1400" dirty="0">
                <a:latin typeface="+mj-lt"/>
              </a:rPr>
              <a:t>145) </a:t>
            </a:r>
            <a:r>
              <a:rPr lang="ru-RU" sz="1400" b="1" dirty="0">
                <a:solidFill>
                  <a:srgbClr val="0033CC"/>
                </a:solidFill>
                <a:latin typeface="+mj-lt"/>
              </a:rPr>
              <a:t>условный </a:t>
            </a:r>
            <a:r>
              <a:rPr lang="ru-RU" sz="1400" b="1" dirty="0">
                <a:latin typeface="+mj-lt"/>
              </a:rPr>
              <a:t>пенсионный счет </a:t>
            </a:r>
            <a:r>
              <a:rPr lang="ru-RU" sz="1400" dirty="0">
                <a:latin typeface="+mj-lt"/>
              </a:rPr>
              <a:t>- счет, открытый на имя физического лица в ЕНПФ, на котором учитываются сведения о поступивших ОПВР и иных поступлениях в соответствии с законодательством РК, а также сведения о размере пенсионных выплат за счет ОПВР на соответствующий финансовый год;</a:t>
            </a:r>
            <a:endParaRPr kumimoji="0" lang="ru-RU" sz="1400" b="0" i="0" u="none" strike="noStrike" kern="1200" cap="none" spc="0" normalizeH="0" baseline="0" noProof="0" dirty="0">
              <a:ln>
                <a:noFill/>
              </a:ln>
              <a:solidFill>
                <a:prstClr val="black"/>
              </a:solidFill>
              <a:effectLst/>
              <a:uLnTx/>
              <a:uFillTx/>
              <a:latin typeface="Times New Roman"/>
              <a:ea typeface="+mn-ea"/>
              <a:cs typeface="+mn-cs"/>
            </a:endParaRPr>
          </a:p>
        </p:txBody>
      </p:sp>
    </p:spTree>
    <p:extLst>
      <p:ext uri="{BB962C8B-B14F-4D97-AF65-F5344CB8AC3E}">
        <p14:creationId xmlns:p14="http://schemas.microsoft.com/office/powerpoint/2010/main" val="6953031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3366614740"/>
              </p:ext>
            </p:extLst>
          </p:nvPr>
        </p:nvGraphicFramePr>
        <p:xfrm>
          <a:off x="347132" y="609600"/>
          <a:ext cx="8449735" cy="3688080"/>
        </p:xfrm>
        <a:graphic>
          <a:graphicData uri="http://schemas.openxmlformats.org/drawingml/2006/table">
            <a:tbl>
              <a:tblPr firstRow="1" bandRow="1">
                <a:tableStyleId>{C083E6E3-FA7D-4D7B-A595-EF9225AFEA82}</a:tableStyleId>
              </a:tblPr>
              <a:tblGrid>
                <a:gridCol w="2688239">
                  <a:extLst>
                    <a:ext uri="{9D8B030D-6E8A-4147-A177-3AD203B41FA5}">
                      <a16:colId xmlns:a16="http://schemas.microsoft.com/office/drawing/2014/main" val="1448681955"/>
                    </a:ext>
                  </a:extLst>
                </a:gridCol>
                <a:gridCol w="5761496">
                  <a:extLst>
                    <a:ext uri="{9D8B030D-6E8A-4147-A177-3AD203B41FA5}">
                      <a16:colId xmlns:a16="http://schemas.microsoft.com/office/drawing/2014/main" val="2139285621"/>
                    </a:ext>
                  </a:extLst>
                </a:gridCol>
              </a:tblGrid>
              <a:tr h="434340">
                <a:tc>
                  <a:txBody>
                    <a:bodyPr/>
                    <a:lstStyle/>
                    <a:p>
                      <a:r>
                        <a:rPr lang="ru-RU" sz="1400" dirty="0">
                          <a:latin typeface="+mj-lt"/>
                        </a:rPr>
                        <a:t>ЗРК «О пенсионном обеспечении РК»</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highlight>
                            <a:srgbClr val="FFFF00"/>
                          </a:highlight>
                          <a:latin typeface="+mj-lt"/>
                        </a:rPr>
                        <a:t>Социальный кодекс</a:t>
                      </a:r>
                      <a:endParaRPr lang="ru-KZ" sz="1400" dirty="0">
                        <a:solidFill>
                          <a:schemeClr val="tx1">
                            <a:lumMod val="95000"/>
                            <a:lumOff val="5000"/>
                          </a:schemeClr>
                        </a:solidFill>
                        <a:highlight>
                          <a:srgbClr val="FFFF00"/>
                        </a:highlight>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278130">
                <a:tc>
                  <a:txBody>
                    <a:bodyPr/>
                    <a:lstStyle/>
                    <a:p>
                      <a:endParaRPr lang="ru-KZ" sz="1400" u="sng"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1" u="none" dirty="0">
                          <a:solidFill>
                            <a:schemeClr val="tx1"/>
                          </a:solidFill>
                          <a:latin typeface="+mj-lt"/>
                        </a:rPr>
                        <a:t>Статья 251. Ставка и порядок осуществления ОПВР</a:t>
                      </a:r>
                      <a:endParaRPr lang="ru-KZ" sz="1400" b="1" u="none"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982980">
                <a:tc>
                  <a:txBody>
                    <a:bodyPr/>
                    <a:lstStyle/>
                    <a:p>
                      <a:pPr algn="ctr"/>
                      <a:endParaRPr lang="ru-KZ" sz="1400" b="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ru-RU" sz="1400" b="0" u="none" dirty="0">
                          <a:solidFill>
                            <a:schemeClr val="tx1">
                              <a:lumMod val="95000"/>
                              <a:lumOff val="5000"/>
                            </a:schemeClr>
                          </a:solidFill>
                          <a:latin typeface="+mj-lt"/>
                        </a:rPr>
                        <a:t>с 1 января 2024 года - в размере 1,5%;</a:t>
                      </a:r>
                    </a:p>
                    <a:p>
                      <a:pPr algn="l"/>
                      <a:r>
                        <a:rPr lang="ru-RU" sz="1400" b="0" u="none" dirty="0">
                          <a:solidFill>
                            <a:schemeClr val="tx1">
                              <a:lumMod val="95000"/>
                              <a:lumOff val="5000"/>
                            </a:schemeClr>
                          </a:solidFill>
                          <a:latin typeface="+mj-lt"/>
                        </a:rPr>
                        <a:t>с 1 января 2025 года - в размере 2,5%;</a:t>
                      </a:r>
                    </a:p>
                    <a:p>
                      <a:pPr algn="l"/>
                      <a:r>
                        <a:rPr lang="ru-RU" sz="1400" b="0" u="none" dirty="0">
                          <a:solidFill>
                            <a:schemeClr val="tx1">
                              <a:lumMod val="95000"/>
                              <a:lumOff val="5000"/>
                            </a:schemeClr>
                          </a:solidFill>
                          <a:latin typeface="+mj-lt"/>
                        </a:rPr>
                        <a:t>с 1 января 2026 года - в размере 3,5%;</a:t>
                      </a:r>
                    </a:p>
                    <a:p>
                      <a:pPr algn="l"/>
                      <a:r>
                        <a:rPr lang="ru-RU" sz="1400" b="0" u="none" dirty="0">
                          <a:solidFill>
                            <a:schemeClr val="tx1">
                              <a:lumMod val="95000"/>
                              <a:lumOff val="5000"/>
                            </a:schemeClr>
                          </a:solidFill>
                          <a:latin typeface="+mj-lt"/>
                        </a:rPr>
                        <a:t>с 1 января 2027 года - в размере 4,5%;</a:t>
                      </a:r>
                    </a:p>
                    <a:p>
                      <a:pPr algn="l"/>
                      <a:r>
                        <a:rPr lang="ru-RU" sz="1400" b="0" u="none" dirty="0">
                          <a:solidFill>
                            <a:schemeClr val="tx1">
                              <a:lumMod val="95000"/>
                              <a:lumOff val="5000"/>
                            </a:schemeClr>
                          </a:solidFill>
                          <a:latin typeface="+mj-lt"/>
                        </a:rPr>
                        <a:t>с 1 января 2028 года - в размере 5%.</a:t>
                      </a:r>
                      <a:endParaRPr lang="ru-RU" sz="1400" b="0" u="none" dirty="0">
                        <a:solidFill>
                          <a:srgbClr val="FF0000"/>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5637030"/>
                  </a:ext>
                </a:extLst>
              </a:tr>
              <a:tr h="1348740">
                <a:tc>
                  <a:txBody>
                    <a:bodyPr/>
                    <a:lstStyle/>
                    <a:p>
                      <a:endParaRPr lang="ru-RU" sz="1400" b="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solidFill>
                            <a:schemeClr val="tx1">
                              <a:lumMod val="95000"/>
                              <a:lumOff val="5000"/>
                            </a:schemeClr>
                          </a:solidFill>
                          <a:latin typeface="+mj-lt"/>
                        </a:rPr>
                        <a:t>3. Для налоговых агентов, выбравших уплату ОПВР в составе ЕП, указанных в главе 89-1 НК доля ОПВР в ставке ЕП с заработной платы составляет:</a:t>
                      </a:r>
                    </a:p>
                    <a:p>
                      <a:r>
                        <a:rPr lang="ru-RU" sz="1400" u="none" dirty="0">
                          <a:solidFill>
                            <a:schemeClr val="tx1">
                              <a:lumMod val="95000"/>
                              <a:lumOff val="5000"/>
                            </a:schemeClr>
                          </a:solidFill>
                          <a:latin typeface="+mj-lt"/>
                        </a:rPr>
                        <a:t>с 1 января 2024 года - 7,0%;</a:t>
                      </a:r>
                    </a:p>
                    <a:p>
                      <a:r>
                        <a:rPr lang="ru-RU" sz="1400" u="none" dirty="0">
                          <a:solidFill>
                            <a:schemeClr val="tx1">
                              <a:lumMod val="95000"/>
                              <a:lumOff val="5000"/>
                            </a:schemeClr>
                          </a:solidFill>
                          <a:latin typeface="+mj-lt"/>
                        </a:rPr>
                        <a:t>с 1 января 2025 года - 10,5%;</a:t>
                      </a:r>
                    </a:p>
                    <a:p>
                      <a:r>
                        <a:rPr lang="ru-RU" sz="1400" u="none" dirty="0">
                          <a:solidFill>
                            <a:schemeClr val="tx1">
                              <a:lumMod val="95000"/>
                              <a:lumOff val="5000"/>
                            </a:schemeClr>
                          </a:solidFill>
                          <a:latin typeface="+mj-lt"/>
                        </a:rPr>
                        <a:t>с 1 января 2026 года - 14,1%;</a:t>
                      </a:r>
                    </a:p>
                    <a:p>
                      <a:r>
                        <a:rPr lang="ru-RU" sz="1400" u="none" dirty="0">
                          <a:solidFill>
                            <a:schemeClr val="tx1">
                              <a:lumMod val="95000"/>
                              <a:lumOff val="5000"/>
                            </a:schemeClr>
                          </a:solidFill>
                          <a:latin typeface="+mj-lt"/>
                        </a:rPr>
                        <a:t>с 1 января 2027 года - 17,4%;</a:t>
                      </a:r>
                    </a:p>
                    <a:p>
                      <a:r>
                        <a:rPr lang="ru-RU" sz="1400" u="none" dirty="0">
                          <a:solidFill>
                            <a:schemeClr val="tx1">
                              <a:lumMod val="95000"/>
                              <a:lumOff val="5000"/>
                            </a:schemeClr>
                          </a:solidFill>
                          <a:latin typeface="+mj-lt"/>
                        </a:rPr>
                        <a:t>с 1 января 2028 года - 19,0%.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7331768"/>
                  </a:ext>
                </a:extLst>
              </a:tr>
            </a:tbl>
          </a:graphicData>
        </a:graphic>
      </p:graphicFrame>
      <p:sp>
        <p:nvSpPr>
          <p:cNvPr id="5" name="Заголовок 1">
            <a:extLst>
              <a:ext uri="{FF2B5EF4-FFF2-40B4-BE49-F238E27FC236}">
                <a16:creationId xmlns:a16="http://schemas.microsoft.com/office/drawing/2014/main" id="{43D20E07-7DFE-4D9A-B9B3-7B1C809635D0}"/>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KZ" sz="2200" b="1" i="0" u="none" strike="noStrike" kern="1200" cap="none" spc="0" normalizeH="0" baseline="0" noProof="0" dirty="0">
                <a:ln>
                  <a:noFill/>
                </a:ln>
                <a:solidFill>
                  <a:prstClr val="black"/>
                </a:solidFill>
                <a:effectLst/>
                <a:uLnTx/>
                <a:uFillTx/>
                <a:latin typeface="Times New Roman"/>
                <a:ea typeface="+mj-ea"/>
                <a:cs typeface="+mj-cs"/>
              </a:rPr>
              <a:t>Глава 19. Пенсионные взносы</a:t>
            </a:r>
          </a:p>
        </p:txBody>
      </p:sp>
      <p:sp>
        <p:nvSpPr>
          <p:cNvPr id="3" name="TextBox 2">
            <a:extLst>
              <a:ext uri="{FF2B5EF4-FFF2-40B4-BE49-F238E27FC236}">
                <a16:creationId xmlns:a16="http://schemas.microsoft.com/office/drawing/2014/main" id="{983269CD-99EB-5828-BFD2-F1BAD4FB6590}"/>
              </a:ext>
            </a:extLst>
          </p:cNvPr>
          <p:cNvSpPr txBox="1"/>
          <p:nvPr/>
        </p:nvSpPr>
        <p:spPr>
          <a:xfrm>
            <a:off x="228600" y="4829449"/>
            <a:ext cx="8686800" cy="1114151"/>
          </a:xfrm>
          <a:prstGeom prst="rect">
            <a:avLst/>
          </a:prstGeom>
          <a:noFill/>
        </p:spPr>
        <p:txBody>
          <a:bodyPr wrap="square">
            <a:spAutoFit/>
          </a:bodyPr>
          <a:lstStyle/>
          <a:p>
            <a:pPr marL="0" marR="0" lvl="0" indent="0" algn="just" defTabSz="914400" rtl="0" eaLnBrk="1" fontAlgn="base"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Статья 251. Ставка и порядок осуществления ОПВР</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ОПВР, подлежащие уплате, осуществляются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 счет собственных средств агента, лиц</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имеющих иную оплачиваемую работу (избранные, назначенные или утвержденные), и устанавливаются от ежемесячного дохода работника, принимаемого для исчисления ОПВР:</a:t>
            </a:r>
          </a:p>
        </p:txBody>
      </p:sp>
    </p:spTree>
    <p:extLst>
      <p:ext uri="{BB962C8B-B14F-4D97-AF65-F5344CB8AC3E}">
        <p14:creationId xmlns:p14="http://schemas.microsoft.com/office/powerpoint/2010/main" val="22933484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2216717771"/>
              </p:ext>
            </p:extLst>
          </p:nvPr>
        </p:nvGraphicFramePr>
        <p:xfrm>
          <a:off x="347133" y="548081"/>
          <a:ext cx="8449734" cy="4396740"/>
        </p:xfrm>
        <a:graphic>
          <a:graphicData uri="http://schemas.openxmlformats.org/drawingml/2006/table">
            <a:tbl>
              <a:tblPr firstRow="1" bandRow="1">
                <a:tableStyleId>{C083E6E3-FA7D-4D7B-A595-EF9225AFEA82}</a:tableStyleId>
              </a:tblPr>
              <a:tblGrid>
                <a:gridCol w="4207934">
                  <a:extLst>
                    <a:ext uri="{9D8B030D-6E8A-4147-A177-3AD203B41FA5}">
                      <a16:colId xmlns:a16="http://schemas.microsoft.com/office/drawing/2014/main" val="1448681955"/>
                    </a:ext>
                  </a:extLst>
                </a:gridCol>
                <a:gridCol w="4241800">
                  <a:extLst>
                    <a:ext uri="{9D8B030D-6E8A-4147-A177-3AD203B41FA5}">
                      <a16:colId xmlns:a16="http://schemas.microsoft.com/office/drawing/2014/main" val="2139285621"/>
                    </a:ext>
                  </a:extLst>
                </a:gridCol>
              </a:tblGrid>
              <a:tr h="278130">
                <a:tc>
                  <a:txBody>
                    <a:bodyPr/>
                    <a:lstStyle/>
                    <a:p>
                      <a:r>
                        <a:rPr lang="ru-RU" sz="1400" dirty="0">
                          <a:latin typeface="+mj-lt"/>
                        </a:rPr>
                        <a:t>ЗРК «О пенсионном обеспечении РК»</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latin typeface="+mj-lt"/>
                        </a:rPr>
                        <a:t>Социальный кодекс</a:t>
                      </a:r>
                      <a:endParaRPr lang="ru-KZ" sz="1400" dirty="0">
                        <a:solidFill>
                          <a:schemeClr val="tx1">
                            <a:lumMod val="95000"/>
                            <a:lumOff val="5000"/>
                          </a:schemeClr>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278130">
                <a:tc>
                  <a:txBody>
                    <a:bodyPr/>
                    <a:lstStyle/>
                    <a:p>
                      <a:r>
                        <a:rPr lang="ru-RU" sz="1400" u="none" dirty="0">
                          <a:latin typeface="+mj-lt"/>
                        </a:rPr>
                        <a:t>Статья 24. Уплата ОПВ, ОППР</a:t>
                      </a:r>
                      <a:endParaRPr lang="ru-KZ"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1" u="none" dirty="0">
                          <a:solidFill>
                            <a:schemeClr val="tx1"/>
                          </a:solidFill>
                          <a:latin typeface="+mj-lt"/>
                        </a:rPr>
                        <a:t>Статья 248. Уплата ОПВ, </a:t>
                      </a:r>
                      <a:r>
                        <a:rPr lang="ru-RU" sz="1400" b="1" u="none" dirty="0">
                          <a:solidFill>
                            <a:srgbClr val="0033CC"/>
                          </a:solidFill>
                          <a:latin typeface="+mj-lt"/>
                        </a:rPr>
                        <a:t>ОПВР, ОППР</a:t>
                      </a:r>
                      <a:endParaRPr lang="ru-KZ" sz="1400" b="1" u="none" dirty="0">
                        <a:solidFill>
                          <a:srgbClr val="0033CC"/>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434340">
                <a:tc>
                  <a:txBody>
                    <a:bodyPr/>
                    <a:lstStyle/>
                    <a:p>
                      <a:r>
                        <a:rPr lang="ru-RU" sz="1400" b="0" u="none" dirty="0">
                          <a:latin typeface="+mj-lt"/>
                        </a:rPr>
                        <a:t>6. В доход для исчисления ОПВ, ОППР, включаются все виды оплаты труда в денежном выражении и иные доходы.</a:t>
                      </a:r>
                      <a:endParaRPr lang="ru-KZ" sz="1400" b="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solidFill>
                            <a:schemeClr val="tx1"/>
                          </a:solidFill>
                          <a:latin typeface="+mj-lt"/>
                        </a:rPr>
                        <a:t>8. В доход для исчисления ОПВ, ОПВР, ОППР включаются </a:t>
                      </a:r>
                      <a:r>
                        <a:rPr lang="ru-RU" sz="1400" b="1" u="none" dirty="0">
                          <a:solidFill>
                            <a:srgbClr val="0033CC"/>
                          </a:solidFill>
                          <a:latin typeface="+mj-lt"/>
                        </a:rPr>
                        <a:t>все виды оплаты </a:t>
                      </a:r>
                      <a:r>
                        <a:rPr lang="ru-RU" sz="1400" u="none" dirty="0">
                          <a:solidFill>
                            <a:schemeClr val="tx1"/>
                          </a:solidFill>
                          <a:latin typeface="+mj-lt"/>
                        </a:rPr>
                        <a:t>труда в денежном выражении и иные доходы.</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5637030"/>
                  </a:ext>
                </a:extLst>
              </a:tr>
              <a:tr h="1531620">
                <a:tc>
                  <a:txBody>
                    <a:bodyPr/>
                    <a:lstStyle/>
                    <a:p>
                      <a:r>
                        <a:rPr lang="ru-RU" sz="1400" b="0" u="none" dirty="0">
                          <a:latin typeface="+mj-lt"/>
                        </a:rPr>
                        <a:t>7…1) </a:t>
                      </a:r>
                      <a:r>
                        <a:rPr lang="ru-RU" sz="1400" b="1" u="none" dirty="0">
                          <a:latin typeface="+mj-lt"/>
                        </a:rPr>
                        <a:t>ИП и юридическими лицами </a:t>
                      </a:r>
                      <a:r>
                        <a:rPr lang="ru-RU" sz="1400" b="0" u="none" dirty="0">
                          <a:latin typeface="+mj-lt"/>
                        </a:rPr>
                        <a:t>(кроме лиц, указанных в подпунктах 2), 5) и 6) настоящего пункта), </a:t>
                      </a:r>
                      <a:r>
                        <a:rPr lang="ru-RU" sz="1400" b="1" u="none" dirty="0">
                          <a:latin typeface="+mj-lt"/>
                        </a:rPr>
                        <a:t>лицами, занимающимися частной практикой,</a:t>
                      </a:r>
                      <a:r>
                        <a:rPr lang="ru-RU" sz="1400" b="0" u="none" dirty="0">
                          <a:latin typeface="+mj-lt"/>
                        </a:rPr>
                        <a:t> из доходов, выплаченных работникам, а также физическим лицам по договорам ГПХ, предметом которых является выполнение работ (оказание услуг), - </a:t>
                      </a:r>
                      <a:r>
                        <a:rPr lang="ru-RU" sz="1400" b="1" u="none" dirty="0">
                          <a:latin typeface="+mj-lt"/>
                        </a:rPr>
                        <a:t>не позднее 25 числа месяца, следующего за месяцем выплаты доходов</a:t>
                      </a:r>
                      <a:r>
                        <a:rPr lang="ru-RU" sz="1400" b="0" u="none" dirty="0">
                          <a:latin typeface="+mj-lt"/>
                        </a:rPr>
                        <a:t>;</a:t>
                      </a:r>
                      <a:endParaRPr lang="ru-KZ" sz="1400" b="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solidFill>
                            <a:schemeClr val="tx1"/>
                          </a:solidFill>
                          <a:latin typeface="+mj-lt"/>
                        </a:rPr>
                        <a:t>9…Уплата ОПВ, ОПВР, ОППР осуществляется:</a:t>
                      </a:r>
                    </a:p>
                    <a:p>
                      <a:r>
                        <a:rPr lang="ru-RU" sz="1400" u="none" dirty="0">
                          <a:solidFill>
                            <a:schemeClr val="tx1"/>
                          </a:solidFill>
                          <a:latin typeface="+mj-lt"/>
                        </a:rPr>
                        <a:t>1) </a:t>
                      </a:r>
                      <a:r>
                        <a:rPr lang="ru-RU" sz="1400" b="1" u="none" dirty="0">
                          <a:solidFill>
                            <a:schemeClr val="tx1"/>
                          </a:solidFill>
                          <a:latin typeface="+mj-lt"/>
                        </a:rPr>
                        <a:t>ИП и юридическими лицами </a:t>
                      </a:r>
                      <a:r>
                        <a:rPr lang="ru-RU" sz="1400" u="none" dirty="0">
                          <a:solidFill>
                            <a:schemeClr val="tx1"/>
                          </a:solidFill>
                          <a:latin typeface="+mj-lt"/>
                        </a:rPr>
                        <a:t>(кроме лиц, указанных в подпунктах 2), 3) и 4) настоящего пункта), </a:t>
                      </a:r>
                      <a:r>
                        <a:rPr lang="ru-RU" sz="1400" b="1" u="none" dirty="0">
                          <a:solidFill>
                            <a:schemeClr val="tx1"/>
                          </a:solidFill>
                          <a:latin typeface="+mj-lt"/>
                        </a:rPr>
                        <a:t>лицами, занимающимися частной практикой,</a:t>
                      </a:r>
                      <a:r>
                        <a:rPr lang="ru-RU" sz="1400" u="none" dirty="0">
                          <a:solidFill>
                            <a:schemeClr val="tx1"/>
                          </a:solidFill>
                          <a:latin typeface="+mj-lt"/>
                        </a:rPr>
                        <a:t> из доходов, выплаченных работникам, а также физическим лицам по договорам ГПХ, предметом которых является выполнение работ (оказание услуг), - </a:t>
                      </a:r>
                      <a:r>
                        <a:rPr lang="ru-RU" sz="1400" b="1" u="none" dirty="0">
                          <a:solidFill>
                            <a:schemeClr val="tx1"/>
                          </a:solidFill>
                          <a:latin typeface="+mj-lt"/>
                        </a:rPr>
                        <a:t>не позднее 25 числа месяца, следующего за месяцем </a:t>
                      </a:r>
                      <a:r>
                        <a:rPr lang="ru-RU" sz="1400" b="1" u="none" dirty="0">
                          <a:solidFill>
                            <a:srgbClr val="0033CC"/>
                          </a:solidFill>
                          <a:latin typeface="+mj-lt"/>
                        </a:rPr>
                        <a:t>выплаты</a:t>
                      </a:r>
                      <a:r>
                        <a:rPr lang="ru-RU" sz="1400" b="1" u="none" dirty="0">
                          <a:solidFill>
                            <a:schemeClr val="tx1"/>
                          </a:solidFill>
                          <a:latin typeface="+mj-lt"/>
                        </a:rPr>
                        <a:t> доходов</a:t>
                      </a:r>
                      <a:r>
                        <a:rPr lang="ru-RU" sz="1400" u="none" dirty="0">
                          <a:solidFill>
                            <a:schemeClr val="tx1"/>
                          </a:solidFill>
                          <a:latin typeface="+mj-lt"/>
                        </a:rPr>
                        <a:t>;</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7331768"/>
                  </a:ext>
                </a:extLst>
              </a:tr>
              <a:tr h="800100">
                <a:tc>
                  <a:txBody>
                    <a:bodyPr/>
                    <a:lstStyle/>
                    <a:p>
                      <a:r>
                        <a:rPr lang="ru-RU" sz="1400" b="0" u="none" dirty="0">
                          <a:latin typeface="+mj-lt"/>
                        </a:rPr>
                        <a:t>7-1. Включенные в ЕП суммы удержанных ОПВ перечисляются в Государственную корпорацию агентами по исчислению (начислению), перечислению единого платежа в сроки, установленные пунктом 5 статьи 776-4 НК.</a:t>
                      </a:r>
                      <a:endParaRPr lang="ru-KZ" sz="1400" b="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solidFill>
                            <a:schemeClr val="tx1"/>
                          </a:solidFill>
                          <a:latin typeface="+mj-lt"/>
                        </a:rPr>
                        <a:t>10. Включенные в ЕП суммы удержанных ОПВ и ОПВР перечисляются в Государственную корпорацию агентами по исчислению (начислению), перечислению единого платежа в сроки, установленные пунктом 5 статьи 776-4 НК.</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6102882"/>
                  </a:ext>
                </a:extLst>
              </a:tr>
            </a:tbl>
          </a:graphicData>
        </a:graphic>
      </p:graphicFrame>
      <p:sp>
        <p:nvSpPr>
          <p:cNvPr id="5" name="Заголовок 1">
            <a:extLst>
              <a:ext uri="{FF2B5EF4-FFF2-40B4-BE49-F238E27FC236}">
                <a16:creationId xmlns:a16="http://schemas.microsoft.com/office/drawing/2014/main" id="{21649C65-6382-42AE-B248-A41675F7211F}"/>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KZ" sz="2200" b="1" dirty="0"/>
              <a:t>Глава 19. Пенсионные взносы</a:t>
            </a:r>
          </a:p>
        </p:txBody>
      </p:sp>
    </p:spTree>
    <p:extLst>
      <p:ext uri="{BB962C8B-B14F-4D97-AF65-F5344CB8AC3E}">
        <p14:creationId xmlns:p14="http://schemas.microsoft.com/office/powerpoint/2010/main" val="5839079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3260216123"/>
              </p:ext>
            </p:extLst>
          </p:nvPr>
        </p:nvGraphicFramePr>
        <p:xfrm>
          <a:off x="347133" y="540391"/>
          <a:ext cx="8449734" cy="2263140"/>
        </p:xfrm>
        <a:graphic>
          <a:graphicData uri="http://schemas.openxmlformats.org/drawingml/2006/table">
            <a:tbl>
              <a:tblPr firstRow="1" bandRow="1">
                <a:tableStyleId>{C083E6E3-FA7D-4D7B-A595-EF9225AFEA82}</a:tableStyleId>
              </a:tblPr>
              <a:tblGrid>
                <a:gridCol w="4207934">
                  <a:extLst>
                    <a:ext uri="{9D8B030D-6E8A-4147-A177-3AD203B41FA5}">
                      <a16:colId xmlns:a16="http://schemas.microsoft.com/office/drawing/2014/main" val="1448681955"/>
                    </a:ext>
                  </a:extLst>
                </a:gridCol>
                <a:gridCol w="4241800">
                  <a:extLst>
                    <a:ext uri="{9D8B030D-6E8A-4147-A177-3AD203B41FA5}">
                      <a16:colId xmlns:a16="http://schemas.microsoft.com/office/drawing/2014/main" val="2139285621"/>
                    </a:ext>
                  </a:extLst>
                </a:gridCol>
              </a:tblGrid>
              <a:tr h="278130">
                <a:tc>
                  <a:txBody>
                    <a:bodyPr/>
                    <a:lstStyle/>
                    <a:p>
                      <a:r>
                        <a:rPr lang="ru-RU" sz="1400" dirty="0">
                          <a:latin typeface="+mj-lt"/>
                        </a:rPr>
                        <a:t>ЗРК «О пенсионном обеспечении РК»</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highlight>
                            <a:srgbClr val="FFFF00"/>
                          </a:highlight>
                          <a:latin typeface="+mj-lt"/>
                        </a:rPr>
                        <a:t>Социальный кодекс</a:t>
                      </a:r>
                      <a:endParaRPr lang="ru-KZ" sz="1400" dirty="0">
                        <a:solidFill>
                          <a:schemeClr val="tx1">
                            <a:lumMod val="95000"/>
                            <a:lumOff val="5000"/>
                          </a:schemeClr>
                        </a:solidFill>
                        <a:highlight>
                          <a:srgbClr val="FFFF00"/>
                        </a:highlight>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278130">
                <a:tc>
                  <a:txBody>
                    <a:bodyPr/>
                    <a:lstStyle/>
                    <a:p>
                      <a:r>
                        <a:rPr lang="ru-RU" sz="1400" u="none" dirty="0">
                          <a:latin typeface="+mj-lt"/>
                        </a:rPr>
                        <a:t>Статья 25. Ставка и порядок уплаты ОПВ</a:t>
                      </a:r>
                      <a:endParaRPr lang="ru-KZ"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1" u="none" dirty="0">
                          <a:latin typeface="+mj-lt"/>
                        </a:rPr>
                        <a:t>Статья 249. Ставка ОПВ</a:t>
                      </a:r>
                      <a:endParaRPr lang="ru-KZ" sz="1400" b="1"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278130">
                <a:tc>
                  <a:txBody>
                    <a:bodyPr/>
                    <a:lstStyle/>
                    <a:p>
                      <a:pPr algn="ctr"/>
                      <a:r>
                        <a:rPr lang="ru-RU" sz="1400" b="0" u="none" dirty="0">
                          <a:solidFill>
                            <a:srgbClr val="0070C0"/>
                          </a:solidFill>
                          <a:latin typeface="+mj-lt"/>
                        </a:rPr>
                        <a:t>10%</a:t>
                      </a:r>
                      <a:endParaRPr lang="ru-KZ" sz="1400" b="0" u="none" dirty="0">
                        <a:solidFill>
                          <a:srgbClr val="0070C0"/>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u="none" dirty="0">
                          <a:solidFill>
                            <a:srgbClr val="0070C0"/>
                          </a:solidFill>
                          <a:latin typeface="+mj-lt"/>
                        </a:rPr>
                        <a:t>10%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5637030"/>
                  </a:ext>
                </a:extLst>
              </a:tr>
              <a:tr h="278130">
                <a:tc>
                  <a:txBody>
                    <a:bodyPr/>
                    <a:lstStyle/>
                    <a:p>
                      <a:r>
                        <a:rPr lang="ru-RU" sz="1400" b="0" u="none" dirty="0">
                          <a:latin typeface="+mj-lt"/>
                        </a:rPr>
                        <a:t>Максимальный предельный доход </a:t>
                      </a:r>
                      <a:r>
                        <a:rPr lang="ru-RU" sz="1400" b="0" u="none" dirty="0">
                          <a:solidFill>
                            <a:srgbClr val="0070C0"/>
                          </a:solidFill>
                          <a:latin typeface="+mj-lt"/>
                        </a:rPr>
                        <a:t>50 МЗП</a:t>
                      </a:r>
                      <a:endParaRPr lang="ru-KZ" sz="1400" b="0" u="none" dirty="0">
                        <a:solidFill>
                          <a:srgbClr val="0070C0"/>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solidFill>
                            <a:schemeClr val="tx1">
                              <a:lumMod val="95000"/>
                              <a:lumOff val="5000"/>
                            </a:schemeClr>
                          </a:solidFill>
                          <a:latin typeface="+mj-lt"/>
                        </a:rPr>
                        <a:t>Максимальный предельный доход </a:t>
                      </a:r>
                      <a:r>
                        <a:rPr lang="ru-RU" sz="1400" u="none" dirty="0">
                          <a:solidFill>
                            <a:srgbClr val="0070C0"/>
                          </a:solidFill>
                          <a:latin typeface="+mj-lt"/>
                        </a:rPr>
                        <a:t>50 МЗП</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7331768"/>
                  </a:ext>
                </a:extLst>
              </a:tr>
              <a:tr h="800100">
                <a:tc>
                  <a:txBody>
                    <a:bodyPr/>
                    <a:lstStyle/>
                    <a:p>
                      <a:r>
                        <a:rPr lang="ru-RU" sz="1400" b="0" u="none" dirty="0">
                          <a:latin typeface="+mj-lt"/>
                        </a:rPr>
                        <a:t>ОПВ, подлежащий уплате в ЕНПФ, устанавливаются в размере  от ежемесячного дохода, </a:t>
                      </a:r>
                      <a:r>
                        <a:rPr lang="ru-RU" sz="1400" b="1" u="none" dirty="0">
                          <a:latin typeface="+mj-lt"/>
                        </a:rPr>
                        <a:t>принимаемого для исчисления ОПВ </a:t>
                      </a:r>
                    </a:p>
                    <a:p>
                      <a:r>
                        <a:rPr lang="ru-RU" sz="1400" b="1" u="none" dirty="0">
                          <a:latin typeface="+mj-lt"/>
                        </a:rPr>
                        <a:t>ОПВ=(Доход физлица-не объект)*10%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solidFill>
                            <a:schemeClr val="tx1">
                              <a:lumMod val="95000"/>
                              <a:lumOff val="5000"/>
                            </a:schemeClr>
                          </a:solidFill>
                          <a:latin typeface="+mj-lt"/>
                        </a:rPr>
                        <a:t>Порядок, сроки исчисления, удержания (начисления)  и перечисления ОПВ, ОППВ в ЕНПФ и взыскания по ним разрабатываются уполномоченным гос. Органом </a:t>
                      </a:r>
                      <a:r>
                        <a:rPr lang="ru-RU" sz="1400" b="1" u="none" dirty="0">
                          <a:solidFill>
                            <a:srgbClr val="0033CC"/>
                          </a:solidFill>
                          <a:latin typeface="+mj-lt"/>
                        </a:rPr>
                        <a:t>(ст 248 СК)</a:t>
                      </a:r>
                    </a:p>
                    <a:p>
                      <a:r>
                        <a:rPr lang="ru-RU" sz="1400" b="1" u="none" dirty="0">
                          <a:solidFill>
                            <a:schemeClr val="tx1">
                              <a:lumMod val="95000"/>
                              <a:lumOff val="5000"/>
                            </a:schemeClr>
                          </a:solidFill>
                          <a:latin typeface="+mj-lt"/>
                        </a:rPr>
                        <a:t> ОПВ = (Доход физлица-не объект)*10%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6102882"/>
                  </a:ext>
                </a:extLst>
              </a:tr>
            </a:tbl>
          </a:graphicData>
        </a:graphic>
      </p:graphicFrame>
      <p:sp>
        <p:nvSpPr>
          <p:cNvPr id="6" name="TextBox 5">
            <a:extLst>
              <a:ext uri="{FF2B5EF4-FFF2-40B4-BE49-F238E27FC236}">
                <a16:creationId xmlns:a16="http://schemas.microsoft.com/office/drawing/2014/main" id="{537F9ECA-389D-50C0-A9F7-19AB000630A4}"/>
              </a:ext>
            </a:extLst>
          </p:cNvPr>
          <p:cNvSpPr txBox="1"/>
          <p:nvPr/>
        </p:nvSpPr>
        <p:spPr>
          <a:xfrm>
            <a:off x="347133" y="3200400"/>
            <a:ext cx="8449734" cy="1815882"/>
          </a:xfrm>
          <a:prstGeom prst="rect">
            <a:avLst/>
          </a:prstGeom>
          <a:solidFill>
            <a:schemeClr val="accent3">
              <a:lumMod val="20000"/>
              <a:lumOff val="80000"/>
            </a:schemeClr>
          </a:solidFill>
          <a:scene3d>
            <a:camera prst="orthographicFront"/>
            <a:lightRig rig="threePt" dir="t"/>
          </a:scene3d>
          <a:sp3d>
            <a:bevelT/>
          </a:sp3d>
        </p:spPr>
        <p:txBody>
          <a:bodyPr wrap="square">
            <a:spAutoFit/>
          </a:bodyPr>
          <a:lstStyle/>
          <a:p>
            <a:r>
              <a:rPr lang="ru-RU" sz="1400" b="1" dirty="0">
                <a:latin typeface="+mj-lt"/>
              </a:rPr>
              <a:t>Постановление Правительства РК от 18 октября 2013 года № 1116 </a:t>
            </a:r>
            <a:r>
              <a:rPr lang="ru-RU" sz="1400" b="1" dirty="0">
                <a:solidFill>
                  <a:srgbClr val="0033CC"/>
                </a:solidFill>
                <a:latin typeface="+mj-lt"/>
              </a:rPr>
              <a:t>(не объект)</a:t>
            </a:r>
          </a:p>
          <a:p>
            <a:r>
              <a:rPr lang="ru-RU" sz="1400" dirty="0">
                <a:latin typeface="+mj-lt"/>
              </a:rPr>
              <a:t>6. Обязательные пенсионные взносы в ЕНПФ не удерживаются с выплат и доходов:</a:t>
            </a:r>
          </a:p>
          <a:p>
            <a:r>
              <a:rPr lang="ru-RU" sz="1400" dirty="0">
                <a:latin typeface="+mj-lt"/>
              </a:rPr>
              <a:t>1) указанных в п.2 ст.319 НК, за исключением лиц, указанных в абзаце девятом пп.31) п.2 ст.319 НК;</a:t>
            </a:r>
          </a:p>
          <a:p>
            <a:r>
              <a:rPr lang="ru-RU" sz="1400" dirty="0">
                <a:latin typeface="+mj-lt"/>
              </a:rPr>
              <a:t>2) указанных в ст.329, п.1 ст.330 НК;</a:t>
            </a:r>
          </a:p>
          <a:p>
            <a:r>
              <a:rPr lang="ru-RU" sz="1400" dirty="0">
                <a:latin typeface="+mj-lt"/>
              </a:rPr>
              <a:t>3-1) указанных в п.1 ст.341 НК, за исключением установленных пп.12), 26), 27) и 50) п.1 ст.341, а также пп.42) и 43) п.1 ст.341 НК (в части утраченного заработка (дохода).</a:t>
            </a:r>
          </a:p>
          <a:p>
            <a:r>
              <a:rPr lang="ru-RU" sz="1400" dirty="0">
                <a:latin typeface="+mj-lt"/>
              </a:rPr>
              <a:t>4) полученных в натуральной форме или виде материальной выгоды лицами с инвалидностью и иными лицами, указанными в пп.2) п.1 ст.346 НК.</a:t>
            </a:r>
            <a:endParaRPr lang="ru-KZ" sz="1400" dirty="0">
              <a:latin typeface="+mj-lt"/>
            </a:endParaRPr>
          </a:p>
        </p:txBody>
      </p:sp>
      <p:sp>
        <p:nvSpPr>
          <p:cNvPr id="7" name="Заголовок 1">
            <a:extLst>
              <a:ext uri="{FF2B5EF4-FFF2-40B4-BE49-F238E27FC236}">
                <a16:creationId xmlns:a16="http://schemas.microsoft.com/office/drawing/2014/main" id="{C7B546D7-BE59-4B0D-AE9C-954D7DE23747}"/>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KZ" sz="2200" b="1" dirty="0"/>
              <a:t>Глава 19. Пенсионные взносы</a:t>
            </a:r>
          </a:p>
        </p:txBody>
      </p:sp>
    </p:spTree>
    <p:extLst>
      <p:ext uri="{BB962C8B-B14F-4D97-AF65-F5344CB8AC3E}">
        <p14:creationId xmlns:p14="http://schemas.microsoft.com/office/powerpoint/2010/main" val="30126309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913003062"/>
              </p:ext>
            </p:extLst>
          </p:nvPr>
        </p:nvGraphicFramePr>
        <p:xfrm>
          <a:off x="347133" y="533400"/>
          <a:ext cx="8449734" cy="4046220"/>
        </p:xfrm>
        <a:graphic>
          <a:graphicData uri="http://schemas.openxmlformats.org/drawingml/2006/table">
            <a:tbl>
              <a:tblPr firstRow="1" bandRow="1">
                <a:tableStyleId>{C083E6E3-FA7D-4D7B-A595-EF9225AFEA82}</a:tableStyleId>
              </a:tblPr>
              <a:tblGrid>
                <a:gridCol w="3906066">
                  <a:extLst>
                    <a:ext uri="{9D8B030D-6E8A-4147-A177-3AD203B41FA5}">
                      <a16:colId xmlns:a16="http://schemas.microsoft.com/office/drawing/2014/main" val="1448681955"/>
                    </a:ext>
                  </a:extLst>
                </a:gridCol>
                <a:gridCol w="4543668">
                  <a:extLst>
                    <a:ext uri="{9D8B030D-6E8A-4147-A177-3AD203B41FA5}">
                      <a16:colId xmlns:a16="http://schemas.microsoft.com/office/drawing/2014/main" val="2139285621"/>
                    </a:ext>
                  </a:extLst>
                </a:gridCol>
              </a:tblGrid>
              <a:tr h="278130">
                <a:tc>
                  <a:txBody>
                    <a:bodyPr/>
                    <a:lstStyle/>
                    <a:p>
                      <a:r>
                        <a:rPr lang="ru-RU" sz="1400" dirty="0">
                          <a:latin typeface="+mj-lt"/>
                        </a:rPr>
                        <a:t>ЗРК «О пенсионном обеспечении РК»</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latin typeface="+mj-lt"/>
                        </a:rPr>
                        <a:t>Социальный кодекс</a:t>
                      </a:r>
                      <a:endParaRPr lang="ru-KZ" sz="1400" dirty="0">
                        <a:solidFill>
                          <a:schemeClr val="tx1">
                            <a:lumMod val="95000"/>
                            <a:lumOff val="5000"/>
                          </a:schemeClr>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617220">
                <a:tc>
                  <a:txBody>
                    <a:bodyPr/>
                    <a:lstStyle/>
                    <a:p>
                      <a:r>
                        <a:rPr lang="ru-RU" sz="1400" u="none" dirty="0">
                          <a:latin typeface="+mj-lt"/>
                        </a:rPr>
                        <a:t>Статья 39 Права и обязанности вкладчиков, физических лиц, за которых внесены ОПВ, перечислены ОПВР, ОППР, и агентов</a:t>
                      </a:r>
                      <a:endParaRPr lang="ru-KZ"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1" u="none" dirty="0">
                          <a:latin typeface="+mj-lt"/>
                        </a:rPr>
                        <a:t>Статья 248. Уплата </a:t>
                      </a:r>
                      <a:r>
                        <a:rPr lang="ru-RU" sz="1400" b="1" u="none" dirty="0">
                          <a:solidFill>
                            <a:schemeClr val="tx1"/>
                          </a:solidFill>
                          <a:latin typeface="+mj-lt"/>
                        </a:rPr>
                        <a:t>ОПВ, ОПВР, ОППР</a:t>
                      </a:r>
                      <a:endParaRPr lang="ru-KZ" sz="1400" b="1" u="none"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2446020">
                <a:tc>
                  <a:txBody>
                    <a:bodyPr/>
                    <a:lstStyle/>
                    <a:p>
                      <a:r>
                        <a:rPr lang="ru-RU" sz="1400" b="0" u="none" dirty="0">
                          <a:latin typeface="+mj-lt"/>
                        </a:rPr>
                        <a:t>2. Участвовать в правоотношениях по уплате обязательных пенсионных взносов </a:t>
                      </a:r>
                      <a:r>
                        <a:rPr lang="ru-RU" sz="1400" b="1" u="none" dirty="0">
                          <a:latin typeface="+mj-lt"/>
                        </a:rPr>
                        <a:t>вправе граждане </a:t>
                      </a:r>
                      <a:r>
                        <a:rPr lang="ru-RU" sz="1400" b="0" u="none" dirty="0">
                          <a:latin typeface="+mj-lt"/>
                        </a:rPr>
                        <a:t>РК:</a:t>
                      </a:r>
                    </a:p>
                    <a:p>
                      <a:r>
                        <a:rPr lang="ru-RU" sz="1400" b="0" u="none" dirty="0">
                          <a:latin typeface="+mj-lt"/>
                        </a:rPr>
                        <a:t>1-1) получающие доходы по договорам ГПХ, предметом которых является выполнение работ (оказание услуг), заключенным с физическими лицами, не являющимися налоговыми агентами;</a:t>
                      </a:r>
                    </a:p>
                    <a:p>
                      <a:r>
                        <a:rPr lang="ru-RU" sz="1400" b="0" u="none" dirty="0">
                          <a:latin typeface="+mj-lt"/>
                        </a:rPr>
                        <a:t>2) работающие в представительствах международных организаций в РК, дипломатических представительствах и консульских учреждениях иностранных государств, аккредитованных в РК;</a:t>
                      </a:r>
                    </a:p>
                    <a:p>
                      <a:r>
                        <a:rPr lang="ru-RU" sz="1400" b="0" u="none" dirty="0">
                          <a:latin typeface="+mj-lt"/>
                        </a:rPr>
                        <a:t>3) работающие за пределами РК.</a:t>
                      </a:r>
                      <a:endParaRPr lang="ru-KZ" sz="1400" b="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solidFill>
                            <a:schemeClr val="tx1"/>
                          </a:solidFill>
                          <a:latin typeface="+mj-lt"/>
                        </a:rPr>
                        <a:t>4. Уплата </a:t>
                      </a:r>
                      <a:r>
                        <a:rPr lang="ru-RU" sz="1400" b="1" u="none" dirty="0">
                          <a:solidFill>
                            <a:schemeClr val="tx1"/>
                          </a:solidFill>
                          <a:latin typeface="+mj-lt"/>
                        </a:rPr>
                        <a:t>ОПВ</a:t>
                      </a:r>
                      <a:r>
                        <a:rPr lang="ru-RU" sz="1400" u="none" dirty="0">
                          <a:solidFill>
                            <a:schemeClr val="tx1"/>
                          </a:solidFill>
                          <a:latin typeface="+mj-lt"/>
                        </a:rPr>
                        <a:t> в единый накопительный пенсионный фонд осуществляется </a:t>
                      </a:r>
                      <a:r>
                        <a:rPr lang="ru-RU" sz="1400" b="1" u="none" dirty="0">
                          <a:solidFill>
                            <a:schemeClr val="tx1"/>
                          </a:solidFill>
                          <a:highlight>
                            <a:srgbClr val="FFFF00"/>
                          </a:highlight>
                          <a:latin typeface="+mj-lt"/>
                        </a:rPr>
                        <a:t>самостоятельно</a:t>
                      </a:r>
                      <a:r>
                        <a:rPr lang="ru-RU" sz="1400" u="none" dirty="0">
                          <a:solidFill>
                            <a:schemeClr val="tx1"/>
                          </a:solidFill>
                          <a:highlight>
                            <a:srgbClr val="FFFF00"/>
                          </a:highlight>
                          <a:latin typeface="+mj-lt"/>
                        </a:rPr>
                        <a:t>:</a:t>
                      </a:r>
                    </a:p>
                    <a:p>
                      <a:r>
                        <a:rPr lang="ru-RU" sz="1400" u="none" dirty="0">
                          <a:solidFill>
                            <a:schemeClr val="tx1"/>
                          </a:solidFill>
                          <a:latin typeface="+mj-lt"/>
                        </a:rPr>
                        <a:t>2) физическими лицами, постоянно проживающими на территории РК, получающими доходы по договорам ГПХ, предметом которых является выполнение работ (оказание услуг), заключенным </a:t>
                      </a:r>
                      <a:r>
                        <a:rPr lang="ru-RU" sz="1400" b="1" u="none" dirty="0">
                          <a:solidFill>
                            <a:schemeClr val="tx1"/>
                          </a:solidFill>
                          <a:highlight>
                            <a:srgbClr val="FFFF00"/>
                          </a:highlight>
                          <a:latin typeface="+mj-lt"/>
                        </a:rPr>
                        <a:t>с физическими лицами,</a:t>
                      </a:r>
                      <a:r>
                        <a:rPr lang="ru-RU" sz="1400" u="none" dirty="0">
                          <a:solidFill>
                            <a:schemeClr val="tx1"/>
                          </a:solidFill>
                          <a:latin typeface="+mj-lt"/>
                        </a:rPr>
                        <a:t> не являющимися налоговыми агентами;</a:t>
                      </a:r>
                    </a:p>
                    <a:p>
                      <a:endParaRPr lang="ru-RU" sz="1400" u="none" dirty="0">
                        <a:solidFill>
                          <a:schemeClr val="tx1"/>
                        </a:solidFill>
                        <a:latin typeface="+mj-lt"/>
                      </a:endParaRPr>
                    </a:p>
                    <a:p>
                      <a:r>
                        <a:rPr lang="ru-RU" sz="1400" u="none" dirty="0">
                          <a:solidFill>
                            <a:schemeClr val="tx1"/>
                          </a:solidFill>
                          <a:latin typeface="+mj-lt"/>
                        </a:rPr>
                        <a:t>3) физическими лицами, постоянно проживающими на территории РК, работающими в представительствах международных организаций в РК, дипломатических представительствах и консульских учреждениях иностранных государств, аккредитованных в РК.</a:t>
                      </a:r>
                      <a:r>
                        <a:rPr lang="ru-RU" sz="1400" b="1" u="none" dirty="0">
                          <a:solidFill>
                            <a:schemeClr val="tx1"/>
                          </a:solidFill>
                          <a:latin typeface="+mj-lt"/>
                        </a:rPr>
                        <a:t> </a:t>
                      </a:r>
                    </a:p>
                    <a:p>
                      <a:r>
                        <a:rPr lang="ru-RU" sz="1400" b="1" u="none" dirty="0">
                          <a:solidFill>
                            <a:schemeClr val="tx1"/>
                          </a:solidFill>
                          <a:latin typeface="+mj-lt"/>
                        </a:rPr>
                        <a:t>(Не только </a:t>
                      </a:r>
                      <a:r>
                        <a:rPr lang="ru-RU" sz="1400" b="1" u="none" dirty="0">
                          <a:solidFill>
                            <a:schemeClr val="tx1">
                              <a:lumMod val="95000"/>
                              <a:lumOff val="5000"/>
                            </a:schemeClr>
                          </a:solidFill>
                          <a:latin typeface="+mj-lt"/>
                        </a:rPr>
                        <a:t>граждане РК, но и иностранцы с ВНЖ РК)</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5637030"/>
                  </a:ext>
                </a:extLst>
              </a:tr>
            </a:tbl>
          </a:graphicData>
        </a:graphic>
      </p:graphicFrame>
      <p:sp>
        <p:nvSpPr>
          <p:cNvPr id="5" name="Заголовок 1">
            <a:extLst>
              <a:ext uri="{FF2B5EF4-FFF2-40B4-BE49-F238E27FC236}">
                <a16:creationId xmlns:a16="http://schemas.microsoft.com/office/drawing/2014/main" id="{CA98F409-8106-4170-8952-C76BC1587506}"/>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KZ" sz="2200" b="1" dirty="0"/>
              <a:t>Глава 19. Пенсионные взносы</a:t>
            </a:r>
          </a:p>
        </p:txBody>
      </p:sp>
    </p:spTree>
    <p:extLst>
      <p:ext uri="{BB962C8B-B14F-4D97-AF65-F5344CB8AC3E}">
        <p14:creationId xmlns:p14="http://schemas.microsoft.com/office/powerpoint/2010/main" val="29488550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334462620"/>
              </p:ext>
            </p:extLst>
          </p:nvPr>
        </p:nvGraphicFramePr>
        <p:xfrm>
          <a:off x="347133" y="565558"/>
          <a:ext cx="8449734" cy="4328160"/>
        </p:xfrm>
        <a:graphic>
          <a:graphicData uri="http://schemas.openxmlformats.org/drawingml/2006/table">
            <a:tbl>
              <a:tblPr firstRow="1" bandRow="1">
                <a:tableStyleId>{C083E6E3-FA7D-4D7B-A595-EF9225AFEA82}</a:tableStyleId>
              </a:tblPr>
              <a:tblGrid>
                <a:gridCol w="3594172">
                  <a:extLst>
                    <a:ext uri="{9D8B030D-6E8A-4147-A177-3AD203B41FA5}">
                      <a16:colId xmlns:a16="http://schemas.microsoft.com/office/drawing/2014/main" val="1448681955"/>
                    </a:ext>
                  </a:extLst>
                </a:gridCol>
                <a:gridCol w="4855562">
                  <a:extLst>
                    <a:ext uri="{9D8B030D-6E8A-4147-A177-3AD203B41FA5}">
                      <a16:colId xmlns:a16="http://schemas.microsoft.com/office/drawing/2014/main" val="2139285621"/>
                    </a:ext>
                  </a:extLst>
                </a:gridCol>
              </a:tblGrid>
              <a:tr h="278130">
                <a:tc>
                  <a:txBody>
                    <a:bodyPr/>
                    <a:lstStyle/>
                    <a:p>
                      <a:r>
                        <a:rPr lang="ru-RU" sz="1400" dirty="0">
                          <a:solidFill>
                            <a:schemeClr val="tx1"/>
                          </a:solidFill>
                          <a:latin typeface="+mj-lt"/>
                        </a:rPr>
                        <a:t>ЗРК «О пенсионном обеспечении РК»</a:t>
                      </a:r>
                      <a:endParaRPr lang="ru-KZ" sz="1400"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latin typeface="+mj-lt"/>
                        </a:rPr>
                        <a:t>Социальный кодекс</a:t>
                      </a:r>
                      <a:endParaRPr lang="ru-KZ" sz="1400" dirty="0">
                        <a:solidFill>
                          <a:schemeClr val="tx1">
                            <a:lumMod val="95000"/>
                            <a:lumOff val="5000"/>
                          </a:schemeClr>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278130">
                <a:tc>
                  <a:txBody>
                    <a:bodyPr/>
                    <a:lstStyle/>
                    <a:p>
                      <a:r>
                        <a:rPr lang="ru-RU" sz="1400" u="none" dirty="0">
                          <a:solidFill>
                            <a:schemeClr val="tx1"/>
                          </a:solidFill>
                          <a:latin typeface="+mj-lt"/>
                        </a:rPr>
                        <a:t>Статья </a:t>
                      </a:r>
                      <a:r>
                        <a:rPr lang="en-US" sz="1400" u="none" dirty="0">
                          <a:solidFill>
                            <a:schemeClr val="tx1"/>
                          </a:solidFill>
                          <a:latin typeface="+mj-lt"/>
                        </a:rPr>
                        <a:t>2</a:t>
                      </a:r>
                      <a:r>
                        <a:rPr lang="ru-RU" sz="1400" u="none" dirty="0">
                          <a:solidFill>
                            <a:schemeClr val="tx1"/>
                          </a:solidFill>
                          <a:latin typeface="+mj-lt"/>
                        </a:rPr>
                        <a:t>4</a:t>
                      </a:r>
                      <a:r>
                        <a:rPr lang="en-US" sz="1400" u="none" dirty="0">
                          <a:solidFill>
                            <a:schemeClr val="tx1"/>
                          </a:solidFill>
                          <a:latin typeface="+mj-lt"/>
                        </a:rPr>
                        <a:t> </a:t>
                      </a:r>
                      <a:r>
                        <a:rPr lang="ru-RU" sz="1400" u="none" dirty="0">
                          <a:solidFill>
                            <a:schemeClr val="tx1"/>
                          </a:solidFill>
                          <a:latin typeface="+mj-lt"/>
                        </a:rPr>
                        <a:t>Уплата ОПВ, ОППВ</a:t>
                      </a:r>
                      <a:endParaRPr lang="ru-KZ" sz="1400" u="none"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1" u="none" dirty="0">
                          <a:latin typeface="+mj-lt"/>
                        </a:rPr>
                        <a:t>Статья 248. Уплата ОПВ, </a:t>
                      </a:r>
                      <a:r>
                        <a:rPr lang="ru-RU" sz="1400" b="1" u="none" dirty="0">
                          <a:solidFill>
                            <a:srgbClr val="0033CC"/>
                          </a:solidFill>
                          <a:latin typeface="+mj-lt"/>
                        </a:rPr>
                        <a:t>ОПВР</a:t>
                      </a:r>
                      <a:r>
                        <a:rPr lang="ru-RU" sz="1400" b="1" u="none" dirty="0">
                          <a:latin typeface="+mj-lt"/>
                        </a:rPr>
                        <a:t>, </a:t>
                      </a:r>
                      <a:r>
                        <a:rPr lang="ru-RU" sz="1400" b="1" u="none" dirty="0">
                          <a:solidFill>
                            <a:srgbClr val="0070C0"/>
                          </a:solidFill>
                          <a:latin typeface="+mj-lt"/>
                        </a:rPr>
                        <a:t>ОППВ</a:t>
                      </a:r>
                      <a:endParaRPr lang="ru-KZ" sz="1400" b="1" u="none" dirty="0">
                        <a:solidFill>
                          <a:srgbClr val="0070C0"/>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1348740">
                <a:tc rowSpan="2">
                  <a:txBody>
                    <a:bodyPr/>
                    <a:lstStyle/>
                    <a:p>
                      <a:r>
                        <a:rPr lang="ru-RU" sz="1400" b="0" u="none" dirty="0">
                          <a:solidFill>
                            <a:schemeClr val="tx1"/>
                          </a:solidFill>
                          <a:latin typeface="+mj-lt"/>
                        </a:rPr>
                        <a:t>4. От уплаты ОПВР в единый накопительный пенсионный фонд освобождается агент за:</a:t>
                      </a:r>
                    </a:p>
                    <a:p>
                      <a:r>
                        <a:rPr lang="ru-RU" sz="1400" b="0" u="none" dirty="0">
                          <a:solidFill>
                            <a:schemeClr val="tx1"/>
                          </a:solidFill>
                          <a:latin typeface="+mj-lt"/>
                        </a:rPr>
                        <a:t>1) Физических лиц, достигших пенсионного возраста;</a:t>
                      </a:r>
                    </a:p>
                    <a:p>
                      <a:r>
                        <a:rPr lang="ru-RU" sz="1400" b="0" u="none" dirty="0">
                          <a:solidFill>
                            <a:schemeClr val="tx1"/>
                          </a:solidFill>
                          <a:latin typeface="+mj-lt"/>
                        </a:rPr>
                        <a:t>2) Физических лиц, имеющих инвалидность 1 и 2 групп, если инвалидность установлена бессрочно;</a:t>
                      </a:r>
                    </a:p>
                    <a:p>
                      <a:r>
                        <a:rPr lang="ru-RU" sz="1400" b="0" u="none" dirty="0">
                          <a:solidFill>
                            <a:schemeClr val="tx1"/>
                          </a:solidFill>
                          <a:latin typeface="+mj-lt"/>
                        </a:rPr>
                        <a:t>3) Военнослужащих;</a:t>
                      </a:r>
                    </a:p>
                    <a:p>
                      <a:r>
                        <a:rPr lang="ru-RU" sz="1400" b="0" u="none" dirty="0">
                          <a:solidFill>
                            <a:schemeClr val="tx1"/>
                          </a:solidFill>
                          <a:latin typeface="+mj-lt"/>
                        </a:rPr>
                        <a:t>4) Получателей пенсионных выплат за выслугу лет;</a:t>
                      </a:r>
                    </a:p>
                    <a:p>
                      <a:r>
                        <a:rPr lang="ru-RU" sz="1400" b="0" u="none" dirty="0">
                          <a:solidFill>
                            <a:schemeClr val="tx1"/>
                          </a:solidFill>
                          <a:latin typeface="+mj-lt"/>
                        </a:rPr>
                        <a:t>5) Судей в отставке, получающих ежемесячное пожизненное содержание.</a:t>
                      </a:r>
                    </a:p>
                    <a:p>
                      <a:r>
                        <a:rPr lang="ru-RU" sz="1400" b="0" u="none" dirty="0">
                          <a:solidFill>
                            <a:schemeClr val="tx1"/>
                          </a:solidFill>
                          <a:latin typeface="+mj-lt"/>
                        </a:rPr>
                        <a:t>6) Безработных граждан, направленных центром занятости населения. (вводится с 01.01.2024г)</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0" u="none" dirty="0">
                          <a:solidFill>
                            <a:schemeClr val="tx1">
                              <a:lumMod val="95000"/>
                              <a:lumOff val="5000"/>
                            </a:schemeClr>
                          </a:solidFill>
                          <a:latin typeface="+mj-lt"/>
                        </a:rPr>
                        <a:t>6</a:t>
                      </a:r>
                      <a:r>
                        <a:rPr lang="ru-RU" sz="1400" b="0" u="none" dirty="0">
                          <a:solidFill>
                            <a:schemeClr val="tx1"/>
                          </a:solidFill>
                          <a:latin typeface="+mj-lt"/>
                        </a:rPr>
                        <a:t>. ОПВР в ЕНПФ уплачиваются агентами за работников, лиц, имеющих иную оплачиваемую работу (избранные, назначенные или утвержденные), за исключением случаев, предусмотренных частью третьей настоящего пункта.</a:t>
                      </a:r>
                    </a:p>
                    <a:p>
                      <a:r>
                        <a:rPr lang="ru-RU" sz="1400" b="0" u="none" dirty="0">
                          <a:solidFill>
                            <a:schemeClr val="tx1"/>
                          </a:solidFill>
                          <a:latin typeface="+mj-lt"/>
                        </a:rPr>
                        <a:t>      Порядок и сроки исчисления (начисления) и перечисления ОПВР в ЕНПФ и взыскания по ним разрабатываются уполномоченным государственным органом и утверждаются Правительством РК</a:t>
                      </a:r>
                      <a:r>
                        <a:rPr lang="ru-RU" sz="1400" b="0" u="none" dirty="0">
                          <a:solidFill>
                            <a:schemeClr val="tx1">
                              <a:lumMod val="95000"/>
                              <a:lumOff val="5000"/>
                            </a:schemeClr>
                          </a:solidFill>
                          <a:latin typeface="+mj-lt"/>
                        </a:rPr>
                        <a:t>.</a:t>
                      </a:r>
                      <a:endParaRPr lang="ru-RU" sz="1400" b="0" u="none" dirty="0">
                        <a:solidFill>
                          <a:srgbClr val="FF0000"/>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5637030"/>
                  </a:ext>
                </a:extLst>
              </a:tr>
              <a:tr h="1531620">
                <a:tc vMerge="1">
                  <a:txBody>
                    <a:bodyPr/>
                    <a:lstStyle/>
                    <a:p>
                      <a:r>
                        <a:rPr lang="ru-RU" sz="1600" b="0" u="none" dirty="0"/>
                        <a:t>4. От уплаты </a:t>
                      </a:r>
                      <a:r>
                        <a:rPr lang="ru-RU" sz="1600" b="0" u="none" dirty="0">
                          <a:solidFill>
                            <a:srgbClr val="C00000"/>
                          </a:solidFill>
                        </a:rPr>
                        <a:t>ОПВР</a:t>
                      </a:r>
                      <a:r>
                        <a:rPr lang="ru-RU" sz="1600" b="0" u="none" dirty="0"/>
                        <a:t> в единый накопительный пенсионный фонд освобождается агент за:</a:t>
                      </a:r>
                    </a:p>
                    <a:p>
                      <a:r>
                        <a:rPr lang="ru-RU" sz="1600" b="0" u="none" dirty="0"/>
                        <a:t>1) физических лиц, достигших пенсионного возраста;</a:t>
                      </a:r>
                    </a:p>
                    <a:p>
                      <a:r>
                        <a:rPr lang="ru-RU" sz="1600" b="0" u="none" dirty="0"/>
                        <a:t>2) физических лиц, имеющих инвалидность 1 и 2 групп, если инвалидность установлена бессрочно;</a:t>
                      </a:r>
                    </a:p>
                    <a:p>
                      <a:r>
                        <a:rPr lang="ru-RU" sz="1600" b="0" u="none" dirty="0"/>
                        <a:t>3) военнослужащих;</a:t>
                      </a:r>
                    </a:p>
                    <a:p>
                      <a:r>
                        <a:rPr lang="ru-RU" sz="1600" b="0" u="none" dirty="0"/>
                        <a:t>4) получателей пенсионных выплат за выслугу лет;</a:t>
                      </a:r>
                    </a:p>
                    <a:p>
                      <a:r>
                        <a:rPr lang="ru-RU" sz="1600" b="0" u="none" dirty="0"/>
                        <a:t>5) судей в отставке, получающих ежемесячное пожизненное содержание.</a:t>
                      </a:r>
                    </a:p>
                    <a:p>
                      <a:r>
                        <a:rPr lang="ru-RU" sz="1600" b="0" u="none" dirty="0"/>
                        <a:t>6) безработных граждан, направленных центром занятости населения.</a:t>
                      </a:r>
                    </a:p>
                  </a:txBody>
                  <a:tcPr/>
                </a:tc>
                <a:tc>
                  <a:txBody>
                    <a:bodyPr/>
                    <a:lstStyle/>
                    <a:p>
                      <a:r>
                        <a:rPr lang="ru-RU" sz="1400" u="none" dirty="0">
                          <a:solidFill>
                            <a:schemeClr val="tx1">
                              <a:lumMod val="95000"/>
                              <a:lumOff val="5000"/>
                            </a:schemeClr>
                          </a:solidFill>
                          <a:latin typeface="+mj-lt"/>
                        </a:rPr>
                        <a:t>6. От уплаты </a:t>
                      </a:r>
                      <a:r>
                        <a:rPr lang="ru-RU" sz="1400" b="1" u="none" dirty="0">
                          <a:solidFill>
                            <a:srgbClr val="0033CC"/>
                          </a:solidFill>
                          <a:latin typeface="+mj-lt"/>
                        </a:rPr>
                        <a:t>ОПВР освобождается агент </a:t>
                      </a:r>
                      <a:r>
                        <a:rPr lang="ru-RU" sz="1400" u="none" dirty="0">
                          <a:solidFill>
                            <a:schemeClr val="tx1">
                              <a:lumMod val="95000"/>
                              <a:lumOff val="5000"/>
                            </a:schemeClr>
                          </a:solidFill>
                          <a:latin typeface="+mj-lt"/>
                        </a:rPr>
                        <a:t>за: </a:t>
                      </a:r>
                    </a:p>
                    <a:p>
                      <a:r>
                        <a:rPr lang="ru-RU" sz="1400" u="none" dirty="0">
                          <a:solidFill>
                            <a:schemeClr val="tx1">
                              <a:lumMod val="95000"/>
                              <a:lumOff val="5000"/>
                            </a:schemeClr>
                          </a:solidFill>
                          <a:latin typeface="+mj-lt"/>
                        </a:rPr>
                        <a:t>1) Физлиц, достигших пенсионного возраста в соответствии с п.1 статьи 207 настоящего Закона;</a:t>
                      </a:r>
                    </a:p>
                    <a:p>
                      <a:r>
                        <a:rPr lang="ru-RU" sz="1400" u="none" dirty="0">
                          <a:solidFill>
                            <a:schemeClr val="tx1">
                              <a:lumMod val="95000"/>
                              <a:lumOff val="5000"/>
                            </a:schemeClr>
                          </a:solidFill>
                          <a:latin typeface="+mj-lt"/>
                        </a:rPr>
                        <a:t>2) Инвалиды 1, 2 группы, если инвалидность установлена бессрочно;</a:t>
                      </a:r>
                    </a:p>
                    <a:p>
                      <a:r>
                        <a:rPr lang="ru-RU" sz="1400" u="none" dirty="0">
                          <a:solidFill>
                            <a:schemeClr val="tx1">
                              <a:lumMod val="95000"/>
                              <a:lumOff val="5000"/>
                            </a:schemeClr>
                          </a:solidFill>
                          <a:latin typeface="+mj-lt"/>
                        </a:rPr>
                        <a:t>3) Военнослужащих…;</a:t>
                      </a:r>
                    </a:p>
                    <a:p>
                      <a:r>
                        <a:rPr lang="ru-RU" sz="1400" u="none" dirty="0">
                          <a:solidFill>
                            <a:schemeClr val="tx1">
                              <a:lumMod val="95000"/>
                              <a:lumOff val="5000"/>
                            </a:schemeClr>
                          </a:solidFill>
                          <a:latin typeface="+mj-lt"/>
                        </a:rPr>
                        <a:t>4) Получателей пенсионных выплат за выслугу лет;</a:t>
                      </a:r>
                    </a:p>
                    <a:p>
                      <a:r>
                        <a:rPr lang="ru-RU" sz="1400" u="none" dirty="0">
                          <a:solidFill>
                            <a:schemeClr val="tx1">
                              <a:lumMod val="95000"/>
                              <a:lumOff val="5000"/>
                            </a:schemeClr>
                          </a:solidFill>
                          <a:latin typeface="+mj-lt"/>
                        </a:rPr>
                        <a:t>5) Судей Конституционного Суда РК;</a:t>
                      </a:r>
                    </a:p>
                    <a:p>
                      <a:r>
                        <a:rPr lang="ru-RU" sz="1400" b="1" u="none" dirty="0">
                          <a:solidFill>
                            <a:schemeClr val="tx1">
                              <a:lumMod val="95000"/>
                              <a:lumOff val="5000"/>
                            </a:schemeClr>
                          </a:solidFill>
                          <a:latin typeface="+mj-lt"/>
                        </a:rPr>
                        <a:t>6) Лиц, родившихся </a:t>
                      </a:r>
                      <a:r>
                        <a:rPr lang="ru-RU" sz="1400" b="1" u="none" dirty="0">
                          <a:solidFill>
                            <a:schemeClr val="tx1">
                              <a:lumMod val="95000"/>
                              <a:lumOff val="5000"/>
                            </a:schemeClr>
                          </a:solidFill>
                          <a:highlight>
                            <a:srgbClr val="FFFF00"/>
                          </a:highlight>
                          <a:latin typeface="+mj-lt"/>
                        </a:rPr>
                        <a:t>до </a:t>
                      </a:r>
                      <a:r>
                        <a:rPr lang="ru-RU" sz="1400" b="1" u="none" dirty="0">
                          <a:solidFill>
                            <a:schemeClr val="tx1">
                              <a:lumMod val="95000"/>
                              <a:lumOff val="5000"/>
                            </a:schemeClr>
                          </a:solidFill>
                          <a:latin typeface="+mj-lt"/>
                        </a:rPr>
                        <a:t>1 января 1975 года.</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7331768"/>
                  </a:ext>
                </a:extLst>
              </a:tr>
            </a:tbl>
          </a:graphicData>
        </a:graphic>
      </p:graphicFrame>
      <p:sp>
        <p:nvSpPr>
          <p:cNvPr id="5" name="Заголовок 1">
            <a:extLst>
              <a:ext uri="{FF2B5EF4-FFF2-40B4-BE49-F238E27FC236}">
                <a16:creationId xmlns:a16="http://schemas.microsoft.com/office/drawing/2014/main" id="{7A442A92-E71A-454D-8A30-E67866E237DC}"/>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KZ" sz="2200" b="1" i="0" u="none" strike="noStrike" kern="1200" cap="none" spc="0" normalizeH="0" baseline="0" noProof="0" dirty="0">
                <a:ln>
                  <a:noFill/>
                </a:ln>
                <a:solidFill>
                  <a:prstClr val="black"/>
                </a:solidFill>
                <a:effectLst/>
                <a:uLnTx/>
                <a:uFillTx/>
                <a:latin typeface="Times New Roman"/>
                <a:ea typeface="+mj-ea"/>
                <a:cs typeface="+mj-cs"/>
              </a:rPr>
              <a:t>Глава 19. Пенсионные взносы</a:t>
            </a:r>
          </a:p>
        </p:txBody>
      </p:sp>
      <p:sp>
        <p:nvSpPr>
          <p:cNvPr id="3" name="TextBox 2">
            <a:extLst>
              <a:ext uri="{FF2B5EF4-FFF2-40B4-BE49-F238E27FC236}">
                <a16:creationId xmlns:a16="http://schemas.microsoft.com/office/drawing/2014/main" id="{32D0211B-04A9-75FF-8B92-E2A1D93C4D53}"/>
              </a:ext>
            </a:extLst>
          </p:cNvPr>
          <p:cNvSpPr txBox="1"/>
          <p:nvPr/>
        </p:nvSpPr>
        <p:spPr>
          <a:xfrm>
            <a:off x="347133" y="5029200"/>
            <a:ext cx="8449734" cy="176048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Необходимо проверить даты рождения в ИС, т. к начисление и перечисление </a:t>
            </a:r>
            <a:r>
              <a:rPr kumimoji="0" lang="ru-RU" sz="1400" b="1"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ОППР только для лиц, родившихся </a:t>
            </a:r>
            <a:r>
              <a:rPr kumimoji="0" lang="ru-RU" sz="1400" b="1" i="0" u="none" strike="noStrike" kern="1200" cap="none" spc="0" normalizeH="0" baseline="0" noProof="0" dirty="0">
                <a:ln>
                  <a:noFill/>
                </a:ln>
                <a:solidFill>
                  <a:prstClr val="black">
                    <a:lumMod val="95000"/>
                    <a:lumOff val="5000"/>
                  </a:prstClr>
                </a:solidFill>
                <a:effectLst/>
                <a:highlight>
                  <a:srgbClr val="FFFF00"/>
                </a:highlight>
                <a:uLnTx/>
                <a:uFillTx/>
                <a:latin typeface="Times New Roman"/>
                <a:ea typeface="+mn-ea"/>
                <a:cs typeface="+mn-cs"/>
              </a:rPr>
              <a:t>после </a:t>
            </a:r>
            <a:r>
              <a:rPr kumimoji="0" lang="ru-RU" sz="1400" b="1"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1 января 1975 года</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400" b="1" dirty="0">
              <a:solidFill>
                <a:prstClr val="black">
                  <a:lumMod val="95000"/>
                  <a:lumOff val="5000"/>
                </a:prstClr>
              </a:solidFill>
              <a:latin typeface="Times New Roman"/>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КНП 089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обязательные пенсионные взносы работодателя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КНП 098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пеня за несвоевременное перечисление обязательных пенсионных взносов работодателя</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660" b="1" i="0" dirty="0">
                <a:solidFill>
                  <a:srgbClr val="000000"/>
                </a:solidFill>
                <a:effectLst/>
                <a:latin typeface="Times New Roman" panose="02020603050405020304" pitchFamily="18" charset="0"/>
                <a:cs typeface="Times New Roman" panose="02020603050405020304" pitchFamily="18" charset="0"/>
              </a:rPr>
              <a:t>НАО «Государственная корпорация «Правительство для граждан»</a:t>
            </a:r>
            <a:endParaRPr kumimoji="0" lang="ru-RU" sz="1800" b="0" i="0" u="none" strike="noStrike" kern="1200" cap="none" spc="0" normalizeH="0" baseline="0" noProof="0" dirty="0">
              <a:ln>
                <a:noFill/>
              </a:ln>
              <a:solidFill>
                <a:prstClr val="black"/>
              </a:solidFill>
              <a:effectLst/>
              <a:uLnTx/>
              <a:uFillTx/>
              <a:latin typeface="Corbel"/>
              <a:ea typeface="+mn-ea"/>
              <a:cs typeface="+mn-cs"/>
            </a:endParaRPr>
          </a:p>
        </p:txBody>
      </p:sp>
    </p:spTree>
    <p:extLst>
      <p:ext uri="{BB962C8B-B14F-4D97-AF65-F5344CB8AC3E}">
        <p14:creationId xmlns:p14="http://schemas.microsoft.com/office/powerpoint/2010/main" val="33566516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2D0211B-04A9-75FF-8B92-E2A1D93C4D53}"/>
              </a:ext>
            </a:extLst>
          </p:cNvPr>
          <p:cNvSpPr txBox="1"/>
          <p:nvPr/>
        </p:nvSpPr>
        <p:spPr>
          <a:xfrm>
            <a:off x="276376" y="73223"/>
            <a:ext cx="5514824"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Необходимо проверить настройки </a:t>
            </a:r>
            <a:r>
              <a:rPr kumimoji="0" lang="ru-RU" sz="1400" b="1"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ОППР </a:t>
            </a:r>
            <a:r>
              <a:rPr kumimoji="0" lang="ru-RU" sz="1400"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и в БУ и НУ</a:t>
            </a:r>
            <a:endParaRPr kumimoji="0" lang="ru-RU" sz="1800" i="0" u="none" strike="noStrike" kern="1200" cap="none" spc="0" normalizeH="0" baseline="0" noProof="0" dirty="0">
              <a:ln>
                <a:noFill/>
              </a:ln>
              <a:solidFill>
                <a:prstClr val="black"/>
              </a:solidFill>
              <a:effectLst/>
              <a:uLnTx/>
              <a:uFillTx/>
              <a:latin typeface="Corbel"/>
              <a:ea typeface="+mn-ea"/>
              <a:cs typeface="+mn-cs"/>
            </a:endParaRPr>
          </a:p>
        </p:txBody>
      </p:sp>
      <p:pic>
        <p:nvPicPr>
          <p:cNvPr id="7" name="Рисунок 6" descr="Изображение выглядит как текст, снимок экрана, программное обеспечение, Значок на компьютере&#10;&#10;Автоматически созданное описание">
            <a:extLst>
              <a:ext uri="{FF2B5EF4-FFF2-40B4-BE49-F238E27FC236}">
                <a16:creationId xmlns:a16="http://schemas.microsoft.com/office/drawing/2014/main" id="{6DB1DF44-C79F-2E0F-3DE0-FDE1291958A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0220" t="11434" r="21888" b="26339"/>
          <a:stretch/>
        </p:blipFill>
        <p:spPr bwMode="auto">
          <a:xfrm>
            <a:off x="199437" y="457200"/>
            <a:ext cx="5591763" cy="3203377"/>
          </a:xfrm>
          <a:prstGeom prst="rect">
            <a:avLst/>
          </a:prstGeom>
          <a:noFill/>
          <a:ln>
            <a:noFill/>
          </a:ln>
          <a:extLst>
            <a:ext uri="{53640926-AAD7-44D8-BBD7-CCE9431645EC}">
              <a14:shadowObscured xmlns:a14="http://schemas.microsoft.com/office/drawing/2010/main"/>
            </a:ext>
          </a:extLst>
        </p:spPr>
      </p:pic>
      <p:pic>
        <p:nvPicPr>
          <p:cNvPr id="8" name="Рисунок 7" descr="Изображение выглядит как текст, снимок экрана, программное обеспечение, веб-страница&#10;&#10;Автоматически созданное описание">
            <a:extLst>
              <a:ext uri="{FF2B5EF4-FFF2-40B4-BE49-F238E27FC236}">
                <a16:creationId xmlns:a16="http://schemas.microsoft.com/office/drawing/2014/main" id="{472B4C51-3390-8B15-8C22-0C057E8A5B7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1136" t="30712" r="23114" b="44154"/>
          <a:stretch/>
        </p:blipFill>
        <p:spPr bwMode="auto">
          <a:xfrm>
            <a:off x="5973822" y="1295400"/>
            <a:ext cx="3144123" cy="1445419"/>
          </a:xfrm>
          <a:prstGeom prst="rect">
            <a:avLst/>
          </a:prstGeom>
          <a:noFill/>
          <a:ln>
            <a:noFill/>
          </a:ln>
          <a:extLst>
            <a:ext uri="{53640926-AAD7-44D8-BBD7-CCE9431645EC}">
              <a14:shadowObscured xmlns:a14="http://schemas.microsoft.com/office/drawing/2010/main"/>
            </a:ext>
          </a:extLst>
        </p:spPr>
      </p:pic>
      <p:pic>
        <p:nvPicPr>
          <p:cNvPr id="11" name="Рисунок 10" descr="Изображение выглядит как текст, снимок экрана, программное обеспечение, веб-страница&#10;&#10;Автоматически созданное описание">
            <a:extLst>
              <a:ext uri="{FF2B5EF4-FFF2-40B4-BE49-F238E27FC236}">
                <a16:creationId xmlns:a16="http://schemas.microsoft.com/office/drawing/2014/main" id="{90CAEB96-064C-67CD-BDF0-B4EC3F5D2B1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369" t="12232" b="32455"/>
          <a:stretch/>
        </p:blipFill>
        <p:spPr bwMode="auto">
          <a:xfrm>
            <a:off x="1143000" y="3736777"/>
            <a:ext cx="7725836" cy="297477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405322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2D0211B-04A9-75FF-8B92-E2A1D93C4D53}"/>
              </a:ext>
            </a:extLst>
          </p:cNvPr>
          <p:cNvSpPr txBox="1"/>
          <p:nvPr/>
        </p:nvSpPr>
        <p:spPr>
          <a:xfrm>
            <a:off x="276376" y="152400"/>
            <a:ext cx="844973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Необходимо проверить даты рождения в ИС, т. к начисление и перечисление </a:t>
            </a:r>
            <a:r>
              <a:rPr kumimoji="0" lang="ru-RU" sz="1400" b="1"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ОППР только для лиц, родившихся </a:t>
            </a:r>
            <a:r>
              <a:rPr kumimoji="0" lang="ru-RU" sz="1400" b="1" i="0" u="none" strike="noStrike" kern="1200" cap="none" spc="0" normalizeH="0" baseline="0" noProof="0" dirty="0">
                <a:ln>
                  <a:noFill/>
                </a:ln>
                <a:solidFill>
                  <a:prstClr val="black">
                    <a:lumMod val="95000"/>
                    <a:lumOff val="5000"/>
                  </a:prstClr>
                </a:solidFill>
                <a:effectLst/>
                <a:highlight>
                  <a:srgbClr val="FFFF00"/>
                </a:highlight>
                <a:uLnTx/>
                <a:uFillTx/>
                <a:latin typeface="Times New Roman"/>
                <a:ea typeface="+mn-ea"/>
                <a:cs typeface="+mn-cs"/>
              </a:rPr>
              <a:t>после </a:t>
            </a:r>
            <a:r>
              <a:rPr kumimoji="0" lang="ru-RU" sz="1400" b="1"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1 января 1975 года</a:t>
            </a:r>
            <a:endParaRPr kumimoji="0" lang="ru-RU" sz="1800" b="0" i="0" u="none" strike="noStrike" kern="1200" cap="none" spc="0" normalizeH="0" baseline="0" noProof="0" dirty="0">
              <a:ln>
                <a:noFill/>
              </a:ln>
              <a:solidFill>
                <a:prstClr val="black"/>
              </a:solidFill>
              <a:effectLst/>
              <a:uLnTx/>
              <a:uFillTx/>
              <a:latin typeface="Corbel"/>
              <a:ea typeface="+mn-ea"/>
              <a:cs typeface="+mn-cs"/>
            </a:endParaRPr>
          </a:p>
        </p:txBody>
      </p:sp>
      <p:pic>
        <p:nvPicPr>
          <p:cNvPr id="16" name="Рисунок 15">
            <a:extLst>
              <a:ext uri="{FF2B5EF4-FFF2-40B4-BE49-F238E27FC236}">
                <a16:creationId xmlns:a16="http://schemas.microsoft.com/office/drawing/2014/main" id="{268EB2AF-CA1D-E5E9-8412-0858240C3964}"/>
              </a:ext>
            </a:extLst>
          </p:cNvPr>
          <p:cNvPicPr>
            <a:picLocks noChangeAspect="1"/>
          </p:cNvPicPr>
          <p:nvPr/>
        </p:nvPicPr>
        <p:blipFill rotWithShape="1">
          <a:blip r:embed="rId2"/>
          <a:srcRect r="28354"/>
          <a:stretch/>
        </p:blipFill>
        <p:spPr>
          <a:xfrm>
            <a:off x="152401" y="725864"/>
            <a:ext cx="5105400" cy="6132136"/>
          </a:xfrm>
          <a:prstGeom prst="rect">
            <a:avLst/>
          </a:prstGeom>
        </p:spPr>
      </p:pic>
      <p:pic>
        <p:nvPicPr>
          <p:cNvPr id="2" name="Рисунок 1">
            <a:extLst>
              <a:ext uri="{FF2B5EF4-FFF2-40B4-BE49-F238E27FC236}">
                <a16:creationId xmlns:a16="http://schemas.microsoft.com/office/drawing/2014/main" id="{CEBA3CD6-BF59-646E-60F4-710C6F841803}"/>
              </a:ext>
            </a:extLst>
          </p:cNvPr>
          <p:cNvPicPr>
            <a:picLocks noChangeAspect="1"/>
          </p:cNvPicPr>
          <p:nvPr/>
        </p:nvPicPr>
        <p:blipFill>
          <a:blip r:embed="rId3"/>
          <a:stretch>
            <a:fillRect/>
          </a:stretch>
        </p:blipFill>
        <p:spPr>
          <a:xfrm>
            <a:off x="6172200" y="533400"/>
            <a:ext cx="2358411" cy="6248400"/>
          </a:xfrm>
          <a:prstGeom prst="rect">
            <a:avLst/>
          </a:prstGeom>
        </p:spPr>
      </p:pic>
    </p:spTree>
    <p:extLst>
      <p:ext uri="{BB962C8B-B14F-4D97-AF65-F5344CB8AC3E}">
        <p14:creationId xmlns:p14="http://schemas.microsoft.com/office/powerpoint/2010/main" val="21653437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9E160B20-6204-FBCA-2BCF-DEC1603AF982}"/>
              </a:ext>
            </a:extLst>
          </p:cNvPr>
          <p:cNvPicPr>
            <a:picLocks noChangeAspect="1"/>
          </p:cNvPicPr>
          <p:nvPr/>
        </p:nvPicPr>
        <p:blipFill>
          <a:blip r:embed="rId2"/>
          <a:stretch>
            <a:fillRect/>
          </a:stretch>
        </p:blipFill>
        <p:spPr>
          <a:xfrm>
            <a:off x="143598" y="1600200"/>
            <a:ext cx="8851265" cy="4038600"/>
          </a:xfrm>
          <a:prstGeom prst="rect">
            <a:avLst/>
          </a:prstGeom>
        </p:spPr>
      </p:pic>
      <p:sp>
        <p:nvSpPr>
          <p:cNvPr id="5" name="TextBox 4">
            <a:extLst>
              <a:ext uri="{FF2B5EF4-FFF2-40B4-BE49-F238E27FC236}">
                <a16:creationId xmlns:a16="http://schemas.microsoft.com/office/drawing/2014/main" id="{9571387A-A7AD-765C-58EB-E8522D7C0E94}"/>
              </a:ext>
            </a:extLst>
          </p:cNvPr>
          <p:cNvSpPr txBox="1"/>
          <p:nvPr/>
        </p:nvSpPr>
        <p:spPr>
          <a:xfrm>
            <a:off x="381000" y="533400"/>
            <a:ext cx="853440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Необходимо проверить даты рождения в ИС, т. к начисление и перечисление </a:t>
            </a:r>
            <a:r>
              <a:rPr kumimoji="0" lang="ru-RU" sz="1400" b="1"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ОППР только для лиц, родившихся </a:t>
            </a:r>
            <a:r>
              <a:rPr kumimoji="0" lang="ru-RU" sz="1400" b="1" i="0" u="none" strike="noStrike" kern="1200" cap="none" spc="0" normalizeH="0" baseline="0" noProof="0" dirty="0">
                <a:ln>
                  <a:noFill/>
                </a:ln>
                <a:solidFill>
                  <a:prstClr val="black">
                    <a:lumMod val="95000"/>
                    <a:lumOff val="5000"/>
                  </a:prstClr>
                </a:solidFill>
                <a:effectLst/>
                <a:highlight>
                  <a:srgbClr val="FFFF00"/>
                </a:highlight>
                <a:uLnTx/>
                <a:uFillTx/>
                <a:latin typeface="Times New Roman"/>
                <a:ea typeface="+mn-ea"/>
                <a:cs typeface="+mn-cs"/>
              </a:rPr>
              <a:t>после </a:t>
            </a:r>
            <a:r>
              <a:rPr kumimoji="0" lang="ru-RU" sz="1400" b="1"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1 января 1975 года</a:t>
            </a:r>
            <a:endParaRPr kumimoji="0" lang="ru-RU" sz="1800" b="0" i="0" u="none" strike="noStrike" kern="1200" cap="none" spc="0" normalizeH="0" baseline="0" noProof="0" dirty="0">
              <a:ln>
                <a:noFill/>
              </a:ln>
              <a:solidFill>
                <a:prstClr val="black"/>
              </a:solidFill>
              <a:effectLst/>
              <a:uLnTx/>
              <a:uFillTx/>
              <a:latin typeface="Corbel"/>
              <a:ea typeface="+mn-ea"/>
              <a:cs typeface="+mn-cs"/>
            </a:endParaRPr>
          </a:p>
        </p:txBody>
      </p:sp>
    </p:spTree>
    <p:extLst>
      <p:ext uri="{BB962C8B-B14F-4D97-AF65-F5344CB8AC3E}">
        <p14:creationId xmlns:p14="http://schemas.microsoft.com/office/powerpoint/2010/main" val="1692837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571387A-A7AD-765C-58EB-E8522D7C0E94}"/>
              </a:ext>
            </a:extLst>
          </p:cNvPr>
          <p:cNvSpPr txBox="1"/>
          <p:nvPr/>
        </p:nvSpPr>
        <p:spPr>
          <a:xfrm>
            <a:off x="381000" y="76200"/>
            <a:ext cx="853440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Необходимо проверить даты рождения в ИС, т. к начисление и перечисление </a:t>
            </a:r>
            <a:r>
              <a:rPr kumimoji="0" lang="ru-RU" sz="1400" b="1"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ОППР только для лиц, родившихся </a:t>
            </a:r>
            <a:r>
              <a:rPr kumimoji="0" lang="ru-RU" sz="1400" b="1" i="0" u="none" strike="noStrike" kern="1200" cap="none" spc="0" normalizeH="0" baseline="0" noProof="0" dirty="0">
                <a:ln>
                  <a:noFill/>
                </a:ln>
                <a:solidFill>
                  <a:prstClr val="black">
                    <a:lumMod val="95000"/>
                    <a:lumOff val="5000"/>
                  </a:prstClr>
                </a:solidFill>
                <a:effectLst/>
                <a:highlight>
                  <a:srgbClr val="FFFF00"/>
                </a:highlight>
                <a:uLnTx/>
                <a:uFillTx/>
                <a:latin typeface="Times New Roman"/>
                <a:ea typeface="+mn-ea"/>
                <a:cs typeface="+mn-cs"/>
              </a:rPr>
              <a:t>после </a:t>
            </a:r>
            <a:r>
              <a:rPr kumimoji="0" lang="ru-RU" sz="1400" b="1"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1 января 1975 года</a:t>
            </a:r>
            <a:endParaRPr kumimoji="0" lang="ru-RU" sz="1800" b="0" i="0" u="none" strike="noStrike" kern="1200" cap="none" spc="0" normalizeH="0" baseline="0" noProof="0" dirty="0">
              <a:ln>
                <a:noFill/>
              </a:ln>
              <a:solidFill>
                <a:prstClr val="black"/>
              </a:solidFill>
              <a:effectLst/>
              <a:uLnTx/>
              <a:uFillTx/>
              <a:latin typeface="Corbel"/>
              <a:ea typeface="+mn-ea"/>
              <a:cs typeface="+mn-cs"/>
            </a:endParaRPr>
          </a:p>
        </p:txBody>
      </p:sp>
      <p:pic>
        <p:nvPicPr>
          <p:cNvPr id="7" name="Рисунок 6">
            <a:extLst>
              <a:ext uri="{FF2B5EF4-FFF2-40B4-BE49-F238E27FC236}">
                <a16:creationId xmlns:a16="http://schemas.microsoft.com/office/drawing/2014/main" id="{E95C8BB5-1B2C-F7EE-6897-907FFF945EBF}"/>
              </a:ext>
            </a:extLst>
          </p:cNvPr>
          <p:cNvPicPr>
            <a:picLocks noChangeAspect="1"/>
          </p:cNvPicPr>
          <p:nvPr/>
        </p:nvPicPr>
        <p:blipFill>
          <a:blip r:embed="rId2"/>
          <a:stretch>
            <a:fillRect/>
          </a:stretch>
        </p:blipFill>
        <p:spPr>
          <a:xfrm>
            <a:off x="152400" y="556381"/>
            <a:ext cx="8686800" cy="6214667"/>
          </a:xfrm>
          <a:prstGeom prst="rect">
            <a:avLst/>
          </a:prstGeom>
        </p:spPr>
      </p:pic>
    </p:spTree>
    <p:extLst>
      <p:ext uri="{BB962C8B-B14F-4D97-AF65-F5344CB8AC3E}">
        <p14:creationId xmlns:p14="http://schemas.microsoft.com/office/powerpoint/2010/main" val="10992999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6B850AB-606A-9CC1-B1D8-371DAF296ADA}"/>
              </a:ext>
            </a:extLst>
          </p:cNvPr>
          <p:cNvSpPr>
            <a:spLocks noGrp="1"/>
          </p:cNvSpPr>
          <p:nvPr>
            <p:ph type="title"/>
          </p:nvPr>
        </p:nvSpPr>
        <p:spPr>
          <a:xfrm>
            <a:off x="457200" y="0"/>
            <a:ext cx="8229600" cy="457200"/>
          </a:xfrm>
        </p:spPr>
        <p:txBody>
          <a:bodyPr>
            <a:normAutofit/>
          </a:bodyPr>
          <a:lstStyle/>
          <a:p>
            <a:r>
              <a:rPr lang="ru-RU" sz="2200" b="1" dirty="0"/>
              <a:t>Социальные платежи</a:t>
            </a:r>
            <a:endParaRPr lang="ru-KZ" sz="2200" b="1" dirty="0"/>
          </a:p>
        </p:txBody>
      </p:sp>
      <p:graphicFrame>
        <p:nvGraphicFramePr>
          <p:cNvPr id="9" name="Таблица 9">
            <a:extLst>
              <a:ext uri="{FF2B5EF4-FFF2-40B4-BE49-F238E27FC236}">
                <a16:creationId xmlns:a16="http://schemas.microsoft.com/office/drawing/2014/main" id="{668C7A2A-581B-8EA9-60E4-73BEEEF9FA32}"/>
              </a:ext>
            </a:extLst>
          </p:cNvPr>
          <p:cNvGraphicFramePr>
            <a:graphicFrameLocks noGrp="1"/>
          </p:cNvGraphicFramePr>
          <p:nvPr/>
        </p:nvGraphicFramePr>
        <p:xfrm>
          <a:off x="686646" y="533400"/>
          <a:ext cx="7770707" cy="2229612"/>
        </p:xfrm>
        <a:graphic>
          <a:graphicData uri="http://schemas.openxmlformats.org/drawingml/2006/table">
            <a:tbl>
              <a:tblPr firstRow="1" bandRow="1">
                <a:tableStyleId>{8799B23B-EC83-4686-B30A-512413B5E67A}</a:tableStyleId>
              </a:tblPr>
              <a:tblGrid>
                <a:gridCol w="4429053">
                  <a:extLst>
                    <a:ext uri="{9D8B030D-6E8A-4147-A177-3AD203B41FA5}">
                      <a16:colId xmlns:a16="http://schemas.microsoft.com/office/drawing/2014/main" val="887616531"/>
                    </a:ext>
                  </a:extLst>
                </a:gridCol>
                <a:gridCol w="3341654">
                  <a:extLst>
                    <a:ext uri="{9D8B030D-6E8A-4147-A177-3AD203B41FA5}">
                      <a16:colId xmlns:a16="http://schemas.microsoft.com/office/drawing/2014/main" val="3084653728"/>
                    </a:ext>
                  </a:extLst>
                </a:gridCol>
              </a:tblGrid>
              <a:tr h="278130">
                <a:tc>
                  <a:txBody>
                    <a:bodyPr/>
                    <a:lstStyle/>
                    <a:p>
                      <a:r>
                        <a:rPr lang="ru-RU" sz="1660" dirty="0">
                          <a:latin typeface="+mj-lt"/>
                        </a:rPr>
                        <a:t>До 01.07.2023</a:t>
                      </a:r>
                      <a:endParaRPr lang="ru-KZ" sz="166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dirty="0">
                          <a:latin typeface="+mj-lt"/>
                        </a:rPr>
                        <a:t>С 01.07.2023</a:t>
                      </a:r>
                      <a:endParaRPr lang="ru-KZ" sz="166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9321512"/>
                  </a:ext>
                </a:extLst>
              </a:tr>
              <a:tr h="789432">
                <a:tc>
                  <a:txBody>
                    <a:bodyPr/>
                    <a:lstStyle/>
                    <a:p>
                      <a:r>
                        <a:rPr lang="ru-RU" sz="1660" b="1" dirty="0">
                          <a:latin typeface="+mj-lt"/>
                        </a:rPr>
                        <a:t>ОПВ, ОППВ</a:t>
                      </a:r>
                      <a:r>
                        <a:rPr lang="ru-RU" sz="1660" dirty="0">
                          <a:latin typeface="+mj-lt"/>
                        </a:rPr>
                        <a:t>, уплачиваемые в соответствии с ЗРК «О пенсионном обеспечении в РК»</a:t>
                      </a:r>
                    </a:p>
                    <a:p>
                      <a:r>
                        <a:rPr lang="ru-RU" sz="1660" b="1" dirty="0">
                          <a:latin typeface="+mj-lt"/>
                        </a:rPr>
                        <a:t>Социальные отчисления, </a:t>
                      </a:r>
                      <a:r>
                        <a:rPr lang="ru-RU" sz="1660" dirty="0">
                          <a:latin typeface="+mj-lt"/>
                        </a:rPr>
                        <a:t>уплачиваемые в соответствии с ЗРК «Об обязательном социальном страховании»</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dirty="0">
                          <a:latin typeface="+mj-lt"/>
                        </a:rPr>
                        <a:t>Социальный Кодекс РК</a:t>
                      </a:r>
                      <a:endParaRPr lang="ru-KZ" sz="166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86657949"/>
                  </a:ext>
                </a:extLst>
              </a:tr>
              <a:tr h="4800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660" b="1" dirty="0">
                          <a:latin typeface="+mj-lt"/>
                        </a:rPr>
                        <a:t>ООСМС, ВОСМС</a:t>
                      </a:r>
                      <a:r>
                        <a:rPr lang="ru-RU" sz="1660" dirty="0">
                          <a:latin typeface="+mj-lt"/>
                        </a:rPr>
                        <a:t>, уплачиваемые в соответствии с ЗРК «Об ОСМС»</a:t>
                      </a:r>
                      <a:endParaRPr lang="ru-KZ" sz="166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b="1" dirty="0">
                          <a:latin typeface="+mj-lt"/>
                        </a:rPr>
                        <a:t>ООСМС, ВОСМС</a:t>
                      </a:r>
                      <a:r>
                        <a:rPr lang="ru-RU" sz="1660" dirty="0">
                          <a:latin typeface="+mj-lt"/>
                        </a:rPr>
                        <a:t>, уплачиваемые в соответствии с ЗРК «Об ОСМС»</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3416833"/>
                  </a:ext>
                </a:extLst>
              </a:tr>
            </a:tbl>
          </a:graphicData>
        </a:graphic>
      </p:graphicFrame>
    </p:spTree>
    <p:extLst>
      <p:ext uri="{BB962C8B-B14F-4D97-AF65-F5344CB8AC3E}">
        <p14:creationId xmlns:p14="http://schemas.microsoft.com/office/powerpoint/2010/main" val="39518322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2D0211B-04A9-75FF-8B92-E2A1D93C4D53}"/>
              </a:ext>
            </a:extLst>
          </p:cNvPr>
          <p:cNvSpPr txBox="1"/>
          <p:nvPr/>
        </p:nvSpPr>
        <p:spPr>
          <a:xfrm>
            <a:off x="276376" y="152400"/>
            <a:ext cx="844973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Необходимо проверить даты рождения в ИС, т. к начисление и перечисление </a:t>
            </a:r>
            <a:r>
              <a:rPr kumimoji="0" lang="ru-RU" sz="1400" b="1"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ОППР только для лиц, родившихся </a:t>
            </a:r>
            <a:r>
              <a:rPr kumimoji="0" lang="ru-RU" sz="1400" b="1" i="0" u="none" strike="noStrike" kern="1200" cap="none" spc="0" normalizeH="0" baseline="0" noProof="0" dirty="0">
                <a:ln>
                  <a:noFill/>
                </a:ln>
                <a:solidFill>
                  <a:prstClr val="black">
                    <a:lumMod val="95000"/>
                    <a:lumOff val="5000"/>
                  </a:prstClr>
                </a:solidFill>
                <a:effectLst/>
                <a:highlight>
                  <a:srgbClr val="FFFF00"/>
                </a:highlight>
                <a:uLnTx/>
                <a:uFillTx/>
                <a:latin typeface="Times New Roman"/>
                <a:ea typeface="+mn-ea"/>
                <a:cs typeface="+mn-cs"/>
              </a:rPr>
              <a:t>после </a:t>
            </a:r>
            <a:r>
              <a:rPr kumimoji="0" lang="ru-RU" sz="1400" b="1" i="0" u="none" strike="noStrike" kern="1200" cap="none" spc="0" normalizeH="0" baseline="0" noProof="0" dirty="0">
                <a:ln>
                  <a:noFill/>
                </a:ln>
                <a:solidFill>
                  <a:prstClr val="black">
                    <a:lumMod val="95000"/>
                    <a:lumOff val="5000"/>
                  </a:prstClr>
                </a:solidFill>
                <a:effectLst/>
                <a:uLnTx/>
                <a:uFillTx/>
                <a:latin typeface="Times New Roman"/>
                <a:ea typeface="+mn-ea"/>
                <a:cs typeface="+mn-cs"/>
              </a:rPr>
              <a:t>1 января 1975 года</a:t>
            </a:r>
            <a:endParaRPr kumimoji="0" lang="ru-RU" sz="1800" b="0" i="0" u="none" strike="noStrike" kern="1200" cap="none" spc="0" normalizeH="0" baseline="0" noProof="0" dirty="0">
              <a:ln>
                <a:noFill/>
              </a:ln>
              <a:solidFill>
                <a:prstClr val="black"/>
              </a:solidFill>
              <a:effectLst/>
              <a:uLnTx/>
              <a:uFillTx/>
              <a:latin typeface="Corbel"/>
              <a:ea typeface="+mn-ea"/>
              <a:cs typeface="+mn-cs"/>
            </a:endParaRPr>
          </a:p>
        </p:txBody>
      </p:sp>
      <p:pic>
        <p:nvPicPr>
          <p:cNvPr id="5" name="Рисунок 4">
            <a:extLst>
              <a:ext uri="{FF2B5EF4-FFF2-40B4-BE49-F238E27FC236}">
                <a16:creationId xmlns:a16="http://schemas.microsoft.com/office/drawing/2014/main" id="{7D684645-4141-E046-21FD-198DCFCE4605}"/>
              </a:ext>
            </a:extLst>
          </p:cNvPr>
          <p:cNvPicPr>
            <a:picLocks noChangeAspect="1"/>
          </p:cNvPicPr>
          <p:nvPr/>
        </p:nvPicPr>
        <p:blipFill>
          <a:blip r:embed="rId2"/>
          <a:stretch>
            <a:fillRect/>
          </a:stretch>
        </p:blipFill>
        <p:spPr>
          <a:xfrm>
            <a:off x="157548" y="675620"/>
            <a:ext cx="8607282" cy="6110055"/>
          </a:xfrm>
          <a:prstGeom prst="rect">
            <a:avLst/>
          </a:prstGeom>
        </p:spPr>
      </p:pic>
    </p:spTree>
    <p:extLst>
      <p:ext uri="{BB962C8B-B14F-4D97-AF65-F5344CB8AC3E}">
        <p14:creationId xmlns:p14="http://schemas.microsoft.com/office/powerpoint/2010/main" val="20991534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7760C33F-D34A-C1C7-9338-F90018C983A9}"/>
              </a:ext>
            </a:extLst>
          </p:cNvPr>
          <p:cNvPicPr>
            <a:picLocks noChangeAspect="1"/>
          </p:cNvPicPr>
          <p:nvPr/>
        </p:nvPicPr>
        <p:blipFill>
          <a:blip r:embed="rId2"/>
          <a:stretch>
            <a:fillRect/>
          </a:stretch>
        </p:blipFill>
        <p:spPr>
          <a:xfrm>
            <a:off x="304800" y="228600"/>
            <a:ext cx="4457700" cy="3656376"/>
          </a:xfrm>
          <a:prstGeom prst="rect">
            <a:avLst/>
          </a:prstGeom>
        </p:spPr>
      </p:pic>
      <p:pic>
        <p:nvPicPr>
          <p:cNvPr id="2" name="Рисунок 1" descr="Изображение выглядит как текст, снимок экрана, программное обеспечение, Операционная система&#10;&#10;Автоматически созданное описание">
            <a:extLst>
              <a:ext uri="{FF2B5EF4-FFF2-40B4-BE49-F238E27FC236}">
                <a16:creationId xmlns:a16="http://schemas.microsoft.com/office/drawing/2014/main" id="{F81289F2-8D88-4203-2C3B-F6D2E67CD5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630" r="57696" b="19157"/>
          <a:stretch/>
        </p:blipFill>
        <p:spPr bwMode="auto">
          <a:xfrm>
            <a:off x="4495800" y="2286000"/>
            <a:ext cx="4457700" cy="449273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704238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5C8EBE-B65C-C5C6-6602-02BEB3EE0686}"/>
              </a:ext>
            </a:extLst>
          </p:cNvPr>
          <p:cNvSpPr txBox="1"/>
          <p:nvPr/>
        </p:nvSpPr>
        <p:spPr>
          <a:xfrm>
            <a:off x="228600" y="87594"/>
            <a:ext cx="8763000" cy="6478697"/>
          </a:xfrm>
          <a:prstGeom prst="rect">
            <a:avLst/>
          </a:prstGeom>
          <a:noFill/>
        </p:spPr>
        <p:txBody>
          <a:bodyPr wrap="square">
            <a:spAutoFit/>
          </a:bodyPr>
          <a:lstStyle/>
          <a:p>
            <a:r>
              <a:rPr lang="ru-RU" sz="1660" b="0" i="0" dirty="0">
                <a:effectLst/>
                <a:latin typeface="Times New Roman" panose="02020603050405020304" pitchFamily="18" charset="0"/>
                <a:cs typeface="Times New Roman" panose="02020603050405020304" pitchFamily="18" charset="0"/>
              </a:rPr>
              <a:t>Только для тех кто родился после 01.01.1975г </a:t>
            </a:r>
          </a:p>
          <a:p>
            <a:r>
              <a:rPr lang="ru-RU" sz="1660" dirty="0">
                <a:latin typeface="Times New Roman" panose="02020603050405020304" pitchFamily="18" charset="0"/>
                <a:cs typeface="Times New Roman" panose="02020603050405020304" pitchFamily="18" charset="0"/>
              </a:rPr>
              <a:t>Н</a:t>
            </a:r>
            <a:r>
              <a:rPr lang="ru-RU" sz="1660" b="0" i="0" dirty="0">
                <a:effectLst/>
                <a:latin typeface="Times New Roman" panose="02020603050405020304" pitchFamily="18" charset="0"/>
                <a:cs typeface="Times New Roman" panose="02020603050405020304" pitchFamily="18" charset="0"/>
              </a:rPr>
              <a:t>аемный работник - за него уплачивает налоговый агент</a:t>
            </a:r>
            <a:r>
              <a:rPr lang="ru-RU" sz="1660" dirty="0">
                <a:latin typeface="Times New Roman" panose="02020603050405020304" pitchFamily="18" charset="0"/>
                <a:cs typeface="Times New Roman" panose="02020603050405020304" pitchFamily="18" charset="0"/>
              </a:rPr>
              <a:t>.</a:t>
            </a:r>
          </a:p>
          <a:p>
            <a:r>
              <a:rPr lang="ru-RU" sz="1660" b="0" i="0" dirty="0">
                <a:effectLst/>
                <a:latin typeface="Times New Roman" panose="02020603050405020304" pitchFamily="18" charset="0"/>
                <a:cs typeface="Times New Roman" panose="02020603050405020304" pitchFamily="18" charset="0"/>
              </a:rPr>
              <a:t>ИП оплачивает за себя ОПВР</a:t>
            </a:r>
            <a:r>
              <a:rPr lang="ru-RU" sz="1660" dirty="0">
                <a:latin typeface="Times New Roman" panose="02020603050405020304" pitchFamily="18" charset="0"/>
                <a:cs typeface="Times New Roman" panose="02020603050405020304" pitchFamily="18" charset="0"/>
              </a:rPr>
              <a:t>.</a:t>
            </a:r>
            <a:endParaRPr lang="ru-RU" sz="1660" b="0" i="0" dirty="0">
              <a:effectLst/>
              <a:latin typeface="Times New Roman" panose="02020603050405020304" pitchFamily="18" charset="0"/>
              <a:cs typeface="Times New Roman" panose="02020603050405020304" pitchFamily="18" charset="0"/>
            </a:endParaRPr>
          </a:p>
          <a:p>
            <a:r>
              <a:rPr lang="ru-RU" sz="1660" b="0" i="0" dirty="0">
                <a:effectLst/>
                <a:latin typeface="Times New Roman" panose="02020603050405020304" pitchFamily="18" charset="0"/>
                <a:cs typeface="Times New Roman" panose="02020603050405020304" pitchFamily="18" charset="0"/>
              </a:rPr>
              <a:t>Это две разных категории налогоплательщиков с разными объектами обложения.</a:t>
            </a:r>
            <a:br>
              <a:rPr lang="ru-RU" sz="1660" dirty="0">
                <a:latin typeface="Times New Roman" panose="02020603050405020304" pitchFamily="18" charset="0"/>
                <a:cs typeface="Times New Roman" panose="02020603050405020304" pitchFamily="18" charset="0"/>
              </a:rPr>
            </a:br>
            <a:r>
              <a:rPr lang="ru-RU" sz="1660" b="0" i="0" dirty="0">
                <a:effectLst/>
                <a:latin typeface="Times New Roman" panose="02020603050405020304" pitchFamily="18" charset="0"/>
                <a:cs typeface="Times New Roman" panose="02020603050405020304" pitchFamily="18" charset="0"/>
              </a:rPr>
              <a:t>⠀</a:t>
            </a:r>
            <a:br>
              <a:rPr lang="ru-RU" sz="1660" dirty="0">
                <a:latin typeface="Times New Roman" panose="02020603050405020304" pitchFamily="18" charset="0"/>
                <a:cs typeface="Times New Roman" panose="02020603050405020304" pitchFamily="18" charset="0"/>
              </a:rPr>
            </a:br>
            <a:r>
              <a:rPr lang="ru-RU" sz="1660" b="0" i="0" dirty="0">
                <a:effectLst/>
                <a:latin typeface="Times New Roman" panose="02020603050405020304" pitchFamily="18" charset="0"/>
                <a:cs typeface="Times New Roman" panose="02020603050405020304" pitchFamily="18" charset="0"/>
              </a:rPr>
              <a:t>Объектами исчисления ОПВР являются:</a:t>
            </a:r>
            <a:br>
              <a:rPr lang="ru-RU" sz="1660" dirty="0">
                <a:latin typeface="Times New Roman" panose="02020603050405020304" pitchFamily="18" charset="0"/>
                <a:cs typeface="Times New Roman" panose="02020603050405020304" pitchFamily="18" charset="0"/>
              </a:rPr>
            </a:br>
            <a:r>
              <a:rPr lang="ru-RU" sz="1660" b="0" i="0" dirty="0">
                <a:effectLst/>
                <a:latin typeface="Times New Roman" panose="02020603050405020304" pitchFamily="18" charset="0"/>
                <a:cs typeface="Times New Roman" panose="02020603050405020304" pitchFamily="18" charset="0"/>
              </a:rPr>
              <a:t>1) для </a:t>
            </a:r>
            <a:r>
              <a:rPr lang="ru-RU" sz="1660" i="0" dirty="0">
                <a:effectLst/>
                <a:latin typeface="Times New Roman" panose="02020603050405020304" pitchFamily="18" charset="0"/>
                <a:cs typeface="Times New Roman" panose="02020603050405020304" pitchFamily="18" charset="0"/>
              </a:rPr>
              <a:t>юридических лиц </a:t>
            </a:r>
            <a:r>
              <a:rPr lang="ru-RU" sz="1660" b="0" i="0" dirty="0">
                <a:effectLst/>
                <a:latin typeface="Times New Roman" panose="02020603050405020304" pitchFamily="18" charset="0"/>
                <a:cs typeface="Times New Roman" panose="02020603050405020304" pitchFamily="18" charset="0"/>
              </a:rPr>
              <a:t>– </a:t>
            </a:r>
            <a:r>
              <a:rPr lang="ru-RU" sz="1660" b="1" i="0" dirty="0">
                <a:effectLst/>
                <a:latin typeface="Times New Roman" panose="02020603050405020304" pitchFamily="18" charset="0"/>
                <a:cs typeface="Times New Roman" panose="02020603050405020304" pitchFamily="18" charset="0"/>
              </a:rPr>
              <a:t>ежемесячный доход </a:t>
            </a:r>
            <a:r>
              <a:rPr lang="ru-RU" sz="1660" b="0" i="0" dirty="0">
                <a:effectLst/>
                <a:latin typeface="Times New Roman" panose="02020603050405020304" pitchFamily="18" charset="0"/>
                <a:cs typeface="Times New Roman" panose="02020603050405020304" pitchFamily="18" charset="0"/>
              </a:rPr>
              <a:t>наемных работников, лиц, имеющих иную оплачиваемую работу (избранные, назначенные или утвержденные), принимаемый для исчисления обязательных пенсионных взносов работодателя;</a:t>
            </a:r>
          </a:p>
          <a:p>
            <a:br>
              <a:rPr lang="ru-RU" sz="1660" dirty="0">
                <a:latin typeface="Times New Roman" panose="02020603050405020304" pitchFamily="18" charset="0"/>
                <a:cs typeface="Times New Roman" panose="02020603050405020304" pitchFamily="18" charset="0"/>
              </a:rPr>
            </a:br>
            <a:r>
              <a:rPr lang="ru-RU" sz="1660" b="0" i="0" dirty="0">
                <a:effectLst/>
                <a:latin typeface="Times New Roman" panose="02020603050405020304" pitchFamily="18" charset="0"/>
                <a:cs typeface="Times New Roman" panose="02020603050405020304" pitchFamily="18" charset="0"/>
              </a:rPr>
              <a:t>⠀2) для лиц, занимающихся частной практикой, а также ИП, использующих труд наемных работников, – </a:t>
            </a:r>
            <a:r>
              <a:rPr lang="ru-RU" sz="1660" b="1" i="0" dirty="0">
                <a:effectLst/>
                <a:latin typeface="Times New Roman" panose="02020603050405020304" pitchFamily="18" charset="0"/>
                <a:cs typeface="Times New Roman" panose="02020603050405020304" pitchFamily="18" charset="0"/>
              </a:rPr>
              <a:t>ежемесячный доход </a:t>
            </a:r>
            <a:r>
              <a:rPr lang="ru-RU" sz="1660" b="0" i="0" dirty="0">
                <a:effectLst/>
                <a:latin typeface="Times New Roman" panose="02020603050405020304" pitchFamily="18" charset="0"/>
                <a:cs typeface="Times New Roman" panose="02020603050405020304" pitchFamily="18" charset="0"/>
              </a:rPr>
              <a:t>наемных работников и лиц, имеющих иную оплачиваемую работу (избранные, назначенные или утвержденные), принимаемый для исчисления обязательных пенсионных взносов работодателя;</a:t>
            </a:r>
          </a:p>
          <a:p>
            <a:br>
              <a:rPr lang="ru-RU" sz="1660" dirty="0">
                <a:latin typeface="Times New Roman" panose="02020603050405020304" pitchFamily="18" charset="0"/>
                <a:cs typeface="Times New Roman" panose="02020603050405020304" pitchFamily="18" charset="0"/>
              </a:rPr>
            </a:br>
            <a:r>
              <a:rPr lang="ru-RU" sz="1660" dirty="0">
                <a:latin typeface="Times New Roman" panose="02020603050405020304" pitchFamily="18" charset="0"/>
                <a:cs typeface="Times New Roman" panose="02020603050405020304" pitchFamily="18" charset="0"/>
              </a:rPr>
              <a:t>3</a:t>
            </a:r>
            <a:r>
              <a:rPr lang="ru-RU" sz="1660" b="0" i="0" dirty="0">
                <a:effectLst/>
                <a:latin typeface="Times New Roman" panose="02020603050405020304" pitchFamily="18" charset="0"/>
                <a:cs typeface="Times New Roman" panose="02020603050405020304" pitchFamily="18" charset="0"/>
              </a:rPr>
              <a:t>) для лиц, занимающихся частной практикой, а также ИП – исчисление ОПВР </a:t>
            </a:r>
            <a:r>
              <a:rPr lang="ru-RU" sz="1660" b="1" i="0" dirty="0">
                <a:solidFill>
                  <a:srgbClr val="0033CC"/>
                </a:solidFill>
                <a:effectLst/>
                <a:latin typeface="Times New Roman" panose="02020603050405020304" pitchFamily="18" charset="0"/>
                <a:cs typeface="Times New Roman" panose="02020603050405020304" pitchFamily="18" charset="0"/>
              </a:rPr>
              <a:t>в свою пользу</a:t>
            </a:r>
            <a:r>
              <a:rPr lang="ru-RU" sz="1660" b="0" i="0" dirty="0">
                <a:effectLst/>
                <a:latin typeface="Times New Roman" panose="02020603050405020304" pitchFamily="18" charset="0"/>
                <a:cs typeface="Times New Roman" panose="02020603050405020304" pitchFamily="18" charset="0"/>
              </a:rPr>
              <a:t>, которое осуществляется </a:t>
            </a:r>
            <a:r>
              <a:rPr lang="ru-RU" sz="1660" b="1" i="0" dirty="0">
                <a:effectLst/>
                <a:latin typeface="Times New Roman" panose="02020603050405020304" pitchFamily="18" charset="0"/>
                <a:cs typeface="Times New Roman" panose="02020603050405020304" pitchFamily="18" charset="0"/>
              </a:rPr>
              <a:t>с получаемого ими дохода</a:t>
            </a:r>
            <a:r>
              <a:rPr lang="ru-RU" sz="1660" b="0" i="0" dirty="0">
                <a:effectLst/>
                <a:latin typeface="Times New Roman" panose="02020603050405020304" pitchFamily="18" charset="0"/>
                <a:cs typeface="Times New Roman" panose="02020603050405020304" pitchFamily="18" charset="0"/>
              </a:rPr>
              <a:t>.</a:t>
            </a:r>
          </a:p>
          <a:p>
            <a:r>
              <a:rPr lang="ru-RU" sz="1660" dirty="0">
                <a:latin typeface="Times New Roman" panose="02020603050405020304" pitchFamily="18" charset="0"/>
                <a:cs typeface="Times New Roman" panose="02020603050405020304" pitchFamily="18" charset="0"/>
              </a:rPr>
              <a:t>В случае отсутствия дохода лица, занимающиеся частной практикой, а также ИП </a:t>
            </a:r>
            <a:r>
              <a:rPr lang="ru-RU" sz="1660" b="1" dirty="0">
                <a:latin typeface="Times New Roman" panose="02020603050405020304" pitchFamily="18" charset="0"/>
                <a:cs typeface="Times New Roman" panose="02020603050405020304" pitchFamily="18" charset="0"/>
              </a:rPr>
              <a:t>вправе (но не обязаны!)</a:t>
            </a:r>
            <a:r>
              <a:rPr lang="ru-RU" sz="1660" dirty="0">
                <a:latin typeface="Times New Roman" panose="02020603050405020304" pitchFamily="18" charset="0"/>
                <a:cs typeface="Times New Roman" panose="02020603050405020304" pitchFamily="18" charset="0"/>
              </a:rPr>
              <a:t> уплачивать ОПВР в ЕНПФ, исчисленные путем применения ставки, к МЗП.</a:t>
            </a:r>
          </a:p>
          <a:p>
            <a:r>
              <a:rPr lang="ru-RU" sz="1660" dirty="0">
                <a:latin typeface="Times New Roman" panose="02020603050405020304" pitchFamily="18" charset="0"/>
                <a:cs typeface="Times New Roman" panose="02020603050405020304" pitchFamily="18" charset="0"/>
              </a:rPr>
              <a:t>ИП вправе определить доход для исчисления ОПВР в свою пользу на уровне НЕ менее МЗП и НЕ более дохода для налоговых целей, который не может превышать 50 МЗП.</a:t>
            </a:r>
          </a:p>
          <a:p>
            <a:r>
              <a:rPr lang="ru-RU" sz="1660" dirty="0">
                <a:latin typeface="Times New Roman" panose="02020603050405020304" pitchFamily="18" charset="0"/>
                <a:cs typeface="Times New Roman" panose="02020603050405020304" pitchFamily="18" charset="0"/>
              </a:rPr>
              <a:t>ОПВР за ИП = принятый Доход </a:t>
            </a:r>
            <a:r>
              <a:rPr lang="ru-RU" sz="1660" b="1" dirty="0">
                <a:latin typeface="Times New Roman" panose="02020603050405020304" pitchFamily="18" charset="0"/>
                <a:cs typeface="Times New Roman" panose="02020603050405020304" pitchFamily="18" charset="0"/>
              </a:rPr>
              <a:t>для ОПВ </a:t>
            </a:r>
            <a:r>
              <a:rPr lang="ru-RU" sz="1660" dirty="0">
                <a:latin typeface="Times New Roman" panose="02020603050405020304" pitchFamily="18" charset="0"/>
                <a:cs typeface="Times New Roman" panose="02020603050405020304" pitchFamily="18" charset="0"/>
              </a:rPr>
              <a:t>* 1.5%</a:t>
            </a:r>
          </a:p>
          <a:p>
            <a:endParaRPr lang="ru-RU" sz="1660" dirty="0">
              <a:latin typeface="Times New Roman" panose="02020603050405020304" pitchFamily="18" charset="0"/>
              <a:cs typeface="Times New Roman" panose="02020603050405020304" pitchFamily="18" charset="0"/>
            </a:endParaRPr>
          </a:p>
          <a:p>
            <a:r>
              <a:rPr lang="ru-RU" sz="1660" dirty="0">
                <a:latin typeface="Times New Roman" panose="02020603050405020304" pitchFamily="18" charset="0"/>
                <a:cs typeface="Times New Roman" panose="02020603050405020304" pitchFamily="18" charset="0"/>
              </a:rPr>
              <a:t>Мин 85 000 * 1,5% = 1 275</a:t>
            </a:r>
          </a:p>
          <a:p>
            <a:r>
              <a:rPr lang="ru-RU" sz="1660" dirty="0">
                <a:latin typeface="Times New Roman" panose="02020603050405020304" pitchFamily="18" charset="0"/>
                <a:cs typeface="Times New Roman" panose="02020603050405020304" pitchFamily="18" charset="0"/>
              </a:rPr>
              <a:t>Макс 85 000 * 50 = 4 250 000 * 1,5% = 63 750</a:t>
            </a:r>
          </a:p>
        </p:txBody>
      </p:sp>
    </p:spTree>
    <p:extLst>
      <p:ext uri="{BB962C8B-B14F-4D97-AF65-F5344CB8AC3E}">
        <p14:creationId xmlns:p14="http://schemas.microsoft.com/office/powerpoint/2010/main" val="27010492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B6AEDFD-91BD-D070-1945-DF27FD44CAEA}"/>
              </a:ext>
            </a:extLst>
          </p:cNvPr>
          <p:cNvSpPr txBox="1"/>
          <p:nvPr/>
        </p:nvSpPr>
        <p:spPr>
          <a:xfrm>
            <a:off x="196776" y="515052"/>
            <a:ext cx="8720243" cy="5986575"/>
          </a:xfrm>
          <a:prstGeom prst="rect">
            <a:avLst/>
          </a:prstGeom>
          <a:noFill/>
        </p:spPr>
        <p:txBody>
          <a:bodyPr wrap="square">
            <a:spAutoFit/>
          </a:bodyPr>
          <a:lstStyle/>
          <a:p>
            <a:pPr marL="83236" defTabSz="844083"/>
            <a:r>
              <a:rPr lang="ru-RU" sz="1532"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Вопрос</a:t>
            </a:r>
            <a:r>
              <a:rPr lang="ru-RU" sz="1532"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Просьба разъяснить порядок определения доходов ИП для расчета с 2024 года ОПВР «в свою пользу».  В соответствии с Правилами ОПВР (ПП РК от 3 июля 2023 года № 540), объект исчисления ОПВР ИП «за себя» - получаемый доход.  В соответствии со ст. 251 СК РК, доход, принимаемый для исчисления обязательных пенсионных взносов работодателя, устанавливается в соответствии со ст. 249.  В ст. 249 СК РК для ИП устанавливается </a:t>
            </a:r>
            <a:r>
              <a:rPr lang="ru-RU" sz="1532"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единый доход для исчисления</a:t>
            </a:r>
            <a:r>
              <a:rPr lang="ru-RU" sz="1532"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ОПВ и СО «в свою пользу».  На основании изложенного, должен ли доход для исчисления ОПВР ИП «за себя» равняться единому доходу для исчисления ОПВ и СО? Или он может быть отличен? Может быть полезно С 1 июля 2023 года ИП рассчитывают ОПВ за себя без нижнего предела и с единого дохода для ОПВ и СО (поправки Социального кодекса) Как изменились расчеты ИП «за себя» (ОПВ, СО, ВОСМС) с 1 июля 2023 года Обязательные пенсионные взносы работодателей (ОПВР) с 2024 года. С 1 июля 2023 года действуют новые правила по ОПВ, ОППВ и ОПВР </a:t>
            </a:r>
          </a:p>
          <a:p>
            <a:pPr marL="83236" defTabSz="844083"/>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83236" defTabSz="844083"/>
            <a:r>
              <a:rPr lang="ru-RU" sz="1532"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Ответ</a:t>
            </a:r>
            <a:r>
              <a:rPr lang="ru-RU" sz="1532"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Департамент социального обеспечения и социального страхования Министерства труда и социальной защиты населения Республики Казахстан, рассмотрев письмо касательно исчисления обязательных пенсионных взносов работодателей (ОПВР) </a:t>
            </a:r>
            <a:r>
              <a:rPr lang="ru-RU" sz="1532"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 свою пользу,</a:t>
            </a:r>
            <a:r>
              <a:rPr lang="ru-RU" sz="1532"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обязательных пенсионных взносов (далее – ОПВ) и социальных отчислений (далее – СО), сообщает следующее. </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83236" defTabSz="844083"/>
            <a:r>
              <a:rPr lang="ru-RU" sz="1532"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Доход для исчисления ОПВР </a:t>
            </a:r>
            <a:r>
              <a:rPr lang="ru-RU" sz="1532"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равнозначен</a:t>
            </a:r>
            <a:r>
              <a:rPr lang="ru-RU" sz="1532"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доходу, с которого исчисляется ОПВ. </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83236" defTabSz="844083"/>
            <a:r>
              <a:rPr lang="ru-RU" sz="1532"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 СО исчисляется с этого же дохода, но за минусом ОПВ. При этом принимаемый для исчисления обязательных пенсионных взносов доход в месяц не должен превышать 50-кратный минимальный размер заработной платы, установленный на соответствующий финансовый год законом о республиканском бюджете. </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srgbClr val="000000"/>
                </a:solidFill>
                <a:latin typeface="Times New Roman" panose="02020603050405020304" pitchFamily="18" charset="0"/>
                <a:ea typeface="Calibri" panose="020F0502020204030204" pitchFamily="34" charset="0"/>
              </a:rPr>
              <a:t>В случае, если доход указанных лиц составляет менее 1-кратного размера МЗП, установленного на соответствующий финансовый год законом о республиканском бюджете, они </a:t>
            </a:r>
            <a:r>
              <a:rPr lang="ru-RU" sz="1532" b="1" dirty="0">
                <a:solidFill>
                  <a:srgbClr val="000000"/>
                </a:solidFill>
                <a:highlight>
                  <a:srgbClr val="FFFF00"/>
                </a:highlight>
                <a:latin typeface="Times New Roman" panose="02020603050405020304" pitchFamily="18" charset="0"/>
                <a:ea typeface="Calibri" panose="020F0502020204030204" pitchFamily="34" charset="0"/>
              </a:rPr>
              <a:t>вправе</a:t>
            </a:r>
            <a:r>
              <a:rPr lang="ru-RU" sz="1532" b="1" dirty="0">
                <a:solidFill>
                  <a:srgbClr val="000000"/>
                </a:solidFill>
                <a:latin typeface="Times New Roman" panose="02020603050405020304" pitchFamily="18" charset="0"/>
                <a:ea typeface="Calibri" panose="020F0502020204030204" pitchFamily="34" charset="0"/>
              </a:rPr>
              <a:t> </a:t>
            </a:r>
            <a:r>
              <a:rPr lang="ru-RU" sz="1532" dirty="0">
                <a:solidFill>
                  <a:srgbClr val="000000"/>
                </a:solidFill>
                <a:latin typeface="Times New Roman" panose="02020603050405020304" pitchFamily="18" charset="0"/>
                <a:ea typeface="Calibri" panose="020F0502020204030204" pitchFamily="34" charset="0"/>
              </a:rPr>
              <a:t>уплачивать обязательные пенсионные взносы с 1-кратного размера МЗП, установленного на соответствующий финансовый год законом о республиканском бюджете</a:t>
            </a:r>
            <a:endParaRPr lang="ru-RU" sz="1366" dirty="0">
              <a:solidFill>
                <a:prstClr val="black"/>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428212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730BBDB-406C-BCE8-58F1-DC90ED0CFE73}"/>
              </a:ext>
            </a:extLst>
          </p:cNvPr>
          <p:cNvSpPr txBox="1"/>
          <p:nvPr/>
        </p:nvSpPr>
        <p:spPr>
          <a:xfrm>
            <a:off x="152400" y="152400"/>
            <a:ext cx="8839200" cy="626940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Статья 38. Договоры о пенсионном обеспечении за счет ОПВ, ОППВ вкладчика (получателя) с единым накопительным пенсионным фондом и условные пенсионные счета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Открытие условных пенсионных счетов в едином накопительном пенсионном фонде для учета ОПВР осуществляется на основании списка физических лиц, представляемого агентом в единый накопительный пенсионный фонд при перечислении ОПВР в порядке, установленном внутренними правилами единого накопительного пенсионного фонда.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случае наличия в едином накопительном пенсионном фонде условного пенсионного счета, открытого на имя физического лица, ОПВР перечисляются на ранее открытый условный пенсионный счет.</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Статья 40. Права и обязанности вкладчиков ОПВ, физических лиц, за которых внесены ОПВ, перечислены ОПВР, ОППВ, добровольные пенсионные взносы, получателей пенсионных выплат и агентов</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Вкладчики ОПВ, физические лица, за которых перечислены ОПВР, ОППВ, добровольные пенсионные взносы, получатели пенсионных выплат из единого накопительного пенсионного фонда имеют право:</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получать информацию об обязательных пенсионных взносах работодателя;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5. Агенты, за исключением физических лиц, являющихся плательщиками ЕСП в соответствии со статьей 774 НК обязаны:</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представлять в органы государственных доходов списки физических лиц, в пользу которых взыскивается задолженность по ОПВ, ОПВР, ОППВ, в сроки, установленные пунктом 5 статьи 256 настоящего Кодекса;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представлять вкладчикам ОПВ и работникам, в пользу которых уплачиваются ОПВР, ОППВ, сведения об исчисленных и удержанных (начисленных) суммах ОПВ, ОПВР, ОППВ в ЕНПФ при ежемесячном извещении о составных частях заработной платы, причитающейся им за соответствующий период.</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KZ" sz="1660" b="0" i="0" u="none" strike="noStrike" kern="1200" cap="none" spc="0" normalizeH="0" baseline="0" noProof="0" dirty="0">
              <a:ln>
                <a:noFill/>
              </a:ln>
              <a:solidFill>
                <a:prstClr val="black"/>
              </a:solidFill>
              <a:effectLst/>
              <a:uLnTx/>
              <a:uFillTx/>
              <a:latin typeface="Times New Roman"/>
              <a:ea typeface="+mn-ea"/>
              <a:cs typeface="+mn-cs"/>
            </a:endParaRPr>
          </a:p>
        </p:txBody>
      </p:sp>
    </p:spTree>
    <p:extLst>
      <p:ext uri="{BB962C8B-B14F-4D97-AF65-F5344CB8AC3E}">
        <p14:creationId xmlns:p14="http://schemas.microsoft.com/office/powerpoint/2010/main" val="361075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9F32D6-5C37-9291-9DAE-FFA1DE4A8A27}"/>
              </a:ext>
            </a:extLst>
          </p:cNvPr>
          <p:cNvSpPr txBox="1"/>
          <p:nvPr/>
        </p:nvSpPr>
        <p:spPr>
          <a:xfrm>
            <a:off x="489008" y="381000"/>
            <a:ext cx="8165983" cy="645715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a:ea typeface="+mn-ea"/>
                <a:cs typeface="+mn-cs"/>
              </a:rPr>
              <a:t>Статья 53. Пенсионные активы, сформированные за счет обязательных пенсионных взносов работодателя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1. Пенсионные активы, сформированные за счет обязательных пенсионных взносов работодателя, включают ОПВР, инвестиционный доход, средства, поступившие в качестве пени и возмещения убытков, за минусом комиссионного вознаграждения.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2. Пенсионные активы, сформированные за счет ОПВР, не являются собственностью агента и (или) физического лица, за которого уплачены ОПВР.</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3. Наложение ареста или обращение взысканий на ОПВР, пени, пенсионные активы, сформированные за счет ОПВР, по долгам ЕНПФ, физического лица, на имя которого открыт условный пенсионный счет, Государственной корпорации, банка-кастодиана и управляющего инвестиционным портфелем не допускается, в том числе в случаях ликвидации и (или) банкротства перечисленных субъектов.</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4. Пенсионные активы, сформированные за счет ОПВР, </a:t>
            </a:r>
            <a:r>
              <a:rPr kumimoji="0" lang="ru-RU" sz="1480" b="1" i="0" u="none" strike="noStrike" kern="1200" cap="none" spc="0" normalizeH="0" baseline="0" noProof="0" dirty="0">
                <a:ln>
                  <a:noFill/>
                </a:ln>
                <a:solidFill>
                  <a:prstClr val="black"/>
                </a:solidFill>
                <a:effectLst/>
                <a:uLnTx/>
                <a:uFillTx/>
                <a:latin typeface="Times New Roman"/>
                <a:ea typeface="+mn-ea"/>
                <a:cs typeface="+mn-cs"/>
              </a:rPr>
              <a:t>используются исключительно </a:t>
            </a:r>
            <a:r>
              <a:rPr kumimoji="0" lang="ru-RU" sz="1480" b="0" i="0" u="none" strike="noStrike" kern="1200" cap="none" spc="0" normalizeH="0" baseline="0" noProof="0" dirty="0">
                <a:ln>
                  <a:noFill/>
                </a:ln>
                <a:solidFill>
                  <a:prstClr val="black"/>
                </a:solidFill>
                <a:effectLst/>
                <a:uLnTx/>
                <a:uFillTx/>
                <a:latin typeface="Times New Roman"/>
                <a:ea typeface="+mn-ea"/>
                <a:cs typeface="+mn-cs"/>
              </a:rPr>
              <a:t>на следующие цели: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1) размещение в финансовые инструменты, перечень которых определяется Правительством РК и инвестиционной декларацией единого накопительного пенсионного фонда;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2) осуществление пенсионных выплат в соответствии с законодательством Республики Казахстан;</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3) выплата комиссионного вознаграждения от инвестиционного дохода в случаях и размере, установленных настоящим Кодексом;</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4) возврат ошибочно зачисленных обязательных пенсионных взносов работодателя.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KZ" sz="1400" b="0" i="0" u="none" strike="noStrike" kern="1200" cap="none" spc="0" normalizeH="0" baseline="0" noProof="0" dirty="0">
              <a:ln>
                <a:noFill/>
              </a:ln>
              <a:solidFill>
                <a:prstClr val="black"/>
              </a:solidFill>
              <a:effectLst/>
              <a:uLnTx/>
              <a:uFillTx/>
              <a:latin typeface="Times New Roman"/>
              <a:ea typeface="+mn-ea"/>
              <a:cs typeface="+mn-cs"/>
            </a:endParaRPr>
          </a:p>
        </p:txBody>
      </p:sp>
    </p:spTree>
    <p:extLst>
      <p:ext uri="{BB962C8B-B14F-4D97-AF65-F5344CB8AC3E}">
        <p14:creationId xmlns:p14="http://schemas.microsoft.com/office/powerpoint/2010/main" val="33491355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9B96A7E-D83C-2F31-0EFE-9AADA8300DAA}"/>
              </a:ext>
            </a:extLst>
          </p:cNvPr>
          <p:cNvSpPr txBox="1"/>
          <p:nvPr/>
        </p:nvSpPr>
        <p:spPr>
          <a:xfrm>
            <a:off x="533400" y="152400"/>
            <a:ext cx="8382000" cy="62293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a:ea typeface="+mn-ea"/>
                <a:cs typeface="+mn-cs"/>
              </a:rPr>
              <a:t>Статья 206. Исчисление размера государственной базовой пенсионной выплаты</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2. В стаж участия в пенсионной системе при предоставлении государственной базовой пенсионной выплаты засчитываются: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2) период, за который осуществлялись обязательные пенсионные взносы и (или) обязательные пенсионные взносы работодателя;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a:ea typeface="+mn-ea"/>
                <a:cs typeface="+mn-cs"/>
              </a:rPr>
              <a:t>Статья 217. Гарантии по сохранности пенсионных активов</a:t>
            </a:r>
            <a:endParaRPr kumimoji="0" lang="ru-RU" sz="148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2. Гарантия сохранности пенсионных активов также обеспечивается посредством:</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16) предоставления вкладчику ОПВ, физическому лицу, за которого перечислены ОПВР, ОППВ, добровольные пенсионные взносы (получателю пенсионных выплат), информации о состоянии его пенсионных накоплений;</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a:ea typeface="+mn-ea"/>
                <a:cs typeface="+mn-cs"/>
              </a:rPr>
              <a:t>Статья 222. Право на пенсионные выплаты за счет обязательных пенсионных взносов работодателя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1. Пенсионные выплаты за счет ОПВР предоставляются лицам, за которых перечислены ОПВР в совокупности не менее 60-и календарных месяцев:</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1) при наступлении условий, предусмотренных пунктом 1 статьи 207 настоящего Кодекса;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2) имеющим инвалидность 1 и 2 групп, если инвалидность установлена бессрочно.</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3. Максимальный размер пенсионной выплаты за счет обязательных пенсионных взносов работодателя не может превышать 2-кратный размер прожиточного минимума, установленный на соответствующий финансовый год законом о республиканском бюджете.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4. Пенсионные выплаты за счет ОПВР назначаются пожизненно, производятся за текущий месяц и осуществляются по месяц смерти или выезда на постоянное место жительства за пределы РК включительно.</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5. Правила определения размера и осуществления пенсионных выплат за счет ОПВР из единого накопительного пенсионного фонда разрабатываются уполномоченным государственным органом.</a:t>
            </a:r>
            <a:endParaRPr kumimoji="0" lang="ru-KZ" sz="1400" b="0" i="0" u="none" strike="noStrike" kern="1200" cap="none" spc="0" normalizeH="0" baseline="0" noProof="0" dirty="0">
              <a:ln>
                <a:noFill/>
              </a:ln>
              <a:solidFill>
                <a:prstClr val="black"/>
              </a:solidFill>
              <a:effectLst/>
              <a:uLnTx/>
              <a:uFillTx/>
              <a:latin typeface="Times New Roman"/>
              <a:ea typeface="+mn-ea"/>
              <a:cs typeface="+mn-cs"/>
            </a:endParaRPr>
          </a:p>
        </p:txBody>
      </p:sp>
    </p:spTree>
    <p:extLst>
      <p:ext uri="{BB962C8B-B14F-4D97-AF65-F5344CB8AC3E}">
        <p14:creationId xmlns:p14="http://schemas.microsoft.com/office/powerpoint/2010/main" val="19857748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7897267-A6F8-6BA5-490B-0D4B5675DEAC}"/>
              </a:ext>
            </a:extLst>
          </p:cNvPr>
          <p:cNvSpPr txBox="1"/>
          <p:nvPr/>
        </p:nvSpPr>
        <p:spPr>
          <a:xfrm>
            <a:off x="113923" y="84582"/>
            <a:ext cx="9030078" cy="6697218"/>
          </a:xfrm>
          <a:prstGeom prst="rect">
            <a:avLst/>
          </a:prstGeom>
          <a:noFill/>
        </p:spPr>
        <p:txBody>
          <a:bodyPr wrap="square">
            <a:spAutoFit/>
          </a:bodyPr>
          <a:lstStyle/>
          <a:p>
            <a:pPr marL="9017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Специальные социальные выплат работающим во вредных условиях труда</a:t>
            </a:r>
          </a:p>
          <a:p>
            <a:pPr marL="9017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9017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С 01.01.2024г лицам, работающим во вредных условиях труда, при достижении </a:t>
            </a:r>
            <a:r>
              <a:rPr kumimoji="0" lang="ru-RU" sz="1480" b="1" i="0" u="none" strike="noStrike" kern="100" cap="none" spc="0" normalizeH="0" baseline="0" noProof="0" dirty="0">
                <a:ln>
                  <a:noFill/>
                </a:ln>
                <a:solidFill>
                  <a:srgbClr val="0033CC"/>
                </a:solidFill>
                <a:effectLst/>
                <a:uLnTx/>
                <a:uFillTx/>
                <a:latin typeface="Times New Roman" panose="02020603050405020304" pitchFamily="18" charset="0"/>
                <a:ea typeface="Calibri" panose="020F0502020204030204" pitchFamily="34" charset="0"/>
                <a:cs typeface="Times New Roman" panose="02020603050405020304" pitchFamily="18" charset="0"/>
              </a:rPr>
              <a:t>55-летнего</a:t>
            </a:r>
            <a:r>
              <a:rPr kumimoji="0" lang="ru-RU" sz="148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возраста</a:t>
            </a: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и наличии уплаты за них ОППВ не менее чем </a:t>
            </a:r>
            <a:r>
              <a:rPr kumimoji="0" lang="ru-RU" sz="1480" b="1" i="0" u="none" strike="noStrike" kern="100" cap="none" spc="0" normalizeH="0" baseline="0" noProof="0" dirty="0">
                <a:ln>
                  <a:noFill/>
                </a:ln>
                <a:solidFill>
                  <a:srgbClr val="0033CC"/>
                </a:solidFill>
                <a:effectLst/>
                <a:uLnTx/>
                <a:uFillTx/>
                <a:latin typeface="Times New Roman" panose="02020603050405020304" pitchFamily="18" charset="0"/>
                <a:ea typeface="Calibri" panose="020F0502020204030204" pitchFamily="34" charset="0"/>
                <a:cs typeface="Times New Roman" panose="02020603050405020304" pitchFamily="18" charset="0"/>
              </a:rPr>
              <a:t>за семь лет</a:t>
            </a: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предоставляется возможность на спецсоцвыплату.  </a:t>
            </a:r>
          </a:p>
          <a:p>
            <a:pPr marL="9017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Спецсоцвыплата</a:t>
            </a: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будет состоять из нескольких компонентов и осуществляться из четырёх источников:</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специальное профессиональное пособие из </a:t>
            </a:r>
            <a:r>
              <a:rPr kumimoji="0" lang="ru-RU" sz="148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республиканского бюджета </a:t>
            </a: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в размере двух ПМ</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от </a:t>
            </a:r>
            <a:r>
              <a:rPr kumimoji="0" lang="ru-RU" sz="148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компаний по страхованию </a:t>
            </a: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жизни в размере 1 ПМ;</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за счёт средств </a:t>
            </a:r>
            <a:r>
              <a:rPr kumimoji="0" lang="ru-RU" sz="148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работодателей</a:t>
            </a: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в размере 1 ПМ;</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из </a:t>
            </a:r>
            <a:r>
              <a:rPr kumimoji="0" lang="ru-RU" sz="148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ЕНПФ </a:t>
            </a: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за счёт обязательных профессиональных пенсионных взносов. </a:t>
            </a:r>
          </a:p>
          <a:p>
            <a:pPr marL="9017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Работникам также предоставляется право получения выплат из ЕНПФ за счёт обязательных пенсионных взносов с учётом имеющихся пенсионных накоплений.</a:t>
            </a:r>
          </a:p>
          <a:p>
            <a:pPr marL="9017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Условия для получения спецвыплаты </a:t>
            </a:r>
            <a:r>
              <a:rPr kumimoji="0" lang="ru-RU" sz="1480" b="1" i="0" u="none" strike="noStrike" kern="100" cap="none" spc="0" normalizeH="0" baseline="0" noProof="0" dirty="0">
                <a:ln>
                  <a:noFill/>
                </a:ln>
                <a:solidFill>
                  <a:srgbClr val="0033CC"/>
                </a:solidFill>
                <a:effectLst/>
                <a:uLnTx/>
                <a:uFillTx/>
                <a:latin typeface="Times New Roman" panose="02020603050405020304" pitchFamily="18" charset="0"/>
                <a:ea typeface="Calibri" panose="020F0502020204030204" pitchFamily="34" charset="0"/>
                <a:cs typeface="Times New Roman" panose="02020603050405020304" pitchFamily="18" charset="0"/>
              </a:rPr>
              <a:t>до пенсионного возраста</a:t>
            </a: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Или уйти с работы с вредными условиями труда. </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Или перевестись на лёгкую работу, тогда будут получать зарплату и выплату.</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Или выйти на отдых и получать спецсоцвыплату до назначения пенсии.</a:t>
            </a:r>
            <a:endPar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9017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p>
          <a:p>
            <a:pPr marL="9017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На портале трудовых ресурсов HR Enbek можно через калькулятор провести расчёт размера </a:t>
            </a:r>
            <a:r>
              <a:rPr kumimoji="0" lang="ru-RU" sz="148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специальных социальных выплат работающим во вредных условиях труда</a:t>
            </a: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p>
          <a:p>
            <a:pPr marL="9017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Пользователь-работник должен быть верифицирован через ЭЦП. После верификации в личном кабинете, в разделе "Профиль" во вкладке "Данные работника", можно рассчитать предварительный размер выплаты.</a:t>
            </a:r>
          </a:p>
          <a:p>
            <a:pPr marL="9017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Расчёт можно произвести по трём признакам:</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без выплаты из Единого накопительного пенсионного фонда;</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выплата из ЕНПФ за счёт накоплений обязательных профессиональных пенсионных взносов;</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выплата из ЕНПФ за счёт накоплений ОППВ и обязательных пенсионных взносов.</a:t>
            </a:r>
          </a:p>
          <a:p>
            <a:pPr marL="9017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Любой из выбранных видов предварительных расчётов будет содержать в себе следующие данные:</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количество перечисленных ОППВ работодателем в месяцах;</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размер специального профессионального госпособия;</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выплата из компании по страхованию жизни;</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выплата от работодателя.</a:t>
            </a: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2149165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1747654411"/>
              </p:ext>
            </p:extLst>
          </p:nvPr>
        </p:nvGraphicFramePr>
        <p:xfrm>
          <a:off x="347133" y="565558"/>
          <a:ext cx="8449734" cy="3261360"/>
        </p:xfrm>
        <a:graphic>
          <a:graphicData uri="http://schemas.openxmlformats.org/drawingml/2006/table">
            <a:tbl>
              <a:tblPr firstRow="1" bandRow="1">
                <a:tableStyleId>{C083E6E3-FA7D-4D7B-A595-EF9225AFEA82}</a:tableStyleId>
              </a:tblPr>
              <a:tblGrid>
                <a:gridCol w="3594172">
                  <a:extLst>
                    <a:ext uri="{9D8B030D-6E8A-4147-A177-3AD203B41FA5}">
                      <a16:colId xmlns:a16="http://schemas.microsoft.com/office/drawing/2014/main" val="1448681955"/>
                    </a:ext>
                  </a:extLst>
                </a:gridCol>
                <a:gridCol w="4855562">
                  <a:extLst>
                    <a:ext uri="{9D8B030D-6E8A-4147-A177-3AD203B41FA5}">
                      <a16:colId xmlns:a16="http://schemas.microsoft.com/office/drawing/2014/main" val="2139285621"/>
                    </a:ext>
                  </a:extLst>
                </a:gridCol>
              </a:tblGrid>
              <a:tr h="278130">
                <a:tc>
                  <a:txBody>
                    <a:bodyPr/>
                    <a:lstStyle/>
                    <a:p>
                      <a:r>
                        <a:rPr lang="ru-RU" sz="1400" dirty="0">
                          <a:latin typeface="+mj-lt"/>
                        </a:rPr>
                        <a:t>ЗРК «О пенсионном обеспечении РК»</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highlight>
                            <a:srgbClr val="FFFF00"/>
                          </a:highlight>
                          <a:latin typeface="+mj-lt"/>
                        </a:rPr>
                        <a:t>Социальный кодекс</a:t>
                      </a:r>
                      <a:endParaRPr lang="ru-KZ" sz="1400" dirty="0">
                        <a:solidFill>
                          <a:schemeClr val="tx1">
                            <a:lumMod val="95000"/>
                            <a:lumOff val="5000"/>
                          </a:schemeClr>
                        </a:solidFill>
                        <a:highlight>
                          <a:srgbClr val="FFFF00"/>
                        </a:highlight>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278130">
                <a:tc>
                  <a:txBody>
                    <a:bodyPr/>
                    <a:lstStyle/>
                    <a:p>
                      <a:r>
                        <a:rPr lang="ru-RU" sz="1400" u="none" dirty="0">
                          <a:solidFill>
                            <a:schemeClr val="tx1"/>
                          </a:solidFill>
                          <a:latin typeface="+mj-lt"/>
                        </a:rPr>
                        <a:t>Статья </a:t>
                      </a:r>
                      <a:r>
                        <a:rPr lang="en-US" sz="1400" u="none" dirty="0">
                          <a:solidFill>
                            <a:schemeClr val="tx1"/>
                          </a:solidFill>
                          <a:latin typeface="+mj-lt"/>
                        </a:rPr>
                        <a:t>2</a:t>
                      </a:r>
                      <a:r>
                        <a:rPr lang="ru-RU" sz="1400" u="none" dirty="0">
                          <a:solidFill>
                            <a:schemeClr val="tx1"/>
                          </a:solidFill>
                          <a:latin typeface="+mj-lt"/>
                        </a:rPr>
                        <a:t>4</a:t>
                      </a:r>
                      <a:r>
                        <a:rPr lang="en-US" sz="1400" u="none" dirty="0">
                          <a:solidFill>
                            <a:schemeClr val="tx1"/>
                          </a:solidFill>
                          <a:latin typeface="+mj-lt"/>
                        </a:rPr>
                        <a:t> </a:t>
                      </a:r>
                      <a:r>
                        <a:rPr lang="ru-RU" sz="1400" u="none" dirty="0">
                          <a:solidFill>
                            <a:schemeClr val="tx1"/>
                          </a:solidFill>
                          <a:latin typeface="+mj-lt"/>
                        </a:rPr>
                        <a:t>Уплата ОПВ, ОППВ</a:t>
                      </a:r>
                      <a:endParaRPr lang="ru-KZ" sz="1400" u="none"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1" u="none" dirty="0">
                          <a:latin typeface="+mj-lt"/>
                        </a:rPr>
                        <a:t>Статья 248. Уплата ОПВ, </a:t>
                      </a:r>
                      <a:r>
                        <a:rPr lang="ru-RU" sz="1400" b="1" u="none" dirty="0">
                          <a:solidFill>
                            <a:schemeClr val="tx1"/>
                          </a:solidFill>
                          <a:latin typeface="+mj-lt"/>
                        </a:rPr>
                        <a:t>ОПВР,</a:t>
                      </a:r>
                      <a:r>
                        <a:rPr lang="ru-RU" sz="1400" b="1" u="none" dirty="0">
                          <a:latin typeface="+mj-lt"/>
                        </a:rPr>
                        <a:t> </a:t>
                      </a:r>
                      <a:r>
                        <a:rPr lang="ru-RU" sz="1400" b="1" u="none" dirty="0">
                          <a:solidFill>
                            <a:srgbClr val="0070C0"/>
                          </a:solidFill>
                          <a:latin typeface="+mj-lt"/>
                        </a:rPr>
                        <a:t>ОППВ</a:t>
                      </a:r>
                      <a:endParaRPr lang="ru-KZ" sz="1400" b="1" u="none" dirty="0">
                        <a:solidFill>
                          <a:srgbClr val="0070C0"/>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800100">
                <a:tc>
                  <a:txBody>
                    <a:bodyPr/>
                    <a:lstStyle/>
                    <a:p>
                      <a:r>
                        <a:rPr lang="ru-RU" sz="1400" b="0" u="none" dirty="0">
                          <a:solidFill>
                            <a:schemeClr val="tx1"/>
                          </a:solidFill>
                          <a:latin typeface="+mj-lt"/>
                        </a:rPr>
                        <a:t>1.ОПВ, ОППВ в ЕНПФ подлежат уплате </a:t>
                      </a:r>
                      <a:r>
                        <a:rPr lang="ru-RU" sz="1400" b="1" u="none" dirty="0">
                          <a:solidFill>
                            <a:schemeClr val="tx1"/>
                          </a:solidFill>
                          <a:latin typeface="+mj-lt"/>
                        </a:rPr>
                        <a:t>агентами</a:t>
                      </a:r>
                      <a:r>
                        <a:rPr lang="ru-RU" sz="1400" b="0" u="none" dirty="0">
                          <a:solidFill>
                            <a:schemeClr val="tx1"/>
                          </a:solidFill>
                          <a:latin typeface="+mj-lt"/>
                        </a:rPr>
                        <a:t> по ставкам, определяемым настоящим Законом.</a:t>
                      </a:r>
                      <a:endParaRPr lang="ru-KZ" sz="1400" b="0" u="none"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0" u="none" dirty="0">
                          <a:solidFill>
                            <a:schemeClr val="tx1">
                              <a:lumMod val="95000"/>
                              <a:lumOff val="5000"/>
                            </a:schemeClr>
                          </a:solidFill>
                          <a:latin typeface="+mj-lt"/>
                        </a:rPr>
                        <a:t>5. </a:t>
                      </a:r>
                      <a:r>
                        <a:rPr lang="ru-RU" sz="1400" b="0" u="none" dirty="0">
                          <a:solidFill>
                            <a:srgbClr val="0070C0"/>
                          </a:solidFill>
                          <a:latin typeface="+mj-lt"/>
                        </a:rPr>
                        <a:t>ОППВ </a:t>
                      </a:r>
                      <a:r>
                        <a:rPr lang="ru-RU" sz="1400" b="0" u="none" dirty="0">
                          <a:solidFill>
                            <a:schemeClr val="tx1">
                              <a:lumMod val="95000"/>
                              <a:lumOff val="5000"/>
                            </a:schemeClr>
                          </a:solidFill>
                          <a:latin typeface="+mj-lt"/>
                        </a:rPr>
                        <a:t>в ЕНПФ уплачиваются </a:t>
                      </a:r>
                      <a:r>
                        <a:rPr lang="ru-RU" sz="1400" b="1" u="none" dirty="0">
                          <a:solidFill>
                            <a:schemeClr val="tx1">
                              <a:lumMod val="95000"/>
                              <a:lumOff val="5000"/>
                            </a:schemeClr>
                          </a:solidFill>
                          <a:latin typeface="+mj-lt"/>
                        </a:rPr>
                        <a:t>агентами за работников</a:t>
                      </a:r>
                      <a:r>
                        <a:rPr lang="ru-RU" sz="1400" b="0" u="none" dirty="0">
                          <a:solidFill>
                            <a:schemeClr val="tx1">
                              <a:lumMod val="95000"/>
                              <a:lumOff val="5000"/>
                            </a:schemeClr>
                          </a:solidFill>
                          <a:latin typeface="+mj-lt"/>
                        </a:rPr>
                        <a:t>, занятых на работах с вредными условиями труда, профессии которых предусмотрены перечнем производств, работ, профессий работников, утвержденным уполномоченным государственным органом.</a:t>
                      </a:r>
                      <a:endParaRPr lang="ru-RU" sz="1400" b="0" u="none" dirty="0">
                        <a:solidFill>
                          <a:srgbClr val="FF0000"/>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5637030"/>
                  </a:ext>
                </a:extLst>
              </a:tr>
              <a:tr h="1348740">
                <a:tc>
                  <a:txBody>
                    <a:bodyPr/>
                    <a:lstStyle/>
                    <a:p>
                      <a:r>
                        <a:rPr lang="ru-RU" sz="1400" b="0" u="none" dirty="0">
                          <a:solidFill>
                            <a:schemeClr val="tx1"/>
                          </a:solidFill>
                          <a:latin typeface="+mj-lt"/>
                        </a:rPr>
                        <a:t>3. От уплаты ОППВ освобождается агент за: </a:t>
                      </a:r>
                    </a:p>
                    <a:p>
                      <a:r>
                        <a:rPr lang="ru-RU" sz="1400" b="0" u="none" dirty="0">
                          <a:solidFill>
                            <a:schemeClr val="tx1"/>
                          </a:solidFill>
                          <a:latin typeface="+mj-lt"/>
                        </a:rPr>
                        <a:t>1) Физлиц, достигших пенсионного возраста в соответствии с п.1 статьи 11 настоящего Закона;</a:t>
                      </a:r>
                    </a:p>
                    <a:p>
                      <a:r>
                        <a:rPr lang="ru-RU" sz="1400" b="0" u="none" dirty="0">
                          <a:solidFill>
                            <a:schemeClr val="tx1"/>
                          </a:solidFill>
                          <a:latin typeface="+mj-lt"/>
                        </a:rPr>
                        <a:t>2) Военнослужащих…;</a:t>
                      </a:r>
                    </a:p>
                    <a:p>
                      <a:r>
                        <a:rPr lang="ru-RU" sz="1400" b="0" u="none" dirty="0">
                          <a:solidFill>
                            <a:schemeClr val="tx1"/>
                          </a:solidFill>
                          <a:latin typeface="+mj-lt"/>
                        </a:rPr>
                        <a:t>3) Получателей пенсионных выплат за выслугу лет;</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solidFill>
                            <a:schemeClr val="tx1">
                              <a:lumMod val="95000"/>
                              <a:lumOff val="5000"/>
                            </a:schemeClr>
                          </a:solidFill>
                          <a:latin typeface="+mj-lt"/>
                        </a:rPr>
                        <a:t>5. От уплаты </a:t>
                      </a:r>
                      <a:r>
                        <a:rPr lang="ru-RU" sz="1400" u="none" dirty="0">
                          <a:solidFill>
                            <a:srgbClr val="0070C0"/>
                          </a:solidFill>
                          <a:latin typeface="+mj-lt"/>
                        </a:rPr>
                        <a:t>ОППВ</a:t>
                      </a:r>
                      <a:r>
                        <a:rPr lang="ru-RU" sz="1400" u="none" dirty="0">
                          <a:solidFill>
                            <a:schemeClr val="tx1">
                              <a:lumMod val="95000"/>
                              <a:lumOff val="5000"/>
                            </a:schemeClr>
                          </a:solidFill>
                          <a:latin typeface="+mj-lt"/>
                        </a:rPr>
                        <a:t> </a:t>
                      </a:r>
                      <a:r>
                        <a:rPr lang="ru-RU" sz="1400" u="none" dirty="0">
                          <a:solidFill>
                            <a:srgbClr val="0070C0"/>
                          </a:solidFill>
                          <a:latin typeface="+mj-lt"/>
                        </a:rPr>
                        <a:t>освобождается агент </a:t>
                      </a:r>
                      <a:r>
                        <a:rPr lang="ru-RU" sz="1400" u="none" dirty="0">
                          <a:solidFill>
                            <a:schemeClr val="tx1">
                              <a:lumMod val="95000"/>
                              <a:lumOff val="5000"/>
                            </a:schemeClr>
                          </a:solidFill>
                          <a:latin typeface="+mj-lt"/>
                        </a:rPr>
                        <a:t>за: </a:t>
                      </a:r>
                    </a:p>
                    <a:p>
                      <a:r>
                        <a:rPr lang="ru-RU" sz="1400" u="none" dirty="0">
                          <a:solidFill>
                            <a:schemeClr val="tx1">
                              <a:lumMod val="95000"/>
                              <a:lumOff val="5000"/>
                            </a:schemeClr>
                          </a:solidFill>
                          <a:latin typeface="+mj-lt"/>
                        </a:rPr>
                        <a:t>1) Физлиц, достигших пенсионного возраста в соответствии с п.1 статьи 207 настоящего Закона;</a:t>
                      </a:r>
                    </a:p>
                    <a:p>
                      <a:endParaRPr lang="ru-RU" sz="1400" u="none" dirty="0">
                        <a:solidFill>
                          <a:schemeClr val="tx1">
                            <a:lumMod val="95000"/>
                            <a:lumOff val="5000"/>
                          </a:schemeClr>
                        </a:solidFill>
                        <a:latin typeface="+mj-lt"/>
                      </a:endParaRPr>
                    </a:p>
                    <a:p>
                      <a:r>
                        <a:rPr lang="ru-RU" sz="1400" u="none" dirty="0">
                          <a:solidFill>
                            <a:schemeClr val="tx1">
                              <a:lumMod val="95000"/>
                              <a:lumOff val="5000"/>
                            </a:schemeClr>
                          </a:solidFill>
                          <a:latin typeface="+mj-lt"/>
                        </a:rPr>
                        <a:t>2) Военнослужащих…;</a:t>
                      </a:r>
                    </a:p>
                    <a:p>
                      <a:r>
                        <a:rPr lang="ru-RU" sz="1400" u="none" dirty="0">
                          <a:solidFill>
                            <a:schemeClr val="tx1">
                              <a:lumMod val="95000"/>
                              <a:lumOff val="5000"/>
                            </a:schemeClr>
                          </a:solidFill>
                          <a:latin typeface="+mj-lt"/>
                        </a:rPr>
                        <a:t>3) Получателей пенсионных выплат </a:t>
                      </a:r>
                    </a:p>
                    <a:p>
                      <a:r>
                        <a:rPr lang="ru-RU" sz="1400" u="none" dirty="0">
                          <a:solidFill>
                            <a:schemeClr val="tx1">
                              <a:lumMod val="95000"/>
                              <a:lumOff val="5000"/>
                            </a:schemeClr>
                          </a:solidFill>
                          <a:latin typeface="+mj-lt"/>
                        </a:rPr>
                        <a:t>за выслугу лет;</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7331768"/>
                  </a:ext>
                </a:extLst>
              </a:tr>
            </a:tbl>
          </a:graphicData>
        </a:graphic>
      </p:graphicFrame>
      <p:sp>
        <p:nvSpPr>
          <p:cNvPr id="6" name="TextBox 5">
            <a:extLst>
              <a:ext uri="{FF2B5EF4-FFF2-40B4-BE49-F238E27FC236}">
                <a16:creationId xmlns:a16="http://schemas.microsoft.com/office/drawing/2014/main" id="{9E5E23A1-2342-D4C6-06DC-5AB73B1C3E14}"/>
              </a:ext>
            </a:extLst>
          </p:cNvPr>
          <p:cNvSpPr txBox="1"/>
          <p:nvPr/>
        </p:nvSpPr>
        <p:spPr>
          <a:xfrm>
            <a:off x="347133" y="4114800"/>
            <a:ext cx="8449734" cy="954107"/>
          </a:xfrm>
          <a:prstGeom prst="rect">
            <a:avLst/>
          </a:prstGeom>
          <a:solidFill>
            <a:schemeClr val="accent3">
              <a:lumMod val="20000"/>
              <a:lumOff val="80000"/>
            </a:schemeClr>
          </a:solidFill>
          <a:scene3d>
            <a:camera prst="orthographicFront"/>
            <a:lightRig rig="threePt" dir="t"/>
          </a:scene3d>
          <a:sp3d>
            <a:bevelT/>
          </a:sp3d>
        </p:spPr>
        <p:txBody>
          <a:bodyPr wrap="square">
            <a:spAutoFit/>
          </a:bodyPr>
          <a:lstStyle/>
          <a:p>
            <a:r>
              <a:rPr lang="ru-RU" sz="1400" dirty="0">
                <a:latin typeface="+mj-lt"/>
              </a:rPr>
              <a:t>Постановление Правительства РК от 31 декабря 2013 года </a:t>
            </a:r>
            <a:r>
              <a:rPr lang="ru-RU" sz="1400" b="1" dirty="0">
                <a:latin typeface="+mj-lt"/>
              </a:rPr>
              <a:t>№ 1562</a:t>
            </a:r>
          </a:p>
          <a:p>
            <a:r>
              <a:rPr lang="ru-RU" sz="1400" dirty="0">
                <a:latin typeface="+mj-lt"/>
              </a:rPr>
              <a:t>«Об утверждении перечня производств, работ, профессий работников, занятых на работах с вредными условиями труда, в пользу которых агентами по уплате ОППВ за счет собственных средств осуществляются ОППВ»   (с изменениями и дополнениями по состоянию на 30.11.2021 г.)</a:t>
            </a:r>
            <a:endParaRPr lang="ru-KZ" sz="1400" dirty="0">
              <a:latin typeface="+mj-lt"/>
            </a:endParaRPr>
          </a:p>
        </p:txBody>
      </p:sp>
      <p:sp>
        <p:nvSpPr>
          <p:cNvPr id="7" name="Заголовок 1">
            <a:extLst>
              <a:ext uri="{FF2B5EF4-FFF2-40B4-BE49-F238E27FC236}">
                <a16:creationId xmlns:a16="http://schemas.microsoft.com/office/drawing/2014/main" id="{6EE39157-0FB1-430F-AD39-A3B05A7CC67E}"/>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KZ" sz="2200" b="1" dirty="0"/>
              <a:t>Глава 19. Пенсионные взносы</a:t>
            </a:r>
          </a:p>
        </p:txBody>
      </p:sp>
    </p:spTree>
    <p:extLst>
      <p:ext uri="{BB962C8B-B14F-4D97-AF65-F5344CB8AC3E}">
        <p14:creationId xmlns:p14="http://schemas.microsoft.com/office/powerpoint/2010/main" val="4229596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E077999-7465-DA89-41CB-B54ABB66E49D}"/>
              </a:ext>
            </a:extLst>
          </p:cNvPr>
          <p:cNvSpPr txBox="1"/>
          <p:nvPr/>
        </p:nvSpPr>
        <p:spPr>
          <a:xfrm>
            <a:off x="304800" y="457200"/>
            <a:ext cx="8839200" cy="63401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Приказом МТиСЗН от 24 мая 2023 года № </a:t>
            </a:r>
            <a:r>
              <a:rPr kumimoji="0" lang="ru-RU" sz="1400" b="1" i="0" u="none" strike="noStrike" kern="1200" cap="none" spc="0" normalizeH="0" baseline="0" noProof="0" dirty="0">
                <a:ln>
                  <a:noFill/>
                </a:ln>
                <a:solidFill>
                  <a:srgbClr val="0033CC"/>
                </a:solidFill>
                <a:effectLst/>
                <a:uLnTx/>
                <a:uFillTx/>
                <a:latin typeface="Times New Roman"/>
                <a:ea typeface="+mn-ea"/>
                <a:cs typeface="+mn-cs"/>
              </a:rPr>
              <a:t>170</a:t>
            </a:r>
            <a:r>
              <a:rPr kumimoji="0" lang="ru-RU" sz="1400" b="0" i="0" u="none" strike="noStrike" kern="1200" cap="none" spc="0" normalizeH="0" baseline="0" noProof="0" dirty="0">
                <a:ln>
                  <a:noFill/>
                </a:ln>
                <a:solidFill>
                  <a:prstClr val="black"/>
                </a:solidFill>
                <a:effectLst/>
                <a:uLnTx/>
                <a:uFillTx/>
                <a:latin typeface="Times New Roman"/>
                <a:ea typeface="+mn-ea"/>
                <a:cs typeface="+mn-cs"/>
              </a:rPr>
              <a:t> </a:t>
            </a:r>
            <a:r>
              <a:rPr kumimoji="0" lang="ru-RU" sz="1400" b="1" i="0" u="none" strike="noStrike" kern="1200" cap="none" spc="0" normalizeH="0" baseline="0" noProof="0" dirty="0">
                <a:ln>
                  <a:noFill/>
                </a:ln>
                <a:solidFill>
                  <a:prstClr val="black"/>
                </a:solidFill>
                <a:effectLst/>
                <a:highlight>
                  <a:srgbClr val="FFFF00"/>
                </a:highlight>
                <a:uLnTx/>
                <a:uFillTx/>
                <a:latin typeface="Times New Roman"/>
                <a:ea typeface="+mn-ea"/>
                <a:cs typeface="+mn-cs"/>
              </a:rPr>
              <a:t>с 1 июля 2023 года </a:t>
            </a:r>
            <a:r>
              <a:rPr kumimoji="0" lang="ru-RU" sz="1400" b="1" i="0" u="none" strike="noStrike" kern="1200" cap="none" spc="0" normalizeH="0" baseline="0" noProof="0" dirty="0">
                <a:ln>
                  <a:noFill/>
                </a:ln>
                <a:solidFill>
                  <a:prstClr val="black"/>
                </a:solidFill>
                <a:effectLst/>
                <a:uLnTx/>
                <a:uFillTx/>
                <a:latin typeface="Times New Roman"/>
                <a:ea typeface="+mn-ea"/>
                <a:cs typeface="+mn-cs"/>
              </a:rPr>
              <a:t>утвержден обновленный </a:t>
            </a:r>
            <a:r>
              <a:rPr kumimoji="0" lang="ru-RU" sz="1400" b="0" i="0" u="none" strike="noStrike" kern="1200" cap="none" spc="0" normalizeH="0" baseline="0" noProof="0" dirty="0">
                <a:ln>
                  <a:noFill/>
                </a:ln>
                <a:solidFill>
                  <a:prstClr val="black"/>
                </a:solidFill>
                <a:effectLst/>
                <a:uLnTx/>
                <a:uFillTx/>
                <a:latin typeface="Times New Roman"/>
                <a:ea typeface="+mn-ea"/>
                <a:cs typeface="+mn-cs"/>
              </a:rPr>
              <a:t>перечень производств, работ, профессий работников, занятых </a:t>
            </a:r>
            <a:r>
              <a:rPr kumimoji="0" lang="ru-RU" sz="1400" b="1" i="0" u="none" strike="noStrike" kern="1200" cap="none" spc="0" normalizeH="0" baseline="0" noProof="0" dirty="0">
                <a:ln>
                  <a:noFill/>
                </a:ln>
                <a:solidFill>
                  <a:prstClr val="black"/>
                </a:solidFill>
                <a:effectLst/>
                <a:uLnTx/>
                <a:uFillTx/>
                <a:latin typeface="Times New Roman"/>
                <a:ea typeface="+mn-ea"/>
                <a:cs typeface="+mn-cs"/>
              </a:rPr>
              <a:t>на работах с вредными условиями труда</a:t>
            </a:r>
            <a:r>
              <a:rPr kumimoji="0" lang="ru-RU" sz="1400" b="0" i="0" u="none" strike="noStrike" kern="1200" cap="none" spc="0" normalizeH="0" baseline="0" noProof="0" dirty="0">
                <a:ln>
                  <a:noFill/>
                </a:ln>
                <a:solidFill>
                  <a:prstClr val="black"/>
                </a:solidFill>
                <a:effectLst/>
                <a:uLnTx/>
                <a:uFillTx/>
                <a:latin typeface="Times New Roman"/>
                <a:ea typeface="+mn-ea"/>
                <a:cs typeface="+mn-cs"/>
              </a:rPr>
              <a:t>, в пользу которых налоговые агенты уплачивают ОППВ.</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В сравнении с действующим перечнем, </a:t>
            </a:r>
            <a:r>
              <a:rPr kumimoji="0" lang="ru-RU" sz="1400" b="1" i="0" u="none" strike="noStrike" kern="1200" cap="none" spc="0" normalizeH="0" baseline="0" noProof="0" dirty="0">
                <a:ln>
                  <a:noFill/>
                </a:ln>
                <a:solidFill>
                  <a:prstClr val="black"/>
                </a:solidFill>
                <a:effectLst/>
                <a:uLnTx/>
                <a:uFillTx/>
                <a:latin typeface="Times New Roman"/>
                <a:ea typeface="+mn-ea"/>
                <a:cs typeface="+mn-cs"/>
              </a:rPr>
              <a:t>обновленный содержит важные изменения </a:t>
            </a:r>
            <a:r>
              <a:rPr kumimoji="0" lang="ru-RU" sz="1400" b="0" i="0" u="none" strike="noStrike" kern="1200" cap="none" spc="0" normalizeH="0" baseline="0" noProof="0" dirty="0">
                <a:ln>
                  <a:noFill/>
                </a:ln>
                <a:solidFill>
                  <a:prstClr val="black"/>
                </a:solidFill>
                <a:effectLst/>
                <a:uLnTx/>
                <a:uFillTx/>
                <a:latin typeface="Times New Roman"/>
                <a:ea typeface="+mn-ea"/>
                <a:cs typeface="+mn-cs"/>
              </a:rPr>
              <a:t>в части перечня вредных профессий и работ.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Наибольшее количество изменений, внесено в главы: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Трубное производство (трубопрокатное, трубосварочное, электротрубосварочное, трубоволочильное, труболитейное, фитинговое, баллонное) и оцинковальные цехи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Коксовое, пекококсовое, термоантрацитовое и коксохимическое производство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Обжиг и вальцевание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Спекание шихты и промпродуктов</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Сушка шихты и промышленных продуктов</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Получение металла плавильным и электротермическим способами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Рафинирование металлов</a:t>
            </a:r>
            <a:endParaRPr kumimoji="0" lang="ru-KZ" sz="1400" b="0" i="0" u="none" strike="noStrike" kern="1200" cap="none" spc="0" normalizeH="0" baseline="0" noProof="0" dirty="0">
              <a:ln>
                <a:noFill/>
              </a:ln>
              <a:solidFill>
                <a:prstClr val="black"/>
              </a:solidFill>
              <a:effectLst/>
              <a:uLnTx/>
              <a:uFillTx/>
              <a:latin typeface="Times New Roman"/>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Получение металла электролитическим способом в растворах солей и щелочей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Производство порошков цветных металлов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Получение анодов и </a:t>
            </a:r>
            <a:r>
              <a:rPr kumimoji="0" lang="ru-RU" sz="1400" b="0" i="0" u="none" strike="noStrike" kern="1200" cap="none" spc="0" normalizeH="0" baseline="0" noProof="0" dirty="0" err="1">
                <a:ln>
                  <a:noFill/>
                </a:ln>
                <a:solidFill>
                  <a:prstClr val="black"/>
                </a:solidFill>
                <a:effectLst/>
                <a:uLnTx/>
                <a:uFillTx/>
                <a:latin typeface="Times New Roman"/>
                <a:ea typeface="+mn-ea"/>
                <a:cs typeface="+mn-cs"/>
              </a:rPr>
              <a:t>вайербарсов</a:t>
            </a:r>
            <a:r>
              <a:rPr kumimoji="0" lang="ru-RU" sz="1400" b="0" i="0" u="none" strike="noStrike" kern="1200" cap="none" spc="0" normalizeH="0" baseline="0" noProof="0" dirty="0">
                <a:ln>
                  <a:noFill/>
                </a:ln>
                <a:solidFill>
                  <a:prstClr val="black"/>
                </a:solidFill>
                <a:effectLst/>
                <a:uLnTx/>
                <a:uFillTx/>
                <a:latin typeface="Times New Roman"/>
                <a:ea typeface="+mn-ea"/>
                <a:cs typeface="+mn-cs"/>
              </a:rPr>
              <a:t>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Пылеулавливание и газоочистка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Переработка шламов</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Если в организации есть категории/профессии работников, занятые на вредных работах </a:t>
            </a:r>
            <a:r>
              <a:rPr kumimoji="0" lang="ru-RU" sz="1400" b="1" i="0" u="none" strike="noStrike" kern="1200" cap="none" spc="0" normalizeH="0" baseline="0" noProof="0" dirty="0">
                <a:ln>
                  <a:noFill/>
                </a:ln>
                <a:solidFill>
                  <a:prstClr val="black"/>
                </a:solidFill>
                <a:effectLst/>
                <a:highlight>
                  <a:srgbClr val="FFFF00"/>
                </a:highlight>
                <a:uLnTx/>
                <a:uFillTx/>
                <a:latin typeface="Times New Roman"/>
                <a:ea typeface="+mn-ea"/>
                <a:cs typeface="+mn-cs"/>
              </a:rPr>
              <a:t>не менее 80% рабочего времени</a:t>
            </a:r>
            <a:r>
              <a:rPr kumimoji="0" lang="ru-RU" sz="1400" b="0" i="0" u="none" strike="noStrike" kern="1200" cap="none" spc="0" normalizeH="0" baseline="0" noProof="0" dirty="0">
                <a:ln>
                  <a:noFill/>
                </a:ln>
                <a:solidFill>
                  <a:prstClr val="black"/>
                </a:solidFill>
                <a:effectLst/>
                <a:uLnTx/>
                <a:uFillTx/>
                <a:latin typeface="Times New Roman"/>
                <a:ea typeface="+mn-ea"/>
                <a:cs typeface="+mn-cs"/>
              </a:rPr>
              <a:t> и включенные в </a:t>
            </a:r>
            <a:r>
              <a:rPr kumimoji="0" lang="ru-RU" sz="1400" b="1" i="0" u="none" strike="noStrike" kern="1200" cap="none" spc="0" normalizeH="0" baseline="0" noProof="0" dirty="0">
                <a:ln>
                  <a:noFill/>
                </a:ln>
                <a:solidFill>
                  <a:prstClr val="black"/>
                </a:solidFill>
                <a:effectLst/>
                <a:highlight>
                  <a:srgbClr val="FFFF00"/>
                </a:highlight>
                <a:uLnTx/>
                <a:uFillTx/>
                <a:latin typeface="Times New Roman"/>
                <a:ea typeface="+mn-ea"/>
                <a:cs typeface="+mn-cs"/>
              </a:rPr>
              <a:t>Перечень №170, </a:t>
            </a:r>
            <a:r>
              <a:rPr kumimoji="0" lang="ru-RU" sz="1400" b="0" i="0" u="none" strike="noStrike" kern="1200" cap="none" spc="0" normalizeH="0" baseline="0" noProof="0" dirty="0">
                <a:ln>
                  <a:noFill/>
                </a:ln>
                <a:solidFill>
                  <a:prstClr val="black"/>
                </a:solidFill>
                <a:effectLst/>
                <a:uLnTx/>
                <a:uFillTx/>
                <a:latin typeface="Times New Roman"/>
                <a:ea typeface="+mn-ea"/>
                <a:cs typeface="+mn-cs"/>
              </a:rPr>
              <a:t>за них необходимо производить </a:t>
            </a:r>
            <a:r>
              <a:rPr kumimoji="0" lang="ru-RU" sz="1400" b="1" i="0" u="none" strike="noStrike" kern="1200" cap="none" spc="0" normalizeH="0" baseline="0" noProof="0" dirty="0">
                <a:ln>
                  <a:noFill/>
                </a:ln>
                <a:solidFill>
                  <a:prstClr val="black"/>
                </a:solidFill>
                <a:effectLst/>
                <a:highlight>
                  <a:srgbClr val="FFFF00"/>
                </a:highlight>
                <a:uLnTx/>
                <a:uFillTx/>
                <a:latin typeface="Times New Roman"/>
                <a:ea typeface="+mn-ea"/>
                <a:cs typeface="+mn-cs"/>
              </a:rPr>
              <a:t>уплату профессиональных пенсионных взносов 5%</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Приказ Мин. труда и соц. защиты населения РК от 24 мая 2023 года № 170 «Об утверждении перечня производств, работ, профессий работников, занятых на работах с вредными условиями труда, в пользу которых агентами по уплате ОППВ за счет собственных средств осуществляются обязательные профессиональные пенсионные взносы». Вводится в действие </a:t>
            </a:r>
            <a:r>
              <a:rPr kumimoji="0" lang="ru-RU" sz="1400" b="1" i="0" u="none" strike="noStrike" kern="1200" cap="none" spc="0" normalizeH="0" baseline="0" noProof="0" dirty="0">
                <a:ln>
                  <a:noFill/>
                </a:ln>
                <a:solidFill>
                  <a:prstClr val="black"/>
                </a:solidFill>
                <a:effectLst/>
                <a:uLnTx/>
                <a:uFillTx/>
                <a:latin typeface="Times New Roman"/>
                <a:ea typeface="+mn-ea"/>
                <a:cs typeface="+mn-cs"/>
              </a:rPr>
              <a:t>с 1 июля 2023 года.</a:t>
            </a:r>
          </a:p>
        </p:txBody>
      </p:sp>
      <p:sp>
        <p:nvSpPr>
          <p:cNvPr id="6" name="Заголовок 1">
            <a:extLst>
              <a:ext uri="{FF2B5EF4-FFF2-40B4-BE49-F238E27FC236}">
                <a16:creationId xmlns:a16="http://schemas.microsoft.com/office/drawing/2014/main" id="{0ACA36BF-25B9-439B-B07D-5CA438500954}"/>
              </a:ext>
            </a:extLst>
          </p:cNvPr>
          <p:cNvSpPr txBox="1">
            <a:spLocks/>
          </p:cNvSpPr>
          <p:nvPr/>
        </p:nvSpPr>
        <p:spPr>
          <a:xfrm>
            <a:off x="76200" y="0"/>
            <a:ext cx="8839200" cy="533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a:ea typeface="+mj-ea"/>
                <a:cs typeface="+mj-cs"/>
              </a:rPr>
              <a:t>С 1 июля 2023 года действует новый перечень профессий для уплаты </a:t>
            </a:r>
            <a:r>
              <a:rPr kumimoji="0" lang="ru-RU" sz="1900" b="1" i="0" u="none" strike="noStrike" kern="1200" cap="none" spc="0" normalizeH="0" baseline="0" noProof="0" dirty="0">
                <a:ln>
                  <a:noFill/>
                </a:ln>
                <a:solidFill>
                  <a:prstClr val="black"/>
                </a:solidFill>
                <a:effectLst/>
                <a:highlight>
                  <a:srgbClr val="FFFF00"/>
                </a:highlight>
                <a:uLnTx/>
                <a:uFillTx/>
                <a:latin typeface="Times New Roman"/>
                <a:ea typeface="+mj-ea"/>
                <a:cs typeface="+mj-cs"/>
              </a:rPr>
              <a:t>ОППВ</a:t>
            </a:r>
            <a:endParaRPr kumimoji="0" lang="ru-KZ" sz="1900" b="1" i="0" u="none" strike="noStrike" kern="1200" cap="none" spc="0" normalizeH="0" baseline="0" noProof="0" dirty="0">
              <a:ln>
                <a:noFill/>
              </a:ln>
              <a:solidFill>
                <a:prstClr val="black"/>
              </a:solidFill>
              <a:effectLst/>
              <a:highlight>
                <a:srgbClr val="FFFF00"/>
              </a:highlight>
              <a:uLnTx/>
              <a:uFillTx/>
              <a:latin typeface="Times New Roman"/>
              <a:ea typeface="+mj-ea"/>
              <a:cs typeface="+mj-cs"/>
            </a:endParaRPr>
          </a:p>
        </p:txBody>
      </p:sp>
    </p:spTree>
    <p:extLst>
      <p:ext uri="{BB962C8B-B14F-4D97-AF65-F5344CB8AC3E}">
        <p14:creationId xmlns:p14="http://schemas.microsoft.com/office/powerpoint/2010/main" val="405096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733132-89C5-572B-CBF9-F204FC9CAF42}"/>
              </a:ext>
            </a:extLst>
          </p:cNvPr>
          <p:cNvSpPr>
            <a:spLocks noGrp="1"/>
          </p:cNvSpPr>
          <p:nvPr>
            <p:ph type="title"/>
          </p:nvPr>
        </p:nvSpPr>
        <p:spPr>
          <a:xfrm>
            <a:off x="304800" y="98774"/>
            <a:ext cx="8534400" cy="365125"/>
          </a:xfrm>
        </p:spPr>
        <p:txBody>
          <a:bodyPr>
            <a:noAutofit/>
          </a:bodyPr>
          <a:lstStyle/>
          <a:p>
            <a:r>
              <a:rPr lang="ru-RU" sz="2200" b="1" dirty="0"/>
              <a:t>Статья 1. Основные понятия, используемые в настоящем Кодексе</a:t>
            </a:r>
            <a:endParaRPr lang="ru-KZ" sz="2200" b="1" dirty="0"/>
          </a:p>
        </p:txBody>
      </p:sp>
      <p:sp>
        <p:nvSpPr>
          <p:cNvPr id="5" name="TextBox 4">
            <a:extLst>
              <a:ext uri="{FF2B5EF4-FFF2-40B4-BE49-F238E27FC236}">
                <a16:creationId xmlns:a16="http://schemas.microsoft.com/office/drawing/2014/main" id="{89B8A4AF-39C5-5DFB-16CC-E066B089B227}"/>
              </a:ext>
            </a:extLst>
          </p:cNvPr>
          <p:cNvSpPr txBox="1"/>
          <p:nvPr/>
        </p:nvSpPr>
        <p:spPr>
          <a:xfrm>
            <a:off x="443299" y="609600"/>
            <a:ext cx="8257402" cy="341324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18) </a:t>
            </a:r>
            <a:r>
              <a:rPr kumimoji="0" lang="ru-RU" sz="1660" b="1" i="0" u="none" strike="noStrike" kern="1200" cap="none" spc="0" normalizeH="0" baseline="0" noProof="0" dirty="0">
                <a:ln>
                  <a:noFill/>
                </a:ln>
                <a:solidFill>
                  <a:prstClr val="black"/>
                </a:solidFill>
                <a:effectLst/>
                <a:uLnTx/>
                <a:uFillTx/>
                <a:latin typeface="Times New Roman"/>
                <a:ea typeface="+mn-ea"/>
                <a:cs typeface="+mn-cs"/>
              </a:rPr>
              <a:t>плательщик социальных отчислений </a:t>
            </a:r>
            <a:r>
              <a:rPr kumimoji="0" lang="ru-RU" sz="1660" b="0" i="0" u="none" strike="noStrike" kern="1200" cap="none" spc="0" normalizeH="0" baseline="0" noProof="0" dirty="0">
                <a:ln>
                  <a:noFill/>
                </a:ln>
                <a:solidFill>
                  <a:prstClr val="black"/>
                </a:solidFill>
                <a:effectLst/>
                <a:uLnTx/>
                <a:uFillTx/>
                <a:latin typeface="Times New Roman"/>
                <a:ea typeface="+mn-ea"/>
                <a:cs typeface="+mn-cs"/>
              </a:rPr>
              <a:t>(далее - плательщик) – </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работодатель, </a:t>
            </a:r>
          </a:p>
          <a:p>
            <a:pPr marL="214313" marR="0" lvl="0" indent="-2143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660" b="0" i="0" strike="noStrike" kern="1200" cap="none" spc="0" normalizeH="0" baseline="0" noProof="0" dirty="0">
                <a:ln>
                  <a:noFill/>
                </a:ln>
                <a:solidFill>
                  <a:prstClr val="black"/>
                </a:solidFill>
                <a:effectLst/>
                <a:uLnTx/>
                <a:uFillTx/>
                <a:latin typeface="Times New Roman"/>
                <a:ea typeface="+mn-ea"/>
                <a:cs typeface="+mn-cs"/>
              </a:rPr>
              <a:t>ИП, в том числе крестьянское или фермерское хозяйство, лицо, занимающееся частной практикой, осуществляющие исчисление и уплату социальных отчислений в ГФСС в порядке, установленном законодательством РК, в том числе налоговые агенты, определенные налоговым законодательством РК, осуществляющие уплату социальных отчислений в ГФСС </a:t>
            </a:r>
            <a:r>
              <a:rPr kumimoji="0" lang="ru-RU" sz="1660" b="1" i="0" strike="noStrike" kern="1200" cap="none" spc="0" normalizeH="0" baseline="0" noProof="0" dirty="0">
                <a:ln>
                  <a:noFill/>
                </a:ln>
                <a:solidFill>
                  <a:prstClr val="black"/>
                </a:solidFill>
                <a:effectLst/>
                <a:uLnTx/>
                <a:uFillTx/>
                <a:latin typeface="Times New Roman"/>
                <a:ea typeface="+mn-ea"/>
                <a:cs typeface="+mn-cs"/>
              </a:rPr>
              <a:t>за физических лиц, получающих доходы по договорам ГПХ, предметом которых является выполнение работ (оказание услуг).</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strike="noStrike" kern="1200" cap="none" spc="0" normalizeH="0" baseline="0" noProof="0" dirty="0">
                <a:ln>
                  <a:noFill/>
                </a:ln>
                <a:solidFill>
                  <a:prstClr val="black"/>
                </a:solidFill>
                <a:effectLst/>
                <a:uLnTx/>
                <a:uFillTx/>
                <a:latin typeface="Times New Roman"/>
                <a:ea typeface="+mn-ea"/>
                <a:cs typeface="+mn-cs"/>
              </a:rPr>
              <a:t>В качестве плательщика социальных отчислений признаются местные исполнительные органы или иные юридические лица при выплате материальной выгоды </a:t>
            </a:r>
            <a:r>
              <a:rPr kumimoji="0" lang="ru-RU" sz="1660" b="1" i="0" strike="noStrike" kern="1200" cap="none" spc="0" normalizeH="0" baseline="0" noProof="0" dirty="0">
                <a:ln>
                  <a:noFill/>
                </a:ln>
                <a:solidFill>
                  <a:prstClr val="black"/>
                </a:solidFill>
                <a:effectLst/>
                <a:uLnTx/>
                <a:uFillTx/>
                <a:latin typeface="Times New Roman"/>
                <a:ea typeface="+mn-ea"/>
                <a:cs typeface="+mn-cs"/>
              </a:rPr>
              <a:t>индивидуальным помощникам </a:t>
            </a:r>
            <a:r>
              <a:rPr kumimoji="0" lang="ru-RU" sz="1660" b="0" i="0" strike="noStrike" kern="1200" cap="none" spc="0" normalizeH="0" baseline="0" noProof="0" dirty="0">
                <a:ln>
                  <a:noFill/>
                </a:ln>
                <a:solidFill>
                  <a:prstClr val="black"/>
                </a:solidFill>
                <a:effectLst/>
                <a:uLnTx/>
                <a:uFillTx/>
                <a:latin typeface="Times New Roman"/>
                <a:ea typeface="+mn-ea"/>
                <a:cs typeface="+mn-cs"/>
              </a:rPr>
              <a:t>в соответствии с абзацем девятым подпункта 31) пункта 2 статьи 319 НК</a:t>
            </a:r>
            <a:r>
              <a:rPr kumimoji="0" lang="ru-RU" sz="1660" b="0" i="0" u="none" strike="noStrike" kern="1200" cap="none" spc="0" normalizeH="0" baseline="0" noProof="0" dirty="0">
                <a:ln>
                  <a:noFill/>
                </a:ln>
                <a:solidFill>
                  <a:prstClr val="black"/>
                </a:solidFill>
                <a:effectLst/>
                <a:uLnTx/>
                <a:uFillTx/>
                <a:latin typeface="Times New Roman"/>
                <a:ea typeface="+mn-ea"/>
                <a:cs typeface="+mn-cs"/>
              </a:rPr>
              <a:t>;</a:t>
            </a:r>
            <a:endParaRPr kumimoji="0" lang="ru-KZ" sz="1660" b="0" i="0" u="none" strike="noStrike" kern="1200" cap="none" spc="0" normalizeH="0" baseline="0" noProof="0" dirty="0">
              <a:ln>
                <a:noFill/>
              </a:ln>
              <a:solidFill>
                <a:prstClr val="black"/>
              </a:solidFill>
              <a:effectLst/>
              <a:uLnTx/>
              <a:uFillTx/>
              <a:latin typeface="Times New Roman"/>
              <a:ea typeface="+mn-ea"/>
              <a:cs typeface="+mn-cs"/>
            </a:endParaRPr>
          </a:p>
        </p:txBody>
      </p:sp>
    </p:spTree>
    <p:extLst>
      <p:ext uri="{BB962C8B-B14F-4D97-AF65-F5344CB8AC3E}">
        <p14:creationId xmlns:p14="http://schemas.microsoft.com/office/powerpoint/2010/main" val="3395443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35AAF99-0392-0008-AC87-F6916FD2C6D1}"/>
              </a:ext>
            </a:extLst>
          </p:cNvPr>
          <p:cNvSpPr txBox="1"/>
          <p:nvPr/>
        </p:nvSpPr>
        <p:spPr>
          <a:xfrm>
            <a:off x="144993" y="228600"/>
            <a:ext cx="8937730" cy="6187720"/>
          </a:xfrm>
          <a:prstGeom prst="rect">
            <a:avLst/>
          </a:prstGeom>
          <a:noFill/>
        </p:spPr>
        <p:txBody>
          <a:bodyPr wrap="square">
            <a:spAutoFit/>
          </a:bodyPr>
          <a:lstStyle/>
          <a:p>
            <a:pPr defTabSz="844083"/>
            <a:r>
              <a:rPr lang="ru-RU" sz="1366" b="1" dirty="0">
                <a:solidFill>
                  <a:prstClr val="black"/>
                </a:solidFill>
                <a:latin typeface="Times New Roman" panose="02020603050405020304" pitchFamily="18" charset="0"/>
                <a:cs typeface="Times New Roman" panose="02020603050405020304" pitchFamily="18" charset="0"/>
              </a:rPr>
              <a:t>Перечень</a:t>
            </a:r>
            <a:r>
              <a:rPr lang="ru-RU" sz="1366" dirty="0">
                <a:solidFill>
                  <a:prstClr val="black"/>
                </a:solidFill>
                <a:latin typeface="Times New Roman" panose="02020603050405020304" pitchFamily="18" charset="0"/>
                <a:cs typeface="Times New Roman" panose="02020603050405020304" pitchFamily="18" charset="0"/>
              </a:rPr>
              <a:t> производств, работ, профессий работников, </a:t>
            </a:r>
            <a:r>
              <a:rPr lang="ru-RU" sz="1366" b="1" dirty="0">
                <a:solidFill>
                  <a:prstClr val="black"/>
                </a:solidFill>
                <a:latin typeface="Times New Roman" panose="02020603050405020304" pitchFamily="18" charset="0"/>
                <a:cs typeface="Times New Roman" panose="02020603050405020304" pitchFamily="18" charset="0"/>
              </a:rPr>
              <a:t>занятых на работах с вредными условиями труда</a:t>
            </a:r>
            <a:r>
              <a:rPr lang="ru-RU" sz="1366" dirty="0">
                <a:solidFill>
                  <a:prstClr val="black"/>
                </a:solidFill>
                <a:latin typeface="Times New Roman" panose="02020603050405020304" pitchFamily="18" charset="0"/>
                <a:cs typeface="Times New Roman" panose="02020603050405020304" pitchFamily="18" charset="0"/>
              </a:rPr>
              <a:t>, в пользу которых агентами по уплате ОППВ за счет собственных средств. Приказ Минтруда и соцзащиты населения РК от 24.05.2023г № 170.</a:t>
            </a:r>
          </a:p>
          <a:p>
            <a:pPr defTabSz="844083"/>
            <a:endParaRPr lang="ru-RU" sz="1366" dirty="0">
              <a:solidFill>
                <a:prstClr val="black"/>
              </a:solidFill>
              <a:latin typeface="Times New Roman" panose="02020603050405020304" pitchFamily="18" charset="0"/>
              <a:cs typeface="Times New Roman" panose="02020603050405020304" pitchFamily="18" charset="0"/>
            </a:endParaRPr>
          </a:p>
          <a:p>
            <a:pPr defTabSz="844083"/>
            <a:r>
              <a:rPr lang="ru-RU" sz="1366" dirty="0">
                <a:solidFill>
                  <a:prstClr val="black"/>
                </a:solidFill>
                <a:latin typeface="Times New Roman" panose="02020603050405020304" pitchFamily="18" charset="0"/>
                <a:cs typeface="Times New Roman" panose="02020603050405020304" pitchFamily="18" charset="0"/>
              </a:rPr>
              <a:t>Глава 9. Прочие работы</a:t>
            </a:r>
          </a:p>
          <a:p>
            <a:pPr defTabSz="844083"/>
            <a:r>
              <a:rPr lang="ru-RU" sz="1366" dirty="0">
                <a:solidFill>
                  <a:prstClr val="black"/>
                </a:solidFill>
                <a:latin typeface="Times New Roman" panose="02020603050405020304" pitchFamily="18" charset="0"/>
                <a:cs typeface="Times New Roman" panose="02020603050405020304" pitchFamily="18" charset="0"/>
              </a:rPr>
              <a:t>Раздел 119. Работники, занятые </a:t>
            </a:r>
            <a:r>
              <a:rPr lang="ru-RU" sz="1366" b="1" dirty="0">
                <a:solidFill>
                  <a:srgbClr val="0000CC"/>
                </a:solidFill>
                <a:latin typeface="Times New Roman" panose="02020603050405020304" pitchFamily="18" charset="0"/>
                <a:cs typeface="Times New Roman" panose="02020603050405020304" pitchFamily="18" charset="0"/>
              </a:rPr>
              <a:t>не менее 80 % рабочего времени</a:t>
            </a:r>
            <a:r>
              <a:rPr lang="ru-RU" sz="1366" dirty="0">
                <a:solidFill>
                  <a:prstClr val="black"/>
                </a:solidFill>
                <a:latin typeface="Times New Roman" panose="02020603050405020304" pitchFamily="18" charset="0"/>
                <a:cs typeface="Times New Roman" panose="02020603050405020304" pitchFamily="18" charset="0"/>
              </a:rPr>
              <a:t>:</a:t>
            </a:r>
          </a:p>
          <a:p>
            <a:pPr defTabSz="844083"/>
            <a:r>
              <a:rPr lang="ru-RU" sz="1366" dirty="0">
                <a:solidFill>
                  <a:prstClr val="black"/>
                </a:solidFill>
                <a:latin typeface="Times New Roman" panose="02020603050405020304" pitchFamily="18" charset="0"/>
                <a:cs typeface="Times New Roman" panose="02020603050405020304" pitchFamily="18" charset="0"/>
              </a:rPr>
              <a:t>работники, занятые на рентгеновских установках в промышленности и медицинских учреждениях, а также их регулировкой и наладкой.</a:t>
            </a:r>
          </a:p>
          <a:p>
            <a:pPr defTabSz="844083"/>
            <a:endParaRPr lang="ru-RU" sz="1366" dirty="0">
              <a:solidFill>
                <a:prstClr val="black"/>
              </a:solidFill>
              <a:latin typeface="Times New Roman" panose="02020603050405020304" pitchFamily="18" charset="0"/>
              <a:cs typeface="Times New Roman" panose="02020603050405020304" pitchFamily="18" charset="0"/>
            </a:endParaRPr>
          </a:p>
          <a:p>
            <a:pPr defTabSz="844083"/>
            <a:r>
              <a:rPr lang="ru-RU" sz="1366" dirty="0">
                <a:solidFill>
                  <a:prstClr val="black"/>
                </a:solidFill>
                <a:latin typeface="Times New Roman" panose="02020603050405020304" pitchFamily="18" charset="0"/>
                <a:cs typeface="Times New Roman" panose="02020603050405020304" pitchFamily="18" charset="0"/>
              </a:rPr>
              <a:t>Раздел 13. Учреждения здравоохранения, социального обеспечения и культуры</a:t>
            </a:r>
          </a:p>
          <a:p>
            <a:pPr defTabSz="844083"/>
            <a:r>
              <a:rPr lang="ru-RU" sz="1366" dirty="0">
                <a:solidFill>
                  <a:prstClr val="black"/>
                </a:solidFill>
                <a:latin typeface="Times New Roman" panose="02020603050405020304" pitchFamily="18" charset="0"/>
                <a:cs typeface="Times New Roman" panose="02020603050405020304" pitchFamily="18" charset="0"/>
              </a:rPr>
              <a:t>161. Работники, занятые </a:t>
            </a:r>
            <a:r>
              <a:rPr lang="ru-RU" sz="1366" b="1" dirty="0">
                <a:solidFill>
                  <a:prstClr val="black"/>
                </a:solidFill>
                <a:latin typeface="Times New Roman" panose="02020603050405020304" pitchFamily="18" charset="0"/>
                <a:cs typeface="Times New Roman" panose="02020603050405020304" pitchFamily="18" charset="0"/>
              </a:rPr>
              <a:t>не менее 80 % рабочего времени </a:t>
            </a:r>
            <a:r>
              <a:rPr lang="ru-RU" sz="1366" dirty="0">
                <a:solidFill>
                  <a:prstClr val="black"/>
                </a:solidFill>
                <a:latin typeface="Times New Roman" panose="02020603050405020304" pitchFamily="18" charset="0"/>
                <a:cs typeface="Times New Roman" panose="02020603050405020304" pitchFamily="18" charset="0"/>
              </a:rPr>
              <a:t>в учреждениях здравоохранения, социального обеспечения и культуры:</a:t>
            </a:r>
          </a:p>
          <a:p>
            <a:pPr defTabSz="844083"/>
            <a:r>
              <a:rPr lang="ru-RU" sz="1366" dirty="0">
                <a:solidFill>
                  <a:prstClr val="black"/>
                </a:solidFill>
                <a:latin typeface="Times New Roman" panose="02020603050405020304" pitchFamily="18" charset="0"/>
                <a:cs typeface="Times New Roman" panose="02020603050405020304" pitchFamily="18" charset="0"/>
              </a:rPr>
              <a:t>артист балета;</a:t>
            </a:r>
          </a:p>
          <a:p>
            <a:pPr defTabSz="844083"/>
            <a:r>
              <a:rPr lang="ru-RU" sz="1366" dirty="0">
                <a:solidFill>
                  <a:prstClr val="black"/>
                </a:solidFill>
                <a:latin typeface="Times New Roman" panose="02020603050405020304" pitchFamily="18" charset="0"/>
                <a:cs typeface="Times New Roman" panose="02020603050405020304" pitchFamily="18" charset="0"/>
              </a:rPr>
              <a:t>врачи, медицинский (средний и младший) персонал в отделениях и кабинетах химиотерапии онкологических организаций (подразделений);</a:t>
            </a:r>
          </a:p>
          <a:p>
            <a:pPr defTabSz="844083"/>
            <a:r>
              <a:rPr lang="ru-RU" sz="1366" dirty="0">
                <a:solidFill>
                  <a:prstClr val="black"/>
                </a:solidFill>
                <a:latin typeface="Times New Roman" panose="02020603050405020304" pitchFamily="18" charset="0"/>
                <a:cs typeface="Times New Roman" panose="02020603050405020304" pitchFamily="18" charset="0"/>
              </a:rPr>
              <a:t>медицинские работники, непосредственно обслуживающие больных в противотуберкулезных организациях (отделениях, кабинетах), лепрозориях;</a:t>
            </a:r>
          </a:p>
          <a:p>
            <a:pPr defTabSz="844083"/>
            <a:r>
              <a:rPr lang="ru-RU" sz="1366" dirty="0">
                <a:solidFill>
                  <a:prstClr val="black"/>
                </a:solidFill>
                <a:latin typeface="Times New Roman" panose="02020603050405020304" pitchFamily="18" charset="0"/>
                <a:cs typeface="Times New Roman" panose="02020603050405020304" pitchFamily="18" charset="0"/>
              </a:rPr>
              <a:t>медицинские работники патологоанатомических бюро и отделений;</a:t>
            </a:r>
          </a:p>
          <a:p>
            <a:pPr defTabSz="844083"/>
            <a:r>
              <a:rPr lang="ru-RU" sz="1366" dirty="0">
                <a:solidFill>
                  <a:prstClr val="black"/>
                </a:solidFill>
                <a:latin typeface="Times New Roman" panose="02020603050405020304" pitchFamily="18" charset="0"/>
                <a:cs typeface="Times New Roman" panose="02020603050405020304" pitchFamily="18" charset="0"/>
              </a:rPr>
              <a:t>работники организаций здравоохранения, постоянно и непосредственно работающие с радиоактивными веществами;</a:t>
            </a:r>
          </a:p>
          <a:p>
            <a:pPr defTabSz="844083"/>
            <a:r>
              <a:rPr lang="ru-RU" sz="1366" dirty="0">
                <a:solidFill>
                  <a:prstClr val="black"/>
                </a:solidFill>
                <a:latin typeface="Times New Roman" panose="02020603050405020304" pitchFamily="18" charset="0"/>
                <a:cs typeface="Times New Roman" panose="02020603050405020304" pitchFamily="18" charset="0"/>
              </a:rPr>
              <a:t>медицинские работники, работающие в отделениях (кабинетах) лучевой диагностики и терапии;</a:t>
            </a:r>
          </a:p>
          <a:p>
            <a:pPr defTabSz="844083"/>
            <a:r>
              <a:rPr lang="ru-RU" sz="1366" dirty="0">
                <a:solidFill>
                  <a:prstClr val="black"/>
                </a:solidFill>
                <a:latin typeface="Times New Roman" panose="02020603050405020304" pitchFamily="18" charset="0"/>
                <a:cs typeface="Times New Roman" panose="02020603050405020304" pitchFamily="18" charset="0"/>
              </a:rPr>
              <a:t>работники организаций, работающие с микроорганизмами 1-3 группы патогенности.</a:t>
            </a:r>
          </a:p>
          <a:p>
            <a:pPr defTabSz="844083"/>
            <a:endParaRPr lang="ru-RU" sz="1366" dirty="0">
              <a:solidFill>
                <a:prstClr val="black"/>
              </a:solidFill>
              <a:latin typeface="Times New Roman" panose="02020603050405020304" pitchFamily="18" charset="0"/>
              <a:cs typeface="Times New Roman" panose="02020603050405020304" pitchFamily="18" charset="0"/>
            </a:endParaRPr>
          </a:p>
          <a:p>
            <a:pPr defTabSz="844083"/>
            <a:r>
              <a:rPr lang="ru-RU" sz="1366" dirty="0">
                <a:solidFill>
                  <a:prstClr val="black"/>
                </a:solidFill>
                <a:latin typeface="Times New Roman" panose="02020603050405020304" pitchFamily="18" charset="0"/>
                <a:cs typeface="Times New Roman" panose="02020603050405020304" pitchFamily="18" charset="0"/>
              </a:rPr>
              <a:t>Раздел 17. Общие профессии</a:t>
            </a:r>
          </a:p>
          <a:p>
            <a:pPr defTabSz="844083"/>
            <a:r>
              <a:rPr lang="ru-RU" sz="1366" dirty="0">
                <a:solidFill>
                  <a:prstClr val="black"/>
                </a:solidFill>
                <a:latin typeface="Times New Roman" panose="02020603050405020304" pitchFamily="18" charset="0"/>
                <a:cs typeface="Times New Roman" panose="02020603050405020304" pitchFamily="18" charset="0"/>
              </a:rPr>
              <a:t>180. Работники, занятые на работах не менее 80 % рабочего времени:</a:t>
            </a:r>
          </a:p>
          <a:p>
            <a:pPr defTabSz="844083"/>
            <a:r>
              <a:rPr lang="ru-RU" sz="1366" dirty="0">
                <a:solidFill>
                  <a:prstClr val="black"/>
                </a:solidFill>
                <a:latin typeface="Times New Roman" panose="02020603050405020304" pitchFamily="18" charset="0"/>
                <a:cs typeface="Times New Roman" panose="02020603050405020304" pitchFamily="18" charset="0"/>
              </a:rPr>
              <a:t>работник, непосредственно выполняющие работы с микроорганизмами 1 и 2 групп патогенности;</a:t>
            </a:r>
          </a:p>
          <a:p>
            <a:pPr defTabSz="844083"/>
            <a:r>
              <a:rPr lang="ru-RU" sz="1366" dirty="0">
                <a:solidFill>
                  <a:prstClr val="black"/>
                </a:solidFill>
                <a:latin typeface="Times New Roman" panose="02020603050405020304" pitchFamily="18" charset="0"/>
                <a:cs typeface="Times New Roman" panose="02020603050405020304" pitchFamily="18" charset="0"/>
              </a:rPr>
              <a:t>работник (врач судебно-медицинский эксперт, медицинская сестра, лаборант, санитар), непосредственно занятый в производстве судебных экспертиз и исследований;</a:t>
            </a:r>
          </a:p>
          <a:p>
            <a:pPr defTabSz="844083"/>
            <a:r>
              <a:rPr lang="ru-RU" sz="1366" dirty="0">
                <a:solidFill>
                  <a:prstClr val="black"/>
                </a:solidFill>
                <a:latin typeface="Times New Roman" panose="02020603050405020304" pitchFamily="18" charset="0"/>
                <a:cs typeface="Times New Roman" panose="02020603050405020304" pitchFamily="18" charset="0"/>
              </a:rPr>
              <a:t>работник, непосредственно занятый на работах с микроорганизмами 1 группы патогенности, против которых не разработано эффективных средств профилактики и лечения;</a:t>
            </a:r>
          </a:p>
        </p:txBody>
      </p:sp>
    </p:spTree>
    <p:extLst>
      <p:ext uri="{BB962C8B-B14F-4D97-AF65-F5344CB8AC3E}">
        <p14:creationId xmlns:p14="http://schemas.microsoft.com/office/powerpoint/2010/main" val="21412323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91597" y="152400"/>
            <a:ext cx="9041298" cy="6458115"/>
          </a:xfrm>
          <a:prstGeom prst="rect">
            <a:avLst/>
          </a:prstGeom>
        </p:spPr>
        <p:txBody>
          <a:bodyPr wrap="square">
            <a:spAutoFit/>
          </a:bodyPr>
          <a:lstStyle/>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Утвержден  перечень с 01.07.23г </a:t>
            </a:r>
            <a:r>
              <a:rPr lang="ru-RU" sz="1532" b="1" dirty="0">
                <a:solidFill>
                  <a:prstClr val="black"/>
                </a:solidFill>
                <a:latin typeface="Times New Roman" panose="02020603050405020304" pitchFamily="18" charset="0"/>
                <a:cs typeface="Times New Roman" panose="02020603050405020304" pitchFamily="18" charset="0"/>
              </a:rPr>
              <a:t>по уплате ОППВ </a:t>
            </a:r>
            <a:r>
              <a:rPr lang="ru-RU" sz="1532" dirty="0">
                <a:solidFill>
                  <a:prstClr val="black"/>
                </a:solidFill>
                <a:latin typeface="Times New Roman" panose="02020603050405020304" pitchFamily="18" charset="0"/>
                <a:cs typeface="Times New Roman" panose="02020603050405020304" pitchFamily="18" charset="0"/>
              </a:rPr>
              <a:t>за счет собственных средств.</a:t>
            </a:r>
          </a:p>
          <a:p>
            <a:pPr marL="8793"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Перечень утвержден Приказом Министра труда и социальной защиты населения РК </a:t>
            </a:r>
            <a:r>
              <a:rPr lang="ru-RU" sz="1532" b="1" dirty="0">
                <a:solidFill>
                  <a:prstClr val="black"/>
                </a:solidFill>
                <a:latin typeface="Times New Roman" panose="02020603050405020304" pitchFamily="18" charset="0"/>
                <a:cs typeface="Times New Roman" panose="02020603050405020304" pitchFamily="18" charset="0"/>
              </a:rPr>
              <a:t>от 24 мая 2023 года </a:t>
            </a:r>
            <a:r>
              <a:rPr lang="ru-RU" sz="1532" dirty="0">
                <a:solidFill>
                  <a:prstClr val="black"/>
                </a:solidFill>
                <a:latin typeface="Times New Roman" panose="02020603050405020304" pitchFamily="18" charset="0"/>
                <a:cs typeface="Times New Roman" panose="02020603050405020304" pitchFamily="18" charset="0"/>
              </a:rPr>
              <a:t>№ 170 в целях реализации п.5 ст.248 Социального кодекса и вводится </a:t>
            </a:r>
            <a:r>
              <a:rPr lang="ru-RU" sz="1532" b="1" dirty="0">
                <a:solidFill>
                  <a:prstClr val="black"/>
                </a:solidFill>
                <a:latin typeface="Times New Roman" panose="02020603050405020304" pitchFamily="18" charset="0"/>
                <a:cs typeface="Times New Roman" panose="02020603050405020304" pitchFamily="18" charset="0"/>
              </a:rPr>
              <a:t>с 1 июля 2023г.</a:t>
            </a:r>
          </a:p>
          <a:p>
            <a:pPr marL="8793" defTabSz="844083">
              <a:defRPr/>
            </a:pPr>
            <a:r>
              <a:rPr lang="ru-RU" sz="1532" b="1" dirty="0">
                <a:solidFill>
                  <a:prstClr val="black"/>
                </a:solidFill>
                <a:latin typeface="Times New Roman" panose="02020603050405020304" pitchFamily="18" charset="0"/>
                <a:cs typeface="Times New Roman" panose="02020603050405020304" pitchFamily="18" charset="0"/>
              </a:rPr>
              <a:t> Разделы:</a:t>
            </a: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1) горные работы;</a:t>
            </a: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2) рудоподготовка, обогащение, окускование (агломерация, брикетирование, окомкование), обжиг руд и нерудных ископаемых;</a:t>
            </a: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3) металлургическое производство (черные металлы);</a:t>
            </a: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4) металлургическое производство (цветные металлы);</a:t>
            </a: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5) металлообработка;</a:t>
            </a: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6) химическое производство;</a:t>
            </a: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7) атомная промышленность;</a:t>
            </a: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8) работы с радиоактивными веществами, источниками ионизирующих излучений, бериллием, танталом, ниобием и редкоземельными элементами;</a:t>
            </a: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9) прочие работы;</a:t>
            </a: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10) производство строительных материалов;</a:t>
            </a: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11) целлюлозно-бумажное и деревообрабатывающее производство;</a:t>
            </a: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12) производство медикаментов, медицинских и биологических препаратов и материалов;</a:t>
            </a: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13) учреждения здравоохранения, социального обеспечения и культуры;</a:t>
            </a: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14) транспорт;</a:t>
            </a: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15) производство метизов;</a:t>
            </a: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16) легкая промышленность;</a:t>
            </a: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17) </a:t>
            </a:r>
            <a:r>
              <a:rPr lang="ru-RU" sz="1532" b="1" dirty="0">
                <a:solidFill>
                  <a:prstClr val="black"/>
                </a:solidFill>
                <a:latin typeface="Times New Roman" panose="02020603050405020304" pitchFamily="18" charset="0"/>
                <a:cs typeface="Times New Roman" panose="02020603050405020304" pitchFamily="18" charset="0"/>
              </a:rPr>
              <a:t>общие </a:t>
            </a:r>
            <a:r>
              <a:rPr lang="ru-RU" sz="1532" dirty="0">
                <a:solidFill>
                  <a:prstClr val="black"/>
                </a:solidFill>
                <a:latin typeface="Times New Roman" panose="02020603050405020304" pitchFamily="18" charset="0"/>
                <a:cs typeface="Times New Roman" panose="02020603050405020304" pitchFamily="18" charset="0"/>
              </a:rPr>
              <a:t>профессии.</a:t>
            </a:r>
          </a:p>
          <a:p>
            <a:pPr marL="8793"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marL="8793" defTabSz="844083">
              <a:defRPr/>
            </a:pPr>
            <a:r>
              <a:rPr lang="ru-RU" sz="1532" dirty="0">
                <a:solidFill>
                  <a:prstClr val="black"/>
                </a:solidFill>
                <a:latin typeface="Times New Roman" panose="02020603050405020304" pitchFamily="18" charset="0"/>
                <a:cs typeface="Times New Roman" panose="02020603050405020304" pitchFamily="18" charset="0"/>
              </a:rPr>
              <a:t>ОППВ, подлежащие уплате в ЕНПФ, устанавливаются в размере 5% от ежемесячного дохода работника, принимаемого для исчисления ОППВ.</a:t>
            </a:r>
            <a:endParaRPr lang="ru-RU" sz="1754"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257093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5662BB5-5E75-F012-9812-6A32A4ED53C1}"/>
              </a:ext>
            </a:extLst>
          </p:cNvPr>
          <p:cNvSpPr txBox="1"/>
          <p:nvPr/>
        </p:nvSpPr>
        <p:spPr>
          <a:xfrm>
            <a:off x="228600" y="124522"/>
            <a:ext cx="8686800" cy="5201424"/>
          </a:xfrm>
          <a:prstGeom prst="rect">
            <a:avLst/>
          </a:prstGeom>
          <a:noFill/>
        </p:spPr>
        <p:txBody>
          <a:bodyPr wrap="square">
            <a:spAutoFit/>
          </a:bodyPr>
          <a:lstStyle/>
          <a:p>
            <a:pPr algn="l"/>
            <a:r>
              <a:rPr lang="ru-RU" sz="1660" b="0" i="0" dirty="0">
                <a:solidFill>
                  <a:srgbClr val="333333"/>
                </a:solidFill>
                <a:effectLst/>
                <a:latin typeface="Times New Roman" panose="02020603050405020304" pitchFamily="18" charset="0"/>
                <a:cs typeface="Times New Roman" panose="02020603050405020304" pitchFamily="18" charset="0"/>
              </a:rPr>
              <a:t>Поправки вносятся в Гражданский, Трудовой, Социальный кодексы и Закон «Об обязательном страховании работника от несчастных случаев при исполнении им трудовых (служебных) обязанностей».</a:t>
            </a:r>
          </a:p>
          <a:p>
            <a:pPr algn="l"/>
            <a:endParaRPr lang="ru-RU" sz="1660" b="0" i="0" dirty="0">
              <a:solidFill>
                <a:srgbClr val="333333"/>
              </a:solidFill>
              <a:effectLst/>
              <a:latin typeface="Times New Roman" panose="02020603050405020304" pitchFamily="18" charset="0"/>
              <a:cs typeface="Times New Roman" panose="02020603050405020304" pitchFamily="18" charset="0"/>
            </a:endParaRPr>
          </a:p>
          <a:p>
            <a:pPr algn="l"/>
            <a:r>
              <a:rPr lang="ru-RU" sz="1660" b="1" i="0" dirty="0">
                <a:solidFill>
                  <a:srgbClr val="333333"/>
                </a:solidFill>
                <a:effectLst/>
                <a:latin typeface="Times New Roman" panose="02020603050405020304" pitchFamily="18" charset="0"/>
                <a:cs typeface="Times New Roman" panose="02020603050405020304" pitchFamily="18" charset="0"/>
              </a:rPr>
              <a:t>Основными целями и задачами законодательных поправок являются: </a:t>
            </a:r>
            <a:endParaRPr lang="ru-RU" sz="1660" b="0" i="0" dirty="0">
              <a:solidFill>
                <a:srgbClr val="333333"/>
              </a:solidFill>
              <a:effectLst/>
              <a:latin typeface="Times New Roman" panose="02020603050405020304" pitchFamily="18" charset="0"/>
              <a:cs typeface="Times New Roman" panose="02020603050405020304" pitchFamily="18" charset="0"/>
            </a:endParaRPr>
          </a:p>
          <a:p>
            <a:pPr marL="285750" indent="-285750" algn="l">
              <a:buFont typeface="Wingdings" panose="05000000000000000000" pitchFamily="2" charset="2"/>
              <a:buChar char="ü"/>
            </a:pPr>
            <a:r>
              <a:rPr lang="ru-RU" sz="1660" b="0" i="0" dirty="0">
                <a:solidFill>
                  <a:srgbClr val="333333"/>
                </a:solidFill>
                <a:effectLst/>
                <a:latin typeface="Times New Roman" panose="02020603050405020304" pitchFamily="18" charset="0"/>
                <a:cs typeface="Times New Roman" panose="02020603050405020304" pitchFamily="18" charset="0"/>
              </a:rPr>
              <a:t>внедрение специальной социальной выплаты работникам, занятым во вредных условиях труда; </a:t>
            </a:r>
          </a:p>
          <a:p>
            <a:pPr marL="285750" indent="-285750" algn="l">
              <a:buFont typeface="Wingdings" panose="05000000000000000000" pitchFamily="2" charset="2"/>
              <a:buChar char="ü"/>
            </a:pPr>
            <a:r>
              <a:rPr lang="ru-RU" sz="1660" b="0" i="0" dirty="0">
                <a:solidFill>
                  <a:srgbClr val="333333"/>
                </a:solidFill>
                <a:effectLst/>
                <a:latin typeface="Times New Roman" panose="02020603050405020304" pitchFamily="18" charset="0"/>
                <a:cs typeface="Times New Roman" panose="02020603050405020304" pitchFamily="18" charset="0"/>
              </a:rPr>
              <a:t>совершенствование системы обязательного социального страхования работника от несчастных случаев при исполнении им трудовых обязанностей; </a:t>
            </a:r>
          </a:p>
          <a:p>
            <a:pPr marL="285750" indent="-285750" algn="l">
              <a:buFont typeface="Wingdings" panose="05000000000000000000" pitchFamily="2" charset="2"/>
              <a:buChar char="ü"/>
            </a:pPr>
            <a:r>
              <a:rPr lang="ru-RU" sz="1660" b="0" i="0" dirty="0">
                <a:solidFill>
                  <a:srgbClr val="333333"/>
                </a:solidFill>
                <a:effectLst/>
                <a:latin typeface="Times New Roman" panose="02020603050405020304" pitchFamily="18" charset="0"/>
                <a:cs typeface="Times New Roman" panose="02020603050405020304" pitchFamily="18" charset="0"/>
              </a:rPr>
              <a:t>предоставление регрессникам переходного периода права на получение страховых выплат.</a:t>
            </a:r>
          </a:p>
          <a:p>
            <a:pPr algn="l"/>
            <a:r>
              <a:rPr lang="ru-RU" sz="1660" b="0" i="0" dirty="0">
                <a:solidFill>
                  <a:srgbClr val="333333"/>
                </a:solidFill>
                <a:effectLst/>
                <a:latin typeface="Times New Roman" panose="02020603050405020304" pitchFamily="18" charset="0"/>
                <a:cs typeface="Times New Roman" panose="02020603050405020304" pitchFamily="18" charset="0"/>
              </a:rPr>
              <a:t>Обязательными условиями назначения спец. соцвыплаты являются: </a:t>
            </a:r>
            <a:r>
              <a:rPr lang="ru-RU" sz="1660" b="1" i="0" dirty="0">
                <a:solidFill>
                  <a:srgbClr val="333333"/>
                </a:solidFill>
                <a:effectLst/>
                <a:latin typeface="Times New Roman" panose="02020603050405020304" pitchFamily="18" charset="0"/>
                <a:cs typeface="Times New Roman" panose="02020603050405020304" pitchFamily="18" charset="0"/>
              </a:rPr>
              <a:t>достижение 55-летнего возраста</a:t>
            </a:r>
            <a:r>
              <a:rPr lang="ru-RU" sz="1660" b="0" i="0" dirty="0">
                <a:solidFill>
                  <a:srgbClr val="333333"/>
                </a:solidFill>
                <a:effectLst/>
                <a:latin typeface="Times New Roman" panose="02020603050405020304" pitchFamily="18" charset="0"/>
                <a:cs typeface="Times New Roman" panose="02020603050405020304" pitchFamily="18" charset="0"/>
              </a:rPr>
              <a:t> и наличие профессиональных пенсионных отчислений в ЕНПФ </a:t>
            </a:r>
            <a:r>
              <a:rPr lang="ru-RU" sz="1660" b="1" i="0" dirty="0">
                <a:solidFill>
                  <a:srgbClr val="333333"/>
                </a:solidFill>
                <a:effectLst/>
                <a:latin typeface="Times New Roman" panose="02020603050405020304" pitchFamily="18" charset="0"/>
                <a:cs typeface="Times New Roman" panose="02020603050405020304" pitchFamily="18" charset="0"/>
              </a:rPr>
              <a:t>за последние 7 лет</a:t>
            </a:r>
            <a:r>
              <a:rPr lang="ru-RU" sz="1660" b="0" i="0" dirty="0">
                <a:solidFill>
                  <a:srgbClr val="333333"/>
                </a:solidFill>
                <a:effectLst/>
                <a:latin typeface="Times New Roman" panose="02020603050405020304" pitchFamily="18" charset="0"/>
                <a:cs typeface="Times New Roman" panose="02020603050405020304" pitchFamily="18" charset="0"/>
              </a:rPr>
              <a:t>.</a:t>
            </a:r>
            <a:br>
              <a:rPr lang="ru-RU" sz="1660" b="1" i="0" dirty="0">
                <a:solidFill>
                  <a:srgbClr val="333333"/>
                </a:solidFill>
                <a:effectLst/>
                <a:latin typeface="Times New Roman" panose="02020603050405020304" pitchFamily="18" charset="0"/>
                <a:cs typeface="Times New Roman" panose="02020603050405020304" pitchFamily="18" charset="0"/>
              </a:rPr>
            </a:br>
            <a:endParaRPr lang="ru-RU" sz="1660" b="0" i="0" dirty="0">
              <a:solidFill>
                <a:srgbClr val="333333"/>
              </a:solidFill>
              <a:effectLst/>
              <a:latin typeface="Times New Roman" panose="02020603050405020304" pitchFamily="18" charset="0"/>
              <a:cs typeface="Times New Roman" panose="02020603050405020304" pitchFamily="18" charset="0"/>
            </a:endParaRPr>
          </a:p>
          <a:p>
            <a:pPr algn="l"/>
            <a:r>
              <a:rPr lang="ru-RU" sz="1660" b="1" i="0" dirty="0">
                <a:solidFill>
                  <a:srgbClr val="333333"/>
                </a:solidFill>
                <a:effectLst/>
                <a:latin typeface="Times New Roman" panose="02020603050405020304" pitchFamily="18" charset="0"/>
                <a:cs typeface="Times New Roman" panose="02020603050405020304" pitchFamily="18" charset="0"/>
              </a:rPr>
              <a:t>Специальная социальная выплата будет состоять из нескольких компонентов и осуществляться из четырех источников: </a:t>
            </a:r>
            <a:endParaRPr lang="ru-RU" sz="1660" b="0" i="0" dirty="0">
              <a:solidFill>
                <a:srgbClr val="333333"/>
              </a:solidFill>
              <a:effectLst/>
              <a:latin typeface="Times New Roman" panose="02020603050405020304" pitchFamily="18" charset="0"/>
              <a:cs typeface="Times New Roman" panose="02020603050405020304" pitchFamily="18" charset="0"/>
            </a:endParaRPr>
          </a:p>
          <a:p>
            <a:pPr marL="285750" indent="-285750" algn="l">
              <a:buFont typeface="Wingdings" panose="05000000000000000000" pitchFamily="2" charset="2"/>
              <a:buChar char="ü"/>
            </a:pPr>
            <a:r>
              <a:rPr lang="ru-RU" sz="1660" b="0" i="0" dirty="0">
                <a:solidFill>
                  <a:srgbClr val="333333"/>
                </a:solidFill>
                <a:effectLst/>
                <a:latin typeface="Times New Roman" panose="02020603050405020304" pitchFamily="18" charset="0"/>
                <a:cs typeface="Times New Roman" panose="02020603050405020304" pitchFamily="18" charset="0"/>
              </a:rPr>
              <a:t>специальное профессиональное пособие из республиканского бюджета в размере 2 прожиточных минимумов (далее – ПМ); </a:t>
            </a:r>
          </a:p>
          <a:p>
            <a:pPr marL="285750" indent="-285750" algn="l">
              <a:buFont typeface="Wingdings" panose="05000000000000000000" pitchFamily="2" charset="2"/>
              <a:buChar char="ü"/>
            </a:pPr>
            <a:r>
              <a:rPr lang="ru-RU" sz="1660" b="0" i="0" dirty="0">
                <a:solidFill>
                  <a:srgbClr val="333333"/>
                </a:solidFill>
                <a:effectLst/>
                <a:latin typeface="Times New Roman" panose="02020603050405020304" pitchFamily="18" charset="0"/>
                <a:cs typeface="Times New Roman" panose="02020603050405020304" pitchFamily="18" charset="0"/>
              </a:rPr>
              <a:t>из компаний по страхованию жизни в размере 1 ПМ; </a:t>
            </a:r>
          </a:p>
          <a:p>
            <a:pPr marL="285750" indent="-285750" algn="l">
              <a:buFont typeface="Wingdings" panose="05000000000000000000" pitchFamily="2" charset="2"/>
              <a:buChar char="ü"/>
            </a:pPr>
            <a:r>
              <a:rPr lang="ru-RU" sz="1660" b="0" i="0" u="sng" dirty="0">
                <a:solidFill>
                  <a:srgbClr val="333333"/>
                </a:solidFill>
                <a:effectLst/>
                <a:latin typeface="Times New Roman" panose="02020603050405020304" pitchFamily="18" charset="0"/>
                <a:cs typeface="Times New Roman" panose="02020603050405020304" pitchFamily="18" charset="0"/>
              </a:rPr>
              <a:t>за счет средств </a:t>
            </a:r>
            <a:r>
              <a:rPr lang="ru-RU" sz="1660" b="1" i="0" u="sng" dirty="0">
                <a:solidFill>
                  <a:srgbClr val="333333"/>
                </a:solidFill>
                <a:effectLst/>
                <a:latin typeface="Times New Roman" panose="02020603050405020304" pitchFamily="18" charset="0"/>
                <a:cs typeface="Times New Roman" panose="02020603050405020304" pitchFamily="18" charset="0"/>
              </a:rPr>
              <a:t>работодателей </a:t>
            </a:r>
            <a:r>
              <a:rPr lang="ru-RU" sz="1660" b="0" i="0" u="sng" dirty="0">
                <a:solidFill>
                  <a:srgbClr val="333333"/>
                </a:solidFill>
                <a:effectLst/>
                <a:latin typeface="Times New Roman" panose="02020603050405020304" pitchFamily="18" charset="0"/>
                <a:cs typeface="Times New Roman" panose="02020603050405020304" pitchFamily="18" charset="0"/>
              </a:rPr>
              <a:t>в размере 1 ПМ (ПМ - 43 407 тенге на 2024 год); </a:t>
            </a:r>
            <a:endParaRPr lang="ru-RU" sz="1660" b="0" i="0" dirty="0">
              <a:solidFill>
                <a:srgbClr val="333333"/>
              </a:solidFill>
              <a:effectLst/>
              <a:latin typeface="Times New Roman" panose="02020603050405020304" pitchFamily="18" charset="0"/>
              <a:cs typeface="Times New Roman" panose="02020603050405020304" pitchFamily="18" charset="0"/>
            </a:endParaRPr>
          </a:p>
          <a:p>
            <a:pPr marL="285750" indent="-285750" algn="l">
              <a:buFont typeface="Wingdings" panose="05000000000000000000" pitchFamily="2" charset="2"/>
              <a:buChar char="ü"/>
            </a:pPr>
            <a:r>
              <a:rPr lang="ru-RU" sz="1660" b="0" i="0" dirty="0">
                <a:solidFill>
                  <a:srgbClr val="333333"/>
                </a:solidFill>
                <a:effectLst/>
                <a:latin typeface="Times New Roman" panose="02020603050405020304" pitchFamily="18" charset="0"/>
                <a:cs typeface="Times New Roman" panose="02020603050405020304" pitchFamily="18" charset="0"/>
              </a:rPr>
              <a:t>из ЕНПФ за счет ОПВР. .</a:t>
            </a:r>
            <a:endParaRPr lang="ru-RU" sz="166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583276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5662BB5-5E75-F012-9812-6A32A4ED53C1}"/>
              </a:ext>
            </a:extLst>
          </p:cNvPr>
          <p:cNvSpPr txBox="1"/>
          <p:nvPr/>
        </p:nvSpPr>
        <p:spPr>
          <a:xfrm>
            <a:off x="228600" y="124522"/>
            <a:ext cx="8686800" cy="6223242"/>
          </a:xfrm>
          <a:prstGeom prst="rect">
            <a:avLst/>
          </a:prstGeom>
          <a:noFill/>
        </p:spPr>
        <p:txBody>
          <a:bodyPr wrap="square">
            <a:spAutoFit/>
          </a:bodyPr>
          <a:lstStyle/>
          <a:p>
            <a:pPr algn="l"/>
            <a:r>
              <a:rPr lang="ru-RU" sz="1660" b="0" i="0" dirty="0">
                <a:solidFill>
                  <a:srgbClr val="333333"/>
                </a:solidFill>
                <a:effectLst/>
                <a:latin typeface="Times New Roman" panose="02020603050405020304" pitchFamily="18" charset="0"/>
                <a:cs typeface="Times New Roman" panose="02020603050405020304" pitchFamily="18" charset="0"/>
              </a:rPr>
              <a:t>Поправки вносятся в Гражданский, Трудовой, Социальный кодексы и Закон «Об обязательном страховании работника от несчастных случаев при исполнении им трудовых (служебных) обязанностей».</a:t>
            </a:r>
          </a:p>
          <a:p>
            <a:pPr algn="l"/>
            <a:br>
              <a:rPr lang="ru-RU" sz="1660" dirty="0">
                <a:latin typeface="Times New Roman" panose="02020603050405020304" pitchFamily="18" charset="0"/>
                <a:cs typeface="Times New Roman" panose="02020603050405020304" pitchFamily="18" charset="0"/>
              </a:rPr>
            </a:br>
            <a:r>
              <a:rPr lang="ru-RU" sz="1660" dirty="0">
                <a:solidFill>
                  <a:srgbClr val="333333"/>
                </a:solidFill>
                <a:latin typeface="Times New Roman" panose="02020603050405020304" pitchFamily="18" charset="0"/>
                <a:cs typeface="Times New Roman" panose="02020603050405020304" pitchFamily="18" charset="0"/>
              </a:rPr>
              <a:t>Р</a:t>
            </a:r>
            <a:r>
              <a:rPr lang="ru-RU" sz="1660" b="0" i="0" dirty="0">
                <a:solidFill>
                  <a:srgbClr val="333333"/>
                </a:solidFill>
                <a:effectLst/>
                <a:latin typeface="Times New Roman" panose="02020603050405020304" pitchFamily="18" charset="0"/>
                <a:cs typeface="Times New Roman" panose="02020603050405020304" pitchFamily="18" charset="0"/>
              </a:rPr>
              <a:t>аботникам предоставляется право на получение выплат из ЕНПФ за счет обязательных пенсионных взносов с учетом имеющихся пенсионных накоплений.</a:t>
            </a:r>
          </a:p>
          <a:p>
            <a:pPr algn="l"/>
            <a:r>
              <a:rPr lang="ru-RU" sz="1660" b="1" i="0" dirty="0">
                <a:solidFill>
                  <a:srgbClr val="333333"/>
                </a:solidFill>
                <a:effectLst/>
                <a:latin typeface="Times New Roman" panose="02020603050405020304" pitchFamily="18" charset="0"/>
                <a:cs typeface="Times New Roman" panose="02020603050405020304" pitchFamily="18" charset="0"/>
              </a:rPr>
              <a:t>Выплата будет осуществляться до пенсионного возраста.</a:t>
            </a:r>
            <a:r>
              <a:rPr lang="ru-RU" sz="1660" b="0" i="0" dirty="0">
                <a:solidFill>
                  <a:srgbClr val="333333"/>
                </a:solidFill>
                <a:effectLst/>
                <a:latin typeface="Times New Roman" panose="02020603050405020304" pitchFamily="18" charset="0"/>
                <a:cs typeface="Times New Roman" panose="02020603050405020304" pitchFamily="18" charset="0"/>
              </a:rPr>
              <a:t> Для получения спецсоцвыплаты нужно будет </a:t>
            </a:r>
            <a:r>
              <a:rPr lang="ru-RU" sz="1660" b="1" i="0" dirty="0">
                <a:solidFill>
                  <a:srgbClr val="333333"/>
                </a:solidFill>
                <a:effectLst/>
                <a:latin typeface="Times New Roman" panose="02020603050405020304" pitchFamily="18" charset="0"/>
                <a:cs typeface="Times New Roman" panose="02020603050405020304" pitchFamily="18" charset="0"/>
              </a:rPr>
              <a:t>уйти с работы </a:t>
            </a:r>
            <a:r>
              <a:rPr lang="ru-RU" sz="1660" b="0" i="0" dirty="0">
                <a:solidFill>
                  <a:srgbClr val="333333"/>
                </a:solidFill>
                <a:effectLst/>
                <a:latin typeface="Times New Roman" panose="02020603050405020304" pitchFamily="18" charset="0"/>
                <a:cs typeface="Times New Roman" panose="02020603050405020304" pitchFamily="18" charset="0"/>
              </a:rPr>
              <a:t>с вредными условиями труда. Т.е. работники могут перевестись на легкую работу (получать зарплату и выплату) или выйти на отдых и получать выплату до назначения пенсии.</a:t>
            </a:r>
          </a:p>
          <a:p>
            <a:pPr algn="l"/>
            <a:r>
              <a:rPr lang="ru-RU" sz="1660" b="1" i="0" dirty="0">
                <a:solidFill>
                  <a:srgbClr val="333333"/>
                </a:solidFill>
                <a:effectLst/>
                <a:latin typeface="Times New Roman" panose="02020603050405020304" pitchFamily="18" charset="0"/>
                <a:cs typeface="Times New Roman" panose="02020603050405020304" pitchFamily="18" charset="0"/>
              </a:rPr>
              <a:t>Также законодательными поправками предусматривается совершенствование системы обязательного страхования работника от несчастных случаев при исполнении трудовых обязанностей, направленное на:</a:t>
            </a:r>
            <a:endParaRPr lang="ru-RU" sz="1660" b="0" i="0" dirty="0">
              <a:solidFill>
                <a:srgbClr val="333333"/>
              </a:solidFill>
              <a:effectLst/>
              <a:latin typeface="Times New Roman" panose="02020603050405020304" pitchFamily="18" charset="0"/>
              <a:cs typeface="Times New Roman" panose="02020603050405020304" pitchFamily="18" charset="0"/>
            </a:endParaRPr>
          </a:p>
          <a:p>
            <a:pPr marL="285750" indent="-285750" algn="l">
              <a:buFont typeface="Wingdings" panose="05000000000000000000" pitchFamily="2" charset="2"/>
              <a:buChar char="ü"/>
            </a:pPr>
            <a:r>
              <a:rPr lang="ru-RU" sz="1660" b="0" i="0" dirty="0">
                <a:solidFill>
                  <a:srgbClr val="333333"/>
                </a:solidFill>
                <a:effectLst/>
                <a:latin typeface="Times New Roman" panose="02020603050405020304" pitchFamily="18" charset="0"/>
                <a:cs typeface="Times New Roman" panose="02020603050405020304" pitchFamily="18" charset="0"/>
              </a:rPr>
              <a:t>возмещение компаниями по страхованию жизни расходов работодателя на превентивные меры в пределах до 6% от уплаченной страховой премии;</a:t>
            </a:r>
          </a:p>
          <a:p>
            <a:pPr marL="285750" indent="-285750" algn="l">
              <a:buFont typeface="Wingdings" panose="05000000000000000000" pitchFamily="2" charset="2"/>
              <a:buChar char="ü"/>
            </a:pPr>
            <a:r>
              <a:rPr lang="ru-RU" sz="1660" b="0" i="0" dirty="0">
                <a:solidFill>
                  <a:srgbClr val="333333"/>
                </a:solidFill>
                <a:effectLst/>
                <a:latin typeface="Times New Roman" panose="02020603050405020304" pitchFamily="18" charset="0"/>
                <a:cs typeface="Times New Roman" panose="02020603050405020304" pitchFamily="18" charset="0"/>
              </a:rPr>
              <a:t>возмещение компаниями по страхованию жизни расходов на реабилитационные меры в пределах до 6% от уплаченной страховой премии;</a:t>
            </a:r>
          </a:p>
          <a:p>
            <a:pPr marL="285750" indent="-285750" algn="l">
              <a:buFont typeface="Wingdings" panose="05000000000000000000" pitchFamily="2" charset="2"/>
              <a:buChar char="ü"/>
            </a:pPr>
            <a:r>
              <a:rPr lang="ru-RU" sz="1660" b="0" i="0" dirty="0">
                <a:solidFill>
                  <a:srgbClr val="333333"/>
                </a:solidFill>
                <a:effectLst/>
                <a:latin typeface="Times New Roman" panose="02020603050405020304" pitchFamily="18" charset="0"/>
                <a:cs typeface="Times New Roman" panose="02020603050405020304" pitchFamily="18" charset="0"/>
              </a:rPr>
              <a:t>оплата компаниями по страхованию жизни санаторно-курортного лечения пострадавшего работника в размере до 100 месячных расчетных показателей;</a:t>
            </a:r>
          </a:p>
          <a:p>
            <a:pPr marL="285750" indent="-285750" algn="l">
              <a:buFont typeface="Wingdings" panose="05000000000000000000" pitchFamily="2" charset="2"/>
              <a:buChar char="ü"/>
            </a:pPr>
            <a:r>
              <a:rPr lang="ru-RU" sz="1660" b="0" i="0" dirty="0">
                <a:solidFill>
                  <a:srgbClr val="333333"/>
                </a:solidFill>
                <a:effectLst/>
                <a:latin typeface="Times New Roman" panose="02020603050405020304" pitchFamily="18" charset="0"/>
                <a:cs typeface="Times New Roman" panose="02020603050405020304" pitchFamily="18" charset="0"/>
              </a:rPr>
              <a:t>исключение вины работника при определении размера возмещения вреда (страховой выплаты) в результате несчастного случая.</a:t>
            </a:r>
          </a:p>
          <a:p>
            <a:pPr algn="l"/>
            <a:r>
              <a:rPr lang="ru-RU" sz="1660" b="0" i="0" dirty="0">
                <a:solidFill>
                  <a:srgbClr val="333333"/>
                </a:solidFill>
                <a:effectLst/>
                <a:latin typeface="Times New Roman" panose="02020603050405020304" pitchFamily="18" charset="0"/>
                <a:cs typeface="Times New Roman" panose="02020603050405020304" pitchFamily="18" charset="0"/>
              </a:rPr>
              <a:t>Внедрение спецсоцвыплаты обеспечит солидарную ответственность государства, работодателя и работника и позволит повысить уровень социальной защищенности людей, работающих во вредных условиях труда.</a:t>
            </a:r>
          </a:p>
        </p:txBody>
      </p:sp>
    </p:spTree>
    <p:extLst>
      <p:ext uri="{BB962C8B-B14F-4D97-AF65-F5344CB8AC3E}">
        <p14:creationId xmlns:p14="http://schemas.microsoft.com/office/powerpoint/2010/main" val="7963951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2331963054"/>
              </p:ext>
            </p:extLst>
          </p:nvPr>
        </p:nvGraphicFramePr>
        <p:xfrm>
          <a:off x="270933" y="609600"/>
          <a:ext cx="8720667" cy="3474720"/>
        </p:xfrm>
        <a:graphic>
          <a:graphicData uri="http://schemas.openxmlformats.org/drawingml/2006/table">
            <a:tbl>
              <a:tblPr firstRow="1" bandRow="1">
                <a:tableStyleId>{C083E6E3-FA7D-4D7B-A595-EF9225AFEA82}</a:tableStyleId>
              </a:tblPr>
              <a:tblGrid>
                <a:gridCol w="4224868">
                  <a:extLst>
                    <a:ext uri="{9D8B030D-6E8A-4147-A177-3AD203B41FA5}">
                      <a16:colId xmlns:a16="http://schemas.microsoft.com/office/drawing/2014/main" val="1448681955"/>
                    </a:ext>
                  </a:extLst>
                </a:gridCol>
                <a:gridCol w="4495799">
                  <a:extLst>
                    <a:ext uri="{9D8B030D-6E8A-4147-A177-3AD203B41FA5}">
                      <a16:colId xmlns:a16="http://schemas.microsoft.com/office/drawing/2014/main" val="2139285621"/>
                    </a:ext>
                  </a:extLst>
                </a:gridCol>
              </a:tblGrid>
              <a:tr h="278130">
                <a:tc>
                  <a:txBody>
                    <a:bodyPr/>
                    <a:lstStyle/>
                    <a:p>
                      <a:r>
                        <a:rPr lang="ru-RU" sz="1400" dirty="0">
                          <a:latin typeface="+mj-lt"/>
                        </a:rPr>
                        <a:t>ЗРК «О пенсионном обеспечении РК»</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highlight>
                            <a:srgbClr val="FFFF00"/>
                          </a:highlight>
                          <a:latin typeface="+mj-lt"/>
                        </a:rPr>
                        <a:t>Социальный кодекс</a:t>
                      </a:r>
                      <a:endParaRPr lang="ru-KZ" sz="1400" dirty="0">
                        <a:solidFill>
                          <a:schemeClr val="tx1">
                            <a:lumMod val="95000"/>
                            <a:lumOff val="5000"/>
                          </a:schemeClr>
                        </a:solidFill>
                        <a:highlight>
                          <a:srgbClr val="FFFF00"/>
                        </a:highlight>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278130">
                <a:tc>
                  <a:txBody>
                    <a:bodyPr/>
                    <a:lstStyle/>
                    <a:p>
                      <a:r>
                        <a:rPr lang="ru-RU" sz="1400" u="none" dirty="0">
                          <a:latin typeface="+mj-lt"/>
                        </a:rPr>
                        <a:t>Статья </a:t>
                      </a:r>
                      <a:r>
                        <a:rPr lang="en-US" sz="1400" u="none" dirty="0">
                          <a:latin typeface="+mj-lt"/>
                        </a:rPr>
                        <a:t>2</a:t>
                      </a:r>
                      <a:r>
                        <a:rPr lang="ru-RU" sz="1400" u="none" dirty="0">
                          <a:latin typeface="+mj-lt"/>
                        </a:rPr>
                        <a:t>6</a:t>
                      </a:r>
                      <a:r>
                        <a:rPr lang="en-US" sz="1400" u="none" dirty="0">
                          <a:latin typeface="+mj-lt"/>
                        </a:rPr>
                        <a:t> </a:t>
                      </a:r>
                      <a:r>
                        <a:rPr lang="ru-RU" sz="1400" u="none" dirty="0">
                          <a:latin typeface="+mj-lt"/>
                        </a:rPr>
                        <a:t>Ставка и порядок осуществления ОППВ</a:t>
                      </a:r>
                      <a:endParaRPr lang="ru-KZ"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1" u="none" dirty="0">
                          <a:latin typeface="+mj-lt"/>
                        </a:rPr>
                        <a:t>Статья 250. Ставка и порядок осуществления ОППВ</a:t>
                      </a:r>
                      <a:endParaRPr lang="ru-KZ" sz="1400" b="1"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278130">
                <a:tc>
                  <a:txBody>
                    <a:bodyPr/>
                    <a:lstStyle/>
                    <a:p>
                      <a:pPr algn="ctr"/>
                      <a:r>
                        <a:rPr lang="ru-RU" sz="1400" b="0" u="none" dirty="0">
                          <a:latin typeface="+mj-lt"/>
                        </a:rPr>
                        <a:t>5%</a:t>
                      </a:r>
                      <a:endParaRPr lang="ru-KZ" sz="1400" b="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b="0" u="none" dirty="0">
                          <a:solidFill>
                            <a:schemeClr val="tx1">
                              <a:lumMod val="95000"/>
                              <a:lumOff val="5000"/>
                            </a:schemeClr>
                          </a:solidFill>
                          <a:latin typeface="+mj-lt"/>
                        </a:rPr>
                        <a:t>5%</a:t>
                      </a:r>
                      <a:endParaRPr lang="ru-RU" sz="1400" b="0" u="none" dirty="0">
                        <a:solidFill>
                          <a:srgbClr val="FF0000"/>
                        </a:solidFill>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5637030"/>
                  </a:ext>
                </a:extLst>
              </a:tr>
              <a:tr h="2080260">
                <a:tc>
                  <a:txBody>
                    <a:bodyPr/>
                    <a:lstStyle/>
                    <a:p>
                      <a:r>
                        <a:rPr lang="ru-RU" sz="1400" b="0" u="none" dirty="0">
                          <a:solidFill>
                            <a:srgbClr val="0070C0"/>
                          </a:solidFill>
                          <a:latin typeface="+mj-lt"/>
                        </a:rPr>
                        <a:t>2. ОППВ </a:t>
                      </a:r>
                      <a:r>
                        <a:rPr lang="ru-RU" sz="1400" b="0" u="none" dirty="0">
                          <a:latin typeface="+mj-lt"/>
                        </a:rPr>
                        <a:t>осуществляются агентами за счет собственных средств в пользу работников, занятых на работах с вредными условиями труда, профессии которых предусмотрены </a:t>
                      </a:r>
                      <a:r>
                        <a:rPr lang="ru-RU" sz="1400" b="0" u="sng" dirty="0">
                          <a:solidFill>
                            <a:srgbClr val="0070C0"/>
                          </a:solidFill>
                          <a:latin typeface="+mj-lt"/>
                        </a:rPr>
                        <a:t>перечнем</a:t>
                      </a:r>
                      <a:r>
                        <a:rPr lang="ru-RU" sz="1400" b="0" u="none" dirty="0">
                          <a:latin typeface="+mj-lt"/>
                        </a:rPr>
                        <a:t> производств, работ, профессий работников.</a:t>
                      </a:r>
                    </a:p>
                    <a:p>
                      <a:endParaRPr lang="ru-RU" sz="1400" b="0" u="none" dirty="0">
                        <a:latin typeface="+mj-lt"/>
                      </a:endParaRPr>
                    </a:p>
                    <a:p>
                      <a:endParaRPr lang="ru-RU" sz="1400" b="0" u="none" dirty="0">
                        <a:latin typeface="+mj-lt"/>
                      </a:endParaRPr>
                    </a:p>
                    <a:p>
                      <a:r>
                        <a:rPr lang="ru-RU" sz="1400" b="0" u="none" dirty="0">
                          <a:latin typeface="+mj-lt"/>
                        </a:rPr>
                        <a:t>В случае исключения вредных условий труда, подтвержденных результатами аттестации производственных объектов, уплата обязательных профессиональных пенсионных взносов агентами не осуществляется.</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solidFill>
                            <a:schemeClr val="tx1">
                              <a:lumMod val="95000"/>
                              <a:lumOff val="5000"/>
                            </a:schemeClr>
                          </a:solidFill>
                          <a:latin typeface="+mj-lt"/>
                        </a:rPr>
                        <a:t>2. ОППВ осуществляются агентами за счет собственных средств в пользу работников, занятых на работах с вредными условиями труда, профессии которых предусмотрены перечнем производств, работ, профессий работников, </a:t>
                      </a:r>
                      <a:r>
                        <a:rPr lang="ru-RU" sz="1400" b="1" u="none" dirty="0">
                          <a:solidFill>
                            <a:schemeClr val="tx1">
                              <a:lumMod val="95000"/>
                              <a:lumOff val="5000"/>
                            </a:schemeClr>
                          </a:solidFill>
                          <a:latin typeface="+mj-lt"/>
                        </a:rPr>
                        <a:t>утвержденным уполномоченным государственным органом</a:t>
                      </a:r>
                      <a:r>
                        <a:rPr lang="ru-RU" sz="1400" u="none" dirty="0">
                          <a:solidFill>
                            <a:schemeClr val="tx1">
                              <a:lumMod val="95000"/>
                              <a:lumOff val="5000"/>
                            </a:schemeClr>
                          </a:solidFill>
                          <a:latin typeface="+mj-lt"/>
                        </a:rPr>
                        <a:t>.</a:t>
                      </a:r>
                    </a:p>
                    <a:p>
                      <a:endParaRPr lang="ru-RU" sz="1400" u="none" dirty="0">
                        <a:solidFill>
                          <a:schemeClr val="tx1">
                            <a:lumMod val="95000"/>
                            <a:lumOff val="5000"/>
                          </a:schemeClr>
                        </a:solidFill>
                        <a:latin typeface="+mj-lt"/>
                      </a:endParaRPr>
                    </a:p>
                    <a:p>
                      <a:r>
                        <a:rPr lang="ru-RU" sz="1400" u="none" dirty="0">
                          <a:solidFill>
                            <a:schemeClr val="tx1">
                              <a:lumMod val="95000"/>
                              <a:lumOff val="5000"/>
                            </a:schemeClr>
                          </a:solidFill>
                          <a:latin typeface="+mj-lt"/>
                        </a:rPr>
                        <a:t>В случае исключения вредных условий труда, подтвержденных результатами аттестации производственных объектов, уплата обязательных профессиональных пенсионных взносов агентами не осуществляется.</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7331768"/>
                  </a:ext>
                </a:extLst>
              </a:tr>
            </a:tbl>
          </a:graphicData>
        </a:graphic>
      </p:graphicFrame>
      <p:sp>
        <p:nvSpPr>
          <p:cNvPr id="5" name="Заголовок 1">
            <a:extLst>
              <a:ext uri="{FF2B5EF4-FFF2-40B4-BE49-F238E27FC236}">
                <a16:creationId xmlns:a16="http://schemas.microsoft.com/office/drawing/2014/main" id="{693FECFB-8B99-4F96-B1B1-DC08DC63C68B}"/>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KZ" sz="2200" b="1" i="0" u="none" strike="noStrike" kern="1200" cap="none" spc="0" normalizeH="0" baseline="0" noProof="0" dirty="0">
                <a:ln>
                  <a:noFill/>
                </a:ln>
                <a:solidFill>
                  <a:prstClr val="black"/>
                </a:solidFill>
                <a:effectLst/>
                <a:uLnTx/>
                <a:uFillTx/>
                <a:latin typeface="Times New Roman"/>
                <a:ea typeface="+mj-ea"/>
                <a:cs typeface="+mj-cs"/>
              </a:rPr>
              <a:t>Глава 19. Пенсионные взносы</a:t>
            </a:r>
          </a:p>
        </p:txBody>
      </p:sp>
    </p:spTree>
    <p:extLst>
      <p:ext uri="{BB962C8B-B14F-4D97-AF65-F5344CB8AC3E}">
        <p14:creationId xmlns:p14="http://schemas.microsoft.com/office/powerpoint/2010/main" val="32639233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2210965055"/>
              </p:ext>
            </p:extLst>
          </p:nvPr>
        </p:nvGraphicFramePr>
        <p:xfrm>
          <a:off x="347133" y="685800"/>
          <a:ext cx="8449734" cy="2621280"/>
        </p:xfrm>
        <a:graphic>
          <a:graphicData uri="http://schemas.openxmlformats.org/drawingml/2006/table">
            <a:tbl>
              <a:tblPr firstRow="1" bandRow="1">
                <a:tableStyleId>{C083E6E3-FA7D-4D7B-A595-EF9225AFEA82}</a:tableStyleId>
              </a:tblPr>
              <a:tblGrid>
                <a:gridCol w="4207934">
                  <a:extLst>
                    <a:ext uri="{9D8B030D-6E8A-4147-A177-3AD203B41FA5}">
                      <a16:colId xmlns:a16="http://schemas.microsoft.com/office/drawing/2014/main" val="1448681955"/>
                    </a:ext>
                  </a:extLst>
                </a:gridCol>
                <a:gridCol w="4241800">
                  <a:extLst>
                    <a:ext uri="{9D8B030D-6E8A-4147-A177-3AD203B41FA5}">
                      <a16:colId xmlns:a16="http://schemas.microsoft.com/office/drawing/2014/main" val="2139285621"/>
                    </a:ext>
                  </a:extLst>
                </a:gridCol>
              </a:tblGrid>
              <a:tr h="278130">
                <a:tc>
                  <a:txBody>
                    <a:bodyPr/>
                    <a:lstStyle/>
                    <a:p>
                      <a:r>
                        <a:rPr lang="ru-RU" sz="1400" dirty="0">
                          <a:latin typeface="+mj-lt"/>
                        </a:rPr>
                        <a:t>ЗРК «О пенсионном обеспечении РК»</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highlight>
                            <a:srgbClr val="FFFF00"/>
                          </a:highlight>
                          <a:latin typeface="+mj-lt"/>
                        </a:rPr>
                        <a:t>Социальный кодекс</a:t>
                      </a:r>
                      <a:endParaRPr lang="ru-KZ" sz="1400" dirty="0">
                        <a:solidFill>
                          <a:schemeClr val="tx1">
                            <a:lumMod val="95000"/>
                            <a:lumOff val="5000"/>
                          </a:schemeClr>
                        </a:solidFill>
                        <a:highlight>
                          <a:srgbClr val="FFFF00"/>
                        </a:highlight>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278130">
                <a:tc>
                  <a:txBody>
                    <a:bodyPr/>
                    <a:lstStyle/>
                    <a:p>
                      <a:r>
                        <a:rPr lang="ru-RU" sz="1400" u="none" dirty="0">
                          <a:latin typeface="+mj-lt"/>
                        </a:rPr>
                        <a:t>Статья </a:t>
                      </a:r>
                      <a:r>
                        <a:rPr lang="en-US" sz="1400" u="none" dirty="0">
                          <a:latin typeface="+mj-lt"/>
                        </a:rPr>
                        <a:t>25 </a:t>
                      </a:r>
                      <a:r>
                        <a:rPr lang="ru-RU" sz="1400" u="none" dirty="0">
                          <a:latin typeface="+mj-lt"/>
                        </a:rPr>
                        <a:t>Ставка и порядок уплаты ОПВ</a:t>
                      </a:r>
                      <a:endParaRPr lang="ru-KZ"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latin typeface="+mj-lt"/>
                        </a:rPr>
                        <a:t>Статья 249. Ставка ОПВ</a:t>
                      </a:r>
                      <a:endParaRPr lang="ru-KZ"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434340">
                <a:tc>
                  <a:txBody>
                    <a:bodyPr/>
                    <a:lstStyle/>
                    <a:p>
                      <a:r>
                        <a:rPr lang="ru-RU" sz="1400" b="0" u="none" dirty="0">
                          <a:latin typeface="+mj-lt"/>
                        </a:rPr>
                        <a:t>Для плательщиков ЕСП 30% от 1 МРП или 0,5 МРП</a:t>
                      </a:r>
                      <a:endParaRPr lang="ru-KZ" sz="1400" b="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0" u="none" dirty="0">
                          <a:solidFill>
                            <a:schemeClr val="tx1">
                              <a:lumMod val="95000"/>
                              <a:lumOff val="5000"/>
                            </a:schemeClr>
                          </a:solidFill>
                          <a:latin typeface="+mj-lt"/>
                        </a:rPr>
                        <a:t>Для плательщиков ЕСП 30% от 1 МРП или 0,5 МРП </a:t>
                      </a:r>
                    </a:p>
                    <a:p>
                      <a:r>
                        <a:rPr lang="ru-RU" sz="1400" b="1" u="none" dirty="0">
                          <a:solidFill>
                            <a:schemeClr val="tx1"/>
                          </a:solidFill>
                          <a:latin typeface="+mj-lt"/>
                        </a:rPr>
                        <a:t>(До 01.01.2024г)</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5637030"/>
                  </a:ext>
                </a:extLst>
              </a:tr>
              <a:tr h="1348740">
                <a:tc>
                  <a:txBody>
                    <a:bodyPr/>
                    <a:lstStyle/>
                    <a:p>
                      <a:r>
                        <a:rPr lang="ru-RU" sz="1400" b="0" u="none" dirty="0">
                          <a:latin typeface="+mj-lt"/>
                        </a:rPr>
                        <a:t>Для плательщиков ЕП доля ОПВ в ЕП составляет:</a:t>
                      </a:r>
                    </a:p>
                    <a:p>
                      <a:r>
                        <a:rPr lang="ru-RU" sz="1400" b="1" u="none" dirty="0">
                          <a:latin typeface="+mj-lt"/>
                        </a:rPr>
                        <a:t>С 1 января 2023 года -50%</a:t>
                      </a:r>
                    </a:p>
                    <a:p>
                      <a:r>
                        <a:rPr lang="ru-RU" sz="1400" b="0" u="none" dirty="0">
                          <a:latin typeface="+mj-lt"/>
                        </a:rPr>
                        <a:t>С 1 января 2024 года -46,5%</a:t>
                      </a:r>
                    </a:p>
                    <a:p>
                      <a:r>
                        <a:rPr lang="ru-RU" sz="1400" b="0" u="none" dirty="0">
                          <a:latin typeface="+mj-lt"/>
                        </a:rPr>
                        <a:t>С 1 января 2025 года -42%</a:t>
                      </a:r>
                    </a:p>
                    <a:p>
                      <a:r>
                        <a:rPr lang="ru-RU" sz="1400" b="0" u="none" dirty="0">
                          <a:latin typeface="+mj-lt"/>
                        </a:rPr>
                        <a:t>С 1 января 2026 года -40,3%</a:t>
                      </a:r>
                    </a:p>
                    <a:p>
                      <a:r>
                        <a:rPr lang="ru-RU" sz="1400" b="0" u="none" dirty="0">
                          <a:latin typeface="+mj-lt"/>
                        </a:rPr>
                        <a:t>С 1 января 2027 года -38,8%</a:t>
                      </a:r>
                    </a:p>
                    <a:p>
                      <a:r>
                        <a:rPr lang="ru-RU" sz="1400" b="0" u="none" dirty="0">
                          <a:latin typeface="+mj-lt"/>
                        </a:rPr>
                        <a:t>С 1 января 2028 года -38%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solidFill>
                            <a:schemeClr val="tx1">
                              <a:lumMod val="95000"/>
                              <a:lumOff val="5000"/>
                            </a:schemeClr>
                          </a:solidFill>
                          <a:latin typeface="+mj-lt"/>
                        </a:rPr>
                        <a:t>Для плательщиков </a:t>
                      </a:r>
                      <a:r>
                        <a:rPr lang="ru-RU" sz="1400" b="1" u="none" dirty="0">
                          <a:solidFill>
                            <a:schemeClr val="tx1">
                              <a:lumMod val="95000"/>
                              <a:lumOff val="5000"/>
                            </a:schemeClr>
                          </a:solidFill>
                          <a:latin typeface="+mj-lt"/>
                        </a:rPr>
                        <a:t>ЕП</a:t>
                      </a:r>
                      <a:r>
                        <a:rPr lang="ru-RU" sz="1400" u="none" dirty="0">
                          <a:solidFill>
                            <a:schemeClr val="tx1">
                              <a:lumMod val="95000"/>
                              <a:lumOff val="5000"/>
                            </a:schemeClr>
                          </a:solidFill>
                          <a:latin typeface="+mj-lt"/>
                        </a:rPr>
                        <a:t> доля ОПВ в ЕП составляет:</a:t>
                      </a:r>
                    </a:p>
                    <a:p>
                      <a:r>
                        <a:rPr lang="ru-RU" sz="1400" b="1" u="none" dirty="0">
                          <a:solidFill>
                            <a:schemeClr val="tx1">
                              <a:lumMod val="95000"/>
                              <a:lumOff val="5000"/>
                            </a:schemeClr>
                          </a:solidFill>
                          <a:latin typeface="+mj-lt"/>
                        </a:rPr>
                        <a:t>С 1 января 2023 года -50%</a:t>
                      </a:r>
                    </a:p>
                    <a:p>
                      <a:r>
                        <a:rPr lang="ru-RU" sz="1400" u="none" dirty="0">
                          <a:solidFill>
                            <a:schemeClr val="tx1">
                              <a:lumMod val="95000"/>
                              <a:lumOff val="5000"/>
                            </a:schemeClr>
                          </a:solidFill>
                          <a:latin typeface="+mj-lt"/>
                        </a:rPr>
                        <a:t>С 1 января 2024 года -46,5%</a:t>
                      </a:r>
                    </a:p>
                    <a:p>
                      <a:r>
                        <a:rPr lang="ru-RU" sz="1400" u="none" dirty="0">
                          <a:solidFill>
                            <a:schemeClr val="tx1">
                              <a:lumMod val="95000"/>
                              <a:lumOff val="5000"/>
                            </a:schemeClr>
                          </a:solidFill>
                          <a:latin typeface="+mj-lt"/>
                        </a:rPr>
                        <a:t>С 1 января 2025 года -42%</a:t>
                      </a:r>
                    </a:p>
                    <a:p>
                      <a:r>
                        <a:rPr lang="ru-RU" sz="1400" u="none" dirty="0">
                          <a:solidFill>
                            <a:schemeClr val="tx1">
                              <a:lumMod val="95000"/>
                              <a:lumOff val="5000"/>
                            </a:schemeClr>
                          </a:solidFill>
                          <a:latin typeface="+mj-lt"/>
                        </a:rPr>
                        <a:t>С 1 января 2026 года -40,3%</a:t>
                      </a:r>
                    </a:p>
                    <a:p>
                      <a:r>
                        <a:rPr lang="ru-RU" sz="1400" u="none" dirty="0">
                          <a:solidFill>
                            <a:schemeClr val="tx1">
                              <a:lumMod val="95000"/>
                              <a:lumOff val="5000"/>
                            </a:schemeClr>
                          </a:solidFill>
                          <a:latin typeface="+mj-lt"/>
                        </a:rPr>
                        <a:t>С 1 января 2027 года -38,8%</a:t>
                      </a:r>
                    </a:p>
                    <a:p>
                      <a:r>
                        <a:rPr lang="ru-RU" sz="1400" u="none" dirty="0">
                          <a:solidFill>
                            <a:schemeClr val="tx1">
                              <a:lumMod val="95000"/>
                              <a:lumOff val="5000"/>
                            </a:schemeClr>
                          </a:solidFill>
                          <a:latin typeface="+mj-lt"/>
                        </a:rPr>
                        <a:t>С 1 января 2028 года -38%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7331768"/>
                  </a:ext>
                </a:extLst>
              </a:tr>
            </a:tbl>
          </a:graphicData>
        </a:graphic>
      </p:graphicFrame>
      <p:sp>
        <p:nvSpPr>
          <p:cNvPr id="5" name="Заголовок 1">
            <a:extLst>
              <a:ext uri="{FF2B5EF4-FFF2-40B4-BE49-F238E27FC236}">
                <a16:creationId xmlns:a16="http://schemas.microsoft.com/office/drawing/2014/main" id="{D1705FF4-BDA5-4BB9-93F8-8FA921887921}"/>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KZ" sz="2200" b="1" i="0" u="none" strike="noStrike" kern="1200" cap="none" spc="0" normalizeH="0" baseline="0" noProof="0" dirty="0">
                <a:ln>
                  <a:noFill/>
                </a:ln>
                <a:solidFill>
                  <a:prstClr val="black"/>
                </a:solidFill>
                <a:effectLst/>
                <a:uLnTx/>
                <a:uFillTx/>
                <a:latin typeface="Times New Roman"/>
                <a:ea typeface="+mj-ea"/>
                <a:cs typeface="+mj-cs"/>
              </a:rPr>
              <a:t>Глава 19. Пенсионные взносы</a:t>
            </a:r>
          </a:p>
        </p:txBody>
      </p:sp>
    </p:spTree>
    <p:extLst>
      <p:ext uri="{BB962C8B-B14F-4D97-AF65-F5344CB8AC3E}">
        <p14:creationId xmlns:p14="http://schemas.microsoft.com/office/powerpoint/2010/main" val="42481543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77F91CD-55F1-49D1-EDC7-2CA5114E24E6}"/>
              </a:ext>
            </a:extLst>
          </p:cNvPr>
          <p:cNvSpPr txBox="1"/>
          <p:nvPr/>
        </p:nvSpPr>
        <p:spPr>
          <a:xfrm>
            <a:off x="458598" y="533400"/>
            <a:ext cx="8152002" cy="554613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a:ea typeface="+mn-ea"/>
                <a:cs typeface="+mn-cs"/>
              </a:rPr>
              <a:t>Статья 254. Представление сведений о перечисленных ОПВ, ОПВР, ОППВ</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1. Агенты в срок, установленный НК представляют декларацию по ИПН и социальному налогу, в которой отражают сведения по исчисленным, удержанным (начисленным) суммам ОПВ, ОПВР, ОППВ, если иное не установлено законодательством РК.</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2. В декларации по ИПН и социальному налогу </a:t>
            </a:r>
            <a:r>
              <a:rPr kumimoji="0" lang="ru-RU" sz="1480" b="0" i="0" u="sng" strike="noStrike" kern="1200" cap="none" spc="0" normalizeH="0" baseline="0" noProof="0" dirty="0">
                <a:ln>
                  <a:noFill/>
                </a:ln>
                <a:solidFill>
                  <a:prstClr val="black"/>
                </a:solidFill>
                <a:effectLst/>
                <a:uLnTx/>
                <a:uFillTx/>
                <a:latin typeface="Times New Roman"/>
                <a:ea typeface="+mn-ea"/>
                <a:cs typeface="+mn-cs"/>
              </a:rPr>
              <a:t>не отражаются </a:t>
            </a:r>
            <a:r>
              <a:rPr kumimoji="0" lang="ru-RU" sz="1480" b="0" i="0" u="none" strike="noStrike" kern="1200" cap="none" spc="0" normalizeH="0" baseline="0" noProof="0" dirty="0">
                <a:ln>
                  <a:noFill/>
                </a:ln>
                <a:solidFill>
                  <a:prstClr val="black"/>
                </a:solidFill>
                <a:effectLst/>
                <a:uLnTx/>
                <a:uFillTx/>
                <a:latin typeface="Times New Roman"/>
                <a:ea typeface="+mn-ea"/>
                <a:cs typeface="+mn-cs"/>
              </a:rPr>
              <a:t>сведения в части ОПВ, ОПВР, ОППВ в отношении лиц, </a:t>
            </a:r>
            <a:r>
              <a:rPr kumimoji="0" lang="ru-RU" sz="1480" b="0" i="0" u="sng" strike="noStrike" kern="1200" cap="none" spc="0" normalizeH="0" baseline="0" noProof="0" dirty="0">
                <a:ln>
                  <a:noFill/>
                </a:ln>
                <a:solidFill>
                  <a:prstClr val="black"/>
                </a:solidFill>
                <a:effectLst/>
                <a:uLnTx/>
                <a:uFillTx/>
                <a:latin typeface="Times New Roman"/>
                <a:ea typeface="+mn-ea"/>
                <a:cs typeface="+mn-cs"/>
              </a:rPr>
              <a:t>освобожденных</a:t>
            </a:r>
            <a:r>
              <a:rPr kumimoji="0" lang="ru-RU" sz="1480" b="0" i="0" u="none" strike="noStrike" kern="1200" cap="none" spc="0" normalizeH="0" baseline="0" noProof="0" dirty="0">
                <a:ln>
                  <a:noFill/>
                </a:ln>
                <a:solidFill>
                  <a:prstClr val="black"/>
                </a:solidFill>
                <a:effectLst/>
                <a:uLnTx/>
                <a:uFillTx/>
                <a:latin typeface="Times New Roman"/>
                <a:ea typeface="+mn-ea"/>
                <a:cs typeface="+mn-cs"/>
              </a:rPr>
              <a:t> от уплаты ОПВ, ОПВР, ОППВ в соответствии со статьей 248 настоящего Кодекса.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a:ea typeface="+mn-ea"/>
                <a:cs typeface="+mn-cs"/>
              </a:rPr>
              <a:t>Статья 258. Основные положения</a:t>
            </a:r>
            <a:endParaRPr kumimoji="0" lang="ru-RU" sz="148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3. В рамках предоставленной компетенции государственный контроль в сфере социальной защиты осуществляют:</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a:ea typeface="+mn-ea"/>
                <a:cs typeface="+mn-cs"/>
              </a:rPr>
              <a:t>органы государственных доходов - по контролю за полным и своевременным осуществлением исчисления, удержания и перечисления ОПВ, ОПВР, ОППВ, социальных отчислений и (или) пени налоговыми агентами и ИП за себя.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a:ea typeface="+mn-ea"/>
                <a:cs typeface="+mn-cs"/>
              </a:rPr>
              <a:t>Так как уплата работодателем удержанного единого платежа с дохода работника производится в Государственную корпорацию «Правительство для граждан», то для отражения операций по единому платежу в бухгалтерском учете допускается использовать счет </a:t>
            </a:r>
            <a:r>
              <a:rPr kumimoji="0" lang="ru-RU" sz="1480" b="1" i="0" u="none" strike="noStrike" kern="1200" cap="none" spc="0" normalizeH="0" baseline="0" noProof="0" dirty="0">
                <a:ln>
                  <a:noFill/>
                </a:ln>
                <a:solidFill>
                  <a:srgbClr val="000000"/>
                </a:solidFill>
                <a:effectLst/>
                <a:uLnTx/>
                <a:uFillTx/>
                <a:latin typeface="Times New Roman"/>
                <a:ea typeface="+mn-ea"/>
                <a:cs typeface="+mn-cs"/>
              </a:rPr>
              <a:t>3230 «Прочие обязательства по другим обязательным платежам</a:t>
            </a:r>
            <a:r>
              <a:rPr kumimoji="0" lang="ru-RU" sz="1480" b="0" i="0" u="none" strike="noStrike" kern="1200" cap="none" spc="0" normalizeH="0" baseline="0" noProof="0" dirty="0">
                <a:ln>
                  <a:noFill/>
                </a:ln>
                <a:solidFill>
                  <a:srgbClr val="000000"/>
                </a:solidFill>
                <a:effectLst/>
                <a:uLnTx/>
                <a:uFillTx/>
                <a:latin typeface="Times New Roman"/>
                <a:ea typeface="+mn-ea"/>
                <a:cs typeface="+mn-cs"/>
              </a:rPr>
              <a:t>» или его субсчета, и это не противоречит законодательству о бухгалтерском учете и финансовой отчетности.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KZ" sz="1400" b="0" i="0" u="none" strike="noStrike" kern="1200" cap="none" spc="0" normalizeH="0" baseline="0" noProof="0" dirty="0">
              <a:ln>
                <a:noFill/>
              </a:ln>
              <a:solidFill>
                <a:prstClr val="black"/>
              </a:solidFill>
              <a:effectLst/>
              <a:uLnTx/>
              <a:uFillTx/>
              <a:latin typeface="Times New Roman"/>
              <a:ea typeface="+mn-ea"/>
              <a:cs typeface="+mn-cs"/>
            </a:endParaRPr>
          </a:p>
        </p:txBody>
      </p:sp>
    </p:spTree>
    <p:extLst>
      <p:ext uri="{BB962C8B-B14F-4D97-AF65-F5344CB8AC3E}">
        <p14:creationId xmlns:p14="http://schemas.microsoft.com/office/powerpoint/2010/main" val="1967597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extLst>
              <p:ext uri="{D42A27DB-BD31-4B8C-83A1-F6EECF244321}">
                <p14:modId xmlns:p14="http://schemas.microsoft.com/office/powerpoint/2010/main" val="1571662976"/>
              </p:ext>
            </p:extLst>
          </p:nvPr>
        </p:nvGraphicFramePr>
        <p:xfrm>
          <a:off x="347133" y="609600"/>
          <a:ext cx="8449734" cy="2476500"/>
        </p:xfrm>
        <a:graphic>
          <a:graphicData uri="http://schemas.openxmlformats.org/drawingml/2006/table">
            <a:tbl>
              <a:tblPr firstRow="1" bandRow="1">
                <a:tableStyleId>{C083E6E3-FA7D-4D7B-A595-EF9225AFEA82}</a:tableStyleId>
              </a:tblPr>
              <a:tblGrid>
                <a:gridCol w="4207934">
                  <a:extLst>
                    <a:ext uri="{9D8B030D-6E8A-4147-A177-3AD203B41FA5}">
                      <a16:colId xmlns:a16="http://schemas.microsoft.com/office/drawing/2014/main" val="1448681955"/>
                    </a:ext>
                  </a:extLst>
                </a:gridCol>
                <a:gridCol w="4241800">
                  <a:extLst>
                    <a:ext uri="{9D8B030D-6E8A-4147-A177-3AD203B41FA5}">
                      <a16:colId xmlns:a16="http://schemas.microsoft.com/office/drawing/2014/main" val="2139285621"/>
                    </a:ext>
                  </a:extLst>
                </a:gridCol>
              </a:tblGrid>
              <a:tr h="278130">
                <a:tc>
                  <a:txBody>
                    <a:bodyPr/>
                    <a:lstStyle/>
                    <a:p>
                      <a:r>
                        <a:rPr lang="ru-RU" sz="1400" dirty="0">
                          <a:latin typeface="+mj-lt"/>
                        </a:rPr>
                        <a:t>ЗРК «О пенсионном обеспечении РК»</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highlight>
                            <a:srgbClr val="FFFF00"/>
                          </a:highlight>
                          <a:latin typeface="+mj-lt"/>
                        </a:rPr>
                        <a:t>Социальный кодекс</a:t>
                      </a:r>
                      <a:endParaRPr lang="ru-KZ" sz="1400" dirty="0">
                        <a:solidFill>
                          <a:schemeClr val="tx1">
                            <a:lumMod val="95000"/>
                            <a:lumOff val="5000"/>
                          </a:schemeClr>
                        </a:solidFill>
                        <a:highlight>
                          <a:srgbClr val="FFFF00"/>
                        </a:highlight>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800100">
                <a:tc>
                  <a:txBody>
                    <a:bodyPr/>
                    <a:lstStyle/>
                    <a:p>
                      <a:r>
                        <a:rPr lang="ru-RU" sz="1400" u="none" dirty="0">
                          <a:latin typeface="+mj-lt"/>
                        </a:rPr>
                        <a:t>Статья 28. Ответственность за несвоевременное удержание и перечисление ОПВ, ОППВ.</a:t>
                      </a:r>
                      <a:endParaRPr lang="ru-KZ"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u="none" dirty="0">
                          <a:latin typeface="+mj-lt"/>
                        </a:rPr>
                        <a:t>Статья 256. Ответственность плательщика за несвоевременную и (или) неполную уплату </a:t>
                      </a:r>
                      <a:r>
                        <a:rPr lang="ru-RU" sz="1400" u="none" dirty="0">
                          <a:solidFill>
                            <a:srgbClr val="0070C0"/>
                          </a:solidFill>
                          <a:latin typeface="+mj-lt"/>
                        </a:rPr>
                        <a:t>СО</a:t>
                      </a:r>
                      <a:r>
                        <a:rPr lang="ru-RU" sz="1400" u="none" dirty="0">
                          <a:latin typeface="+mj-lt"/>
                        </a:rPr>
                        <a:t>, агента за несвоевременное удержание и перечисление ОПВ, </a:t>
                      </a:r>
                      <a:r>
                        <a:rPr lang="ru-RU" sz="1400" u="none" dirty="0">
                          <a:solidFill>
                            <a:schemeClr val="tx1"/>
                          </a:solidFill>
                          <a:latin typeface="+mj-lt"/>
                        </a:rPr>
                        <a:t>ОПВР, </a:t>
                      </a:r>
                      <a:r>
                        <a:rPr lang="ru-RU" sz="1400" u="none" dirty="0">
                          <a:latin typeface="+mj-lt"/>
                        </a:rPr>
                        <a:t>ОППВ</a:t>
                      </a:r>
                      <a:endParaRPr lang="ru-KZ"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278130">
                <a:tc>
                  <a:txBody>
                    <a:bodyPr/>
                    <a:lstStyle/>
                    <a:p>
                      <a:pPr algn="l"/>
                      <a:r>
                        <a:rPr lang="ru-RU" sz="1400" b="0" u="none" dirty="0">
                          <a:latin typeface="+mj-lt"/>
                        </a:rPr>
                        <a:t>1.Начисление пени</a:t>
                      </a:r>
                      <a:endParaRPr lang="ru-KZ" sz="1400" b="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ru-RU" sz="1400" b="0" u="none" dirty="0">
                          <a:latin typeface="+mj-lt"/>
                        </a:rPr>
                        <a:t>1.Начисление пени</a:t>
                      </a:r>
                      <a:endParaRPr lang="ru-KZ" sz="1400" b="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5637030"/>
                  </a:ext>
                </a:extLst>
              </a:tr>
              <a:tr h="434340">
                <a:tc>
                  <a:txBody>
                    <a:bodyPr/>
                    <a:lstStyle/>
                    <a:p>
                      <a:r>
                        <a:rPr lang="ru-RU" sz="1400" b="0" u="none" dirty="0">
                          <a:latin typeface="+mj-lt"/>
                        </a:rPr>
                        <a:t>2. Не позднее 5 рабочих дней со дня образования задолженности  направляется уведомление</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0" u="none" dirty="0">
                          <a:latin typeface="+mj-lt"/>
                        </a:rPr>
                        <a:t>2. Не позднее 5 рабочих дней со дня образования задолженности  направляется уведомление</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7331768"/>
                  </a:ext>
                </a:extLst>
              </a:tr>
              <a:tr h="434340">
                <a:tc>
                  <a:txBody>
                    <a:bodyPr/>
                    <a:lstStyle/>
                    <a:p>
                      <a:r>
                        <a:rPr lang="ru-RU" sz="1400" b="0" u="none" dirty="0">
                          <a:latin typeface="+mj-lt"/>
                        </a:rPr>
                        <a:t>3. ОГД приостанавливает расходные операции по банковским счетам и кассе:..</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0" u="none" dirty="0">
                          <a:latin typeface="+mj-lt"/>
                        </a:rPr>
                        <a:t>3. ОГД приостанавливает расходные операции по банковским счетам и кассе:..</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58029921"/>
                  </a:ext>
                </a:extLst>
              </a:tr>
            </a:tbl>
          </a:graphicData>
        </a:graphic>
      </p:graphicFrame>
      <p:sp>
        <p:nvSpPr>
          <p:cNvPr id="5" name="Заголовок 1">
            <a:extLst>
              <a:ext uri="{FF2B5EF4-FFF2-40B4-BE49-F238E27FC236}">
                <a16:creationId xmlns:a16="http://schemas.microsoft.com/office/drawing/2014/main" id="{8B32BBAB-5E63-4B5A-BA9C-482E1460EF89}"/>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KZ" sz="2200" b="1" dirty="0"/>
              <a:t>Глава 19. Пенсионные взносы</a:t>
            </a:r>
          </a:p>
        </p:txBody>
      </p:sp>
    </p:spTree>
    <p:extLst>
      <p:ext uri="{BB962C8B-B14F-4D97-AF65-F5344CB8AC3E}">
        <p14:creationId xmlns:p14="http://schemas.microsoft.com/office/powerpoint/2010/main" val="265726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41160" y="432364"/>
            <a:ext cx="8529740" cy="6134372"/>
          </a:xfrm>
          <a:prstGeom prst="rect">
            <a:avLst/>
          </a:prstGeom>
        </p:spPr>
        <p:txBody>
          <a:bodyPr vert="horz" wrap="square" lIns="0" tIns="0" rIns="0" bIns="0" rtlCol="0">
            <a:spAutoFit/>
          </a:bodyPr>
          <a:lstStyle/>
          <a:p>
            <a:pPr marL="0" marR="0" lvl="0" indent="0" algn="ctr" defTabSz="844083" rtl="0" eaLnBrk="1" fontAlgn="base" latinLnBrk="0" hangingPunct="1">
              <a:lnSpc>
                <a:spcPct val="100000"/>
              </a:lnSpc>
              <a:spcBef>
                <a:spcPts val="0"/>
              </a:spcBef>
              <a:spcAft>
                <a:spcPts val="0"/>
              </a:spcAft>
              <a:buClrTx/>
              <a:buSzTx/>
              <a:buFontTx/>
              <a:buNone/>
              <a:tabLst/>
              <a:defRPr/>
            </a:pPr>
            <a:r>
              <a:rPr kumimoji="0" lang="ru-RU" sz="1366" b="1" i="0" u="none" strike="noStrike" kern="1200" cap="none" spc="0" normalizeH="0" baseline="0" noProof="0" dirty="0">
                <a:ln>
                  <a:noFill/>
                </a:ln>
                <a:solidFill>
                  <a:prstClr val="black"/>
                </a:solidFill>
                <a:effectLst/>
                <a:uLnTx/>
                <a:uFillTx/>
                <a:latin typeface="Times New Roman"/>
                <a:ea typeface="+mn-ea"/>
                <a:cs typeface="Times New Roman"/>
              </a:rPr>
              <a:t>       </a:t>
            </a:r>
            <a:r>
              <a:rPr kumimoji="0" lang="ru-RU" sz="1366"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Ответ Министра здравоохранения РК от 20 августа 2020 года на вопрос от 12 августа 2020 года № 634840 (dialog.egov.kz)</a:t>
            </a:r>
            <a:endPar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232709" algn="just" defTabSz="844083" rtl="0" eaLnBrk="1" fontAlgn="base" latinLnBrk="0" hangingPunct="1">
              <a:lnSpc>
                <a:spcPct val="100000"/>
              </a:lnSpc>
              <a:spcBef>
                <a:spcPts val="0"/>
              </a:spcBef>
              <a:spcAft>
                <a:spcPts val="0"/>
              </a:spcAft>
              <a:buClrTx/>
              <a:buSzTx/>
              <a:buFontTx/>
              <a:buNone/>
              <a:tabLst/>
              <a:defRPr/>
            </a:pPr>
            <a:r>
              <a:rPr kumimoji="0" lang="ru-RU" sz="1366"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Вопрос:</a:t>
            </a:r>
          </a:p>
          <a:p>
            <a:pPr marL="0" marR="0" lvl="0" indent="232709" algn="just" defTabSz="844083" rtl="0" eaLnBrk="1" fontAlgn="base" latinLnBrk="0" hangingPunct="1">
              <a:lnSpc>
                <a:spcPct val="100000"/>
              </a:lnSpc>
              <a:spcBef>
                <a:spcPts val="0"/>
              </a:spcBef>
              <a:spcAft>
                <a:spcPts val="0"/>
              </a:spcAft>
              <a:buClrTx/>
              <a:buSzTx/>
              <a:buFontTx/>
              <a:buNone/>
              <a:tabLst/>
              <a:defRPr/>
            </a:pP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Просим Вас дать пояснение по вопросу, связанному с порядком перечисления взносов и отчислений в системе ОСМС. Сотрудник уходит в отпуск с 2 марта 2020 года по 30 апреля 2020 года. В соответствии со </a:t>
            </a:r>
            <a:r>
              <a:rPr kumimoji="0" lang="ru-RU" sz="1366" b="0" i="0" u="sng" strike="noStrike" kern="1200" cap="none" spc="0" normalizeH="0" baseline="0" noProof="0" dirty="0">
                <a:ln>
                  <a:noFill/>
                </a:ln>
                <a:solidFill>
                  <a:srgbClr val="000080"/>
                </a:solidFill>
                <a:effectLst/>
                <a:uLnTx/>
                <a:uFillTx/>
                <a:latin typeface="Times New Roman" panose="02020603050405020304" pitchFamily="18" charset="0"/>
                <a:ea typeface="+mn-ea"/>
                <a:cs typeface="+mn-cs"/>
                <a:hlinkClick r:id="rId3"/>
              </a:rPr>
              <a:t>статьей 92</a:t>
            </a: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ТК РК, работодатель должен рассчитать и выплатить отпускные </a:t>
            </a:r>
            <a:r>
              <a:rPr kumimoji="0" lang="ru-RU" sz="1366"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за три рабочих дня </a:t>
            </a: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до начала отпуска (соответственно произвести расчет и выплату в феврале 2020 года).</a:t>
            </a:r>
          </a:p>
          <a:p>
            <a:pPr marL="0" marR="0" lvl="0" indent="232709" algn="just" defTabSz="844083" rtl="0" eaLnBrk="1" fontAlgn="base" latinLnBrk="0" hangingPunct="1">
              <a:lnSpc>
                <a:spcPct val="100000"/>
              </a:lnSpc>
              <a:spcBef>
                <a:spcPts val="0"/>
              </a:spcBef>
              <a:spcAft>
                <a:spcPts val="0"/>
              </a:spcAft>
              <a:buClrTx/>
              <a:buSzTx/>
              <a:buFontTx/>
              <a:buNone/>
              <a:tabLst/>
              <a:defRPr/>
            </a:pP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Просьба разъяснить, вправе ли работодатель включить всю сумму отпускных в доходы работника за февраль и, соответственно, применить ограничения по размеру объекта обложения ОСМС в размере 10 МЗП к общей сумме дохода?</a:t>
            </a:r>
          </a:p>
          <a:p>
            <a:pPr marL="0" marR="0" lvl="0" indent="232709" algn="just" defTabSz="844083" rtl="0" eaLnBrk="1" fontAlgn="base" latinLnBrk="0" hangingPunct="1">
              <a:lnSpc>
                <a:spcPct val="100000"/>
              </a:lnSpc>
              <a:spcBef>
                <a:spcPts val="0"/>
              </a:spcBef>
              <a:spcAft>
                <a:spcPts val="0"/>
              </a:spcAft>
              <a:buClrTx/>
              <a:buSzTx/>
              <a:buFontTx/>
              <a:buNone/>
              <a:tabLst/>
              <a:defRPr/>
            </a:pP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Не возникнет ли в дальнейшем проблем с получением мед. услуг у работника ввиду отсутствия отчислений и взносов на медицинское страхование за него в марте и апреле 2020 года?</a:t>
            </a:r>
          </a:p>
          <a:p>
            <a:pPr marL="0" marR="0" lvl="0" indent="232709" algn="just" defTabSz="844083" rtl="0" eaLnBrk="1" fontAlgn="base" latinLnBrk="0" hangingPunct="1">
              <a:lnSpc>
                <a:spcPct val="100000"/>
              </a:lnSpc>
              <a:spcBef>
                <a:spcPts val="0"/>
              </a:spcBef>
              <a:spcAft>
                <a:spcPts val="0"/>
              </a:spcAft>
              <a:buClrTx/>
              <a:buSzTx/>
              <a:buFontTx/>
              <a:buNone/>
              <a:tabLst/>
              <a:defRPr/>
            </a:pP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Или в данном случае бухгалтеру нужно произвести расчет и перечисление суммы взносов и отчислений на ОСМС за каждый период отдельно, несмотря на единовременную выплату этого дохода в феврале?</a:t>
            </a:r>
          </a:p>
          <a:p>
            <a:pPr marL="0" marR="0" lvl="0" indent="232709" algn="just" defTabSz="844083" rtl="0" eaLnBrk="1" fontAlgn="base" latinLnBrk="0" hangingPunct="1">
              <a:lnSpc>
                <a:spcPct val="100000"/>
              </a:lnSpc>
              <a:spcBef>
                <a:spcPts val="0"/>
              </a:spcBef>
              <a:spcAft>
                <a:spcPts val="0"/>
              </a:spcAft>
              <a:buClrTx/>
              <a:buSzTx/>
              <a:buFontTx/>
              <a:buNone/>
              <a:tabLst/>
              <a:defRPr/>
            </a:pP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Как правильно производить исчисление и уплату ВОСМС и ООСМС, если работник уходит в отпуск на несколько месяцев?</a:t>
            </a:r>
          </a:p>
          <a:p>
            <a:pPr marL="0" marR="0" lvl="0" indent="232709" algn="just" defTabSz="844083" rtl="0" eaLnBrk="1" fontAlgn="base" latinLnBrk="0" hangingPunct="1">
              <a:lnSpc>
                <a:spcPct val="100000"/>
              </a:lnSpc>
              <a:spcBef>
                <a:spcPts val="0"/>
              </a:spcBef>
              <a:spcAft>
                <a:spcPts val="0"/>
              </a:spcAft>
              <a:buClrTx/>
              <a:buSzTx/>
              <a:buFontTx/>
              <a:buNone/>
              <a:tabLst/>
              <a:defRPr/>
            </a:pP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Ответ прошу выслать на основании </a:t>
            </a:r>
            <a:r>
              <a:rPr kumimoji="0" lang="ru-RU" sz="1366" b="0" i="0" u="sng" strike="noStrike" kern="1200" cap="none" spc="0" normalizeH="0" baseline="0" noProof="0" dirty="0">
                <a:ln>
                  <a:noFill/>
                </a:ln>
                <a:solidFill>
                  <a:srgbClr val="000080"/>
                </a:solidFill>
                <a:effectLst/>
                <a:uLnTx/>
                <a:uFillTx/>
                <a:latin typeface="Times New Roman" panose="02020603050405020304" pitchFamily="18" charset="0"/>
                <a:ea typeface="+mn-ea"/>
                <a:cs typeface="+mn-cs"/>
                <a:hlinkClick r:id="rId4" tooltip="Закон Республики Казахстан от 16 ноября 2015 года № 401-V «О доступе к информации» (с изменениями и дополнениями по состоянию на 01.05.2023 г.)"/>
              </a:rPr>
              <a:t>ст.11 п.10</a:t>
            </a: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Закона «О доступе к информации». С уважением Арестов Олег.</a:t>
            </a:r>
          </a:p>
          <a:p>
            <a:pPr marL="0" marR="0" lvl="0" indent="232709" algn="just" defTabSz="844083" rtl="0" eaLnBrk="1" fontAlgn="base" latinLnBrk="0" hangingPunct="1">
              <a:lnSpc>
                <a:spcPct val="100000"/>
              </a:lnSpc>
              <a:spcBef>
                <a:spcPts val="0"/>
              </a:spcBef>
              <a:spcAft>
                <a:spcPts val="0"/>
              </a:spcAft>
              <a:buClrTx/>
              <a:buSzTx/>
              <a:buFontTx/>
              <a:buNone/>
              <a:tabLst/>
              <a:defRPr/>
            </a:pPr>
            <a:endParaRPr kumimoji="0" lang="ru-RU" sz="1366"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232709" algn="just" defTabSz="844083" rtl="0" eaLnBrk="1" fontAlgn="base" latinLnBrk="0" hangingPunct="1">
              <a:lnSpc>
                <a:spcPct val="100000"/>
              </a:lnSpc>
              <a:spcBef>
                <a:spcPts val="0"/>
              </a:spcBef>
              <a:spcAft>
                <a:spcPts val="0"/>
              </a:spcAft>
              <a:buClrTx/>
              <a:buSzTx/>
              <a:buFontTx/>
              <a:buNone/>
              <a:tabLst/>
              <a:defRPr/>
            </a:pPr>
            <a:r>
              <a:rPr kumimoji="0" lang="ru-RU" sz="1366"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Ответ:</a:t>
            </a:r>
            <a:endPar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232709" algn="just" defTabSz="844083" rtl="0" eaLnBrk="1" fontAlgn="base" latinLnBrk="0" hangingPunct="1">
              <a:lnSpc>
                <a:spcPct val="100000"/>
              </a:lnSpc>
              <a:spcBef>
                <a:spcPts val="0"/>
              </a:spcBef>
              <a:spcAft>
                <a:spcPts val="0"/>
              </a:spcAft>
              <a:buClrTx/>
              <a:buSzTx/>
              <a:buFontTx/>
              <a:buNone/>
              <a:tabLst/>
              <a:defRPr/>
            </a:pP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Департамент координации обязательного социального медицинского страхования Министерства здравоохранения Республики Казахстан рассмотрев Ваше обращение, в пределах компетенции сообщает следующее.</a:t>
            </a:r>
          </a:p>
          <a:p>
            <a:pPr marL="0" marR="0" lvl="0" indent="232709" algn="just" defTabSz="844083" rtl="0" eaLnBrk="1" fontAlgn="base" latinLnBrk="0" hangingPunct="1">
              <a:lnSpc>
                <a:spcPct val="100000"/>
              </a:lnSpc>
              <a:spcBef>
                <a:spcPts val="0"/>
              </a:spcBef>
              <a:spcAft>
                <a:spcPts val="0"/>
              </a:spcAft>
              <a:buClrTx/>
              <a:buSzTx/>
              <a:buFontTx/>
              <a:buNone/>
              <a:tabLst/>
              <a:defRPr/>
            </a:pP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 соответствии с </a:t>
            </a:r>
            <a:r>
              <a:rPr kumimoji="0" lang="ru-RU" sz="1366" b="0" i="0" u="sng" strike="noStrike" kern="1200" cap="none" spc="0" normalizeH="0" baseline="0" noProof="0" dirty="0">
                <a:ln>
                  <a:noFill/>
                </a:ln>
                <a:solidFill>
                  <a:srgbClr val="000080"/>
                </a:solidFill>
                <a:effectLst/>
                <a:uLnTx/>
                <a:uFillTx/>
                <a:latin typeface="Times New Roman" panose="02020603050405020304" pitchFamily="18" charset="0"/>
                <a:ea typeface="+mn-ea"/>
                <a:cs typeface="+mn-cs"/>
                <a:hlinkClick r:id="rId5"/>
              </a:rPr>
              <a:t>Законом</a:t>
            </a: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РК «Об обязательном социальном медицинском страховании» (далее - Закон об ОСМС) право на медицинскую помощь в системе ОСМС имеют лица, за которых осуществлялась уплата отчислений и (или) взносов в Фонд, а также освобожденные от уплаты взносов в Фонд в соответствии с </a:t>
            </a:r>
            <a:r>
              <a:rPr kumimoji="0" lang="ru-RU" sz="1366" b="0" i="0" u="sng" strike="noStrike" kern="1200" cap="none" spc="0" normalizeH="0" baseline="0" noProof="0" dirty="0">
                <a:ln>
                  <a:noFill/>
                </a:ln>
                <a:solidFill>
                  <a:srgbClr val="000080"/>
                </a:solidFill>
                <a:effectLst/>
                <a:uLnTx/>
                <a:uFillTx/>
                <a:latin typeface="Times New Roman" panose="02020603050405020304" pitchFamily="18" charset="0"/>
                <a:ea typeface="+mn-ea"/>
                <a:cs typeface="+mn-cs"/>
                <a:hlinkClick r:id="rId6" tooltip="Закон Республики Казахстан от 16 ноября 2015 года № 405-V «Об обязательном социальном медицинском страховании» (с изменениями и дополнениями по состоянию на 01.07.2023 г.)"/>
              </a:rPr>
              <a:t>пунктом 7 статьи 28</a:t>
            </a: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настоящего Закона. В соответствии со </a:t>
            </a:r>
            <a:r>
              <a:rPr kumimoji="0" lang="ru-RU" sz="1366" b="0" i="0" u="sng" strike="noStrike" kern="1200" cap="none" spc="0" normalizeH="0" baseline="0" noProof="0" dirty="0">
                <a:ln>
                  <a:noFill/>
                </a:ln>
                <a:solidFill>
                  <a:srgbClr val="000080"/>
                </a:solidFill>
                <a:effectLst/>
                <a:uLnTx/>
                <a:uFillTx/>
                <a:latin typeface="Times New Roman" panose="02020603050405020304" pitchFamily="18" charset="0"/>
                <a:ea typeface="+mn-ea"/>
                <a:cs typeface="+mn-cs"/>
                <a:hlinkClick r:id="rId7"/>
              </a:rPr>
              <a:t>статьей 29</a:t>
            </a: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Закона об ОСМС доходами работников, в том числе государственных и гражданских служащих, принимаемыми для исчисления отчислений и взносов, являются доходы, начисленные работодателями, за исключением доходов, установленных </a:t>
            </a:r>
            <a:r>
              <a:rPr kumimoji="0" lang="ru-RU" sz="1366" b="0" i="0" u="sng" strike="noStrike" kern="1200" cap="none" spc="0" normalizeH="0" baseline="0" noProof="0" dirty="0">
                <a:ln>
                  <a:noFill/>
                </a:ln>
                <a:solidFill>
                  <a:srgbClr val="000080"/>
                </a:solidFill>
                <a:effectLst/>
                <a:uLnTx/>
                <a:uFillTx/>
                <a:latin typeface="Times New Roman" panose="02020603050405020304" pitchFamily="18" charset="0"/>
                <a:ea typeface="+mn-ea"/>
                <a:cs typeface="+mn-cs"/>
                <a:hlinkClick r:id="rId8"/>
              </a:rPr>
              <a:t>пунктом 4 настоящей</a:t>
            </a: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статьи.</a:t>
            </a:r>
          </a:p>
          <a:p>
            <a:pPr marL="81164" marR="0" lvl="0" indent="0" algn="l" defTabSz="779173" rtl="0" eaLnBrk="1" fontAlgn="base" latinLnBrk="0" hangingPunct="1">
              <a:lnSpc>
                <a:spcPct val="100000"/>
              </a:lnSpc>
              <a:spcBef>
                <a:spcPct val="0"/>
              </a:spcBef>
              <a:spcAft>
                <a:spcPct val="0"/>
              </a:spcAft>
              <a:buClrTx/>
              <a:buSzTx/>
              <a:buFontTx/>
              <a:buNone/>
              <a:tabLst/>
              <a:defRPr/>
            </a:pPr>
            <a:endParaRPr kumimoji="0" sz="1619" b="0" i="0" u="none" strike="noStrike" kern="1200" cap="none" spc="0" normalizeH="0" baseline="0" noProof="0" dirty="0">
              <a:ln>
                <a:noFill/>
              </a:ln>
              <a:solidFill>
                <a:prstClr val="black"/>
              </a:solidFill>
              <a:effectLst/>
              <a:uLnTx/>
              <a:uFillTx/>
              <a:latin typeface="Calibri Light"/>
              <a:ea typeface="+mn-ea"/>
              <a:cs typeface="Calibri Light"/>
            </a:endParaRPr>
          </a:p>
        </p:txBody>
      </p:sp>
    </p:spTree>
    <p:extLst>
      <p:ext uri="{BB962C8B-B14F-4D97-AF65-F5344CB8AC3E}">
        <p14:creationId xmlns:p14="http://schemas.microsoft.com/office/powerpoint/2010/main" val="37208357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93197" y="568685"/>
            <a:ext cx="8341005" cy="5503814"/>
          </a:xfrm>
          <a:prstGeom prst="rect">
            <a:avLst/>
          </a:prstGeom>
        </p:spPr>
        <p:txBody>
          <a:bodyPr vert="horz" wrap="square" lIns="0" tIns="0" rIns="0" bIns="0" rtlCol="0">
            <a:spAutoFit/>
          </a:bodyPr>
          <a:lstStyle/>
          <a:p>
            <a:pPr marL="0" marR="0" lvl="0" indent="0" algn="ctr" defTabSz="844083" rtl="0" eaLnBrk="1" fontAlgn="base" latinLnBrk="0" hangingPunct="1">
              <a:lnSpc>
                <a:spcPct val="100000"/>
              </a:lnSpc>
              <a:spcBef>
                <a:spcPts val="0"/>
              </a:spcBef>
              <a:spcAft>
                <a:spcPts val="0"/>
              </a:spcAft>
              <a:buClrTx/>
              <a:buSzTx/>
              <a:buFontTx/>
              <a:buNone/>
              <a:tabLst/>
              <a:defRPr/>
            </a:pPr>
            <a:r>
              <a:rPr kumimoji="0" lang="ru-RU" sz="1366" b="1" i="0" u="none" strike="noStrike" kern="1200" cap="none" spc="0" normalizeH="0" baseline="0" noProof="0" dirty="0">
                <a:ln>
                  <a:noFill/>
                </a:ln>
                <a:solidFill>
                  <a:prstClr val="black"/>
                </a:solidFill>
                <a:effectLst/>
                <a:uLnTx/>
                <a:uFillTx/>
                <a:latin typeface="Times New Roman"/>
                <a:ea typeface="+mn-ea"/>
                <a:cs typeface="Times New Roman"/>
              </a:rPr>
              <a:t>       </a:t>
            </a:r>
            <a:r>
              <a:rPr kumimoji="0" lang="ru-RU" sz="1366"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Ответ Министра здравоохранения РК от 20 августа 2020 года на вопрос от 12 августа 2020 года № 634840 (dialog.egov.kz)</a:t>
            </a:r>
            <a:endPar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232709" algn="just" defTabSz="844083" rtl="0" eaLnBrk="1" fontAlgn="base" latinLnBrk="0" hangingPunct="1">
              <a:lnSpc>
                <a:spcPct val="100000"/>
              </a:lnSpc>
              <a:spcBef>
                <a:spcPts val="0"/>
              </a:spcBef>
              <a:spcAft>
                <a:spcPts val="0"/>
              </a:spcAft>
              <a:buClrTx/>
              <a:buSzTx/>
              <a:buFontTx/>
              <a:buNone/>
              <a:tabLst/>
              <a:defRPr/>
            </a:pPr>
            <a:r>
              <a:rPr kumimoji="0" lang="ru-RU" sz="1366"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При этом, согласно </a:t>
            </a:r>
            <a:r>
              <a:rPr kumimoji="0" lang="ru-RU" sz="1366" b="0" i="0" u="sng" strike="noStrike" kern="1200" cap="none" spc="0" normalizeH="0" baseline="0" noProof="0" dirty="0">
                <a:ln>
                  <a:noFill/>
                </a:ln>
                <a:solidFill>
                  <a:srgbClr val="000080"/>
                </a:solidFill>
                <a:effectLst/>
                <a:uLnTx/>
                <a:uFillTx/>
                <a:latin typeface="Times New Roman" panose="02020603050405020304" pitchFamily="18" charset="0"/>
                <a:ea typeface="+mn-ea"/>
                <a:cs typeface="+mn-cs"/>
                <a:hlinkClick r:id="rId3"/>
              </a:rPr>
              <a:t>пункту 1 статьи 30</a:t>
            </a: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Закона об ОСМС исчисление (удержание) и перечисление отчислений и (или) взносов работников, в том числе государственных и гражданских служащих, осуществляются работодателем </a:t>
            </a:r>
            <a:r>
              <a:rPr kumimoji="0" lang="ru-RU" sz="1366" b="1"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mn-ea"/>
                <a:cs typeface="+mn-cs"/>
              </a:rPr>
              <a:t>ежемесячно.</a:t>
            </a:r>
          </a:p>
          <a:p>
            <a:pPr marL="0" marR="0" lvl="0" indent="232709" algn="just" defTabSz="844083" rtl="0" eaLnBrk="1" fontAlgn="base" latinLnBrk="0" hangingPunct="1">
              <a:lnSpc>
                <a:spcPct val="100000"/>
              </a:lnSpc>
              <a:spcBef>
                <a:spcPts val="0"/>
              </a:spcBef>
              <a:spcAft>
                <a:spcPts val="0"/>
              </a:spcAft>
              <a:buClrTx/>
              <a:buSzTx/>
              <a:buFontTx/>
              <a:buNone/>
              <a:tabLst/>
              <a:defRPr/>
            </a:pPr>
            <a:endPar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232709" algn="just" defTabSz="844083" rtl="0" eaLnBrk="1" fontAlgn="base" latinLnBrk="0" hangingPunct="1">
              <a:lnSpc>
                <a:spcPct val="100000"/>
              </a:lnSpc>
              <a:spcBef>
                <a:spcPts val="0"/>
              </a:spcBef>
              <a:spcAft>
                <a:spcPts val="0"/>
              </a:spcAft>
              <a:buClrTx/>
              <a:buSzTx/>
              <a:buFontTx/>
              <a:buNone/>
              <a:tabLst/>
              <a:defRPr/>
            </a:pP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Таким образом, работник имеет право на участие в системе ОСМС при </a:t>
            </a:r>
            <a:r>
              <a:rPr kumimoji="0" lang="ru-RU" sz="1366" b="1"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mn-ea"/>
                <a:cs typeface="+mn-cs"/>
              </a:rPr>
              <a:t>ежемесячном </a:t>
            </a: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поступлении отчислений и взносов в Фонд за него. В связи с тем, что учет поступлений отчислений и взносов ОСМС ведется информационной системой «</a:t>
            </a:r>
            <a:r>
              <a:rPr kumimoji="0" lang="ru-RU" sz="1366" b="0"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Сактандыру</a:t>
            </a: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в целях недопущения срыва участия работников в системе ОСМС в период трудового отпуска работника перечисление начисленных сумм отчислений предлагается произвести </a:t>
            </a:r>
            <a:r>
              <a:rPr kumimoji="0" lang="ru-RU" sz="1366" b="1"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mn-ea"/>
                <a:cs typeface="+mn-cs"/>
              </a:rPr>
              <a:t>разными платежными поручениями с указанием каждого месяца по отдельности </a:t>
            </a: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 случае если работнику предоставляется трудовой отпуск в марте месяце, взносы ОСМС от доходов, начисленных работнику за март месяц должны были осуществлены в марте, за дни трудового отпуска за апрель - в апреле или же двумя платежными поручениями с указанием периода платежа).</a:t>
            </a:r>
          </a:p>
          <a:p>
            <a:pPr marL="0" marR="0" lvl="0" indent="232709" algn="just" defTabSz="844083" rtl="0" eaLnBrk="1" fontAlgn="base" latinLnBrk="0" hangingPunct="1">
              <a:lnSpc>
                <a:spcPct val="100000"/>
              </a:lnSpc>
              <a:spcBef>
                <a:spcPts val="0"/>
              </a:spcBef>
              <a:spcAft>
                <a:spcPts val="0"/>
              </a:spcAft>
              <a:buClrTx/>
              <a:buSzTx/>
              <a:buFontTx/>
              <a:buNone/>
              <a:tabLst/>
              <a:defRPr/>
            </a:pP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 случаях, когда работник </a:t>
            </a:r>
            <a:r>
              <a:rPr kumimoji="0" lang="ru-RU" sz="1366" b="1"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mn-ea"/>
                <a:cs typeface="+mn-cs"/>
              </a:rPr>
              <a:t>не имеет до</a:t>
            </a:r>
            <a:r>
              <a:rPr kumimoji="0" lang="ru-RU" sz="1366" b="0"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mn-ea"/>
                <a:cs typeface="+mn-cs"/>
              </a:rPr>
              <a:t>ход </a:t>
            </a: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за определенный период (неоплачиваемый отпуск, продолжительный лист по нетрудоспособности и т.д.), считаем возможным предприятию рассмотреть следующие меры: - в рамках социальной поддержки своих работников, в случаях, когда работник не имеет доход за определенный период производить уплату взносов за работников предприятием, - в рамках трудового договора, предусмотреть возможность уплаты взносов ОСМС за работников, путем удержания их с заработной платы в будущем периоде </a:t>
            </a:r>
            <a:r>
              <a:rPr kumimoji="0" lang="ru-RU" sz="1366" b="1"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mn-ea"/>
                <a:cs typeface="+mn-cs"/>
              </a:rPr>
              <a:t>по заявлению работника</a:t>
            </a: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a:t>
            </a:r>
          </a:p>
          <a:p>
            <a:pPr marL="0" marR="0" lvl="0" indent="232709" algn="just" defTabSz="844083" rtl="0" eaLnBrk="1" fontAlgn="base" latinLnBrk="0" hangingPunct="1">
              <a:lnSpc>
                <a:spcPct val="100000"/>
              </a:lnSpc>
              <a:spcBef>
                <a:spcPts val="0"/>
              </a:spcBef>
              <a:spcAft>
                <a:spcPts val="0"/>
              </a:spcAft>
              <a:buClrTx/>
              <a:buSzTx/>
              <a:buFontTx/>
              <a:buNone/>
              <a:tabLst/>
              <a:defRPr/>
            </a:pPr>
            <a:endPar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232709" algn="just" defTabSz="844083" rtl="0" eaLnBrk="1" fontAlgn="base" latinLnBrk="0" hangingPunct="1">
              <a:lnSpc>
                <a:spcPct val="100000"/>
              </a:lnSpc>
              <a:spcBef>
                <a:spcPts val="0"/>
              </a:spcBef>
              <a:spcAft>
                <a:spcPts val="0"/>
              </a:spcAft>
              <a:buClrTx/>
              <a:buSzTx/>
              <a:buFontTx/>
              <a:buNone/>
              <a:tabLst/>
              <a:defRPr/>
            </a:pPr>
            <a:r>
              <a:rPr kumimoji="0" lang="ru-RU" sz="1366"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При единовременной выплате отпускных работнику, уходящему в отпуск на несколько месяцев, отчисления и взносы на ОСМС уплачиваются </a:t>
            </a:r>
            <a:r>
              <a:rPr kumimoji="0" lang="ru-RU" sz="1366"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разными платежными поручениями с указанием каждого месяца по отдельности</a:t>
            </a:r>
          </a:p>
          <a:p>
            <a:pPr marL="0" marR="0" lvl="0" indent="232709" algn="just" defTabSz="844083" rtl="0" eaLnBrk="1" fontAlgn="base" latinLnBrk="0" hangingPunct="1">
              <a:lnSpc>
                <a:spcPct val="100000"/>
              </a:lnSpc>
              <a:spcBef>
                <a:spcPts val="0"/>
              </a:spcBef>
              <a:spcAft>
                <a:spcPts val="0"/>
              </a:spcAft>
              <a:buClrTx/>
              <a:buSzTx/>
              <a:buFontTx/>
              <a:buNone/>
              <a:tabLst/>
              <a:defRPr/>
            </a:pPr>
            <a:r>
              <a:rPr kumimoji="0" lang="ru-RU" sz="1366"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p>
          <a:p>
            <a:pPr marL="81164" marR="0" lvl="0" indent="0" algn="l" defTabSz="779173" rtl="0" eaLnBrk="1" fontAlgn="base" latinLnBrk="0" hangingPunct="1">
              <a:lnSpc>
                <a:spcPct val="100000"/>
              </a:lnSpc>
              <a:spcBef>
                <a:spcPct val="0"/>
              </a:spcBef>
              <a:spcAft>
                <a:spcPct val="0"/>
              </a:spcAft>
              <a:buClrTx/>
              <a:buSzTx/>
              <a:buFontTx/>
              <a:buNone/>
              <a:tabLst/>
              <a:defRPr/>
            </a:pPr>
            <a:endParaRPr kumimoji="0" sz="1619" b="0" i="0" u="none" strike="noStrike" kern="1200" cap="none" spc="0" normalizeH="0" baseline="0" noProof="0" dirty="0">
              <a:ln>
                <a:noFill/>
              </a:ln>
              <a:solidFill>
                <a:prstClr val="black"/>
              </a:solidFill>
              <a:effectLst/>
              <a:uLnTx/>
              <a:uFillTx/>
              <a:latin typeface="Calibri Light"/>
              <a:ea typeface="+mn-ea"/>
              <a:cs typeface="Calibri Light"/>
            </a:endParaRPr>
          </a:p>
        </p:txBody>
      </p:sp>
    </p:spTree>
    <p:extLst>
      <p:ext uri="{BB962C8B-B14F-4D97-AF65-F5344CB8AC3E}">
        <p14:creationId xmlns:p14="http://schemas.microsoft.com/office/powerpoint/2010/main" val="16237338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8DABC73-DE59-0AD9-A03C-277C09876ED9}"/>
              </a:ext>
            </a:extLst>
          </p:cNvPr>
          <p:cNvSpPr txBox="1"/>
          <p:nvPr/>
        </p:nvSpPr>
        <p:spPr>
          <a:xfrm>
            <a:off x="491066" y="228600"/>
            <a:ext cx="8161867" cy="417960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119) </a:t>
            </a:r>
            <a:r>
              <a:rPr kumimoji="0" lang="ru-RU" sz="1660" b="1" i="0" u="none" strike="noStrike" kern="1200" cap="none" spc="0" normalizeH="0" baseline="0" noProof="0" dirty="0">
                <a:ln>
                  <a:noFill/>
                </a:ln>
                <a:solidFill>
                  <a:prstClr val="black"/>
                </a:solidFill>
                <a:effectLst/>
                <a:uLnTx/>
                <a:uFillTx/>
                <a:latin typeface="Times New Roman"/>
                <a:ea typeface="+mn-ea"/>
                <a:cs typeface="+mn-cs"/>
              </a:rPr>
              <a:t>агент по уплате ОПВ, ОПВ</a:t>
            </a:r>
            <a:r>
              <a:rPr kumimoji="0" lang="ru-RU" sz="1660" b="1" i="0" u="none" strike="noStrike" kern="1200" cap="none" spc="0" normalizeH="0" baseline="0" noProof="0" dirty="0">
                <a:ln>
                  <a:noFill/>
                </a:ln>
                <a:solidFill>
                  <a:prstClr val="black"/>
                </a:solidFill>
                <a:effectLst/>
                <a:highlight>
                  <a:srgbClr val="FFFF00"/>
                </a:highlight>
                <a:uLnTx/>
                <a:uFillTx/>
                <a:latin typeface="Times New Roman"/>
                <a:ea typeface="+mn-ea"/>
                <a:cs typeface="+mn-cs"/>
              </a:rPr>
              <a:t>Р</a:t>
            </a:r>
            <a:r>
              <a:rPr kumimoji="0" lang="ru-RU" sz="1660" b="1" i="0" u="none" strike="noStrike" kern="1200" cap="none" spc="0" normalizeH="0" baseline="0" noProof="0" dirty="0">
                <a:ln>
                  <a:noFill/>
                </a:ln>
                <a:solidFill>
                  <a:prstClr val="black"/>
                </a:solidFill>
                <a:effectLst/>
                <a:uLnTx/>
                <a:uFillTx/>
                <a:latin typeface="Times New Roman"/>
                <a:ea typeface="+mn-ea"/>
                <a:cs typeface="+mn-cs"/>
              </a:rPr>
              <a:t>, О</a:t>
            </a:r>
            <a:r>
              <a:rPr kumimoji="0" lang="ru-RU" sz="1660" b="1" i="0" u="none" strike="noStrike" kern="1200" cap="none" spc="0" normalizeH="0" baseline="0" noProof="0" dirty="0">
                <a:ln>
                  <a:noFill/>
                </a:ln>
                <a:solidFill>
                  <a:prstClr val="black"/>
                </a:solidFill>
                <a:effectLst/>
                <a:highlight>
                  <a:srgbClr val="FFFF00"/>
                </a:highlight>
                <a:uLnTx/>
                <a:uFillTx/>
                <a:latin typeface="Times New Roman"/>
                <a:ea typeface="+mn-ea"/>
                <a:cs typeface="+mn-cs"/>
              </a:rPr>
              <a:t>П</a:t>
            </a:r>
            <a:r>
              <a:rPr kumimoji="0" lang="ru-RU" sz="1660" b="1" i="0" u="none" strike="noStrike" kern="1200" cap="none" spc="0" normalizeH="0" baseline="0" noProof="0" dirty="0">
                <a:ln>
                  <a:noFill/>
                </a:ln>
                <a:solidFill>
                  <a:prstClr val="black"/>
                </a:solidFill>
                <a:effectLst/>
                <a:uLnTx/>
                <a:uFillTx/>
                <a:latin typeface="Times New Roman"/>
                <a:ea typeface="+mn-ea"/>
                <a:cs typeface="+mn-cs"/>
              </a:rPr>
              <a:t>ПВ, добровольных пенсионных взносов </a:t>
            </a:r>
            <a:r>
              <a:rPr kumimoji="0" lang="ru-RU" sz="1660" b="0" i="0" u="none" strike="noStrike" kern="1200" cap="none" spc="0" normalizeH="0" baseline="0" noProof="0" dirty="0">
                <a:ln>
                  <a:noFill/>
                </a:ln>
                <a:solidFill>
                  <a:prstClr val="black"/>
                </a:solidFill>
                <a:effectLst/>
                <a:uLnTx/>
                <a:uFillTx/>
                <a:latin typeface="Times New Roman"/>
                <a:ea typeface="+mn-ea"/>
                <a:cs typeface="+mn-cs"/>
              </a:rPr>
              <a:t>(далее – агент) – физическое или юридическое лицо, включая иностранное юридическое лицо, осуществляющее деятельность в РК через постоянное учреждение, филиалы, представительства иностранных юридических лиц, исчисляющие, удерживающие (начисляющие) и перечисляющие ОПВ, ОПВР, ОППР, добровольные пенсионные взносы в ЕНПФ в порядке, определяемом законодательством РК.</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KZ" sz="166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Страховая организация рассматривается в качестве агента.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strike="noStrike" kern="1200" cap="none" spc="0" normalizeH="0" baseline="0" noProof="0" dirty="0">
                <a:ln>
                  <a:noFill/>
                </a:ln>
                <a:solidFill>
                  <a:prstClr val="black"/>
                </a:solidFill>
                <a:effectLst/>
                <a:uLnTx/>
                <a:uFillTx/>
                <a:latin typeface="Times New Roman"/>
                <a:ea typeface="+mn-ea"/>
                <a:cs typeface="+mn-cs"/>
              </a:rPr>
              <a:t>В качестве агента по исчислению (начислению), перечислению </a:t>
            </a:r>
            <a:r>
              <a:rPr kumimoji="0" lang="ru-RU" sz="1660" b="1" i="0" strike="noStrike" kern="1200" cap="none" spc="0" normalizeH="0" baseline="0" noProof="0" dirty="0">
                <a:ln>
                  <a:noFill/>
                </a:ln>
                <a:solidFill>
                  <a:prstClr val="black"/>
                </a:solidFill>
                <a:effectLst/>
                <a:uLnTx/>
                <a:uFillTx/>
                <a:latin typeface="Times New Roman"/>
                <a:ea typeface="+mn-ea"/>
                <a:cs typeface="+mn-cs"/>
              </a:rPr>
              <a:t>единого платежа </a:t>
            </a:r>
            <a:r>
              <a:rPr kumimoji="0" lang="ru-RU" sz="1660" b="0" i="0" strike="noStrike" kern="1200" cap="none" spc="0" normalizeH="0" baseline="0" noProof="0" dirty="0">
                <a:ln>
                  <a:noFill/>
                </a:ln>
                <a:solidFill>
                  <a:prstClr val="black"/>
                </a:solidFill>
                <a:effectLst/>
                <a:uLnTx/>
                <a:uFillTx/>
                <a:latin typeface="Times New Roman"/>
                <a:ea typeface="+mn-ea"/>
                <a:cs typeface="+mn-cs"/>
              </a:rPr>
              <a:t>за работников рассматриваются налоговые агенты, определенные в соответствии со статьей 776-1НК.</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strike="noStrike" kern="1200" cap="none" spc="0" normalizeH="0" baseline="0" noProof="0" dirty="0">
                <a:ln>
                  <a:noFill/>
                </a:ln>
                <a:solidFill>
                  <a:prstClr val="black"/>
                </a:solidFill>
                <a:effectLst/>
                <a:uLnTx/>
                <a:uFillTx/>
                <a:latin typeface="Times New Roman"/>
                <a:ea typeface="+mn-ea"/>
                <a:cs typeface="+mn-cs"/>
              </a:rPr>
              <a:t>В качестве агента по уплате ОПВ за физических лиц, получающих доходы по договорам ГПХ, предметом которых является выполнение работ (оказание услуг), рассматриваются, определенные налоговым законодательством РК налоговые агенты</a:t>
            </a:r>
            <a:endParaRPr kumimoji="0" lang="ru-KZ" sz="1660" b="0" i="0" strike="noStrike" kern="1200" cap="none" spc="0" normalizeH="0" baseline="0" noProof="0" dirty="0">
              <a:ln>
                <a:noFill/>
              </a:ln>
              <a:solidFill>
                <a:prstClr val="black"/>
              </a:solidFill>
              <a:effectLst/>
              <a:uLnTx/>
              <a:uFillTx/>
              <a:latin typeface="Times New Roman"/>
              <a:ea typeface="+mn-ea"/>
              <a:cs typeface="+mn-cs"/>
            </a:endParaRPr>
          </a:p>
        </p:txBody>
      </p:sp>
    </p:spTree>
    <p:extLst>
      <p:ext uri="{BB962C8B-B14F-4D97-AF65-F5344CB8AC3E}">
        <p14:creationId xmlns:p14="http://schemas.microsoft.com/office/powerpoint/2010/main" val="89740592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AC1D6398-DC60-8146-C792-52874BED6A22}"/>
              </a:ext>
            </a:extLst>
          </p:cNvPr>
          <p:cNvGraphicFramePr>
            <a:graphicFrameLocks noGrp="1"/>
          </p:cNvGraphicFramePr>
          <p:nvPr/>
        </p:nvGraphicFramePr>
        <p:xfrm>
          <a:off x="347133" y="609600"/>
          <a:ext cx="8449734" cy="4472940"/>
        </p:xfrm>
        <a:graphic>
          <a:graphicData uri="http://schemas.openxmlformats.org/drawingml/2006/table">
            <a:tbl>
              <a:tblPr firstRow="1" bandRow="1">
                <a:tableStyleId>{C083E6E3-FA7D-4D7B-A595-EF9225AFEA82}</a:tableStyleId>
              </a:tblPr>
              <a:tblGrid>
                <a:gridCol w="4207934">
                  <a:extLst>
                    <a:ext uri="{9D8B030D-6E8A-4147-A177-3AD203B41FA5}">
                      <a16:colId xmlns:a16="http://schemas.microsoft.com/office/drawing/2014/main" val="1448681955"/>
                    </a:ext>
                  </a:extLst>
                </a:gridCol>
                <a:gridCol w="4241800">
                  <a:extLst>
                    <a:ext uri="{9D8B030D-6E8A-4147-A177-3AD203B41FA5}">
                      <a16:colId xmlns:a16="http://schemas.microsoft.com/office/drawing/2014/main" val="2139285621"/>
                    </a:ext>
                  </a:extLst>
                </a:gridCol>
              </a:tblGrid>
              <a:tr h="278130">
                <a:tc>
                  <a:txBody>
                    <a:bodyPr/>
                    <a:lstStyle/>
                    <a:p>
                      <a:r>
                        <a:rPr lang="ru-RU" sz="1400" dirty="0">
                          <a:latin typeface="+mj-lt"/>
                        </a:rPr>
                        <a:t>ЗРК «О пенсионном обеспечении РК»</a:t>
                      </a:r>
                      <a:endParaRPr lang="ru-KZ" sz="1400"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dirty="0">
                          <a:solidFill>
                            <a:schemeClr val="tx1">
                              <a:lumMod val="95000"/>
                              <a:lumOff val="5000"/>
                            </a:schemeClr>
                          </a:solidFill>
                          <a:highlight>
                            <a:srgbClr val="FFFF00"/>
                          </a:highlight>
                          <a:latin typeface="+mj-lt"/>
                        </a:rPr>
                        <a:t>Социальный кодекс</a:t>
                      </a:r>
                      <a:endParaRPr lang="ru-KZ" sz="1400" dirty="0">
                        <a:solidFill>
                          <a:schemeClr val="tx1">
                            <a:lumMod val="95000"/>
                            <a:lumOff val="5000"/>
                          </a:schemeClr>
                        </a:solidFill>
                        <a:highlight>
                          <a:srgbClr val="FFFF00"/>
                        </a:highlight>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16874905"/>
                  </a:ext>
                </a:extLst>
              </a:tr>
              <a:tr h="278130">
                <a:tc>
                  <a:txBody>
                    <a:bodyPr/>
                    <a:lstStyle/>
                    <a:p>
                      <a:r>
                        <a:rPr lang="ru-RU" sz="1400" u="none" dirty="0">
                          <a:latin typeface="+mj-lt"/>
                        </a:rPr>
                        <a:t>Статья 25 Ставка и порядок уплаты ОПВ</a:t>
                      </a:r>
                      <a:endParaRPr lang="ru-KZ" sz="140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b="1" u="none" dirty="0">
                          <a:latin typeface="+mj-lt"/>
                        </a:rPr>
                        <a:t>Статья 249. Ставка ОПВ (Для самостоятельных)</a:t>
                      </a:r>
                      <a:endParaRPr lang="ru-KZ" sz="1400" b="1"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379991"/>
                  </a:ext>
                </a:extLst>
              </a:tr>
              <a:tr h="800100">
                <a:tc>
                  <a:txBody>
                    <a:bodyPr/>
                    <a:lstStyle/>
                    <a:p>
                      <a:r>
                        <a:rPr lang="ru-RU" sz="1400" b="0" u="none" dirty="0">
                          <a:latin typeface="+mj-lt"/>
                        </a:rPr>
                        <a:t>4. Для лиц, занимающихся частной практикой, </a:t>
                      </a:r>
                      <a:r>
                        <a:rPr lang="ru-RU" sz="1400" b="0" u="none" dirty="0">
                          <a:solidFill>
                            <a:srgbClr val="0070C0"/>
                          </a:solidFill>
                          <a:latin typeface="+mj-lt"/>
                        </a:rPr>
                        <a:t>ИП</a:t>
                      </a:r>
                      <a:r>
                        <a:rPr lang="ru-RU" sz="1400" b="0" u="none" dirty="0">
                          <a:latin typeface="+mj-lt"/>
                        </a:rPr>
                        <a:t> ОПВ в свою пользу, подлежащие уплате в ЕНПФ, устанавливаются в размере </a:t>
                      </a:r>
                      <a:r>
                        <a:rPr lang="ru-RU" sz="1400" b="1" u="none" dirty="0">
                          <a:latin typeface="+mj-lt"/>
                        </a:rPr>
                        <a:t>10 %</a:t>
                      </a:r>
                      <a:r>
                        <a:rPr lang="ru-RU" sz="1400" b="0" u="none" dirty="0">
                          <a:latin typeface="+mj-lt"/>
                        </a:rPr>
                        <a:t> от получаемого дохода, но </a:t>
                      </a:r>
                      <a:r>
                        <a:rPr lang="ru-RU" sz="1400" b="1" u="none" dirty="0">
                          <a:latin typeface="+mj-lt"/>
                        </a:rPr>
                        <a:t>не менее 10 % от МРЗП и не выше 10 % 50-кратного МРЗП</a:t>
                      </a:r>
                      <a:endParaRPr lang="ru-KZ" sz="1400" b="1"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ru-RU" sz="1400" b="0" u="none" dirty="0">
                          <a:solidFill>
                            <a:schemeClr val="tx1">
                              <a:lumMod val="95000"/>
                              <a:lumOff val="5000"/>
                            </a:schemeClr>
                          </a:solidFill>
                          <a:latin typeface="+mj-lt"/>
                        </a:rPr>
                        <a:t>2) для лиц, указанных в пп.1) п.4 ст.248 </a:t>
                      </a:r>
                      <a:r>
                        <a:rPr lang="ru-RU" sz="1400" b="1" u="none" dirty="0">
                          <a:solidFill>
                            <a:srgbClr val="0033CC"/>
                          </a:solidFill>
                          <a:latin typeface="+mj-lt"/>
                        </a:rPr>
                        <a:t>(За себя ИП) </a:t>
                      </a:r>
                      <a:r>
                        <a:rPr lang="ru-RU" sz="1400" b="0" u="none" dirty="0">
                          <a:solidFill>
                            <a:schemeClr val="tx1">
                              <a:lumMod val="95000"/>
                              <a:lumOff val="5000"/>
                            </a:schemeClr>
                          </a:solidFill>
                          <a:latin typeface="+mj-lt"/>
                        </a:rPr>
                        <a:t>в размере </a:t>
                      </a:r>
                      <a:r>
                        <a:rPr lang="ru-RU" sz="1400" b="1" u="none" dirty="0">
                          <a:solidFill>
                            <a:schemeClr val="tx1">
                              <a:lumMod val="95000"/>
                              <a:lumOff val="5000"/>
                            </a:schemeClr>
                          </a:solidFill>
                          <a:latin typeface="+mj-lt"/>
                        </a:rPr>
                        <a:t>10 %</a:t>
                      </a:r>
                      <a:r>
                        <a:rPr lang="ru-RU" sz="1400" b="0" u="none" dirty="0">
                          <a:solidFill>
                            <a:schemeClr val="tx1">
                              <a:lumMod val="95000"/>
                              <a:lumOff val="5000"/>
                            </a:schemeClr>
                          </a:solidFill>
                          <a:latin typeface="+mj-lt"/>
                        </a:rPr>
                        <a:t> </a:t>
                      </a:r>
                      <a:r>
                        <a:rPr lang="ru-RU" sz="1400" b="1" u="none" dirty="0">
                          <a:solidFill>
                            <a:schemeClr val="tx1">
                              <a:lumMod val="95000"/>
                              <a:lumOff val="5000"/>
                            </a:schemeClr>
                          </a:solidFill>
                          <a:latin typeface="+mj-lt"/>
                        </a:rPr>
                        <a:t>от дохода, принимаемого </a:t>
                      </a:r>
                      <a:r>
                        <a:rPr lang="ru-RU" sz="1400" b="0" u="none" dirty="0">
                          <a:solidFill>
                            <a:schemeClr val="tx1">
                              <a:lumMod val="95000"/>
                              <a:lumOff val="5000"/>
                            </a:schemeClr>
                          </a:solidFill>
                          <a:latin typeface="+mj-lt"/>
                        </a:rPr>
                        <a:t>для исчисления ОПВ.</a:t>
                      </a:r>
                    </a:p>
                    <a:p>
                      <a:endParaRPr lang="ru-RU" sz="1400" b="0" u="none" dirty="0">
                        <a:solidFill>
                          <a:schemeClr val="tx1">
                            <a:lumMod val="95000"/>
                            <a:lumOff val="5000"/>
                          </a:schemeClr>
                        </a:solidFill>
                        <a:latin typeface="+mj-lt"/>
                      </a:endParaRPr>
                    </a:p>
                    <a:p>
                      <a:r>
                        <a:rPr lang="ru-RU" sz="1400" b="0" u="none" dirty="0">
                          <a:solidFill>
                            <a:schemeClr val="tx1">
                              <a:lumMod val="95000"/>
                              <a:lumOff val="5000"/>
                            </a:schemeClr>
                          </a:solidFill>
                          <a:latin typeface="+mj-lt"/>
                        </a:rPr>
                        <a:t>Под доходом, принимаемым для исчисления ОПВ, понимается доход, получаемый лицом, </a:t>
                      </a:r>
                      <a:r>
                        <a:rPr lang="ru-RU" sz="1400" b="1" u="none" dirty="0">
                          <a:solidFill>
                            <a:schemeClr val="tx1"/>
                          </a:solidFill>
                          <a:latin typeface="+mj-lt"/>
                        </a:rPr>
                        <a:t>определяемый им самостоятельно для уплаты социальных отчислений,</a:t>
                      </a:r>
                      <a:r>
                        <a:rPr lang="ru-RU" sz="1400" b="0" u="none" dirty="0">
                          <a:solidFill>
                            <a:schemeClr val="tx1">
                              <a:lumMod val="95000"/>
                              <a:lumOff val="5000"/>
                            </a:schemeClr>
                          </a:solidFill>
                          <a:latin typeface="+mj-lt"/>
                        </a:rPr>
                        <a:t> за исключением доходов, с которых не уплачиваются ОПВ, но не более дохода, определяемого для целей налогообложения в соответствии с НК.</a:t>
                      </a:r>
                    </a:p>
                    <a:p>
                      <a:endParaRPr lang="ru-RU" sz="1400" b="0" u="none" dirty="0">
                        <a:solidFill>
                          <a:schemeClr val="tx1">
                            <a:lumMod val="95000"/>
                            <a:lumOff val="5000"/>
                          </a:schemeClr>
                        </a:solidFill>
                        <a:latin typeface="+mj-lt"/>
                      </a:endParaRPr>
                    </a:p>
                    <a:p>
                      <a:r>
                        <a:rPr lang="ru-RU" sz="1400" b="0" u="none" dirty="0">
                          <a:solidFill>
                            <a:schemeClr val="tx1">
                              <a:lumMod val="95000"/>
                              <a:lumOff val="5000"/>
                            </a:schemeClr>
                          </a:solidFill>
                          <a:latin typeface="+mj-lt"/>
                        </a:rPr>
                        <a:t>При этом принимаемый для исчисления ОПВ доход в месяц не должен превышать 50-кратный МРЗП</a:t>
                      </a:r>
                    </a:p>
                    <a:p>
                      <a:endParaRPr lang="ru-RU" sz="1400" b="0" u="none" dirty="0">
                        <a:solidFill>
                          <a:schemeClr val="tx1">
                            <a:lumMod val="95000"/>
                            <a:lumOff val="5000"/>
                          </a:schemeClr>
                        </a:solidFill>
                        <a:latin typeface="+mj-lt"/>
                      </a:endParaRPr>
                    </a:p>
                    <a:p>
                      <a:r>
                        <a:rPr lang="ru-RU" sz="1400" b="0" u="none" dirty="0">
                          <a:solidFill>
                            <a:schemeClr val="tx1">
                              <a:lumMod val="95000"/>
                              <a:lumOff val="5000"/>
                            </a:schemeClr>
                          </a:solidFill>
                          <a:latin typeface="+mj-lt"/>
                        </a:rPr>
                        <a:t>В случае, если доход составляет менее 1-кратного МРЗП, они </a:t>
                      </a:r>
                      <a:r>
                        <a:rPr lang="ru-RU" sz="1400" b="1" u="none" dirty="0">
                          <a:solidFill>
                            <a:srgbClr val="0033CC"/>
                          </a:solidFill>
                          <a:latin typeface="+mj-lt"/>
                        </a:rPr>
                        <a:t>вправе</a:t>
                      </a:r>
                      <a:r>
                        <a:rPr lang="ru-RU" sz="1400" b="1" u="none" dirty="0">
                          <a:solidFill>
                            <a:srgbClr val="C00000"/>
                          </a:solidFill>
                          <a:latin typeface="+mj-lt"/>
                        </a:rPr>
                        <a:t> </a:t>
                      </a:r>
                      <a:r>
                        <a:rPr lang="ru-RU" sz="1400" b="0" u="none" dirty="0">
                          <a:solidFill>
                            <a:schemeClr val="tx1">
                              <a:lumMod val="95000"/>
                              <a:lumOff val="5000"/>
                            </a:schemeClr>
                          </a:solidFill>
                          <a:latin typeface="+mj-lt"/>
                        </a:rPr>
                        <a:t>уплачивать ОПВ с 1-кратного размера МРЗП.</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5637030"/>
                  </a:ext>
                </a:extLst>
              </a:tr>
              <a:tr h="2011680">
                <a:tc>
                  <a:txBody>
                    <a:bodyPr/>
                    <a:lstStyle/>
                    <a:p>
                      <a:r>
                        <a:rPr lang="ru-RU" sz="1400" b="0" u="none" dirty="0">
                          <a:latin typeface="+mj-lt"/>
                        </a:rPr>
                        <a:t>Получаемым доходом является доход, определяемый самостоятельно лицом, занимающимся частной практикой, а также ИП для исчисления ОПВ в единый накопительный пенсионный фонд </a:t>
                      </a:r>
                      <a:r>
                        <a:rPr lang="ru-RU" sz="1400" b="1" u="none" dirty="0">
                          <a:latin typeface="+mj-lt"/>
                        </a:rPr>
                        <a:t>в свою пользу</a:t>
                      </a:r>
                      <a:r>
                        <a:rPr lang="ru-RU" sz="1400" b="0" u="none" dirty="0">
                          <a:latin typeface="+mj-lt"/>
                        </a:rPr>
                        <a:t>.</a:t>
                      </a:r>
                    </a:p>
                    <a:p>
                      <a:endParaRPr lang="ru-RU" sz="1400" b="0" u="none" dirty="0">
                        <a:latin typeface="+mj-lt"/>
                      </a:endParaRPr>
                    </a:p>
                    <a:p>
                      <a:r>
                        <a:rPr lang="ru-RU" sz="1400" b="0" u="none" dirty="0">
                          <a:latin typeface="+mj-lt"/>
                        </a:rPr>
                        <a:t>В случае отсутствия дохода лица, занимающиеся частной практикой, а также ИП </a:t>
                      </a:r>
                      <a:r>
                        <a:rPr lang="ru-RU" sz="1400" b="1" u="none" dirty="0">
                          <a:latin typeface="+mj-lt"/>
                        </a:rPr>
                        <a:t>вправе</a:t>
                      </a:r>
                      <a:r>
                        <a:rPr lang="ru-RU" sz="1400" b="0" u="none" dirty="0">
                          <a:latin typeface="+mj-lt"/>
                        </a:rPr>
                        <a:t> уплачивать ОПВ в ЕНПФ в свою пользу из расчета 10 % от МРЗП.</a:t>
                      </a:r>
                      <a:endParaRPr lang="ru-KZ" sz="1400" b="0" u="none" dirty="0">
                        <a:latin typeface="+mj-lt"/>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sz="1600" u="none" dirty="0">
                        <a:solidFill>
                          <a:schemeClr val="tx1">
                            <a:lumMod val="95000"/>
                            <a:lumOff val="5000"/>
                          </a:schemeClr>
                        </a:solidFill>
                      </a:endParaRPr>
                    </a:p>
                  </a:txBody>
                  <a:tcPr/>
                </a:tc>
                <a:extLst>
                  <a:ext uri="{0D108BD9-81ED-4DB2-BD59-A6C34878D82A}">
                    <a16:rowId xmlns:a16="http://schemas.microsoft.com/office/drawing/2014/main" val="4277331768"/>
                  </a:ext>
                </a:extLst>
              </a:tr>
            </a:tbl>
          </a:graphicData>
        </a:graphic>
      </p:graphicFrame>
      <p:sp>
        <p:nvSpPr>
          <p:cNvPr id="5" name="Заголовок 1">
            <a:extLst>
              <a:ext uri="{FF2B5EF4-FFF2-40B4-BE49-F238E27FC236}">
                <a16:creationId xmlns:a16="http://schemas.microsoft.com/office/drawing/2014/main" id="{84680F2E-5816-4BCD-A748-505C109D4886}"/>
              </a:ext>
            </a:extLst>
          </p:cNvPr>
          <p:cNvSpPr txBox="1">
            <a:spLocks/>
          </p:cNvSpPr>
          <p:nvPr/>
        </p:nvSpPr>
        <p:spPr>
          <a:xfrm>
            <a:off x="422246" y="0"/>
            <a:ext cx="8170477"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KZ" sz="2200" b="1" i="0" u="none" strike="noStrike" kern="1200" cap="none" spc="0" normalizeH="0" baseline="0" noProof="0" dirty="0">
                <a:ln>
                  <a:noFill/>
                </a:ln>
                <a:solidFill>
                  <a:prstClr val="black"/>
                </a:solidFill>
                <a:effectLst/>
                <a:uLnTx/>
                <a:uFillTx/>
                <a:latin typeface="Times New Roman"/>
                <a:ea typeface="+mj-ea"/>
                <a:cs typeface="+mj-cs"/>
              </a:rPr>
              <a:t>Глава 19. Пенсионные взносы</a:t>
            </a:r>
          </a:p>
        </p:txBody>
      </p:sp>
    </p:spTree>
    <p:extLst>
      <p:ext uri="{BB962C8B-B14F-4D97-AF65-F5344CB8AC3E}">
        <p14:creationId xmlns:p14="http://schemas.microsoft.com/office/powerpoint/2010/main" val="25779309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2813E83-FA4C-6572-BEF7-27FC9DDD69B9}"/>
              </a:ext>
            </a:extLst>
          </p:cNvPr>
          <p:cNvSpPr txBox="1"/>
          <p:nvPr/>
        </p:nvSpPr>
        <p:spPr>
          <a:xfrm>
            <a:off x="350623" y="1828800"/>
            <a:ext cx="8331543" cy="2031325"/>
          </a:xfrm>
          <a:prstGeom prst="rect">
            <a:avLst/>
          </a:prstGeom>
          <a:solidFill>
            <a:schemeClr val="accent3">
              <a:lumMod val="20000"/>
              <a:lumOff val="80000"/>
            </a:schemeClr>
          </a:solidFill>
          <a:scene3d>
            <a:camera prst="orthographicFront"/>
            <a:lightRig rig="threePt" dir="t"/>
          </a:scene3d>
          <a:sp3d>
            <a:bevelT/>
          </a:sp3d>
        </p:spPr>
        <p:txBody>
          <a:bodyPr wrap="square">
            <a:spAutoFit/>
          </a:bodyPr>
          <a:lstStyle/>
          <a:p>
            <a:r>
              <a:rPr lang="ru-RU" sz="1400" b="1" dirty="0">
                <a:latin typeface="+mj-lt"/>
              </a:rPr>
              <a:t>Например, </a:t>
            </a:r>
            <a:r>
              <a:rPr lang="ru-RU" sz="1400" dirty="0">
                <a:latin typeface="+mj-lt"/>
              </a:rPr>
              <a:t>налоговый доход за месяц составил 47 500 тенге.</a:t>
            </a:r>
          </a:p>
          <a:p>
            <a:endParaRPr lang="ru-RU" sz="1400" dirty="0">
              <a:latin typeface="+mj-lt"/>
            </a:endParaRPr>
          </a:p>
          <a:p>
            <a:r>
              <a:rPr lang="ru-RU" sz="1400" dirty="0">
                <a:latin typeface="+mj-lt"/>
              </a:rPr>
              <a:t>ИП принимает решение уплачивать ОПВ с фактической суммы полученного дохода – 47 500 тенге. В такой ситуации размер ОПВ составит 4 750 тенге (47 500 </a:t>
            </a:r>
            <a:r>
              <a:rPr lang="ru-KZ" sz="1400" dirty="0">
                <a:latin typeface="+mj-lt"/>
              </a:rPr>
              <a:t>*</a:t>
            </a:r>
            <a:r>
              <a:rPr lang="ru-RU" sz="1400" dirty="0">
                <a:latin typeface="+mj-lt"/>
              </a:rPr>
              <a:t> 10%).</a:t>
            </a:r>
          </a:p>
          <a:p>
            <a:endParaRPr lang="ru-RU" sz="1400" dirty="0">
              <a:latin typeface="+mj-lt"/>
            </a:endParaRPr>
          </a:p>
          <a:p>
            <a:r>
              <a:rPr lang="ru-RU" sz="1400" dirty="0">
                <a:latin typeface="+mj-lt"/>
              </a:rPr>
              <a:t>При этом ИП вправе (не обязан!) исчислить ОПВ с дохода в размере 1 МРЗП (в 2023 году 1 МРЗП = 70 000 тенге). В такой ситуации размер ОПВ составит 7 000 тенге (70 000 </a:t>
            </a:r>
            <a:r>
              <a:rPr lang="ru-KZ" sz="1400" dirty="0">
                <a:latin typeface="+mj-lt"/>
              </a:rPr>
              <a:t>*</a:t>
            </a:r>
            <a:r>
              <a:rPr lang="ru-RU" sz="1400" dirty="0">
                <a:latin typeface="+mj-lt"/>
              </a:rPr>
              <a:t> 10%).</a:t>
            </a:r>
          </a:p>
          <a:p>
            <a:endParaRPr lang="ru-RU" sz="1400" dirty="0">
              <a:latin typeface="+mj-lt"/>
            </a:endParaRPr>
          </a:p>
          <a:p>
            <a:r>
              <a:rPr lang="ru-RU" sz="1400" dirty="0">
                <a:latin typeface="+mj-lt"/>
              </a:rPr>
              <a:t>Рассчитать ОПВ с 47 500 или с 70 000 тенге – это выбор предпринимателя.</a:t>
            </a:r>
            <a:endParaRPr lang="ru-KZ" sz="1400" dirty="0">
              <a:latin typeface="+mj-lt"/>
            </a:endParaRPr>
          </a:p>
        </p:txBody>
      </p:sp>
      <p:sp>
        <p:nvSpPr>
          <p:cNvPr id="6" name="TextBox 5">
            <a:extLst>
              <a:ext uri="{FF2B5EF4-FFF2-40B4-BE49-F238E27FC236}">
                <a16:creationId xmlns:a16="http://schemas.microsoft.com/office/drawing/2014/main" id="{01D357F7-1172-8D9E-6029-F069CB7D8F15}"/>
              </a:ext>
            </a:extLst>
          </p:cNvPr>
          <p:cNvSpPr txBox="1"/>
          <p:nvPr/>
        </p:nvSpPr>
        <p:spPr>
          <a:xfrm>
            <a:off x="295016" y="4306431"/>
            <a:ext cx="8442755" cy="2246769"/>
          </a:xfrm>
          <a:prstGeom prst="rect">
            <a:avLst/>
          </a:prstGeom>
          <a:noFill/>
        </p:spPr>
        <p:txBody>
          <a:bodyPr wrap="square">
            <a:spAutoFit/>
          </a:bodyPr>
          <a:lstStyle/>
          <a:p>
            <a:r>
              <a:rPr lang="ru-RU" sz="1400" dirty="0">
                <a:latin typeface="+mj-lt"/>
              </a:rPr>
              <a:t>Согласно ответу Министерства труда и социальной защиты населения РК от 12 мая 2023 года:</a:t>
            </a:r>
          </a:p>
          <a:p>
            <a:endParaRPr lang="ru-RU" sz="1400" dirty="0">
              <a:latin typeface="+mj-lt"/>
            </a:endParaRPr>
          </a:p>
          <a:p>
            <a:r>
              <a:rPr lang="ru-RU" sz="1400" dirty="0">
                <a:latin typeface="+mj-lt"/>
              </a:rPr>
              <a:t>«…все ИП при отсутствии дохода, либо в случае, если доход, применяемый для исчисления ОПВ, составляет менее 1-кратного МЗП, </a:t>
            </a:r>
            <a:r>
              <a:rPr lang="ru-RU" sz="1400" b="1" dirty="0">
                <a:latin typeface="+mj-lt"/>
              </a:rPr>
              <a:t>вправе</a:t>
            </a:r>
            <a:r>
              <a:rPr lang="ru-RU" sz="1400" dirty="0">
                <a:latin typeface="+mj-lt"/>
              </a:rPr>
              <a:t> при исчислении ОПВ применить нижний предел ограничений дохода, составляющий 1-кратный МЗП. При этом, </a:t>
            </a:r>
            <a:r>
              <a:rPr lang="ru-RU" sz="1400" b="1" dirty="0">
                <a:latin typeface="+mj-lt"/>
              </a:rPr>
              <a:t>верхний предел </a:t>
            </a:r>
            <a:r>
              <a:rPr lang="ru-RU" sz="1400" dirty="0">
                <a:latin typeface="+mj-lt"/>
              </a:rPr>
              <a:t>дохода, принимаемого для исчисления ОПВ в месяц, не должен превышать 50-кратный МЗП».</a:t>
            </a:r>
          </a:p>
          <a:p>
            <a:endParaRPr lang="ru-RU" sz="1400" dirty="0">
              <a:latin typeface="+mj-lt"/>
            </a:endParaRPr>
          </a:p>
          <a:p>
            <a:r>
              <a:rPr lang="ru-RU" sz="1400" dirty="0">
                <a:latin typeface="+mj-lt"/>
              </a:rPr>
              <a:t>Таким образом, если доход ИП, полученный за месяц, менее 1 МРЗП, тогда расчет ОПВ выполняется исходя из фактически полученного дохода. </a:t>
            </a:r>
          </a:p>
          <a:p>
            <a:r>
              <a:rPr lang="ru-RU" sz="1400" dirty="0">
                <a:latin typeface="+mj-lt"/>
              </a:rPr>
              <a:t>При этом ИП вправе (может, но не обязан!) исчислить пенсионные взносы с дохода в размере 1 МРЗП.</a:t>
            </a:r>
            <a:endParaRPr lang="ru-KZ" sz="1400" dirty="0">
              <a:latin typeface="+mj-lt"/>
            </a:endParaRPr>
          </a:p>
        </p:txBody>
      </p:sp>
      <p:sp>
        <p:nvSpPr>
          <p:cNvPr id="3" name="TextBox 2">
            <a:extLst>
              <a:ext uri="{FF2B5EF4-FFF2-40B4-BE49-F238E27FC236}">
                <a16:creationId xmlns:a16="http://schemas.microsoft.com/office/drawing/2014/main" id="{971A67D2-4AED-B124-F43C-CCAD1A53E53C}"/>
              </a:ext>
            </a:extLst>
          </p:cNvPr>
          <p:cNvSpPr txBox="1"/>
          <p:nvPr/>
        </p:nvSpPr>
        <p:spPr>
          <a:xfrm>
            <a:off x="228599" y="0"/>
            <a:ext cx="8509171" cy="160043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prstClr val="black"/>
                </a:solidFill>
                <a:effectLst/>
                <a:uLnTx/>
                <a:uFillTx/>
                <a:latin typeface="Times New Roman"/>
                <a:ea typeface="+mn-ea"/>
                <a:cs typeface="+mn-cs"/>
              </a:rPr>
              <a:t>Отмена нижнего предела при исчислении ОПВ</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С 1 июля 2023 года </a:t>
            </a:r>
            <a:r>
              <a:rPr kumimoji="0" lang="ru-RU" sz="1400" b="1" i="0" u="none" strike="noStrike" kern="1200" cap="none" spc="0" normalizeH="0" baseline="0" noProof="0" dirty="0">
                <a:ln>
                  <a:noFill/>
                </a:ln>
                <a:solidFill>
                  <a:prstClr val="black"/>
                </a:solidFill>
                <a:effectLst/>
                <a:uLnTx/>
                <a:uFillTx/>
                <a:latin typeface="Times New Roman"/>
                <a:ea typeface="+mn-ea"/>
                <a:cs typeface="+mn-cs"/>
              </a:rPr>
              <a:t>исключен</a:t>
            </a:r>
            <a:r>
              <a:rPr kumimoji="0" lang="ru-RU" sz="1400" b="0" i="0" u="none" strike="noStrike" kern="1200" cap="none" spc="0" normalizeH="0" baseline="0" noProof="0" dirty="0">
                <a:ln>
                  <a:noFill/>
                </a:ln>
                <a:solidFill>
                  <a:prstClr val="black"/>
                </a:solidFill>
                <a:effectLst/>
                <a:uLnTx/>
                <a:uFillTx/>
                <a:latin typeface="Times New Roman"/>
                <a:ea typeface="+mn-ea"/>
                <a:cs typeface="+mn-cs"/>
              </a:rPr>
              <a:t> обязательный нижний предел дохода (1 МРЗП – 70 000 тенге) при расчете обязательных пенсионных взносов (ОПВ) ИП «в свою пользу».</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a:ea typeface="+mn-ea"/>
                <a:cs typeface="+mn-cs"/>
              </a:rPr>
              <a:t>Однако, у ИП остается </a:t>
            </a:r>
            <a:r>
              <a:rPr kumimoji="0" lang="ru-RU" sz="1400" b="1" i="0" u="none" strike="noStrike" kern="1200" cap="none" spc="0" normalizeH="0" baseline="0" noProof="0" dirty="0">
                <a:ln>
                  <a:noFill/>
                </a:ln>
                <a:solidFill>
                  <a:prstClr val="black"/>
                </a:solidFill>
                <a:effectLst/>
                <a:uLnTx/>
                <a:uFillTx/>
                <a:latin typeface="Times New Roman"/>
                <a:ea typeface="+mn-ea"/>
                <a:cs typeface="+mn-cs"/>
              </a:rPr>
              <a:t>право (не обязанность</a:t>
            </a:r>
            <a:r>
              <a:rPr kumimoji="0" lang="ru-RU" sz="1400" b="0" i="0" u="none" strike="noStrike" kern="1200" cap="none" spc="0" normalizeH="0" baseline="0" noProof="0" dirty="0">
                <a:ln>
                  <a:noFill/>
                </a:ln>
                <a:solidFill>
                  <a:prstClr val="black"/>
                </a:solidFill>
                <a:effectLst/>
                <a:uLnTx/>
                <a:uFillTx/>
                <a:latin typeface="Times New Roman"/>
                <a:ea typeface="+mn-ea"/>
                <a:cs typeface="+mn-cs"/>
              </a:rPr>
              <a:t>!) рассчитывать ОПВ исходя из размера 1 МРЗП, если «налоговый» доход менее 1 МРЗП.</a:t>
            </a:r>
            <a:endParaRPr kumimoji="0" lang="ru-KZ" sz="1400" b="0" i="0" u="none" strike="noStrike" kern="1200" cap="none" spc="0" normalizeH="0" baseline="0" noProof="0" dirty="0">
              <a:ln>
                <a:noFill/>
              </a:ln>
              <a:solidFill>
                <a:prstClr val="black"/>
              </a:solidFill>
              <a:effectLst/>
              <a:uLnTx/>
              <a:uFillTx/>
              <a:latin typeface="Times New Roman"/>
              <a:ea typeface="+mn-ea"/>
              <a:cs typeface="+mn-cs"/>
            </a:endParaRPr>
          </a:p>
        </p:txBody>
      </p:sp>
    </p:spTree>
    <p:extLst>
      <p:ext uri="{BB962C8B-B14F-4D97-AF65-F5344CB8AC3E}">
        <p14:creationId xmlns:p14="http://schemas.microsoft.com/office/powerpoint/2010/main" val="90943387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Дата 2">
            <a:extLst>
              <a:ext uri="{FF2B5EF4-FFF2-40B4-BE49-F238E27FC236}">
                <a16:creationId xmlns:a16="http://schemas.microsoft.com/office/drawing/2014/main" id="{56161519-7D3D-98BA-69AF-F5862C43705C}"/>
              </a:ext>
            </a:extLst>
          </p:cNvPr>
          <p:cNvSpPr>
            <a:spLocks noGrp="1"/>
          </p:cNvSpPr>
          <p:nvPr>
            <p:ph type="dt" sz="half" idx="10"/>
          </p:nvPr>
        </p:nvSpPr>
        <p:spPr/>
        <p:txBody>
          <a:bodyPr/>
          <a:lstStyle/>
          <a:p>
            <a:pPr rtl="0"/>
            <a:fld id="{E4D00952-BE77-47A2-BE29-2226E2D6BB12}" type="datetime1">
              <a:rPr lang="ru-RU" smtClean="0"/>
              <a:t>25.06.2024</a:t>
            </a:fld>
            <a:endParaRPr lang="en-US" dirty="0"/>
          </a:p>
        </p:txBody>
      </p:sp>
      <p:graphicFrame>
        <p:nvGraphicFramePr>
          <p:cNvPr id="4" name="Таблица 3">
            <a:extLst>
              <a:ext uri="{FF2B5EF4-FFF2-40B4-BE49-F238E27FC236}">
                <a16:creationId xmlns:a16="http://schemas.microsoft.com/office/drawing/2014/main" id="{2B822651-B8B5-1330-3EE3-6F5024301963}"/>
              </a:ext>
            </a:extLst>
          </p:cNvPr>
          <p:cNvGraphicFramePr>
            <a:graphicFrameLocks noGrp="1"/>
          </p:cNvGraphicFramePr>
          <p:nvPr>
            <p:extLst>
              <p:ext uri="{D42A27DB-BD31-4B8C-83A1-F6EECF244321}">
                <p14:modId xmlns:p14="http://schemas.microsoft.com/office/powerpoint/2010/main" val="2771772398"/>
              </p:ext>
            </p:extLst>
          </p:nvPr>
        </p:nvGraphicFramePr>
        <p:xfrm>
          <a:off x="336721" y="990600"/>
          <a:ext cx="8470557" cy="2743200"/>
        </p:xfrm>
        <a:graphic>
          <a:graphicData uri="http://schemas.openxmlformats.org/drawingml/2006/table">
            <a:tbl>
              <a:tblPr>
                <a:tableStyleId>{C083E6E3-FA7D-4D7B-A595-EF9225AFEA82}</a:tableStyleId>
              </a:tblPr>
              <a:tblGrid>
                <a:gridCol w="2822145">
                  <a:extLst>
                    <a:ext uri="{9D8B030D-6E8A-4147-A177-3AD203B41FA5}">
                      <a16:colId xmlns:a16="http://schemas.microsoft.com/office/drawing/2014/main" val="1408620774"/>
                    </a:ext>
                  </a:extLst>
                </a:gridCol>
                <a:gridCol w="2822145">
                  <a:extLst>
                    <a:ext uri="{9D8B030D-6E8A-4147-A177-3AD203B41FA5}">
                      <a16:colId xmlns:a16="http://schemas.microsoft.com/office/drawing/2014/main" val="1879888409"/>
                    </a:ext>
                  </a:extLst>
                </a:gridCol>
                <a:gridCol w="2826267">
                  <a:extLst>
                    <a:ext uri="{9D8B030D-6E8A-4147-A177-3AD203B41FA5}">
                      <a16:colId xmlns:a16="http://schemas.microsoft.com/office/drawing/2014/main" val="3370929394"/>
                    </a:ext>
                  </a:extLst>
                </a:gridCol>
              </a:tblGrid>
              <a:tr h="228600">
                <a:tc>
                  <a:txBody>
                    <a:bodyPr/>
                    <a:lstStyle/>
                    <a:p>
                      <a:pPr algn="ctr" fontAlgn="base">
                        <a:spcAft>
                          <a:spcPts val="0"/>
                        </a:spcAft>
                      </a:pPr>
                      <a:r>
                        <a:rPr lang="ru-RU" sz="1400" b="1" dirty="0">
                          <a:solidFill>
                            <a:srgbClr val="000000"/>
                          </a:solidFill>
                          <a:effectLst/>
                          <a:latin typeface="+mj-lt"/>
                        </a:rPr>
                        <a:t>ОПВ</a:t>
                      </a:r>
                      <a:endParaRPr lang="ru-RU" sz="1400" dirty="0">
                        <a:solidFill>
                          <a:srgbClr val="000000"/>
                        </a:solidFill>
                        <a:effectLst/>
                        <a:latin typeface="+mj-lt"/>
                      </a:endParaRPr>
                    </a:p>
                  </a:txBody>
                  <a:tcPr marL="48281" marR="4828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400" b="1">
                          <a:solidFill>
                            <a:srgbClr val="000000"/>
                          </a:solidFill>
                          <a:effectLst/>
                          <a:latin typeface="+mj-lt"/>
                        </a:rPr>
                        <a:t>СО</a:t>
                      </a:r>
                      <a:endParaRPr lang="ru-RU" sz="1400">
                        <a:solidFill>
                          <a:srgbClr val="000000"/>
                        </a:solidFill>
                        <a:effectLst/>
                        <a:latin typeface="+mj-lt"/>
                      </a:endParaRPr>
                    </a:p>
                  </a:txBody>
                  <a:tcPr marL="48281" marR="4828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400" b="1">
                          <a:solidFill>
                            <a:srgbClr val="000000"/>
                          </a:solidFill>
                          <a:effectLst/>
                          <a:latin typeface="+mj-lt"/>
                        </a:rPr>
                        <a:t>ВОСМС</a:t>
                      </a:r>
                      <a:endParaRPr lang="ru-RU" sz="1400">
                        <a:solidFill>
                          <a:srgbClr val="000000"/>
                        </a:solidFill>
                        <a:effectLst/>
                        <a:latin typeface="+mj-lt"/>
                      </a:endParaRPr>
                    </a:p>
                  </a:txBody>
                  <a:tcPr marL="48281" marR="4828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00345155"/>
                  </a:ext>
                </a:extLst>
              </a:tr>
              <a:tr h="228600">
                <a:tc gridSpan="3">
                  <a:txBody>
                    <a:bodyPr/>
                    <a:lstStyle/>
                    <a:p>
                      <a:pPr algn="ctr" fontAlgn="base">
                        <a:spcAft>
                          <a:spcPts val="0"/>
                        </a:spcAft>
                      </a:pPr>
                      <a:r>
                        <a:rPr lang="ru-RU" sz="1400" b="1" dirty="0">
                          <a:solidFill>
                            <a:srgbClr val="000000"/>
                          </a:solidFill>
                          <a:effectLst/>
                          <a:latin typeface="+mj-lt"/>
                        </a:rPr>
                        <a:t>Нижний предел</a:t>
                      </a:r>
                      <a:endParaRPr lang="ru-RU" sz="1400" dirty="0">
                        <a:solidFill>
                          <a:srgbClr val="000000"/>
                        </a:solidFill>
                        <a:effectLst/>
                        <a:latin typeface="+mj-lt"/>
                      </a:endParaRPr>
                    </a:p>
                  </a:txBody>
                  <a:tcPr marL="48281" marR="4828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KZ"/>
                    </a:p>
                  </a:txBody>
                  <a:tcPr/>
                </a:tc>
                <a:tc hMerge="1">
                  <a:txBody>
                    <a:bodyPr/>
                    <a:lstStyle/>
                    <a:p>
                      <a:endParaRPr lang="ru-KZ"/>
                    </a:p>
                  </a:txBody>
                  <a:tcPr/>
                </a:tc>
                <a:extLst>
                  <a:ext uri="{0D108BD9-81ED-4DB2-BD59-A6C34878D82A}">
                    <a16:rowId xmlns:a16="http://schemas.microsoft.com/office/drawing/2014/main" val="1343984269"/>
                  </a:ext>
                </a:extLst>
              </a:tr>
              <a:tr h="1143000">
                <a:tc>
                  <a:txBody>
                    <a:bodyPr/>
                    <a:lstStyle/>
                    <a:p>
                      <a:pPr algn="ctr" fontAlgn="base">
                        <a:spcAft>
                          <a:spcPts val="0"/>
                        </a:spcAft>
                      </a:pPr>
                      <a:r>
                        <a:rPr lang="ru-RU" sz="1400" dirty="0">
                          <a:solidFill>
                            <a:srgbClr val="000000"/>
                          </a:solidFill>
                          <a:effectLst/>
                          <a:latin typeface="+mj-lt"/>
                        </a:rPr>
                        <a:t>Нет</a:t>
                      </a:r>
                    </a:p>
                    <a:p>
                      <a:pPr algn="ctr" fontAlgn="base">
                        <a:spcAft>
                          <a:spcPts val="0"/>
                        </a:spcAft>
                      </a:pPr>
                      <a:r>
                        <a:rPr lang="ru-RU" sz="1400" dirty="0">
                          <a:solidFill>
                            <a:srgbClr val="000000"/>
                          </a:solidFill>
                          <a:effectLst/>
                          <a:latin typeface="+mj-lt"/>
                        </a:rPr>
                        <a:t>или</a:t>
                      </a:r>
                    </a:p>
                    <a:p>
                      <a:pPr algn="ctr" fontAlgn="base">
                        <a:spcAft>
                          <a:spcPts val="0"/>
                        </a:spcAft>
                      </a:pPr>
                      <a:r>
                        <a:rPr lang="ru-RU" sz="1400" dirty="0">
                          <a:solidFill>
                            <a:srgbClr val="000000"/>
                          </a:solidFill>
                          <a:effectLst/>
                          <a:latin typeface="+mj-lt"/>
                        </a:rPr>
                        <a:t>Вправе уплачивать с 1 МРЗП</a:t>
                      </a:r>
                    </a:p>
                    <a:p>
                      <a:pPr algn="ctr" fontAlgn="base">
                        <a:spcAft>
                          <a:spcPts val="0"/>
                        </a:spcAft>
                      </a:pPr>
                      <a:r>
                        <a:rPr lang="ru-RU" sz="1400" dirty="0">
                          <a:solidFill>
                            <a:srgbClr val="000000"/>
                          </a:solidFill>
                          <a:effectLst/>
                          <a:latin typeface="+mj-lt"/>
                        </a:rPr>
                        <a:t>(в 2023 году 70 000 тенге)</a:t>
                      </a:r>
                    </a:p>
                    <a:p>
                      <a:pPr algn="ctr" fontAlgn="base">
                        <a:spcAft>
                          <a:spcPts val="0"/>
                        </a:spcAft>
                      </a:pPr>
                      <a:r>
                        <a:rPr lang="ru-RU" sz="1400" dirty="0">
                          <a:solidFill>
                            <a:srgbClr val="000000"/>
                          </a:solidFill>
                          <a:effectLst/>
                          <a:latin typeface="+mj-lt"/>
                        </a:rPr>
                        <a:t>70 000 </a:t>
                      </a:r>
                      <a:r>
                        <a:rPr lang="ru-KZ" sz="1400" dirty="0">
                          <a:solidFill>
                            <a:srgbClr val="000000"/>
                          </a:solidFill>
                          <a:effectLst/>
                          <a:latin typeface="+mj-lt"/>
                        </a:rPr>
                        <a:t>*</a:t>
                      </a:r>
                      <a:r>
                        <a:rPr lang="ru-RU" sz="1400" dirty="0">
                          <a:solidFill>
                            <a:srgbClr val="000000"/>
                          </a:solidFill>
                          <a:effectLst/>
                          <a:latin typeface="+mj-lt"/>
                        </a:rPr>
                        <a:t> 10% = 7 000 тенге</a:t>
                      </a:r>
                    </a:p>
                  </a:txBody>
                  <a:tcPr marL="48281" marR="4828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400" dirty="0">
                          <a:solidFill>
                            <a:srgbClr val="000000"/>
                          </a:solidFill>
                          <a:effectLst/>
                          <a:latin typeface="+mj-lt"/>
                        </a:rPr>
                        <a:t>1 МРЗП</a:t>
                      </a:r>
                    </a:p>
                    <a:p>
                      <a:pPr algn="ctr" fontAlgn="base">
                        <a:spcAft>
                          <a:spcPts val="0"/>
                        </a:spcAft>
                      </a:pPr>
                      <a:r>
                        <a:rPr lang="ru-RU" sz="1400" dirty="0">
                          <a:solidFill>
                            <a:srgbClr val="000000"/>
                          </a:solidFill>
                          <a:effectLst/>
                          <a:latin typeface="+mj-lt"/>
                        </a:rPr>
                        <a:t>(в 2023 году 70 000 тенге)</a:t>
                      </a:r>
                    </a:p>
                    <a:p>
                      <a:pPr algn="ctr" fontAlgn="base">
                        <a:spcAft>
                          <a:spcPts val="0"/>
                        </a:spcAft>
                      </a:pPr>
                      <a:r>
                        <a:rPr lang="ru-RU" sz="1400" dirty="0">
                          <a:solidFill>
                            <a:srgbClr val="000000"/>
                          </a:solidFill>
                          <a:effectLst/>
                          <a:latin typeface="+mj-lt"/>
                        </a:rPr>
                        <a:t>70 000 </a:t>
                      </a:r>
                      <a:r>
                        <a:rPr lang="ru-KZ" sz="1400" dirty="0">
                          <a:solidFill>
                            <a:srgbClr val="000000"/>
                          </a:solidFill>
                          <a:effectLst/>
                          <a:latin typeface="+mj-lt"/>
                        </a:rPr>
                        <a:t>*</a:t>
                      </a:r>
                      <a:r>
                        <a:rPr lang="ru-RU" sz="1400" dirty="0">
                          <a:solidFill>
                            <a:srgbClr val="000000"/>
                          </a:solidFill>
                          <a:effectLst/>
                          <a:latin typeface="+mj-lt"/>
                        </a:rPr>
                        <a:t> 3,5% = 2 450 тенге</a:t>
                      </a:r>
                    </a:p>
                  </a:txBody>
                  <a:tcPr marL="48281" marR="4828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400" dirty="0">
                          <a:solidFill>
                            <a:srgbClr val="000000"/>
                          </a:solidFill>
                          <a:effectLst/>
                          <a:latin typeface="+mj-lt"/>
                        </a:rPr>
                        <a:t>Фиксированное значение = </a:t>
                      </a:r>
                    </a:p>
                    <a:p>
                      <a:pPr algn="ctr" fontAlgn="base">
                        <a:spcAft>
                          <a:spcPts val="0"/>
                        </a:spcAft>
                      </a:pPr>
                      <a:r>
                        <a:rPr lang="ru-RU" sz="1400" dirty="0">
                          <a:solidFill>
                            <a:srgbClr val="000000"/>
                          </a:solidFill>
                          <a:effectLst/>
                          <a:latin typeface="+mj-lt"/>
                        </a:rPr>
                        <a:t>1,4 МРЗП</a:t>
                      </a:r>
                    </a:p>
                    <a:p>
                      <a:pPr algn="ctr" fontAlgn="base">
                        <a:spcAft>
                          <a:spcPts val="0"/>
                        </a:spcAft>
                      </a:pPr>
                      <a:r>
                        <a:rPr lang="ru-RU" sz="1400" dirty="0">
                          <a:solidFill>
                            <a:srgbClr val="000000"/>
                          </a:solidFill>
                          <a:effectLst/>
                          <a:latin typeface="+mj-lt"/>
                        </a:rPr>
                        <a:t>(в 2023 году 70 000 тенге)</a:t>
                      </a:r>
                    </a:p>
                    <a:p>
                      <a:pPr algn="ctr" fontAlgn="base">
                        <a:spcAft>
                          <a:spcPts val="0"/>
                        </a:spcAft>
                      </a:pPr>
                      <a:r>
                        <a:rPr lang="ru-RU" sz="1400" dirty="0">
                          <a:solidFill>
                            <a:srgbClr val="000000"/>
                          </a:solidFill>
                          <a:effectLst/>
                          <a:latin typeface="+mj-lt"/>
                        </a:rPr>
                        <a:t>1,4 </a:t>
                      </a:r>
                      <a:r>
                        <a:rPr lang="ru-KZ" sz="1400" dirty="0">
                          <a:solidFill>
                            <a:srgbClr val="000000"/>
                          </a:solidFill>
                          <a:effectLst/>
                          <a:latin typeface="+mj-lt"/>
                        </a:rPr>
                        <a:t>*</a:t>
                      </a:r>
                      <a:r>
                        <a:rPr lang="ru-RU" sz="1400" dirty="0">
                          <a:solidFill>
                            <a:srgbClr val="000000"/>
                          </a:solidFill>
                          <a:effectLst/>
                          <a:latin typeface="+mj-lt"/>
                        </a:rPr>
                        <a:t> 70 000 </a:t>
                      </a:r>
                      <a:r>
                        <a:rPr lang="ru-KZ" sz="1400" dirty="0">
                          <a:solidFill>
                            <a:srgbClr val="000000"/>
                          </a:solidFill>
                          <a:effectLst/>
                          <a:latin typeface="+mj-lt"/>
                        </a:rPr>
                        <a:t>*</a:t>
                      </a:r>
                      <a:r>
                        <a:rPr lang="ru-RU" sz="1400" dirty="0">
                          <a:solidFill>
                            <a:srgbClr val="000000"/>
                          </a:solidFill>
                          <a:effectLst/>
                          <a:latin typeface="+mj-lt"/>
                        </a:rPr>
                        <a:t> 5% = 4 900 тенге</a:t>
                      </a:r>
                    </a:p>
                  </a:txBody>
                  <a:tcPr marL="48281" marR="4828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80230692"/>
                  </a:ext>
                </a:extLst>
              </a:tr>
              <a:tr h="228600">
                <a:tc gridSpan="3">
                  <a:txBody>
                    <a:bodyPr/>
                    <a:lstStyle/>
                    <a:p>
                      <a:pPr algn="ctr" fontAlgn="base">
                        <a:spcAft>
                          <a:spcPts val="0"/>
                        </a:spcAft>
                      </a:pPr>
                      <a:r>
                        <a:rPr lang="ru-RU" sz="1400" b="1">
                          <a:solidFill>
                            <a:srgbClr val="000000"/>
                          </a:solidFill>
                          <a:effectLst/>
                          <a:latin typeface="+mj-lt"/>
                        </a:rPr>
                        <a:t>Верхний предел</a:t>
                      </a:r>
                      <a:endParaRPr lang="ru-RU" sz="1400">
                        <a:solidFill>
                          <a:srgbClr val="000000"/>
                        </a:solidFill>
                        <a:effectLst/>
                        <a:latin typeface="+mj-lt"/>
                      </a:endParaRPr>
                    </a:p>
                  </a:txBody>
                  <a:tcPr marL="48281" marR="4828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KZ"/>
                    </a:p>
                  </a:txBody>
                  <a:tcPr/>
                </a:tc>
                <a:tc hMerge="1">
                  <a:txBody>
                    <a:bodyPr/>
                    <a:lstStyle/>
                    <a:p>
                      <a:endParaRPr lang="ru-KZ"/>
                    </a:p>
                  </a:txBody>
                  <a:tcPr/>
                </a:tc>
                <a:extLst>
                  <a:ext uri="{0D108BD9-81ED-4DB2-BD59-A6C34878D82A}">
                    <a16:rowId xmlns:a16="http://schemas.microsoft.com/office/drawing/2014/main" val="696781072"/>
                  </a:ext>
                </a:extLst>
              </a:tr>
              <a:tr h="914400">
                <a:tc>
                  <a:txBody>
                    <a:bodyPr/>
                    <a:lstStyle/>
                    <a:p>
                      <a:pPr algn="ctr" fontAlgn="base">
                        <a:spcAft>
                          <a:spcPts val="0"/>
                        </a:spcAft>
                      </a:pPr>
                      <a:r>
                        <a:rPr lang="ru-RU" sz="1400" dirty="0">
                          <a:solidFill>
                            <a:srgbClr val="000000"/>
                          </a:solidFill>
                          <a:effectLst/>
                          <a:latin typeface="+mj-lt"/>
                        </a:rPr>
                        <a:t>50 МРЗП</a:t>
                      </a:r>
                    </a:p>
                    <a:p>
                      <a:pPr algn="ctr" fontAlgn="base">
                        <a:spcAft>
                          <a:spcPts val="0"/>
                        </a:spcAft>
                      </a:pPr>
                      <a:r>
                        <a:rPr lang="ru-RU" sz="1400" dirty="0">
                          <a:solidFill>
                            <a:srgbClr val="000000"/>
                          </a:solidFill>
                          <a:effectLst/>
                          <a:latin typeface="+mj-lt"/>
                        </a:rPr>
                        <a:t>(в 2023 году 70 000 </a:t>
                      </a:r>
                      <a:r>
                        <a:rPr lang="ru-KZ" sz="1400" dirty="0">
                          <a:solidFill>
                            <a:srgbClr val="000000"/>
                          </a:solidFill>
                          <a:effectLst/>
                          <a:latin typeface="+mj-lt"/>
                        </a:rPr>
                        <a:t>*</a:t>
                      </a:r>
                      <a:r>
                        <a:rPr lang="ru-RU" sz="1400" dirty="0">
                          <a:solidFill>
                            <a:srgbClr val="000000"/>
                          </a:solidFill>
                          <a:effectLst/>
                          <a:latin typeface="+mj-lt"/>
                        </a:rPr>
                        <a:t> 50 = </a:t>
                      </a:r>
                    </a:p>
                    <a:p>
                      <a:pPr algn="ctr" fontAlgn="base">
                        <a:spcAft>
                          <a:spcPts val="0"/>
                        </a:spcAft>
                      </a:pPr>
                      <a:r>
                        <a:rPr lang="ru-RU" sz="1400" dirty="0">
                          <a:solidFill>
                            <a:srgbClr val="000000"/>
                          </a:solidFill>
                          <a:effectLst/>
                          <a:latin typeface="+mj-lt"/>
                        </a:rPr>
                        <a:t>3 500 000 тенге)</a:t>
                      </a:r>
                    </a:p>
                    <a:p>
                      <a:pPr algn="ctr" fontAlgn="base">
                        <a:spcAft>
                          <a:spcPts val="0"/>
                        </a:spcAft>
                      </a:pPr>
                      <a:r>
                        <a:rPr lang="ru-RU" sz="1400" dirty="0">
                          <a:solidFill>
                            <a:srgbClr val="000000"/>
                          </a:solidFill>
                          <a:effectLst/>
                          <a:latin typeface="+mj-lt"/>
                        </a:rPr>
                        <a:t>3 500 000 </a:t>
                      </a:r>
                      <a:r>
                        <a:rPr lang="ru-KZ" sz="1400" dirty="0">
                          <a:solidFill>
                            <a:srgbClr val="000000"/>
                          </a:solidFill>
                          <a:effectLst/>
                          <a:latin typeface="+mj-lt"/>
                        </a:rPr>
                        <a:t>*</a:t>
                      </a:r>
                      <a:r>
                        <a:rPr lang="ru-RU" sz="1400" dirty="0">
                          <a:solidFill>
                            <a:srgbClr val="000000"/>
                          </a:solidFill>
                          <a:effectLst/>
                          <a:latin typeface="+mj-lt"/>
                        </a:rPr>
                        <a:t> 10% = 350 000 тенге</a:t>
                      </a:r>
                    </a:p>
                  </a:txBody>
                  <a:tcPr marL="48281" marR="4828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400" dirty="0">
                          <a:solidFill>
                            <a:srgbClr val="000000"/>
                          </a:solidFill>
                          <a:effectLst/>
                          <a:latin typeface="+mj-lt"/>
                        </a:rPr>
                        <a:t>7 МРЗП</a:t>
                      </a:r>
                    </a:p>
                    <a:p>
                      <a:pPr algn="ctr" fontAlgn="base">
                        <a:spcAft>
                          <a:spcPts val="0"/>
                        </a:spcAft>
                      </a:pPr>
                      <a:r>
                        <a:rPr lang="ru-RU" sz="1400" dirty="0">
                          <a:solidFill>
                            <a:srgbClr val="000000"/>
                          </a:solidFill>
                          <a:effectLst/>
                          <a:latin typeface="+mj-lt"/>
                        </a:rPr>
                        <a:t>(в 2023 году 70 000 </a:t>
                      </a:r>
                      <a:r>
                        <a:rPr lang="ru-KZ" sz="1400" dirty="0">
                          <a:solidFill>
                            <a:srgbClr val="000000"/>
                          </a:solidFill>
                          <a:effectLst/>
                          <a:latin typeface="+mj-lt"/>
                        </a:rPr>
                        <a:t>*</a:t>
                      </a:r>
                      <a:r>
                        <a:rPr lang="ru-RU" sz="1400" dirty="0">
                          <a:solidFill>
                            <a:srgbClr val="000000"/>
                          </a:solidFill>
                          <a:effectLst/>
                          <a:latin typeface="+mj-lt"/>
                        </a:rPr>
                        <a:t> 7 = </a:t>
                      </a:r>
                    </a:p>
                    <a:p>
                      <a:pPr algn="ctr" fontAlgn="base">
                        <a:spcAft>
                          <a:spcPts val="0"/>
                        </a:spcAft>
                      </a:pPr>
                      <a:r>
                        <a:rPr lang="ru-RU" sz="1400" dirty="0">
                          <a:solidFill>
                            <a:srgbClr val="000000"/>
                          </a:solidFill>
                          <a:effectLst/>
                          <a:latin typeface="+mj-lt"/>
                        </a:rPr>
                        <a:t>490 000 тенге)</a:t>
                      </a:r>
                    </a:p>
                    <a:p>
                      <a:pPr algn="ctr" fontAlgn="base">
                        <a:spcAft>
                          <a:spcPts val="0"/>
                        </a:spcAft>
                      </a:pPr>
                      <a:r>
                        <a:rPr lang="ru-RU" sz="1400" dirty="0">
                          <a:solidFill>
                            <a:srgbClr val="000000"/>
                          </a:solidFill>
                          <a:effectLst/>
                          <a:latin typeface="+mj-lt"/>
                        </a:rPr>
                        <a:t>490 000 </a:t>
                      </a:r>
                      <a:r>
                        <a:rPr lang="ru-KZ" sz="1400" dirty="0">
                          <a:solidFill>
                            <a:srgbClr val="000000"/>
                          </a:solidFill>
                          <a:effectLst/>
                          <a:latin typeface="+mj-lt"/>
                        </a:rPr>
                        <a:t>*</a:t>
                      </a:r>
                      <a:r>
                        <a:rPr lang="ru-RU" sz="1400" dirty="0">
                          <a:solidFill>
                            <a:srgbClr val="000000"/>
                          </a:solidFill>
                          <a:effectLst/>
                          <a:latin typeface="+mj-lt"/>
                        </a:rPr>
                        <a:t> 3,5% = 17 150 тенге</a:t>
                      </a:r>
                    </a:p>
                  </a:txBody>
                  <a:tcPr marL="48281" marR="4828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400" dirty="0">
                          <a:solidFill>
                            <a:srgbClr val="000000"/>
                          </a:solidFill>
                          <a:effectLst/>
                          <a:latin typeface="+mj-lt"/>
                        </a:rPr>
                        <a:t>Фиксированное значение = </a:t>
                      </a:r>
                    </a:p>
                    <a:p>
                      <a:pPr algn="ctr" fontAlgn="base">
                        <a:spcAft>
                          <a:spcPts val="0"/>
                        </a:spcAft>
                      </a:pPr>
                      <a:r>
                        <a:rPr lang="ru-RU" sz="1400" dirty="0">
                          <a:solidFill>
                            <a:srgbClr val="000000"/>
                          </a:solidFill>
                          <a:effectLst/>
                          <a:latin typeface="+mj-lt"/>
                        </a:rPr>
                        <a:t>1,4 МРЗП</a:t>
                      </a:r>
                    </a:p>
                    <a:p>
                      <a:pPr algn="ctr" fontAlgn="base">
                        <a:spcAft>
                          <a:spcPts val="0"/>
                        </a:spcAft>
                      </a:pPr>
                      <a:r>
                        <a:rPr lang="ru-RU" sz="1400" dirty="0">
                          <a:solidFill>
                            <a:srgbClr val="000000"/>
                          </a:solidFill>
                          <a:effectLst/>
                          <a:latin typeface="+mj-lt"/>
                        </a:rPr>
                        <a:t>(в 2023 году 70 000 тенге)</a:t>
                      </a:r>
                    </a:p>
                    <a:p>
                      <a:pPr algn="ctr" fontAlgn="base">
                        <a:spcAft>
                          <a:spcPts val="0"/>
                        </a:spcAft>
                      </a:pPr>
                      <a:r>
                        <a:rPr lang="ru-RU" sz="1400" dirty="0">
                          <a:solidFill>
                            <a:srgbClr val="000000"/>
                          </a:solidFill>
                          <a:effectLst/>
                          <a:latin typeface="+mj-lt"/>
                        </a:rPr>
                        <a:t>1,4 </a:t>
                      </a:r>
                      <a:r>
                        <a:rPr lang="ru-KZ" sz="1400" dirty="0">
                          <a:solidFill>
                            <a:srgbClr val="000000"/>
                          </a:solidFill>
                          <a:effectLst/>
                          <a:latin typeface="+mj-lt"/>
                        </a:rPr>
                        <a:t>* </a:t>
                      </a:r>
                      <a:r>
                        <a:rPr lang="ru-RU" sz="1400" dirty="0">
                          <a:solidFill>
                            <a:srgbClr val="000000"/>
                          </a:solidFill>
                          <a:effectLst/>
                          <a:latin typeface="+mj-lt"/>
                        </a:rPr>
                        <a:t>70 000 </a:t>
                      </a:r>
                      <a:r>
                        <a:rPr lang="ru-KZ" sz="1400" dirty="0">
                          <a:solidFill>
                            <a:srgbClr val="000000"/>
                          </a:solidFill>
                          <a:effectLst/>
                          <a:latin typeface="+mj-lt"/>
                        </a:rPr>
                        <a:t>*</a:t>
                      </a:r>
                      <a:r>
                        <a:rPr lang="ru-RU" sz="1400" dirty="0">
                          <a:solidFill>
                            <a:srgbClr val="000000"/>
                          </a:solidFill>
                          <a:effectLst/>
                          <a:latin typeface="+mj-lt"/>
                        </a:rPr>
                        <a:t> 5% = 4 900 тенге</a:t>
                      </a:r>
                    </a:p>
                  </a:txBody>
                  <a:tcPr marL="48281" marR="4828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1667740"/>
                  </a:ext>
                </a:extLst>
              </a:tr>
            </a:tbl>
          </a:graphicData>
        </a:graphic>
      </p:graphicFrame>
      <p:sp>
        <p:nvSpPr>
          <p:cNvPr id="5" name="Заголовок 1">
            <a:extLst>
              <a:ext uri="{FF2B5EF4-FFF2-40B4-BE49-F238E27FC236}">
                <a16:creationId xmlns:a16="http://schemas.microsoft.com/office/drawing/2014/main" id="{E60A9843-2263-4070-83D8-367B8C0571B3}"/>
              </a:ext>
            </a:extLst>
          </p:cNvPr>
          <p:cNvSpPr txBox="1">
            <a:spLocks/>
          </p:cNvSpPr>
          <p:nvPr/>
        </p:nvSpPr>
        <p:spPr>
          <a:xfrm>
            <a:off x="457200" y="27467"/>
            <a:ext cx="8170477" cy="73033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200" b="1" dirty="0"/>
              <a:t>Пределы дохода для исчисления ОПВ, СО, ВОСМС ИП «за себя» с 1 июля 2023 года</a:t>
            </a:r>
            <a:endParaRPr lang="ru-KZ" sz="2200" b="1" dirty="0"/>
          </a:p>
        </p:txBody>
      </p:sp>
    </p:spTree>
    <p:extLst>
      <p:ext uri="{BB962C8B-B14F-4D97-AF65-F5344CB8AC3E}">
        <p14:creationId xmlns:p14="http://schemas.microsoft.com/office/powerpoint/2010/main" val="20518549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8E85D7E-8C4C-C67A-9D7B-D085ED2BEA0A}"/>
              </a:ext>
            </a:extLst>
          </p:cNvPr>
          <p:cNvSpPr txBox="1"/>
          <p:nvPr/>
        </p:nvSpPr>
        <p:spPr>
          <a:xfrm>
            <a:off x="454111" y="801848"/>
            <a:ext cx="8080289" cy="2893100"/>
          </a:xfrm>
          <a:prstGeom prst="rect">
            <a:avLst/>
          </a:prstGeom>
          <a:noFill/>
        </p:spPr>
        <p:txBody>
          <a:bodyPr wrap="square">
            <a:spAutoFit/>
          </a:bodyPr>
          <a:lstStyle/>
          <a:p>
            <a:r>
              <a:rPr lang="ru-RU" sz="1400" dirty="0">
                <a:latin typeface="+mj-lt"/>
              </a:rPr>
              <a:t>С 1 июля 2023 года при расчете СО единый доход, определенный для исчисления ОПВ и СО, </a:t>
            </a:r>
            <a:r>
              <a:rPr lang="ru-RU" sz="1400" b="1" dirty="0">
                <a:latin typeface="+mj-lt"/>
              </a:rPr>
              <a:t>уменьшается</a:t>
            </a:r>
            <a:r>
              <a:rPr lang="ru-RU" sz="1400" dirty="0">
                <a:latin typeface="+mj-lt"/>
              </a:rPr>
              <a:t> на размер ОПВ.</a:t>
            </a:r>
          </a:p>
          <a:p>
            <a:endParaRPr lang="ru-RU" sz="1400" dirty="0">
              <a:latin typeface="+mj-lt"/>
            </a:endParaRPr>
          </a:p>
          <a:p>
            <a:r>
              <a:rPr lang="ru-RU" sz="1400" dirty="0">
                <a:latin typeface="+mj-lt"/>
              </a:rPr>
              <a:t>Расчет СО выполняется по формуле:</a:t>
            </a:r>
          </a:p>
          <a:p>
            <a:endParaRPr lang="ru-RU" sz="1400" dirty="0">
              <a:latin typeface="+mj-lt"/>
            </a:endParaRPr>
          </a:p>
          <a:p>
            <a:r>
              <a:rPr lang="ru-RU" sz="1400" dirty="0">
                <a:latin typeface="+mj-lt"/>
              </a:rPr>
              <a:t>СО за ИП = (доход, определенный для расчета ОПВ и СО – ОПВ) </a:t>
            </a:r>
            <a:r>
              <a:rPr lang="ru-KZ" sz="1400" dirty="0">
                <a:latin typeface="+mj-lt"/>
              </a:rPr>
              <a:t>*</a:t>
            </a:r>
            <a:r>
              <a:rPr lang="ru-RU" sz="1400" dirty="0">
                <a:latin typeface="+mj-lt"/>
              </a:rPr>
              <a:t> 3,5%</a:t>
            </a:r>
          </a:p>
          <a:p>
            <a:endParaRPr lang="ru-RU" sz="1400" dirty="0">
              <a:latin typeface="+mj-lt"/>
            </a:endParaRPr>
          </a:p>
          <a:p>
            <a:r>
              <a:rPr lang="ru-RU" sz="1400" dirty="0">
                <a:latin typeface="+mj-lt"/>
              </a:rPr>
              <a:t>Например, налоговый доход, полученный ИП за месяц, составил 480 000 тенге.</a:t>
            </a:r>
          </a:p>
          <a:p>
            <a:endParaRPr lang="ru-RU" sz="1400" dirty="0">
              <a:latin typeface="+mj-lt"/>
            </a:endParaRPr>
          </a:p>
          <a:p>
            <a:r>
              <a:rPr lang="ru-RU" sz="1400" dirty="0">
                <a:latin typeface="+mj-lt"/>
              </a:rPr>
              <a:t>ИП  определяет доход для исчисления ОПВ и СО в размере 120 000 тенге.</a:t>
            </a:r>
          </a:p>
          <a:p>
            <a:r>
              <a:rPr lang="ru-RU" sz="1400" b="1" dirty="0">
                <a:latin typeface="+mj-lt"/>
              </a:rPr>
              <a:t>Исчисленные ОПВ </a:t>
            </a:r>
            <a:r>
              <a:rPr lang="ru-RU" sz="1400" dirty="0">
                <a:latin typeface="+mj-lt"/>
              </a:rPr>
              <a:t>= 12 000 тенге (120 000 </a:t>
            </a:r>
            <a:r>
              <a:rPr lang="ru-KZ" sz="1400" dirty="0">
                <a:latin typeface="+mj-lt"/>
              </a:rPr>
              <a:t>*</a:t>
            </a:r>
            <a:r>
              <a:rPr lang="ru-RU" sz="1400" dirty="0">
                <a:latin typeface="+mj-lt"/>
              </a:rPr>
              <a:t> 10%).</a:t>
            </a:r>
          </a:p>
          <a:p>
            <a:r>
              <a:rPr lang="ru-RU" sz="1400" b="1" dirty="0">
                <a:latin typeface="+mj-lt"/>
              </a:rPr>
              <a:t>Расчет СО </a:t>
            </a:r>
            <a:r>
              <a:rPr lang="ru-RU" sz="1400" dirty="0">
                <a:latin typeface="+mj-lt"/>
              </a:rPr>
              <a:t>производится от дохода 108 000 тенге (120 000 – 12 000 ОПВ). </a:t>
            </a:r>
          </a:p>
          <a:p>
            <a:r>
              <a:rPr lang="ru-RU" sz="1400" dirty="0">
                <a:latin typeface="+mj-lt"/>
              </a:rPr>
              <a:t>Исчисленные СО = 3 780 тенге (108 000 </a:t>
            </a:r>
            <a:r>
              <a:rPr lang="ru-KZ" sz="1400" dirty="0">
                <a:latin typeface="+mj-lt"/>
              </a:rPr>
              <a:t>*</a:t>
            </a:r>
            <a:r>
              <a:rPr lang="ru-RU" sz="1400" dirty="0">
                <a:latin typeface="+mj-lt"/>
              </a:rPr>
              <a:t> 3,5%).</a:t>
            </a:r>
            <a:endParaRPr lang="ru-KZ" sz="1400" dirty="0">
              <a:latin typeface="+mj-lt"/>
            </a:endParaRPr>
          </a:p>
        </p:txBody>
      </p:sp>
      <p:sp>
        <p:nvSpPr>
          <p:cNvPr id="6" name="Заголовок 1">
            <a:extLst>
              <a:ext uri="{FF2B5EF4-FFF2-40B4-BE49-F238E27FC236}">
                <a16:creationId xmlns:a16="http://schemas.microsoft.com/office/drawing/2014/main" id="{6A22AE97-00E3-4F01-B2EF-612C389810C7}"/>
              </a:ext>
            </a:extLst>
          </p:cNvPr>
          <p:cNvSpPr txBox="1">
            <a:spLocks/>
          </p:cNvSpPr>
          <p:nvPr/>
        </p:nvSpPr>
        <p:spPr>
          <a:xfrm>
            <a:off x="486761" y="0"/>
            <a:ext cx="8170477" cy="50173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200" b="1" dirty="0"/>
              <a:t>Исключение суммы ОПВ из дохода для исчисления СО</a:t>
            </a:r>
            <a:endParaRPr lang="ru-KZ" sz="2200" b="1" dirty="0"/>
          </a:p>
        </p:txBody>
      </p:sp>
    </p:spTree>
    <p:extLst>
      <p:ext uri="{BB962C8B-B14F-4D97-AF65-F5344CB8AC3E}">
        <p14:creationId xmlns:p14="http://schemas.microsoft.com/office/powerpoint/2010/main" val="22727925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1DC21A-8994-642F-7906-1AF4798B16E9}"/>
              </a:ext>
            </a:extLst>
          </p:cNvPr>
          <p:cNvSpPr txBox="1"/>
          <p:nvPr/>
        </p:nvSpPr>
        <p:spPr>
          <a:xfrm>
            <a:off x="228600" y="76200"/>
            <a:ext cx="8686800" cy="6340197"/>
          </a:xfrm>
          <a:prstGeom prst="rect">
            <a:avLst/>
          </a:prstGeom>
          <a:noFill/>
        </p:spPr>
        <p:txBody>
          <a:bodyPr wrap="square">
            <a:spAutoFit/>
          </a:bodyPr>
          <a:lstStyle/>
          <a:p>
            <a:r>
              <a:rPr lang="ru-RU" sz="1400" dirty="0">
                <a:latin typeface="+mj-lt"/>
              </a:rPr>
              <a:t>Глава 17. ЕДИНОВРЕМЕННЫЕ ВЫПЛАТЫ НА ПОГРЕБЕНИЕ НЕКОТОРЫМ КАТЕГОРИЯМ ГРАЖДАН</a:t>
            </a:r>
          </a:p>
          <a:p>
            <a:r>
              <a:rPr lang="ru-RU" sz="1400" dirty="0">
                <a:latin typeface="+mj-lt"/>
              </a:rPr>
              <a:t> </a:t>
            </a:r>
            <a:endParaRPr lang="ru-RU" sz="1400" b="1" dirty="0">
              <a:latin typeface="+mj-lt"/>
            </a:endParaRPr>
          </a:p>
          <a:p>
            <a:r>
              <a:rPr lang="ru-RU" sz="1400" b="1" dirty="0">
                <a:latin typeface="+mj-lt"/>
              </a:rPr>
              <a:t>Статья 242. Единовременные выплаты на погребение</a:t>
            </a:r>
          </a:p>
          <a:p>
            <a:r>
              <a:rPr lang="ru-RU" sz="1400" dirty="0">
                <a:latin typeface="+mj-lt"/>
              </a:rPr>
              <a:t>1. В случае смерти получателя пенсионных выплат по возрасту или получателя гос. базовой пенсионной выплаты, гос. соц. пособий его семье либо лицу, осуществившему погребение, производится единовременная выплата на погребение из средств республиканского бюджета в размере </a:t>
            </a:r>
            <a:r>
              <a:rPr lang="ru-RU" sz="1400" b="1" dirty="0">
                <a:latin typeface="+mj-lt"/>
              </a:rPr>
              <a:t>35-кратного МРП.</a:t>
            </a:r>
          </a:p>
          <a:p>
            <a:r>
              <a:rPr lang="ru-RU" sz="1400" dirty="0">
                <a:latin typeface="+mj-lt"/>
              </a:rPr>
              <a:t>В случае смерти получателя пенсионных выплат по возрасту, являвшегося ветераном </a:t>
            </a:r>
            <a:r>
              <a:rPr lang="ru-RU" sz="1400" dirty="0" err="1">
                <a:latin typeface="+mj-lt"/>
              </a:rPr>
              <a:t>ВОв</a:t>
            </a:r>
            <a:r>
              <a:rPr lang="ru-RU" sz="1400" dirty="0">
                <a:latin typeface="+mj-lt"/>
              </a:rPr>
              <a:t>, его семье либо лицу, осуществившему погребение, производится единовременная выплата на погребение в размере 36,6-кратного МРП.</a:t>
            </a:r>
          </a:p>
          <a:p>
            <a:endParaRPr lang="ru-RU" sz="1400" dirty="0">
              <a:latin typeface="+mj-lt"/>
            </a:endParaRPr>
          </a:p>
          <a:p>
            <a:r>
              <a:rPr lang="ru-RU" sz="1400" dirty="0">
                <a:latin typeface="+mj-lt"/>
              </a:rPr>
              <a:t>2. Размер определяется на момент смерти получателя, если обращение за единовременной выплатой на погребение последовало не позднее 3 лет после даты смерти получателя пенсии или пособия.</a:t>
            </a:r>
          </a:p>
          <a:p>
            <a:endParaRPr lang="ru-RU" sz="1400" dirty="0">
              <a:latin typeface="+mj-lt"/>
            </a:endParaRPr>
          </a:p>
          <a:p>
            <a:r>
              <a:rPr lang="ru-RU" sz="1400" dirty="0">
                <a:latin typeface="+mj-lt"/>
              </a:rPr>
              <a:t>3. В случае смерти лица, имеющего пенсионные накопления в ЕНПФ, добровольном НПФ, его членам семьи производится единовременная выплата на погребение за счет средств пенсионных накоплений умершего лица в пределах размера </a:t>
            </a:r>
            <a:r>
              <a:rPr lang="ru-RU" sz="1400" b="1" dirty="0">
                <a:latin typeface="+mj-lt"/>
              </a:rPr>
              <a:t>94-МРП</a:t>
            </a:r>
            <a:r>
              <a:rPr lang="ru-RU" sz="1400" dirty="0">
                <a:latin typeface="+mj-lt"/>
              </a:rPr>
              <a:t> (2023г.- 320 070 тенге), но не более имеющихся на индивидуальном пенсионном счете средств умершего лица.</a:t>
            </a:r>
          </a:p>
          <a:p>
            <a:endParaRPr lang="ru-RU" sz="1400" dirty="0">
              <a:latin typeface="+mj-lt"/>
            </a:endParaRPr>
          </a:p>
          <a:p>
            <a:r>
              <a:rPr lang="ru-RU" sz="1400" dirty="0">
                <a:latin typeface="+mj-lt"/>
              </a:rPr>
              <a:t>В случае, если остаток пенсионных накоплений на индивидуальном пенсионном счете умершего лица после осуществления единовременной выплаты на погребение составит сумму, не превышающую размера минимальной пенсии, данный остаток выплачивается как выплата на погребение членам семьи умершего.</a:t>
            </a:r>
          </a:p>
          <a:p>
            <a:r>
              <a:rPr lang="ru-RU" sz="1400" dirty="0">
                <a:latin typeface="+mj-lt"/>
              </a:rPr>
              <a:t>4. В случае смерти страхователя страховая организация за счет собственных средств осуществляет единовременную выплату на погребение семье либо лицу, осуществившему погребение, в размере, установленном договором пенсионного аннуитета, но не менее 35-кратного размера месячного расчетного показателя, установленного на соответствующий финансовый год законом о республиканском бюджете.</a:t>
            </a:r>
          </a:p>
          <a:p>
            <a:endParaRPr lang="ru-RU" sz="1400" dirty="0">
              <a:latin typeface="+mj-lt"/>
            </a:endParaRPr>
          </a:p>
          <a:p>
            <a:r>
              <a:rPr lang="ru-RU" sz="1400" dirty="0">
                <a:latin typeface="+mj-lt"/>
              </a:rPr>
              <a:t>5. Порядок назначения и осуществления единовременной выплаты на погребение из средств республиканского бюджета определяется уполномоченным гос. </a:t>
            </a:r>
            <a:r>
              <a:rPr lang="ru-RU" sz="1400">
                <a:latin typeface="+mj-lt"/>
              </a:rPr>
              <a:t>органом.</a:t>
            </a:r>
            <a:endParaRPr lang="ru-KZ" sz="1400" dirty="0">
              <a:latin typeface="+mj-lt"/>
            </a:endParaRPr>
          </a:p>
        </p:txBody>
      </p:sp>
    </p:spTree>
    <p:extLst>
      <p:ext uri="{BB962C8B-B14F-4D97-AF65-F5344CB8AC3E}">
        <p14:creationId xmlns:p14="http://schemas.microsoft.com/office/powerpoint/2010/main" val="29347740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1453491-C115-8C3D-29D9-7A616EB3B0DD}"/>
              </a:ext>
            </a:extLst>
          </p:cNvPr>
          <p:cNvSpPr txBox="1"/>
          <p:nvPr/>
        </p:nvSpPr>
        <p:spPr>
          <a:xfrm>
            <a:off x="367748" y="152400"/>
            <a:ext cx="8408504" cy="3970318"/>
          </a:xfrm>
          <a:prstGeom prst="rect">
            <a:avLst/>
          </a:prstGeom>
          <a:noFill/>
        </p:spPr>
        <p:txBody>
          <a:bodyPr wrap="square">
            <a:spAutoFit/>
          </a:bodyPr>
          <a:lstStyle/>
          <a:p>
            <a:pPr defTabSz="685800">
              <a:defRPr/>
            </a:pPr>
            <a:r>
              <a:rPr lang="ru-RU" sz="1400" b="1" dirty="0">
                <a:solidFill>
                  <a:srgbClr val="000000"/>
                </a:solidFill>
                <a:latin typeface="+mj-lt"/>
              </a:rPr>
              <a:t>Исчисление социального налога налоговым агентом – юридическим лицом:</a:t>
            </a:r>
          </a:p>
          <a:p>
            <a:pPr defTabSz="685800">
              <a:defRPr/>
            </a:pPr>
            <a:endParaRPr lang="ru-RU" sz="1400" dirty="0">
              <a:solidFill>
                <a:srgbClr val="000000"/>
              </a:solidFill>
              <a:latin typeface="+mj-lt"/>
            </a:endParaRPr>
          </a:p>
          <a:p>
            <a:pPr defTabSz="685800">
              <a:defRPr/>
            </a:pPr>
            <a:r>
              <a:rPr lang="ru-RU" sz="1400" dirty="0">
                <a:solidFill>
                  <a:srgbClr val="000000"/>
                </a:solidFill>
                <a:latin typeface="+mj-lt"/>
              </a:rPr>
              <a:t>Юридические лица исчисляют социальный налог путем применения </a:t>
            </a:r>
            <a:r>
              <a:rPr lang="ru-RU" sz="1400" b="1" dirty="0">
                <a:solidFill>
                  <a:srgbClr val="000000"/>
                </a:solidFill>
                <a:latin typeface="+mj-lt"/>
              </a:rPr>
              <a:t>ставки 9,5% </a:t>
            </a:r>
            <a:r>
              <a:rPr lang="ru-RU" sz="1400" dirty="0">
                <a:solidFill>
                  <a:srgbClr val="000000"/>
                </a:solidFill>
                <a:latin typeface="+mj-lt"/>
              </a:rPr>
              <a:t>к объекту налогообложения в виде дохода работника. При этом из объекта налогообложения </a:t>
            </a:r>
            <a:r>
              <a:rPr lang="ru-RU" sz="1400" b="1" dirty="0">
                <a:solidFill>
                  <a:srgbClr val="000000"/>
                </a:solidFill>
                <a:latin typeface="+mj-lt"/>
              </a:rPr>
              <a:t>исключаются ОПВ и ВОСМС</a:t>
            </a:r>
            <a:r>
              <a:rPr lang="ru-RU" sz="1400" dirty="0">
                <a:solidFill>
                  <a:srgbClr val="000000"/>
                </a:solidFill>
                <a:latin typeface="+mj-lt"/>
              </a:rPr>
              <a:t>. Кроме того, сумма социального налога, подлежащая уплате в бюджет, определяется как </a:t>
            </a:r>
            <a:r>
              <a:rPr lang="ru-RU" sz="1400" b="1" dirty="0">
                <a:solidFill>
                  <a:srgbClr val="000000"/>
                </a:solidFill>
                <a:latin typeface="+mj-lt"/>
              </a:rPr>
              <a:t>разница между исчисленным социальным налогом и суммой исчисленных социальных отчислений.</a:t>
            </a:r>
          </a:p>
          <a:p>
            <a:pPr defTabSz="685800">
              <a:defRPr/>
            </a:pPr>
            <a:endParaRPr lang="ru-RU" sz="1400" dirty="0">
              <a:solidFill>
                <a:srgbClr val="000000"/>
              </a:solidFill>
              <a:latin typeface="+mj-lt"/>
            </a:endParaRPr>
          </a:p>
          <a:p>
            <a:pPr defTabSz="685800">
              <a:defRPr/>
            </a:pPr>
            <a:r>
              <a:rPr lang="ru-RU" sz="1400" dirty="0">
                <a:solidFill>
                  <a:srgbClr val="000000"/>
                </a:solidFill>
                <a:latin typeface="+mj-lt"/>
              </a:rPr>
              <a:t>Применительно к вышеприведенному примеру </a:t>
            </a:r>
            <a:r>
              <a:rPr lang="ru-RU" sz="1400" b="1" dirty="0">
                <a:solidFill>
                  <a:srgbClr val="000000"/>
                </a:solidFill>
                <a:latin typeface="+mj-lt"/>
              </a:rPr>
              <a:t>порядок исчисления социального налога </a:t>
            </a:r>
            <a:r>
              <a:rPr lang="ru-RU" sz="1400" dirty="0">
                <a:solidFill>
                  <a:srgbClr val="000000"/>
                </a:solidFill>
                <a:latin typeface="+mj-lt"/>
              </a:rPr>
              <a:t>будет следующий:</a:t>
            </a:r>
          </a:p>
          <a:p>
            <a:pPr defTabSz="685800">
              <a:defRPr/>
            </a:pPr>
            <a:endParaRPr lang="ru-RU" sz="1400" dirty="0">
              <a:solidFill>
                <a:srgbClr val="000000"/>
              </a:solidFill>
              <a:latin typeface="+mj-lt"/>
            </a:endParaRPr>
          </a:p>
          <a:p>
            <a:pPr defTabSz="685800">
              <a:defRPr/>
            </a:pPr>
            <a:r>
              <a:rPr lang="ru-RU" sz="1400" dirty="0">
                <a:solidFill>
                  <a:srgbClr val="000000"/>
                </a:solidFill>
                <a:latin typeface="+mj-lt"/>
              </a:rPr>
              <a:t>(Доход – (ОПВ + ВОСМС)) </a:t>
            </a:r>
            <a:r>
              <a:rPr lang="ru-KZ" sz="1400" dirty="0">
                <a:solidFill>
                  <a:srgbClr val="000000"/>
                </a:solidFill>
                <a:latin typeface="+mj-lt"/>
              </a:rPr>
              <a:t>*</a:t>
            </a:r>
            <a:r>
              <a:rPr lang="ru-RU" sz="1400" dirty="0">
                <a:solidFill>
                  <a:srgbClr val="000000"/>
                </a:solidFill>
                <a:latin typeface="+mj-lt"/>
              </a:rPr>
              <a:t> 9,5% - СО = 200 000 тенге - (20 000 + 4 000)) </a:t>
            </a:r>
            <a:r>
              <a:rPr lang="ru-KZ" sz="1400" dirty="0">
                <a:solidFill>
                  <a:srgbClr val="000000"/>
                </a:solidFill>
                <a:latin typeface="+mj-lt"/>
              </a:rPr>
              <a:t>*</a:t>
            </a:r>
            <a:r>
              <a:rPr lang="ru-RU" sz="1400" dirty="0">
                <a:solidFill>
                  <a:srgbClr val="000000"/>
                </a:solidFill>
                <a:latin typeface="+mj-lt"/>
              </a:rPr>
              <a:t> 9,5% - 6 400 тенге = 10 320 тенге.</a:t>
            </a:r>
          </a:p>
          <a:p>
            <a:pPr defTabSz="685800">
              <a:defRPr/>
            </a:pPr>
            <a:endParaRPr lang="ru-RU" sz="1400" dirty="0">
              <a:solidFill>
                <a:srgbClr val="000000"/>
              </a:solidFill>
              <a:latin typeface="+mj-lt"/>
            </a:endParaRPr>
          </a:p>
          <a:p>
            <a:pPr defTabSz="685800">
              <a:defRPr/>
            </a:pPr>
            <a:r>
              <a:rPr lang="ru-RU" sz="1400" dirty="0">
                <a:solidFill>
                  <a:srgbClr val="000000"/>
                </a:solidFill>
                <a:latin typeface="+mj-lt"/>
              </a:rPr>
              <a:t>По данной операции составляется </a:t>
            </a:r>
            <a:r>
              <a:rPr lang="ru-RU" sz="1400" b="1" dirty="0">
                <a:solidFill>
                  <a:srgbClr val="000000"/>
                </a:solidFill>
                <a:latin typeface="+mj-lt"/>
              </a:rPr>
              <a:t>проводка по отражению обязательства по социальному налогу:</a:t>
            </a:r>
          </a:p>
          <a:p>
            <a:pPr defTabSz="685800">
              <a:defRPr/>
            </a:pPr>
            <a:endParaRPr lang="ru-RU" sz="1400" dirty="0">
              <a:solidFill>
                <a:srgbClr val="000000"/>
              </a:solidFill>
              <a:latin typeface="+mj-lt"/>
            </a:endParaRPr>
          </a:p>
          <a:p>
            <a:pPr defTabSz="685800">
              <a:defRPr/>
            </a:pPr>
            <a:r>
              <a:rPr lang="ru-RU" sz="1400" dirty="0">
                <a:solidFill>
                  <a:srgbClr val="000000"/>
                </a:solidFill>
                <a:latin typeface="+mj-lt"/>
              </a:rPr>
              <a:t>Д-т 7210 К-т 3150 - признание расходов работодателя и отражение обязательства по социальному налогу в размере 10 320 тенге.</a:t>
            </a:r>
          </a:p>
          <a:p>
            <a:pPr defTabSz="685800">
              <a:defRPr/>
            </a:pPr>
            <a:r>
              <a:rPr lang="ru-RU" sz="1400" dirty="0">
                <a:solidFill>
                  <a:srgbClr val="000000"/>
                </a:solidFill>
                <a:latin typeface="+mj-lt"/>
              </a:rPr>
              <a:t>Д-т 3150 К-т 1030 - уплата исчисленной суммы социального налога в бюджет.</a:t>
            </a:r>
            <a:endParaRPr lang="ru-KZ" sz="1400" dirty="0">
              <a:solidFill>
                <a:srgbClr val="000000"/>
              </a:solidFill>
              <a:latin typeface="+mj-lt"/>
            </a:endParaRPr>
          </a:p>
        </p:txBody>
      </p:sp>
    </p:spTree>
    <p:extLst>
      <p:ext uri="{BB962C8B-B14F-4D97-AF65-F5344CB8AC3E}">
        <p14:creationId xmlns:p14="http://schemas.microsoft.com/office/powerpoint/2010/main" val="95163892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21B50A5-5A82-9B9E-C84C-5A4299D7BEAC}"/>
              </a:ext>
            </a:extLst>
          </p:cNvPr>
          <p:cNvSpPr txBox="1"/>
          <p:nvPr/>
        </p:nvSpPr>
        <p:spPr>
          <a:xfrm>
            <a:off x="381000" y="304800"/>
            <a:ext cx="8229600" cy="507215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 соответствии со ст. 103 СК РК, работодатель </a:t>
            </a:r>
            <a:r>
              <a:rPr kumimoji="0" lang="ru-RU" sz="166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обязан</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участвовать в реализации </a:t>
            </a:r>
            <a:r>
              <a:rPr kumimoji="0" lang="ru-RU" sz="166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государственной политики по занятости населения</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Работодатель обязан размещать на электронной бирже труда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сведения о вакансии </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 течение 5 дней с момента ее появления.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ru-RU" sz="148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размещать на </a:t>
            </a:r>
            <a:r>
              <a:rPr kumimoji="0" lang="ru-RU" sz="148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Электронной бирже труда </a:t>
            </a:r>
            <a:r>
              <a:rPr kumimoji="0" lang="ru-RU" sz="148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сведения о наличии вакансий </a:t>
            </a:r>
            <a:r>
              <a:rPr kumimoji="0" lang="ru-RU" sz="148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 течение 5 рабочих дней со дня их появления с указанием условий труда и оплаты… </a:t>
            </a:r>
            <a:r>
              <a:rPr kumimoji="0" lang="ru-RU" sz="16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 </a:t>
            </a:r>
            <a:r>
              <a:rPr kumimoji="0" lang="ru-RU" sz="16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вакансии </a:t>
            </a:r>
            <a:r>
              <a:rPr kumimoji="0" lang="ru-RU" sz="16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указываются условия труда и оплаты. </a:t>
            </a:r>
            <a:endParaRPr kumimoji="0" lang="ru-RU" sz="148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Работодатель обязан предоставлять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карьерному центру </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(центру трудовой мобильности)</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информацию о предстоящем увольнении работников по различным обстоятельствам, не менее чем за 1 месяц письменно или через Электронную биржу труда в полном объеме информацию о предстоящем высвобождении работников в связи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с прекращением деятельности (ликвидации)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ru-RU" sz="148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сокращением численности или штата, снижением объема производств и выполняемых работ и услуг, повлекшего ухудшение экономического состояния работодателя, о количестве и категориях работников, которых оно может коснуться, с указанием должностей и профессий, специальностей, квалификации и размера оплаты труда высвобождаемых работников и сроков, в течение которых они будут высвобождаться, не менее чем за 1 месяц до начала высвобождения;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9748772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21B50A5-5A82-9B9E-C84C-5A4299D7BEAC}"/>
              </a:ext>
            </a:extLst>
          </p:cNvPr>
          <p:cNvSpPr txBox="1"/>
          <p:nvPr/>
        </p:nvSpPr>
        <p:spPr>
          <a:xfrm>
            <a:off x="152400" y="228600"/>
            <a:ext cx="8991600" cy="6540252"/>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Работодатель обязан принимать на вакантное место безработного от карьерного центра (обученного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по его </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заявке), в противном случае - возмещать карьерному центру понесенные расходы на обучение.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трудоустраивать на заявленное рабочее место безработного после завершения им обучения по его заявке или возмещать расходы карьерного центра (центра трудовой мобильности) на обучение…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Работодатель обязан выполнять квоту на трудоустройство лиц с инвалидностью. Для работодателей с численностью более 50 человек местные исполнительные органы устанавливают квоты трудоустройства лиц с инвалидностью  - от 2 до 4%.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выполнять установленную квоту для трудоустройства лиц с инвалидностью…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Вакансии работодателя не могут содержать требований дискриминационного характера.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не допускать в информации о вакансиях для приема на работу требования дискриминационного характера в сфере труда;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Работодатель имеет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право</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принимать на работу лиц, обратившихся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вне</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карьерных центров (самостоятельно или от частных агентств занятости), на тех же условиях, что и безработных лиц из карьерных центров.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получать информацию о состоянии рынка труда на безвозмездной основе;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получать от карьерных центров услуги по отбору и направлению на трудоустройство безработных;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принимать участие в организации временных рабочих мест;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получать субсидию на создание специальных рабочих мест для трудоустройства лиц с инвалидностью.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принимать на работу лиц, непосредственно обратившихся к нему, на равных условиях с лицами, направленными карьерными центрами, а также частными агентствами занятости; </a:t>
            </a:r>
            <a:endParaRPr kumimoji="0" lang="ru-RU" sz="148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63897103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bject 21"/>
          <p:cNvSpPr txBox="1">
            <a:spLocks noGrp="1"/>
          </p:cNvSpPr>
          <p:nvPr>
            <p:ph type="title"/>
          </p:nvPr>
        </p:nvSpPr>
        <p:spPr>
          <a:xfrm>
            <a:off x="766762" y="117324"/>
            <a:ext cx="7610475" cy="304571"/>
          </a:xfrm>
          <a:prstGeom prst="rect">
            <a:avLst/>
          </a:prstGeom>
        </p:spPr>
        <p:txBody>
          <a:bodyPr vert="horz" wrap="square" lIns="0" tIns="12065" rIns="0" bIns="0" numCol="1" rtlCol="0" anchor="ctr" anchorCtr="0" compatLnSpc="1">
            <a:prstTxWarp prst="textNoShape">
              <a:avLst/>
            </a:prstTxWarp>
            <a:spAutoFit/>
          </a:bodyPr>
          <a:lstStyle/>
          <a:p>
            <a:pPr marL="12700">
              <a:spcBef>
                <a:spcPts val="95"/>
              </a:spcBef>
            </a:pPr>
            <a:r>
              <a:rPr lang="ru-KZ" sz="1900" b="1" spc="-30" dirty="0">
                <a:latin typeface="Times New Roman" panose="02020603050405020304" pitchFamily="18" charset="0"/>
                <a:cs typeface="Times New Roman" panose="02020603050405020304" pitchFamily="18" charset="0"/>
              </a:rPr>
              <a:t>Трансформация программы «</a:t>
            </a:r>
            <a:r>
              <a:rPr lang="ru-KZ" sz="1900" b="1" spc="-30" dirty="0">
                <a:solidFill>
                  <a:srgbClr val="0000CC"/>
                </a:solidFill>
                <a:latin typeface="Times New Roman" panose="02020603050405020304" pitchFamily="18" charset="0"/>
                <a:cs typeface="Times New Roman" panose="02020603050405020304" pitchFamily="18" charset="0"/>
              </a:rPr>
              <a:t>Серебряный возраст</a:t>
            </a:r>
            <a:r>
              <a:rPr lang="ru-KZ" sz="1900" b="1" spc="-30" dirty="0">
                <a:latin typeface="Times New Roman" panose="02020603050405020304" pitchFamily="18" charset="0"/>
                <a:cs typeface="Times New Roman" panose="02020603050405020304" pitchFamily="18" charset="0"/>
              </a:rPr>
              <a:t>»</a:t>
            </a:r>
            <a:endParaRPr sz="1900" b="1" dirty="0">
              <a:latin typeface="Times New Roman" panose="02020603050405020304" pitchFamily="18" charset="0"/>
              <a:cs typeface="Times New Roman" panose="02020603050405020304" pitchFamily="18" charset="0"/>
            </a:endParaRPr>
          </a:p>
        </p:txBody>
      </p:sp>
      <p:sp>
        <p:nvSpPr>
          <p:cNvPr id="57" name="Прямоугольник 56">
            <a:extLst>
              <a:ext uri="{FF2B5EF4-FFF2-40B4-BE49-F238E27FC236}">
                <a16:creationId xmlns:a16="http://schemas.microsoft.com/office/drawing/2014/main" id="{03F3ADF2-91F6-44C5-B6EC-21A389322060}"/>
              </a:ext>
            </a:extLst>
          </p:cNvPr>
          <p:cNvSpPr/>
          <p:nvPr/>
        </p:nvSpPr>
        <p:spPr>
          <a:xfrm>
            <a:off x="2209800" y="797600"/>
            <a:ext cx="3145011" cy="38472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Действовавший </a:t>
            </a:r>
            <a:r>
              <a:rPr kumimoji="0" lang="ru-KZ"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механизм</a:t>
            </a:r>
          </a:p>
        </p:txBody>
      </p:sp>
      <p:sp>
        <p:nvSpPr>
          <p:cNvPr id="58" name="Прямоугольник 57">
            <a:extLst>
              <a:ext uri="{FF2B5EF4-FFF2-40B4-BE49-F238E27FC236}">
                <a16:creationId xmlns:a16="http://schemas.microsoft.com/office/drawing/2014/main" id="{1599B205-1E4D-4D6A-9382-3E868F8A5C1B}"/>
              </a:ext>
            </a:extLst>
          </p:cNvPr>
          <p:cNvSpPr/>
          <p:nvPr/>
        </p:nvSpPr>
        <p:spPr>
          <a:xfrm>
            <a:off x="6096000" y="809957"/>
            <a:ext cx="2752420" cy="38472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KZ"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Действующий механизм</a:t>
            </a:r>
            <a:endParaRPr kumimoji="0" lang="ru-KZ" sz="19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61" name="Группа 60">
            <a:extLst>
              <a:ext uri="{FF2B5EF4-FFF2-40B4-BE49-F238E27FC236}">
                <a16:creationId xmlns:a16="http://schemas.microsoft.com/office/drawing/2014/main" id="{F442DBAE-744A-4D32-989D-1A2C449D45B9}"/>
              </a:ext>
            </a:extLst>
          </p:cNvPr>
          <p:cNvGrpSpPr/>
          <p:nvPr/>
        </p:nvGrpSpPr>
        <p:grpSpPr>
          <a:xfrm>
            <a:off x="76200" y="1230530"/>
            <a:ext cx="9038843" cy="585459"/>
            <a:chOff x="76200" y="938541"/>
            <a:chExt cx="9038843" cy="585459"/>
          </a:xfrm>
        </p:grpSpPr>
        <p:sp>
          <p:nvSpPr>
            <p:cNvPr id="54" name="Прямоугольник 53">
              <a:extLst>
                <a:ext uri="{FF2B5EF4-FFF2-40B4-BE49-F238E27FC236}">
                  <a16:creationId xmlns:a16="http://schemas.microsoft.com/office/drawing/2014/main" id="{133955BD-55CB-4F58-B33A-1920AFA27470}"/>
                </a:ext>
              </a:extLst>
            </p:cNvPr>
            <p:cNvSpPr/>
            <p:nvPr/>
          </p:nvSpPr>
          <p:spPr>
            <a:xfrm>
              <a:off x="76200" y="947420"/>
              <a:ext cx="1752600" cy="57658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Продолжительность</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участия</a:t>
              </a:r>
            </a:p>
          </p:txBody>
        </p:sp>
        <p:sp>
          <p:nvSpPr>
            <p:cNvPr id="55" name="Прямоугольник 54">
              <a:extLst>
                <a:ext uri="{FF2B5EF4-FFF2-40B4-BE49-F238E27FC236}">
                  <a16:creationId xmlns:a16="http://schemas.microsoft.com/office/drawing/2014/main" id="{E6AB8092-82CF-4916-A6C9-350CD6EA0B42}"/>
                </a:ext>
              </a:extLst>
            </p:cNvPr>
            <p:cNvSpPr/>
            <p:nvPr/>
          </p:nvSpPr>
          <p:spPr>
            <a:xfrm>
              <a:off x="2057400" y="938541"/>
              <a:ext cx="3484481" cy="57658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 24 </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месяцев, до выхода гражданина на пенсию</a:t>
              </a:r>
            </a:p>
          </p:txBody>
        </p:sp>
        <p:sp>
          <p:nvSpPr>
            <p:cNvPr id="56" name="Прямоугольник 55">
              <a:extLst>
                <a:ext uri="{FF2B5EF4-FFF2-40B4-BE49-F238E27FC236}">
                  <a16:creationId xmlns:a16="http://schemas.microsoft.com/office/drawing/2014/main" id="{D3292EDC-D1F6-47F8-A42B-018C3DBBF08C}"/>
                </a:ext>
              </a:extLst>
            </p:cNvPr>
            <p:cNvSpPr/>
            <p:nvPr/>
          </p:nvSpPr>
          <p:spPr>
            <a:xfrm>
              <a:off x="5788097" y="947420"/>
              <a:ext cx="3326946" cy="57658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Начиная </a:t>
              </a:r>
              <a:r>
                <a:rPr kumimoji="0" lang="ru-RU"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50 лет</a:t>
              </a:r>
            </a:p>
          </p:txBody>
        </p:sp>
        <p:sp>
          <p:nvSpPr>
            <p:cNvPr id="59" name="Стрелка: вправо 58">
              <a:extLst>
                <a:ext uri="{FF2B5EF4-FFF2-40B4-BE49-F238E27FC236}">
                  <a16:creationId xmlns:a16="http://schemas.microsoft.com/office/drawing/2014/main" id="{A4377B10-6264-4DD6-A71D-45B963F7E550}"/>
                </a:ext>
              </a:extLst>
            </p:cNvPr>
            <p:cNvSpPr/>
            <p:nvPr/>
          </p:nvSpPr>
          <p:spPr>
            <a:xfrm>
              <a:off x="1872742" y="947907"/>
              <a:ext cx="145034" cy="570384"/>
            </a:xfrm>
            <a:prstGeom prst="rightArrow">
              <a:avLst>
                <a:gd name="adj1" fmla="val 50000"/>
                <a:gd name="adj2" fmla="val 100000"/>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KZ" sz="1800" b="0" i="0" u="none" strike="noStrike" kern="1200" cap="none" spc="0" normalizeH="0" baseline="0" noProof="0">
                <a:ln>
                  <a:noFill/>
                </a:ln>
                <a:solidFill>
                  <a:prstClr val="white"/>
                </a:solidFill>
                <a:effectLst/>
                <a:uLnTx/>
                <a:uFillTx/>
                <a:latin typeface="Calibri"/>
                <a:ea typeface="+mn-ea"/>
                <a:cs typeface="+mn-cs"/>
              </a:endParaRPr>
            </a:p>
          </p:txBody>
        </p:sp>
        <p:sp>
          <p:nvSpPr>
            <p:cNvPr id="60" name="Стрелка: вправо 59">
              <a:extLst>
                <a:ext uri="{FF2B5EF4-FFF2-40B4-BE49-F238E27FC236}">
                  <a16:creationId xmlns:a16="http://schemas.microsoft.com/office/drawing/2014/main" id="{05D92B75-4C4F-46BD-AC4F-89ADCCEF5FE6}"/>
                </a:ext>
              </a:extLst>
            </p:cNvPr>
            <p:cNvSpPr/>
            <p:nvPr/>
          </p:nvSpPr>
          <p:spPr>
            <a:xfrm>
              <a:off x="5581505" y="944737"/>
              <a:ext cx="165100" cy="570384"/>
            </a:xfrm>
            <a:prstGeom prst="rightArrow">
              <a:avLst>
                <a:gd name="adj1" fmla="val 50000"/>
                <a:gd name="adj2" fmla="val 100000"/>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KZ"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62" name="Группа 61">
            <a:extLst>
              <a:ext uri="{FF2B5EF4-FFF2-40B4-BE49-F238E27FC236}">
                <a16:creationId xmlns:a16="http://schemas.microsoft.com/office/drawing/2014/main" id="{6FD152D8-C04C-4004-B45B-A008DBA24EB0}"/>
              </a:ext>
            </a:extLst>
          </p:cNvPr>
          <p:cNvGrpSpPr/>
          <p:nvPr/>
        </p:nvGrpSpPr>
        <p:grpSpPr>
          <a:xfrm>
            <a:off x="76200" y="1932101"/>
            <a:ext cx="9038843" cy="885619"/>
            <a:chOff x="76200" y="938541"/>
            <a:chExt cx="9038843" cy="585459"/>
          </a:xfrm>
        </p:grpSpPr>
        <p:sp>
          <p:nvSpPr>
            <p:cNvPr id="63" name="Прямоугольник 62">
              <a:extLst>
                <a:ext uri="{FF2B5EF4-FFF2-40B4-BE49-F238E27FC236}">
                  <a16:creationId xmlns:a16="http://schemas.microsoft.com/office/drawing/2014/main" id="{5EB134CE-D011-4D59-A54D-4BEF7DDD0722}"/>
                </a:ext>
              </a:extLst>
            </p:cNvPr>
            <p:cNvSpPr/>
            <p:nvPr/>
          </p:nvSpPr>
          <p:spPr>
            <a:xfrm>
              <a:off x="76200" y="947420"/>
              <a:ext cx="1752600" cy="57658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Софинансирование</a:t>
              </a:r>
            </a:p>
          </p:txBody>
        </p:sp>
        <p:sp>
          <p:nvSpPr>
            <p:cNvPr id="64" name="Прямоугольник 63">
              <a:extLst>
                <a:ext uri="{FF2B5EF4-FFF2-40B4-BE49-F238E27FC236}">
                  <a16:creationId xmlns:a16="http://schemas.microsoft.com/office/drawing/2014/main" id="{8281BCE6-E49B-44BD-9E27-2B0CF5910EBD}"/>
                </a:ext>
              </a:extLst>
            </p:cNvPr>
            <p:cNvSpPr/>
            <p:nvPr/>
          </p:nvSpPr>
          <p:spPr>
            <a:xfrm>
              <a:off x="2057400" y="938541"/>
              <a:ext cx="3484481" cy="57658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Софинансирование</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зарплаты участника в размере до</a:t>
              </a:r>
              <a:r>
                <a:rPr kumimoji="0" lang="ru-KZ"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50% между государством и работодателем.</a:t>
              </a:r>
            </a:p>
          </p:txBody>
        </p:sp>
        <p:sp>
          <p:nvSpPr>
            <p:cNvPr id="65" name="Прямоугольник 64">
              <a:extLst>
                <a:ext uri="{FF2B5EF4-FFF2-40B4-BE49-F238E27FC236}">
                  <a16:creationId xmlns:a16="http://schemas.microsoft.com/office/drawing/2014/main" id="{8987DC12-8E48-4A84-89D1-D9A9D555BEA0}"/>
                </a:ext>
              </a:extLst>
            </p:cNvPr>
            <p:cNvSpPr/>
            <p:nvPr/>
          </p:nvSpPr>
          <p:spPr>
            <a:xfrm>
              <a:off x="5788097" y="947420"/>
              <a:ext cx="3326946" cy="57658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Софинансирование зарплаты участника:</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год - 70% государством/30% работодатель;</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год - 65% государством/35% работодатель;</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год - 60% государством/40% работодатель.</a:t>
              </a:r>
            </a:p>
          </p:txBody>
        </p:sp>
        <p:sp>
          <p:nvSpPr>
            <p:cNvPr id="66" name="Стрелка: вправо 65">
              <a:extLst>
                <a:ext uri="{FF2B5EF4-FFF2-40B4-BE49-F238E27FC236}">
                  <a16:creationId xmlns:a16="http://schemas.microsoft.com/office/drawing/2014/main" id="{D160E348-5A6D-4B5B-ACD1-A822DC2BB646}"/>
                </a:ext>
              </a:extLst>
            </p:cNvPr>
            <p:cNvSpPr/>
            <p:nvPr/>
          </p:nvSpPr>
          <p:spPr>
            <a:xfrm>
              <a:off x="1872742" y="947907"/>
              <a:ext cx="145034" cy="570384"/>
            </a:xfrm>
            <a:prstGeom prst="rightArrow">
              <a:avLst>
                <a:gd name="adj1" fmla="val 50000"/>
                <a:gd name="adj2" fmla="val 100000"/>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KZ" sz="1800" b="0" i="0" u="none" strike="noStrike" kern="1200" cap="none" spc="0" normalizeH="0" baseline="0" noProof="0">
                <a:ln>
                  <a:noFill/>
                </a:ln>
                <a:solidFill>
                  <a:prstClr val="white"/>
                </a:solidFill>
                <a:effectLst/>
                <a:uLnTx/>
                <a:uFillTx/>
                <a:latin typeface="Calibri"/>
                <a:ea typeface="+mn-ea"/>
                <a:cs typeface="+mn-cs"/>
              </a:endParaRPr>
            </a:p>
          </p:txBody>
        </p:sp>
        <p:sp>
          <p:nvSpPr>
            <p:cNvPr id="67" name="Стрелка: вправо 66">
              <a:extLst>
                <a:ext uri="{FF2B5EF4-FFF2-40B4-BE49-F238E27FC236}">
                  <a16:creationId xmlns:a16="http://schemas.microsoft.com/office/drawing/2014/main" id="{2A558FC5-283B-4D04-B158-D58C17B1D671}"/>
                </a:ext>
              </a:extLst>
            </p:cNvPr>
            <p:cNvSpPr/>
            <p:nvPr/>
          </p:nvSpPr>
          <p:spPr>
            <a:xfrm>
              <a:off x="5581505" y="944737"/>
              <a:ext cx="165100" cy="570384"/>
            </a:xfrm>
            <a:prstGeom prst="rightArrow">
              <a:avLst>
                <a:gd name="adj1" fmla="val 50000"/>
                <a:gd name="adj2" fmla="val 100000"/>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KZ"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68" name="Группа 67">
            <a:extLst>
              <a:ext uri="{FF2B5EF4-FFF2-40B4-BE49-F238E27FC236}">
                <a16:creationId xmlns:a16="http://schemas.microsoft.com/office/drawing/2014/main" id="{73E9A15B-FF2E-4D22-B323-14AD4FB1F15E}"/>
              </a:ext>
            </a:extLst>
          </p:cNvPr>
          <p:cNvGrpSpPr/>
          <p:nvPr/>
        </p:nvGrpSpPr>
        <p:grpSpPr>
          <a:xfrm>
            <a:off x="80554" y="2938020"/>
            <a:ext cx="9038843" cy="737871"/>
            <a:chOff x="76200" y="938541"/>
            <a:chExt cx="9038843" cy="585459"/>
          </a:xfrm>
        </p:grpSpPr>
        <p:sp>
          <p:nvSpPr>
            <p:cNvPr id="69" name="Прямоугольник 68">
              <a:extLst>
                <a:ext uri="{FF2B5EF4-FFF2-40B4-BE49-F238E27FC236}">
                  <a16:creationId xmlns:a16="http://schemas.microsoft.com/office/drawing/2014/main" id="{2FFCDEDC-D1EE-438A-9E94-B7216DE4FBF3}"/>
                </a:ext>
              </a:extLst>
            </p:cNvPr>
            <p:cNvSpPr/>
            <p:nvPr/>
          </p:nvSpPr>
          <p:spPr>
            <a:xfrm>
              <a:off x="76200" y="947420"/>
              <a:ext cx="1752600" cy="57658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Размер субсидии</a:t>
              </a:r>
            </a:p>
          </p:txBody>
        </p:sp>
        <p:sp>
          <p:nvSpPr>
            <p:cNvPr id="70" name="Прямоугольник 69">
              <a:extLst>
                <a:ext uri="{FF2B5EF4-FFF2-40B4-BE49-F238E27FC236}">
                  <a16:creationId xmlns:a16="http://schemas.microsoft.com/office/drawing/2014/main" id="{C69B63E3-B762-439E-B9B7-3E6B473D1041}"/>
                </a:ext>
              </a:extLst>
            </p:cNvPr>
            <p:cNvSpPr/>
            <p:nvPr/>
          </p:nvSpPr>
          <p:spPr>
            <a:xfrm>
              <a:off x="2057400" y="938541"/>
              <a:ext cx="3484481" cy="57658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Размер выплаты не более 30 МРП</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2022 году – 95,4 тыс. тг.) с учетом  обязательных</a:t>
              </a:r>
              <a:r>
                <a:rPr kumimoji="0" lang="ru-KZ"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социальных отчислений</a:t>
              </a:r>
            </a:p>
          </p:txBody>
        </p:sp>
        <p:sp>
          <p:nvSpPr>
            <p:cNvPr id="71" name="Прямоугольник 70">
              <a:extLst>
                <a:ext uri="{FF2B5EF4-FFF2-40B4-BE49-F238E27FC236}">
                  <a16:creationId xmlns:a16="http://schemas.microsoft.com/office/drawing/2014/main" id="{DB36FED7-0344-4E88-B43B-0CD3A4012875}"/>
                </a:ext>
              </a:extLst>
            </p:cNvPr>
            <p:cNvSpPr/>
            <p:nvPr/>
          </p:nvSpPr>
          <p:spPr>
            <a:xfrm>
              <a:off x="5788097" y="947420"/>
              <a:ext cx="3326946" cy="57658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Размер выплаты не более 30 МРП</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2024году – 110,760 тыс. т.) с учетом обязательных</a:t>
              </a:r>
              <a:r>
                <a:rPr kumimoji="0" lang="ru-KZ"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социальных отчислений</a:t>
              </a:r>
            </a:p>
          </p:txBody>
        </p:sp>
        <p:sp>
          <p:nvSpPr>
            <p:cNvPr id="72" name="Стрелка: вправо 71">
              <a:extLst>
                <a:ext uri="{FF2B5EF4-FFF2-40B4-BE49-F238E27FC236}">
                  <a16:creationId xmlns:a16="http://schemas.microsoft.com/office/drawing/2014/main" id="{BB609A37-A9B4-412E-AB32-C43981FFF098}"/>
                </a:ext>
              </a:extLst>
            </p:cNvPr>
            <p:cNvSpPr/>
            <p:nvPr/>
          </p:nvSpPr>
          <p:spPr>
            <a:xfrm>
              <a:off x="1872742" y="947907"/>
              <a:ext cx="145034" cy="570384"/>
            </a:xfrm>
            <a:prstGeom prst="rightArrow">
              <a:avLst>
                <a:gd name="adj1" fmla="val 50000"/>
                <a:gd name="adj2" fmla="val 100000"/>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KZ" sz="1800" b="0" i="0" u="none" strike="noStrike" kern="1200" cap="none" spc="0" normalizeH="0" baseline="0" noProof="0">
                <a:ln>
                  <a:noFill/>
                </a:ln>
                <a:solidFill>
                  <a:prstClr val="white"/>
                </a:solidFill>
                <a:effectLst/>
                <a:uLnTx/>
                <a:uFillTx/>
                <a:latin typeface="Calibri"/>
                <a:ea typeface="+mn-ea"/>
                <a:cs typeface="+mn-cs"/>
              </a:endParaRPr>
            </a:p>
          </p:txBody>
        </p:sp>
        <p:sp>
          <p:nvSpPr>
            <p:cNvPr id="73" name="Стрелка: вправо 72">
              <a:extLst>
                <a:ext uri="{FF2B5EF4-FFF2-40B4-BE49-F238E27FC236}">
                  <a16:creationId xmlns:a16="http://schemas.microsoft.com/office/drawing/2014/main" id="{A81B1D5F-4DFD-431C-B459-8836CB5826A8}"/>
                </a:ext>
              </a:extLst>
            </p:cNvPr>
            <p:cNvSpPr/>
            <p:nvPr/>
          </p:nvSpPr>
          <p:spPr>
            <a:xfrm>
              <a:off x="5581505" y="944737"/>
              <a:ext cx="165100" cy="570384"/>
            </a:xfrm>
            <a:prstGeom prst="rightArrow">
              <a:avLst>
                <a:gd name="adj1" fmla="val 50000"/>
                <a:gd name="adj2" fmla="val 100000"/>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KZ" sz="1800" b="0" i="0" u="none" strike="noStrike" kern="1200" cap="none" spc="0" normalizeH="0" baseline="0" noProof="0">
                <a:ln>
                  <a:noFill/>
                </a:ln>
                <a:solidFill>
                  <a:prstClr val="white"/>
                </a:solidFill>
                <a:effectLst/>
                <a:uLnTx/>
                <a:uFillTx/>
                <a:latin typeface="Calibri"/>
                <a:ea typeface="+mn-ea"/>
                <a:cs typeface="+mn-cs"/>
              </a:endParaRPr>
            </a:p>
          </p:txBody>
        </p:sp>
      </p:grpSp>
      <p:grpSp>
        <p:nvGrpSpPr>
          <p:cNvPr id="74" name="Группа 73">
            <a:extLst>
              <a:ext uri="{FF2B5EF4-FFF2-40B4-BE49-F238E27FC236}">
                <a16:creationId xmlns:a16="http://schemas.microsoft.com/office/drawing/2014/main" id="{7B4A37B2-47ED-4E2F-8DC0-83150B4D83CB}"/>
              </a:ext>
            </a:extLst>
          </p:cNvPr>
          <p:cNvGrpSpPr/>
          <p:nvPr/>
        </p:nvGrpSpPr>
        <p:grpSpPr>
          <a:xfrm>
            <a:off x="76200" y="3805441"/>
            <a:ext cx="9038843" cy="1376159"/>
            <a:chOff x="76200" y="938541"/>
            <a:chExt cx="9038843" cy="585459"/>
          </a:xfrm>
        </p:grpSpPr>
        <p:sp>
          <p:nvSpPr>
            <p:cNvPr id="75" name="Прямоугольник 74">
              <a:extLst>
                <a:ext uri="{FF2B5EF4-FFF2-40B4-BE49-F238E27FC236}">
                  <a16:creationId xmlns:a16="http://schemas.microsoft.com/office/drawing/2014/main" id="{D5821939-C08C-4153-A5F2-8C83776B14F0}"/>
                </a:ext>
              </a:extLst>
            </p:cNvPr>
            <p:cNvSpPr/>
            <p:nvPr/>
          </p:nvSpPr>
          <p:spPr>
            <a:xfrm>
              <a:off x="76200" y="947420"/>
              <a:ext cx="1752600" cy="57658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Рабочие места</a:t>
              </a:r>
            </a:p>
          </p:txBody>
        </p:sp>
        <p:sp>
          <p:nvSpPr>
            <p:cNvPr id="76" name="Прямоугольник 75">
              <a:extLst>
                <a:ext uri="{FF2B5EF4-FFF2-40B4-BE49-F238E27FC236}">
                  <a16:creationId xmlns:a16="http://schemas.microsoft.com/office/drawing/2014/main" id="{999443F8-C702-43BE-BDF1-095B9BFCB747}"/>
                </a:ext>
              </a:extLst>
            </p:cNvPr>
            <p:cNvSpPr/>
            <p:nvPr/>
          </p:nvSpPr>
          <p:spPr>
            <a:xfrm>
              <a:off x="2057400" y="938541"/>
              <a:ext cx="3484481" cy="57658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KZ"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 создаются; на тяжелых работах, работах с вредными и (или) опасными условиями труда и по профессиям/занятиям, относящимся к 9-ой группе низкоквалифицированных работников согласно Национальному классификатору занятий.</a:t>
              </a:r>
              <a:endPar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77" name="Прямоугольник 76">
              <a:extLst>
                <a:ext uri="{FF2B5EF4-FFF2-40B4-BE49-F238E27FC236}">
                  <a16:creationId xmlns:a16="http://schemas.microsoft.com/office/drawing/2014/main" id="{133C153C-571F-451C-AE3E-081E187A71B7}"/>
                </a:ext>
              </a:extLst>
            </p:cNvPr>
            <p:cNvSpPr/>
            <p:nvPr/>
          </p:nvSpPr>
          <p:spPr>
            <a:xfrm>
              <a:off x="5788097" y="947420"/>
              <a:ext cx="3326946" cy="57658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Вовлечение женщин предпенсионного возраста в  социальные проекты с целью увеличения периода  участия в пенсионной системе:</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индивидуальными помощниками;</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социальными работниками по уходу;</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консультантами по социальной работе;</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наставниками для молодых работников</a:t>
              </a:r>
            </a:p>
          </p:txBody>
        </p:sp>
        <p:sp>
          <p:nvSpPr>
            <p:cNvPr id="78" name="Стрелка: вправо 77">
              <a:extLst>
                <a:ext uri="{FF2B5EF4-FFF2-40B4-BE49-F238E27FC236}">
                  <a16:creationId xmlns:a16="http://schemas.microsoft.com/office/drawing/2014/main" id="{01361773-5BAA-4ED7-A236-A89E8C571A26}"/>
                </a:ext>
              </a:extLst>
            </p:cNvPr>
            <p:cNvSpPr/>
            <p:nvPr/>
          </p:nvSpPr>
          <p:spPr>
            <a:xfrm>
              <a:off x="1872742" y="947907"/>
              <a:ext cx="145034" cy="570384"/>
            </a:xfrm>
            <a:prstGeom prst="rightArrow">
              <a:avLst>
                <a:gd name="adj1" fmla="val 50000"/>
                <a:gd name="adj2" fmla="val 100000"/>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KZ" sz="1800" b="0" i="0" u="none" strike="noStrike" kern="1200" cap="none" spc="0" normalizeH="0" baseline="0" noProof="0">
                <a:ln>
                  <a:noFill/>
                </a:ln>
                <a:solidFill>
                  <a:prstClr val="white"/>
                </a:solidFill>
                <a:effectLst/>
                <a:uLnTx/>
                <a:uFillTx/>
                <a:latin typeface="Calibri"/>
                <a:ea typeface="+mn-ea"/>
                <a:cs typeface="+mn-cs"/>
              </a:endParaRPr>
            </a:p>
          </p:txBody>
        </p:sp>
        <p:sp>
          <p:nvSpPr>
            <p:cNvPr id="79" name="Стрелка: вправо 78">
              <a:extLst>
                <a:ext uri="{FF2B5EF4-FFF2-40B4-BE49-F238E27FC236}">
                  <a16:creationId xmlns:a16="http://schemas.microsoft.com/office/drawing/2014/main" id="{CCD82471-4EEB-4801-B25B-E2C93F7A9311}"/>
                </a:ext>
              </a:extLst>
            </p:cNvPr>
            <p:cNvSpPr/>
            <p:nvPr/>
          </p:nvSpPr>
          <p:spPr>
            <a:xfrm>
              <a:off x="5581505" y="944737"/>
              <a:ext cx="165100" cy="570384"/>
            </a:xfrm>
            <a:prstGeom prst="rightArrow">
              <a:avLst>
                <a:gd name="adj1" fmla="val 50000"/>
                <a:gd name="adj2" fmla="val 100000"/>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KZ" sz="1800" b="0" i="0" u="none" strike="noStrike" kern="1200" cap="none" spc="0" normalizeH="0" baseline="0" noProof="0">
                <a:ln>
                  <a:noFill/>
                </a:ln>
                <a:solidFill>
                  <a:prstClr val="white"/>
                </a:solidFill>
                <a:effectLst/>
                <a:uLnTx/>
                <a:uFillTx/>
                <a:latin typeface="Calibri"/>
                <a:ea typeface="+mn-ea"/>
                <a:cs typeface="+mn-cs"/>
              </a:endParaRPr>
            </a:p>
          </p:txBody>
        </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2165EAC-D345-69C6-E708-D281E70EFF67}"/>
              </a:ext>
            </a:extLst>
          </p:cNvPr>
          <p:cNvSpPr txBox="1"/>
          <p:nvPr/>
        </p:nvSpPr>
        <p:spPr>
          <a:xfrm>
            <a:off x="152400" y="76200"/>
            <a:ext cx="8899254" cy="6693884"/>
          </a:xfrm>
          <a:prstGeom prst="rect">
            <a:avLst/>
          </a:prstGeom>
          <a:noFill/>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21 января 2023 года в РК пилотный проект по особому порядку администрирования и уплаты налогов и социальных платежей за лиц, оказывающих услуги на интернет-платформах. Пилот проводится в соответствии с Приказом «Об утверждении Правил и срока реализации пилотного проекта по применению иного порядка налогового администрирования лиц, оказывающих услуги с использованием интернет-платформ» от 17 января 2023 г № 33.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Период проведения пилота: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21 января 2023 по 31 декабря 2023 года.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пилоте могут принять участие операторы (на основании добровольно заключенного Соглашения с КГД МФ РК) и исполнители (на основании добровольного согласия). Заказчики не являются участниками пилота.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платформенной занятости исполнители обязаны зарегистрироваться в качестве ИП, работающих на </a:t>
            </a:r>
            <a:r>
              <a:rPr kumimoji="0" lang="ru-RU" sz="1532"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СНР с использованием мобильного приложения</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Такая регистрация проводится на интернет-платформе оператора, которая должна быть интегрирована со специальным мобильным приложением «E-</a:t>
            </a:r>
            <a:r>
              <a:rPr kumimoji="0" lang="ru-RU" sz="1532"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Salyq</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Business». При регистрации на интернет-платформе, физическое лицо также дает согласие на участие в пилотном проекте. Кроме этого, процесс регистрации предполагает биометрическую идентификацию посредством Digital ID и другие процедуры. </a:t>
            </a:r>
          </a:p>
          <a:p>
            <a:pPr marL="0" marR="0" lvl="0" indent="0" algn="l" defTabSz="844083" rtl="0" eaLnBrk="1" fontAlgn="auto" latinLnBrk="0" hangingPunct="1">
              <a:lnSpc>
                <a:spcPct val="100000"/>
              </a:lnSpc>
              <a:spcBef>
                <a:spcPts val="0"/>
              </a:spcBef>
              <a:spcAft>
                <a:spcPts val="0"/>
              </a:spcAft>
              <a:buClrTx/>
              <a:buSzTx/>
              <a:buFontTx/>
              <a:buNone/>
              <a:tabLst/>
              <a:defRPr/>
            </a:pP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Исполнитель интернет – платформы является плательщиком: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Индивидуального подоходного налога (ИПН) – 1% с дохода;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Обязательных пенсионных взносов (ОПВ) – 10% от 1 МЗП;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Социальных отчислений (СО) – 3,5% от 1 МЗП;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Взносов на </a:t>
            </a:r>
            <a:r>
              <a:rPr kumimoji="0" lang="ru-RU" sz="1532"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медстраховние</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(ВОСМС) – 2% от 1,4 МЗП.</a:t>
            </a:r>
          </a:p>
          <a:p>
            <a:pPr marL="0" marR="0" lvl="0" indent="0" algn="l" defTabSz="844083" rtl="0" eaLnBrk="1" fontAlgn="auto" latinLnBrk="0" hangingPunct="1">
              <a:lnSpc>
                <a:spcPct val="100000"/>
              </a:lnSpc>
              <a:spcBef>
                <a:spcPts val="0"/>
              </a:spcBef>
              <a:spcAft>
                <a:spcPts val="0"/>
              </a:spcAft>
              <a:buClrTx/>
              <a:buSzTx/>
              <a:buFontTx/>
              <a:buNone/>
              <a:tabLst/>
              <a:defRPr/>
            </a:pP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Плательщиком налогов и социальных платежей (в т. ч. и СО), является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исполнитель.</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Агентом по и удержанию и перечислению является оператор интернет-платформы. Вся нагрузка происходит «за счет» исполнителя. Оператор ничего не уплачивает «за счет» собственных средств.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платформенной занятости не уплачивается социальный налог (СН) и отчисления на медстрахование (ООСМС).</a:t>
            </a:r>
          </a:p>
        </p:txBody>
      </p:sp>
    </p:spTree>
    <p:extLst>
      <p:ext uri="{BB962C8B-B14F-4D97-AF65-F5344CB8AC3E}">
        <p14:creationId xmlns:p14="http://schemas.microsoft.com/office/powerpoint/2010/main" val="68716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6C654C4-3D6C-CC3B-58B4-52D11F8791FE}"/>
              </a:ext>
            </a:extLst>
          </p:cNvPr>
          <p:cNvSpPr txBox="1"/>
          <p:nvPr/>
        </p:nvSpPr>
        <p:spPr>
          <a:xfrm>
            <a:off x="304800" y="334322"/>
            <a:ext cx="8686800" cy="5712333"/>
          </a:xfrm>
          <a:prstGeom prst="rect">
            <a:avLst/>
          </a:prstGeom>
          <a:noFill/>
        </p:spPr>
        <p:txBody>
          <a:bodyPr wrap="square">
            <a:spAutoFit/>
          </a:bodyPr>
          <a:lstStyle/>
          <a:p>
            <a:pPr marL="0" marR="0" lvl="0" indent="0" algn="just" defTabSz="914400" rtl="0" eaLnBrk="1" fontAlgn="auto" latinLnBrk="0" hangingPunct="1">
              <a:lnSpc>
                <a:spcPct val="100000"/>
              </a:lnSpc>
              <a:spcAft>
                <a:spcPts val="0"/>
              </a:spcAft>
              <a:buClr>
                <a:srgbClr val="3891A7"/>
              </a:buClr>
              <a:buSzPct val="80000"/>
              <a:buFont typeface="Wingdings 2"/>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Ст. 10    Право на социальную защиту</a:t>
            </a:r>
          </a:p>
          <a:p>
            <a:pPr marL="0" marR="0" lvl="0" indent="0" algn="just" defTabSz="914400" rtl="0" eaLnBrk="1" fontAlgn="auto" latinLnBrk="0" hangingPunct="1">
              <a:lnSpc>
                <a:spcPct val="100000"/>
              </a:lnSpc>
              <a:spcAft>
                <a:spcPts val="0"/>
              </a:spcAft>
              <a:buClr>
                <a:srgbClr val="3891A7"/>
              </a:buClr>
              <a:buSzPct val="80000"/>
              <a:buFont typeface="Wingdings 2"/>
              <a:buNone/>
              <a:tabLst/>
              <a:defRPr/>
            </a:pP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00000"/>
              </a:lnSpc>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Социальная  защита предоставляется лицам (семьям)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при наступлении условий, в виде:</a:t>
            </a:r>
          </a:p>
          <a:p>
            <a:pPr marR="0" lvl="0" algn="just" defTabSz="914400" rtl="0" eaLnBrk="1" fontAlgn="auto" latinLnBrk="0" hangingPunct="1">
              <a:lnSpc>
                <a:spcPct val="100000"/>
              </a:lnSpc>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1) социальной защиты семьям, имеющим детей;</a:t>
            </a:r>
          </a:p>
          <a:p>
            <a:pPr marR="0" lvl="0" algn="just" defTabSz="914400" rtl="0" eaLnBrk="1" fontAlgn="auto" latinLnBrk="0" hangingPunct="1">
              <a:lnSpc>
                <a:spcPct val="100000"/>
              </a:lnSpc>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2) мер социальной защиты от безработицы и обеспечения занятости населения, а также социальных выплат по случаю потери работы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при условии участия в системе обязательного социального страхования;</a:t>
            </a:r>
          </a:p>
          <a:p>
            <a:pPr marR="0" lvl="0" algn="just" defTabSz="914400" rtl="0" eaLnBrk="1" fontAlgn="auto" latinLnBrk="0" hangingPunct="1">
              <a:lnSpc>
                <a:spcPct val="100000"/>
              </a:lnSpc>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3) адресной социальной помощи лицам (семьям) со среднедушевым доходом, не превышающим черты бедности;</a:t>
            </a:r>
          </a:p>
          <a:p>
            <a:pPr marR="0" lvl="0" algn="just" defTabSz="914400" rtl="0" eaLnBrk="1" fontAlgn="auto" latinLnBrk="0" hangingPunct="1">
              <a:lnSpc>
                <a:spcPct val="100000"/>
              </a:lnSpc>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4) оказания специальных социальных услуг лицам (семьям), признанным нуждающимися в предоставлении  таких  услуг;</a:t>
            </a:r>
          </a:p>
          <a:p>
            <a:pPr marR="0" lvl="0" algn="just" defTabSz="914400" rtl="0" eaLnBrk="1" fontAlgn="auto" latinLnBrk="0" hangingPunct="1">
              <a:lnSpc>
                <a:spcPct val="100000"/>
              </a:lnSpc>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5) социальная защиты лиц с инвалидностью;</a:t>
            </a:r>
          </a:p>
          <a:p>
            <a:pPr marR="0" lvl="0" algn="just" defTabSz="914400" rtl="0" eaLnBrk="1" fontAlgn="auto" latinLnBrk="0" hangingPunct="1">
              <a:lnSpc>
                <a:spcPct val="100000"/>
              </a:lnSpc>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6) социальной помощи отдельным категориям граждан посредством выплаты специального государственного пособия, в соответствии в СК и законами РК;</a:t>
            </a:r>
          </a:p>
          <a:p>
            <a:pPr marR="0" lvl="0" algn="just" defTabSz="914400" rtl="0" eaLnBrk="1" fontAlgn="auto" latinLnBrk="0" hangingPunct="1">
              <a:lnSpc>
                <a:spcPct val="100000"/>
              </a:lnSpc>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7) пенсионного обеспечения;</a:t>
            </a:r>
          </a:p>
          <a:p>
            <a:pPr marR="0" lvl="0" algn="just" defTabSz="914400" rtl="0" eaLnBrk="1" fontAlgn="auto" latinLnBrk="0" hangingPunct="1">
              <a:lnSpc>
                <a:spcPct val="100000"/>
              </a:lnSpc>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8) социальной защиты лиц, потерявших кормильца;</a:t>
            </a:r>
          </a:p>
          <a:p>
            <a:pPr marR="0" lvl="0" algn="just" defTabSz="914400" rtl="0" eaLnBrk="1" fontAlgn="auto" latinLnBrk="0" hangingPunct="1">
              <a:lnSpc>
                <a:spcPct val="100000"/>
              </a:lnSpc>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9) единовременной выплаты на погребение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в случае смерти получателя</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пенсионных выплат по возрасту или получателя гос. базовой пенсионной выплаты, гос. социальных пособий его семье либо лицу, осуществившему погребение.</a:t>
            </a:r>
          </a:p>
          <a:p>
            <a:pPr marR="0" lvl="0" algn="just" defTabSz="914400" rtl="0" eaLnBrk="1" fontAlgn="auto" latinLnBrk="0" hangingPunct="1">
              <a:lnSpc>
                <a:spcPct val="100000"/>
              </a:lnSpc>
              <a:spcAft>
                <a:spcPts val="0"/>
              </a:spcAft>
              <a:buClr>
                <a:srgbClr val="3891A7"/>
              </a:buClr>
              <a:buSzPct val="80000"/>
              <a:buFont typeface="Wingdings 2"/>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00000"/>
              </a:lnSpc>
              <a:spcAft>
                <a:spcPts val="0"/>
              </a:spcAft>
              <a:buClr>
                <a:srgbClr val="3891A7"/>
              </a:buClr>
              <a:buSzPct val="80000"/>
              <a:buFont typeface="Wingdings 2"/>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Права, предусмотренные настоящей статьей, реализуются в порядке и на условиях, предусмотренных Особенной частью СК.</a:t>
            </a:r>
            <a:endParaRPr kumimoji="0" lang="ru-RU" sz="2000" b="0" i="0" u="none" strike="noStrike" kern="1200" cap="none" spc="0" normalizeH="0" baseline="0" noProof="0" dirty="0">
              <a:ln>
                <a:noFill/>
              </a:ln>
              <a:solidFill>
                <a:prstClr val="black"/>
              </a:solidFill>
              <a:effectLst/>
              <a:uLnTx/>
              <a:uFillTx/>
              <a:latin typeface="Corbel" panose="020B0503020204020204" pitchFamily="34" charset="0"/>
              <a:ea typeface="+mn-ea"/>
              <a:cs typeface="+mn-cs"/>
            </a:endParaRPr>
          </a:p>
        </p:txBody>
      </p:sp>
    </p:spTree>
    <p:extLst>
      <p:ext uri="{BB962C8B-B14F-4D97-AF65-F5344CB8AC3E}">
        <p14:creationId xmlns:p14="http://schemas.microsoft.com/office/powerpoint/2010/main" val="415218273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BF1E726-51AC-2E03-B29E-DF761806E1FD}"/>
              </a:ext>
            </a:extLst>
          </p:cNvPr>
          <p:cNvSpPr txBox="1"/>
          <p:nvPr/>
        </p:nvSpPr>
        <p:spPr>
          <a:xfrm>
            <a:off x="212310" y="424297"/>
            <a:ext cx="8715066" cy="6222344"/>
          </a:xfrm>
          <a:prstGeom prst="rect">
            <a:avLst/>
          </a:prstGeom>
          <a:noFill/>
        </p:spPr>
        <p:txBody>
          <a:bodyPr wrap="square">
            <a:spAutoFit/>
          </a:bodyPr>
          <a:lstStyle/>
          <a:p>
            <a:pPr defTabSz="844083"/>
            <a:r>
              <a:rPr lang="en-US" sz="1532" b="1" dirty="0" err="1">
                <a:solidFill>
                  <a:prstClr val="black"/>
                </a:solidFill>
                <a:latin typeface="Liberation Serif"/>
                <a:ea typeface="DejaVu Sans"/>
                <a:cs typeface="DejaVu Sans"/>
              </a:rPr>
              <a:t>Гибкие</a:t>
            </a:r>
            <a:r>
              <a:rPr lang="en-US" sz="1532" b="1" dirty="0">
                <a:solidFill>
                  <a:prstClr val="black"/>
                </a:solidFill>
                <a:latin typeface="Liberation Serif"/>
                <a:ea typeface="DejaVu Sans"/>
                <a:cs typeface="DejaVu Sans"/>
              </a:rPr>
              <a:t> </a:t>
            </a:r>
            <a:r>
              <a:rPr lang="en-US" sz="1532" b="1" dirty="0" err="1">
                <a:solidFill>
                  <a:prstClr val="black"/>
                </a:solidFill>
                <a:latin typeface="Liberation Serif"/>
                <a:ea typeface="DejaVu Sans"/>
                <a:cs typeface="DejaVu Sans"/>
              </a:rPr>
              <a:t>формы</a:t>
            </a:r>
            <a:r>
              <a:rPr lang="en-US" sz="1532" b="1" dirty="0">
                <a:solidFill>
                  <a:prstClr val="black"/>
                </a:solidFill>
                <a:latin typeface="Liberation Serif"/>
                <a:ea typeface="DejaVu Sans"/>
                <a:cs typeface="DejaVu Sans"/>
              </a:rPr>
              <a:t> </a:t>
            </a:r>
            <a:r>
              <a:rPr lang="en-US" sz="1532" b="1" dirty="0" err="1">
                <a:solidFill>
                  <a:prstClr val="black"/>
                </a:solidFill>
                <a:latin typeface="Liberation Serif"/>
                <a:ea typeface="DejaVu Sans"/>
                <a:cs typeface="DejaVu Sans"/>
              </a:rPr>
              <a:t>занятости</a:t>
            </a:r>
            <a:r>
              <a:rPr lang="en-US" sz="1532" b="1" dirty="0">
                <a:solidFill>
                  <a:prstClr val="black"/>
                </a:solidFill>
                <a:latin typeface="Liberation Serif"/>
                <a:ea typeface="DejaVu Sans"/>
                <a:cs typeface="DejaVu Sans"/>
              </a:rPr>
              <a:t> </a:t>
            </a:r>
            <a:endParaRPr lang="ru-RU" sz="1532" b="1" dirty="0">
              <a:solidFill>
                <a:prstClr val="black"/>
              </a:solidFill>
              <a:latin typeface="Liberation Serif"/>
              <a:ea typeface="DejaVu Sans"/>
              <a:cs typeface="DejaVu Sans"/>
            </a:endParaRPr>
          </a:p>
          <a:p>
            <a:pPr defTabSz="844083"/>
            <a:endParaRPr lang="ru-RU" sz="1532" b="1" dirty="0">
              <a:solidFill>
                <a:prstClr val="black"/>
              </a:solidFill>
              <a:latin typeface="Liberation Serif"/>
              <a:ea typeface="DejaVu Sans"/>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В рамках </a:t>
            </a:r>
            <a:r>
              <a:rPr lang="ru-RU" sz="1532" dirty="0">
                <a:solidFill>
                  <a:prstClr val="black"/>
                </a:solidFill>
                <a:latin typeface="Liberation Serif"/>
                <a:ea typeface="DejaVu Sans"/>
                <a:cs typeface="DejaVu Sans"/>
              </a:rPr>
              <a:t>Социального кодекса</a:t>
            </a:r>
            <a:r>
              <a:rPr lang="ru-RU" sz="1532" dirty="0">
                <a:solidFill>
                  <a:prstClr val="black"/>
                </a:solidFill>
                <a:latin typeface="Times New Roman" panose="02020603050405020304" pitchFamily="18" charset="0"/>
                <a:ea typeface="DejaVu Sans"/>
                <a:cs typeface="Times New Roman" panose="02020603050405020304" pitchFamily="18" charset="0"/>
              </a:rPr>
              <a:t> РК закреплены 4 </a:t>
            </a:r>
            <a:r>
              <a:rPr lang="ru-RU" sz="1532" b="1" dirty="0">
                <a:solidFill>
                  <a:prstClr val="black"/>
                </a:solidFill>
                <a:latin typeface="Times New Roman" panose="02020603050405020304" pitchFamily="18" charset="0"/>
                <a:ea typeface="DejaVu Sans"/>
                <a:cs typeface="Times New Roman" panose="02020603050405020304" pitchFamily="18" charset="0"/>
              </a:rPr>
              <a:t>новых</a:t>
            </a:r>
            <a:r>
              <a:rPr lang="ru-RU" sz="1532" dirty="0">
                <a:solidFill>
                  <a:prstClr val="black"/>
                </a:solidFill>
                <a:latin typeface="Times New Roman" panose="02020603050405020304" pitchFamily="18" charset="0"/>
                <a:ea typeface="DejaVu Sans"/>
                <a:cs typeface="Times New Roman" panose="02020603050405020304" pitchFamily="18" charset="0"/>
              </a:rPr>
              <a:t> </a:t>
            </a:r>
            <a:r>
              <a:rPr lang="ru-RU" sz="1532" b="1" dirty="0">
                <a:solidFill>
                  <a:prstClr val="black"/>
                </a:solidFill>
                <a:latin typeface="Times New Roman" panose="02020603050405020304" pitchFamily="18" charset="0"/>
                <a:ea typeface="DejaVu Sans"/>
                <a:cs typeface="Times New Roman" panose="02020603050405020304" pitchFamily="18" charset="0"/>
              </a:rPr>
              <a:t>режима</a:t>
            </a:r>
            <a:r>
              <a:rPr lang="ru-RU" sz="1532" dirty="0">
                <a:solidFill>
                  <a:prstClr val="black"/>
                </a:solidFill>
                <a:latin typeface="Times New Roman" panose="02020603050405020304" pitchFamily="18" charset="0"/>
                <a:ea typeface="DejaVu Sans"/>
                <a:cs typeface="Times New Roman" panose="02020603050405020304" pitchFamily="18" charset="0"/>
              </a:rPr>
              <a:t> трудовой деятельности, что расширит возможности участия на рынке труда.</a:t>
            </a:r>
          </a:p>
          <a:p>
            <a:pPr defTabSz="844083"/>
            <a:endParaRPr lang="ru-RU" sz="1532" dirty="0">
              <a:solidFill>
                <a:prstClr val="black"/>
              </a:solidFill>
              <a:latin typeface="Times New Roman" panose="02020603050405020304" pitchFamily="18" charset="0"/>
              <a:ea typeface="DejaVu Sans"/>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Главным преимуществом </a:t>
            </a:r>
            <a:r>
              <a:rPr lang="ru-RU" sz="1532" b="1" dirty="0">
                <a:solidFill>
                  <a:prstClr val="black"/>
                </a:solidFill>
                <a:latin typeface="Times New Roman" panose="02020603050405020304" pitchFamily="18" charset="0"/>
                <a:ea typeface="DejaVu Sans"/>
                <a:cs typeface="Times New Roman" panose="02020603050405020304" pitchFamily="18" charset="0"/>
              </a:rPr>
              <a:t>гибких форм занятости </a:t>
            </a:r>
            <a:r>
              <a:rPr lang="ru-RU" sz="1532" dirty="0">
                <a:solidFill>
                  <a:prstClr val="black"/>
                </a:solidFill>
                <a:latin typeface="Times New Roman" panose="02020603050405020304" pitchFamily="18" charset="0"/>
                <a:ea typeface="DejaVu Sans"/>
                <a:cs typeface="Times New Roman" panose="02020603050405020304" pitchFamily="18" charset="0"/>
              </a:rPr>
              <a:t>является создание условий для сочетания труда работников </a:t>
            </a:r>
            <a:r>
              <a:rPr lang="ru-RU" sz="1532" b="1" dirty="0">
                <a:solidFill>
                  <a:prstClr val="black"/>
                </a:solidFill>
                <a:latin typeface="Times New Roman" panose="02020603050405020304" pitchFamily="18" charset="0"/>
                <a:ea typeface="DejaVu Sans"/>
                <a:cs typeface="Times New Roman" panose="02020603050405020304" pitchFamily="18" charset="0"/>
              </a:rPr>
              <a:t>с их индивидуальными потребностями</a:t>
            </a:r>
            <a:r>
              <a:rPr lang="ru-RU" sz="1532" dirty="0">
                <a:solidFill>
                  <a:prstClr val="black"/>
                </a:solidFill>
                <a:latin typeface="Times New Roman" panose="02020603050405020304" pitchFamily="18" charset="0"/>
                <a:ea typeface="DejaVu Sans"/>
                <a:cs typeface="Times New Roman" panose="02020603050405020304" pitchFamily="18" charset="0"/>
              </a:rPr>
              <a:t>, особенно для отдельных групп населения, для которых традиционный формат занятости может являться неудобным и ограничивать их возможности</a:t>
            </a:r>
            <a:r>
              <a:rPr lang="ru-RU" sz="1532" b="1" dirty="0">
                <a:solidFill>
                  <a:prstClr val="black"/>
                </a:solidFill>
                <a:latin typeface="Times New Roman" panose="02020603050405020304" pitchFamily="18" charset="0"/>
                <a:ea typeface="DejaVu Sans"/>
                <a:cs typeface="Times New Roman" panose="02020603050405020304" pitchFamily="18" charset="0"/>
              </a:rPr>
              <a:t> </a:t>
            </a:r>
            <a:r>
              <a:rPr lang="ru-RU" sz="1532" dirty="0">
                <a:solidFill>
                  <a:prstClr val="black"/>
                </a:solidFill>
                <a:latin typeface="Times New Roman" panose="02020603050405020304" pitchFamily="18" charset="0"/>
                <a:ea typeface="DejaVu Sans"/>
                <a:cs typeface="Times New Roman" panose="02020603050405020304" pitchFamily="18" charset="0"/>
              </a:rPr>
              <a:t>участия на рынке труда. </a:t>
            </a:r>
          </a:p>
          <a:p>
            <a:pPr defTabSz="844083"/>
            <a:endParaRPr lang="ru-RU" sz="1532" b="1" dirty="0">
              <a:solidFill>
                <a:prstClr val="black"/>
              </a:solidFill>
              <a:latin typeface="Times New Roman" panose="02020603050405020304" pitchFamily="18" charset="0"/>
              <a:ea typeface="DejaVu Sans"/>
              <a:cs typeface="Times New Roman" panose="02020603050405020304" pitchFamily="18" charset="0"/>
            </a:endParaRPr>
          </a:p>
          <a:p>
            <a:pPr defTabSz="844083"/>
            <a:r>
              <a:rPr lang="ru-RU" sz="1532" b="1" dirty="0">
                <a:solidFill>
                  <a:prstClr val="black"/>
                </a:solidFill>
                <a:latin typeface="Times New Roman" panose="02020603050405020304" pitchFamily="18" charset="0"/>
                <a:ea typeface="DejaVu Sans"/>
                <a:cs typeface="Times New Roman" panose="02020603050405020304" pitchFamily="18" charset="0"/>
              </a:rPr>
              <a:t>В целях законодательного регулирования гибких форм занятости введены следующие режимы:</a:t>
            </a:r>
            <a:r>
              <a:rPr lang="ru-RU" sz="1532" dirty="0">
                <a:solidFill>
                  <a:prstClr val="black"/>
                </a:solidFill>
                <a:latin typeface="Times New Roman" panose="02020603050405020304" pitchFamily="18" charset="0"/>
                <a:ea typeface="DejaVu Sans"/>
                <a:cs typeface="Times New Roman" panose="02020603050405020304" pitchFamily="18" charset="0"/>
              </a:rPr>
              <a:t> </a:t>
            </a:r>
          </a:p>
          <a:p>
            <a:pPr marL="263776" indent="-263776" defTabSz="844083">
              <a:buFont typeface="Wingdings" panose="05000000000000000000" pitchFamily="2" charset="2"/>
              <a:buChar char="ü"/>
            </a:pPr>
            <a:r>
              <a:rPr lang="ru-RU" sz="1532" dirty="0">
                <a:solidFill>
                  <a:prstClr val="black"/>
                </a:solidFill>
                <a:latin typeface="Times New Roman" panose="02020603050405020304" pitchFamily="18" charset="0"/>
                <a:ea typeface="DejaVu Sans"/>
                <a:cs typeface="Times New Roman" panose="02020603050405020304" pitchFamily="18" charset="0"/>
              </a:rPr>
              <a:t>Совместное трудоустройство</a:t>
            </a:r>
          </a:p>
          <a:p>
            <a:pPr marL="263776" indent="-263776" defTabSz="844083">
              <a:buFont typeface="Wingdings" panose="05000000000000000000" pitchFamily="2" charset="2"/>
              <a:buChar char="ü"/>
            </a:pPr>
            <a:r>
              <a:rPr lang="ru-RU" sz="1532" dirty="0">
                <a:solidFill>
                  <a:prstClr val="black"/>
                </a:solidFill>
                <a:latin typeface="Times New Roman" panose="02020603050405020304" pitchFamily="18" charset="0"/>
                <a:ea typeface="DejaVu Sans"/>
                <a:cs typeface="Times New Roman" panose="02020603050405020304" pitchFamily="18" charset="0"/>
              </a:rPr>
              <a:t>Скользящий график работы</a:t>
            </a:r>
          </a:p>
          <a:p>
            <a:pPr marL="263776" indent="-263776" defTabSz="844083">
              <a:buFont typeface="Wingdings" panose="05000000000000000000" pitchFamily="2" charset="2"/>
              <a:buChar char="ü"/>
            </a:pPr>
            <a:r>
              <a:rPr lang="ru-RU" sz="1532" dirty="0">
                <a:solidFill>
                  <a:prstClr val="black"/>
                </a:solidFill>
                <a:latin typeface="Times New Roman" panose="02020603050405020304" pitchFamily="18" charset="0"/>
                <a:ea typeface="DejaVu Sans"/>
                <a:cs typeface="Times New Roman" panose="02020603050405020304" pitchFamily="18" charset="0"/>
              </a:rPr>
              <a:t>Чередование четырехдневной, пятидневной и шестидневной рабочей недели. </a:t>
            </a:r>
          </a:p>
          <a:p>
            <a:pPr marL="263776" indent="-263776" defTabSz="844083">
              <a:buFont typeface="Wingdings" panose="05000000000000000000" pitchFamily="2" charset="2"/>
              <a:buChar char="ü"/>
            </a:pPr>
            <a:r>
              <a:rPr lang="ru-RU" sz="1532" dirty="0">
                <a:solidFill>
                  <a:prstClr val="black"/>
                </a:solidFill>
                <a:latin typeface="Times New Roman" panose="02020603050405020304" pitchFamily="18" charset="0"/>
                <a:ea typeface="DejaVu Sans"/>
                <a:cs typeface="Times New Roman" panose="02020603050405020304" pitchFamily="18" charset="0"/>
              </a:rPr>
              <a:t>Платформенная занятость</a:t>
            </a:r>
          </a:p>
          <a:p>
            <a:pPr defTabSz="844083"/>
            <a:endParaRPr lang="ru-RU" sz="1532" dirty="0">
              <a:solidFill>
                <a:prstClr val="black"/>
              </a:solidFill>
              <a:latin typeface="Times New Roman" panose="02020603050405020304" pitchFamily="18" charset="0"/>
              <a:ea typeface="DejaVu Sans"/>
              <a:cs typeface="Times New Roman" panose="02020603050405020304" pitchFamily="18" charset="0"/>
            </a:endParaRPr>
          </a:p>
          <a:p>
            <a:pPr defTabSz="844083">
              <a:tabLst>
                <a:tab pos="414421" algn="l"/>
              </a:tabLst>
            </a:pPr>
            <a:r>
              <a:rPr lang="ru-RU" sz="1532" b="1" dirty="0">
                <a:solidFill>
                  <a:srgbClr val="0000CC"/>
                </a:solidFill>
                <a:latin typeface="Times New Roman" panose="02020603050405020304" pitchFamily="18" charset="0"/>
                <a:ea typeface="DejaVu Sans"/>
                <a:cs typeface="Times New Roman" panose="02020603050405020304" pitchFamily="18" charset="0"/>
              </a:rPr>
              <a:t>Совместное трудоустройство</a:t>
            </a:r>
            <a:r>
              <a:rPr lang="ru-RU" sz="1532" dirty="0">
                <a:solidFill>
                  <a:srgbClr val="0000CC"/>
                </a:solidFill>
                <a:latin typeface="Times New Roman" panose="02020603050405020304" pitchFamily="18" charset="0"/>
                <a:ea typeface="DejaVu Sans"/>
                <a:cs typeface="Times New Roman" panose="02020603050405020304" pitchFamily="18" charset="0"/>
              </a:rPr>
              <a:t> </a:t>
            </a:r>
            <a:r>
              <a:rPr lang="ru-RU" sz="1532" dirty="0">
                <a:solidFill>
                  <a:prstClr val="black"/>
                </a:solidFill>
                <a:latin typeface="Times New Roman" panose="02020603050405020304" pitchFamily="18" charset="0"/>
                <a:ea typeface="DejaVu Sans"/>
                <a:cs typeface="Times New Roman" panose="02020603050405020304" pitchFamily="18" charset="0"/>
              </a:rPr>
              <a:t>– прием работодателем нескольких (</a:t>
            </a:r>
            <a:r>
              <a:rPr lang="ru-RU" sz="1532" b="1" dirty="0">
                <a:solidFill>
                  <a:prstClr val="black"/>
                </a:solidFill>
                <a:latin typeface="Times New Roman" panose="02020603050405020304" pitchFamily="18" charset="0"/>
                <a:ea typeface="DejaVu Sans"/>
                <a:cs typeface="Times New Roman" panose="02020603050405020304" pitchFamily="18" charset="0"/>
              </a:rPr>
              <a:t>обычно двух</a:t>
            </a:r>
            <a:r>
              <a:rPr lang="ru-RU" sz="1532" dirty="0">
                <a:solidFill>
                  <a:prstClr val="black"/>
                </a:solidFill>
                <a:latin typeface="Times New Roman" panose="02020603050405020304" pitchFamily="18" charset="0"/>
                <a:ea typeface="DejaVu Sans"/>
                <a:cs typeface="Times New Roman" panose="02020603050405020304" pitchFamily="18" charset="0"/>
              </a:rPr>
              <a:t>) работников </a:t>
            </a:r>
            <a:r>
              <a:rPr lang="ru-RU" sz="1532" b="1" dirty="0">
                <a:solidFill>
                  <a:prstClr val="black"/>
                </a:solidFill>
                <a:latin typeface="Times New Roman" panose="02020603050405020304" pitchFamily="18" charset="0"/>
                <a:ea typeface="DejaVu Sans"/>
                <a:cs typeface="Times New Roman" panose="02020603050405020304" pitchFamily="18" charset="0"/>
              </a:rPr>
              <a:t>для совместного выполнения одной трудовой функции</a:t>
            </a:r>
            <a:r>
              <a:rPr lang="ru-RU" sz="1532" dirty="0">
                <a:solidFill>
                  <a:prstClr val="black"/>
                </a:solidFill>
                <a:latin typeface="Times New Roman" panose="02020603050405020304" pitchFamily="18" charset="0"/>
                <a:ea typeface="DejaVu Sans"/>
                <a:cs typeface="Times New Roman" panose="02020603050405020304" pitchFamily="18" charset="0"/>
              </a:rPr>
              <a:t>. К примеру, в силу уважительных причин (состояние здоровья, семейные обязанности и другие) гражданин может работать только половину дня, в таком случае работодатель может на вторую половину привлечь другого человека на эту же позицию. </a:t>
            </a: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Данный режим позволит защитить интересы работников, которые не имеют возможности работать полный рабочий день в силу</a:t>
            </a:r>
            <a:r>
              <a:rPr lang="en-US" sz="1532" dirty="0">
                <a:solidFill>
                  <a:prstClr val="black"/>
                </a:solidFill>
                <a:latin typeface="Times New Roman" panose="02020603050405020304" pitchFamily="18" charset="0"/>
                <a:ea typeface="DejaVu Sans"/>
                <a:cs typeface="Times New Roman" panose="02020603050405020304" pitchFamily="18" charset="0"/>
              </a:rPr>
              <a:t> </a:t>
            </a:r>
            <a:r>
              <a:rPr lang="ru-RU" sz="1532" dirty="0">
                <a:solidFill>
                  <a:prstClr val="black"/>
                </a:solidFill>
                <a:latin typeface="Times New Roman" panose="02020603050405020304" pitchFamily="18" charset="0"/>
                <a:ea typeface="DejaVu Sans"/>
                <a:cs typeface="Times New Roman" panose="02020603050405020304" pitchFamily="18" charset="0"/>
              </a:rPr>
              <a:t>возраста, состояния здоровья, наличия детей, а также привлекать учащихся для выполнения работ в свободное от учебы время. </a:t>
            </a: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В свою очередь</a:t>
            </a:r>
            <a:r>
              <a:rPr lang="en-US" sz="1532" dirty="0">
                <a:solidFill>
                  <a:prstClr val="black"/>
                </a:solidFill>
                <a:latin typeface="Times New Roman" panose="02020603050405020304" pitchFamily="18" charset="0"/>
                <a:ea typeface="DejaVu Sans"/>
                <a:cs typeface="Times New Roman" panose="02020603050405020304" pitchFamily="18" charset="0"/>
              </a:rPr>
              <a:t> </a:t>
            </a:r>
            <a:r>
              <a:rPr lang="ru-RU" sz="1532" dirty="0">
                <a:solidFill>
                  <a:prstClr val="black"/>
                </a:solidFill>
                <a:latin typeface="Times New Roman" panose="02020603050405020304" pitchFamily="18" charset="0"/>
                <a:ea typeface="DejaVu Sans"/>
                <a:cs typeface="Times New Roman" panose="02020603050405020304" pitchFamily="18" charset="0"/>
              </a:rPr>
              <a:t>работодатели смогут сохранить полный график работы, не создавая сбоя производственного процесса. </a:t>
            </a:r>
          </a:p>
        </p:txBody>
      </p:sp>
    </p:spTree>
    <p:extLst>
      <p:ext uri="{BB962C8B-B14F-4D97-AF65-F5344CB8AC3E}">
        <p14:creationId xmlns:p14="http://schemas.microsoft.com/office/powerpoint/2010/main" val="265992982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BF1E726-51AC-2E03-B29E-DF761806E1FD}"/>
              </a:ext>
            </a:extLst>
          </p:cNvPr>
          <p:cNvSpPr txBox="1"/>
          <p:nvPr/>
        </p:nvSpPr>
        <p:spPr>
          <a:xfrm>
            <a:off x="212310" y="76200"/>
            <a:ext cx="8715066" cy="6693884"/>
          </a:xfrm>
          <a:prstGeom prst="rect">
            <a:avLst/>
          </a:prstGeom>
          <a:noFill/>
        </p:spPr>
        <p:txBody>
          <a:bodyPr wrap="square">
            <a:spAutoFit/>
          </a:bodyPr>
          <a:lstStyle/>
          <a:p>
            <a:pPr defTabSz="844083">
              <a:tabLst>
                <a:tab pos="414421" algn="l"/>
              </a:tabLst>
            </a:pPr>
            <a:r>
              <a:rPr lang="ru-RU" sz="1532" b="1" dirty="0">
                <a:solidFill>
                  <a:srgbClr val="0000CC"/>
                </a:solidFill>
                <a:latin typeface="Times New Roman" panose="02020603050405020304" pitchFamily="18" charset="0"/>
                <a:ea typeface="DejaVu Sans"/>
                <a:cs typeface="Times New Roman" panose="02020603050405020304" pitchFamily="18" charset="0"/>
              </a:rPr>
              <a:t>Совместное трудоустройство</a:t>
            </a:r>
            <a:r>
              <a:rPr lang="ru-RU" sz="1532" dirty="0">
                <a:solidFill>
                  <a:srgbClr val="0000CC"/>
                </a:solidFill>
                <a:latin typeface="Times New Roman" panose="02020603050405020304" pitchFamily="18" charset="0"/>
                <a:ea typeface="DejaVu Sans"/>
                <a:cs typeface="Times New Roman" panose="02020603050405020304" pitchFamily="18" charset="0"/>
              </a:rPr>
              <a:t> </a:t>
            </a:r>
            <a:r>
              <a:rPr lang="ru-RU" sz="1532" dirty="0">
                <a:solidFill>
                  <a:prstClr val="black"/>
                </a:solidFill>
                <a:latin typeface="Times New Roman" panose="02020603050405020304" pitchFamily="18" charset="0"/>
                <a:ea typeface="DejaVu Sans"/>
                <a:cs typeface="Times New Roman" panose="02020603050405020304" pitchFamily="18" charset="0"/>
              </a:rPr>
              <a:t>– прием работодателем нескольких (</a:t>
            </a:r>
            <a:r>
              <a:rPr lang="ru-RU" sz="1532" b="1" dirty="0">
                <a:solidFill>
                  <a:prstClr val="black"/>
                </a:solidFill>
                <a:latin typeface="Times New Roman" panose="02020603050405020304" pitchFamily="18" charset="0"/>
                <a:ea typeface="DejaVu Sans"/>
                <a:cs typeface="Times New Roman" panose="02020603050405020304" pitchFamily="18" charset="0"/>
              </a:rPr>
              <a:t>обычно двух</a:t>
            </a:r>
            <a:r>
              <a:rPr lang="ru-RU" sz="1532" dirty="0">
                <a:solidFill>
                  <a:prstClr val="black"/>
                </a:solidFill>
                <a:latin typeface="Times New Roman" panose="02020603050405020304" pitchFamily="18" charset="0"/>
                <a:ea typeface="DejaVu Sans"/>
                <a:cs typeface="Times New Roman" panose="02020603050405020304" pitchFamily="18" charset="0"/>
              </a:rPr>
              <a:t>) работников </a:t>
            </a:r>
            <a:r>
              <a:rPr lang="ru-RU" sz="1532" b="1" dirty="0">
                <a:solidFill>
                  <a:prstClr val="black"/>
                </a:solidFill>
                <a:latin typeface="Times New Roman" panose="02020603050405020304" pitchFamily="18" charset="0"/>
                <a:ea typeface="DejaVu Sans"/>
                <a:cs typeface="Times New Roman" panose="02020603050405020304" pitchFamily="18" charset="0"/>
              </a:rPr>
              <a:t>для совместного выполнения одной трудовой функции</a:t>
            </a:r>
            <a:r>
              <a:rPr lang="ru-RU" sz="1532" dirty="0">
                <a:solidFill>
                  <a:prstClr val="black"/>
                </a:solidFill>
                <a:latin typeface="Times New Roman" panose="02020603050405020304" pitchFamily="18" charset="0"/>
                <a:ea typeface="DejaVu Sans"/>
                <a:cs typeface="Times New Roman" panose="02020603050405020304" pitchFamily="18" charset="0"/>
              </a:rPr>
              <a:t>. К примеру, в силу уважительных причин (состояние здоровья, семейные обязанности и другие) гражданин может работать только половину дня, в таком случае работодатель может на вторую половину привлечь другого человека на эту же позицию. </a:t>
            </a: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Данный режим позволит защитить интересы работников, которые не имеют возможности работать полный рабочий день в силу</a:t>
            </a:r>
            <a:r>
              <a:rPr lang="en-US" sz="1532" dirty="0">
                <a:solidFill>
                  <a:prstClr val="black"/>
                </a:solidFill>
                <a:latin typeface="Times New Roman" panose="02020603050405020304" pitchFamily="18" charset="0"/>
                <a:ea typeface="DejaVu Sans"/>
                <a:cs typeface="Times New Roman" panose="02020603050405020304" pitchFamily="18" charset="0"/>
              </a:rPr>
              <a:t> </a:t>
            </a:r>
            <a:r>
              <a:rPr lang="ru-RU" sz="1532" dirty="0">
                <a:solidFill>
                  <a:prstClr val="black"/>
                </a:solidFill>
                <a:latin typeface="Times New Roman" panose="02020603050405020304" pitchFamily="18" charset="0"/>
                <a:ea typeface="DejaVu Sans"/>
                <a:cs typeface="Times New Roman" panose="02020603050405020304" pitchFamily="18" charset="0"/>
              </a:rPr>
              <a:t>возраста, состояния здоровья, наличия детей, а также привлекать учащихся для выполнения работ в свободное от учебы время. </a:t>
            </a: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В свою очередь</a:t>
            </a:r>
            <a:r>
              <a:rPr lang="en-US" sz="1532" dirty="0">
                <a:solidFill>
                  <a:prstClr val="black"/>
                </a:solidFill>
                <a:latin typeface="Times New Roman" panose="02020603050405020304" pitchFamily="18" charset="0"/>
                <a:ea typeface="DejaVu Sans"/>
                <a:cs typeface="Times New Roman" panose="02020603050405020304" pitchFamily="18" charset="0"/>
              </a:rPr>
              <a:t> </a:t>
            </a:r>
            <a:r>
              <a:rPr lang="ru-RU" sz="1532" dirty="0">
                <a:solidFill>
                  <a:prstClr val="black"/>
                </a:solidFill>
                <a:latin typeface="Times New Roman" panose="02020603050405020304" pitchFamily="18" charset="0"/>
                <a:ea typeface="DejaVu Sans"/>
                <a:cs typeface="Times New Roman" panose="02020603050405020304" pitchFamily="18" charset="0"/>
              </a:rPr>
              <a:t>работодатели смогут сохранить полный график работы, не создавая сбоя производственного процесса. </a:t>
            </a: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пп.56-1)  п.1 ТК РК (дополнение)</a:t>
            </a:r>
          </a:p>
          <a:p>
            <a:pPr defTabSz="844083"/>
            <a:r>
              <a:rPr lang="ru-RU" sz="1532" b="1" dirty="0">
                <a:solidFill>
                  <a:prstClr val="black"/>
                </a:solidFill>
                <a:latin typeface="Times New Roman" panose="02020603050405020304" pitchFamily="18" charset="0"/>
                <a:ea typeface="DejaVu Sans"/>
                <a:cs typeface="Times New Roman" panose="02020603050405020304" pitchFamily="18" charset="0"/>
              </a:rPr>
              <a:t>совместное трудоустройство </a:t>
            </a:r>
            <a:r>
              <a:rPr lang="ru-RU" sz="1532" dirty="0">
                <a:solidFill>
                  <a:prstClr val="black"/>
                </a:solidFill>
                <a:latin typeface="Times New Roman" panose="02020603050405020304" pitchFamily="18" charset="0"/>
                <a:ea typeface="DejaVu Sans"/>
                <a:cs typeface="Times New Roman" panose="02020603050405020304" pitchFamily="18" charset="0"/>
              </a:rPr>
              <a:t>- трудовые отношения нескольких работников с целью совместного выполнения одной трудовой функции (работа по определенной специальности, профессии, квалификации или должности) с одним и тем же работодателем, когда в течение рабочего времени работники в соответствии с актами работодателя и трудовым договором выполняют трудовые обязанности;</a:t>
            </a: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Порядок применения таких трудовых отношений  определен в п. 4 ст. 68 ТК.</a:t>
            </a:r>
          </a:p>
          <a:p>
            <a:pPr defTabSz="844083"/>
            <a:endParaRPr lang="ru-RU" sz="1532" dirty="0">
              <a:solidFill>
                <a:prstClr val="black"/>
              </a:solidFill>
              <a:latin typeface="Times New Roman" panose="02020603050405020304" pitchFamily="18" charset="0"/>
              <a:ea typeface="DejaVu Sans"/>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п.2  ст. 67 Рабочее время и его виды</a:t>
            </a: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Рабочее время может быть нормальной продолжительности*, сокращенной продолжительности и неполным.</a:t>
            </a: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Для работников, работающих неполный рабочий день (смену) и (или) неполную рабочую неделю, либо при применении совместного трудоустройства нормальное число рабочих часов по балансу рабочего времени на соответствующий календарный год соответственно уменьшается.</a:t>
            </a:r>
          </a:p>
          <a:p>
            <a:pPr defTabSz="844083"/>
            <a:r>
              <a:rPr lang="ru-RU" sz="1532" i="1" dirty="0">
                <a:solidFill>
                  <a:prstClr val="black"/>
                </a:solidFill>
                <a:latin typeface="Times New Roman" panose="02020603050405020304" pitchFamily="18" charset="0"/>
                <a:ea typeface="DejaVu Sans"/>
                <a:cs typeface="Times New Roman" panose="02020603050405020304" pitchFamily="18" charset="0"/>
              </a:rPr>
              <a:t>Справочно</a:t>
            </a: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*Статья 68. Нормальная продолжительность рабочего времени</a:t>
            </a: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Нормальная продолжительность рабочего времени не должна превышать 40 часов в неделю.</a:t>
            </a:r>
          </a:p>
          <a:p>
            <a:pPr defTabSz="844083"/>
            <a:endParaRPr lang="ru-RU" sz="1532" dirty="0">
              <a:solidFill>
                <a:prstClr val="black"/>
              </a:solidFill>
              <a:latin typeface="Times New Roman" panose="02020603050405020304" pitchFamily="18" charset="0"/>
              <a:ea typeface="DejaVu Sans"/>
              <a:cs typeface="Times New Roman" panose="02020603050405020304" pitchFamily="18" charset="0"/>
            </a:endParaRPr>
          </a:p>
        </p:txBody>
      </p:sp>
    </p:spTree>
    <p:extLst>
      <p:ext uri="{BB962C8B-B14F-4D97-AF65-F5344CB8AC3E}">
        <p14:creationId xmlns:p14="http://schemas.microsoft.com/office/powerpoint/2010/main" val="408987458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BF1E726-51AC-2E03-B29E-DF761806E1FD}"/>
              </a:ext>
            </a:extLst>
          </p:cNvPr>
          <p:cNvSpPr txBox="1"/>
          <p:nvPr/>
        </p:nvSpPr>
        <p:spPr>
          <a:xfrm>
            <a:off x="212310" y="76200"/>
            <a:ext cx="8715066" cy="4807726"/>
          </a:xfrm>
          <a:prstGeom prst="rect">
            <a:avLst/>
          </a:prstGeom>
          <a:noFill/>
        </p:spPr>
        <p:txBody>
          <a:bodyPr wrap="square">
            <a:spAutoFit/>
          </a:bodyPr>
          <a:lstStyle/>
          <a:p>
            <a:pPr defTabSz="844083">
              <a:tabLst>
                <a:tab pos="414421" algn="l"/>
              </a:tabLst>
            </a:pPr>
            <a:r>
              <a:rPr lang="ru-RU" sz="1532" b="1" dirty="0">
                <a:solidFill>
                  <a:srgbClr val="0000CC"/>
                </a:solidFill>
                <a:latin typeface="Times New Roman" panose="02020603050405020304" pitchFamily="18" charset="0"/>
                <a:ea typeface="DejaVu Sans"/>
                <a:cs typeface="Times New Roman" panose="02020603050405020304" pitchFamily="18" charset="0"/>
              </a:rPr>
              <a:t>Совместное трудоустройство</a:t>
            </a:r>
            <a:r>
              <a:rPr lang="ru-RU" sz="1532" dirty="0">
                <a:solidFill>
                  <a:srgbClr val="0000CC"/>
                </a:solidFill>
                <a:latin typeface="Times New Roman" panose="02020603050405020304" pitchFamily="18" charset="0"/>
                <a:ea typeface="DejaVu Sans"/>
                <a:cs typeface="Times New Roman" panose="02020603050405020304" pitchFamily="18" charset="0"/>
              </a:rPr>
              <a:t> </a:t>
            </a:r>
            <a:endParaRPr lang="ru-RU" sz="1532" dirty="0">
              <a:solidFill>
                <a:prstClr val="black"/>
              </a:solidFill>
              <a:latin typeface="Times New Roman" panose="02020603050405020304" pitchFamily="18" charset="0"/>
              <a:ea typeface="DejaVu Sans"/>
              <a:cs typeface="Times New Roman" panose="02020603050405020304" pitchFamily="18" charset="0"/>
            </a:endParaRPr>
          </a:p>
          <a:p>
            <a:pPr defTabSz="844083">
              <a:tabLst>
                <a:tab pos="414421" algn="l"/>
              </a:tabLst>
            </a:pPr>
            <a:endParaRPr lang="ru-RU" sz="1532" dirty="0">
              <a:solidFill>
                <a:prstClr val="black"/>
              </a:solidFill>
              <a:latin typeface="Times New Roman" panose="02020603050405020304" pitchFamily="18" charset="0"/>
              <a:ea typeface="DejaVu Sans"/>
              <a:cs typeface="Times New Roman" panose="02020603050405020304" pitchFamily="18" charset="0"/>
            </a:endParaRPr>
          </a:p>
          <a:p>
            <a:pPr defTabSz="844083">
              <a:tabLst>
                <a:tab pos="414421" algn="l"/>
              </a:tabLst>
            </a:pPr>
            <a:r>
              <a:rPr lang="ru-RU" sz="1532" dirty="0">
                <a:solidFill>
                  <a:prstClr val="black"/>
                </a:solidFill>
                <a:latin typeface="Times New Roman" panose="02020603050405020304" pitchFamily="18" charset="0"/>
                <a:ea typeface="DejaVu Sans"/>
                <a:cs typeface="Times New Roman" panose="02020603050405020304" pitchFamily="18" charset="0"/>
              </a:rPr>
              <a:t>Статья 68. </a:t>
            </a:r>
            <a:r>
              <a:rPr lang="ru-RU" sz="1532" b="1" dirty="0">
                <a:solidFill>
                  <a:prstClr val="black"/>
                </a:solidFill>
                <a:latin typeface="Times New Roman" panose="02020603050405020304" pitchFamily="18" charset="0"/>
                <a:ea typeface="DejaVu Sans"/>
                <a:cs typeface="Times New Roman" panose="02020603050405020304" pitchFamily="18" charset="0"/>
              </a:rPr>
              <a:t>Нормальная продолжительность рабочего времени</a:t>
            </a:r>
          </a:p>
          <a:p>
            <a:pPr defTabSz="844083">
              <a:tabLst>
                <a:tab pos="414421" algn="l"/>
              </a:tabLst>
            </a:pPr>
            <a:r>
              <a:rPr lang="ru-RU" sz="1532" i="1" dirty="0">
                <a:solidFill>
                  <a:prstClr val="black"/>
                </a:solidFill>
                <a:latin typeface="Times New Roman" panose="02020603050405020304" pitchFamily="18" charset="0"/>
                <a:ea typeface="DejaVu Sans"/>
                <a:cs typeface="Times New Roman" panose="02020603050405020304" pitchFamily="18" charset="0"/>
              </a:rPr>
              <a:t>Дополнение</a:t>
            </a:r>
          </a:p>
          <a:p>
            <a:pPr defTabSz="844083">
              <a:tabLst>
                <a:tab pos="414421" algn="l"/>
              </a:tabLst>
            </a:pPr>
            <a:r>
              <a:rPr lang="ru-RU" sz="1532" dirty="0">
                <a:solidFill>
                  <a:prstClr val="black"/>
                </a:solidFill>
                <a:latin typeface="Times New Roman" panose="02020603050405020304" pitchFamily="18" charset="0"/>
                <a:ea typeface="DejaVu Sans"/>
                <a:cs typeface="Times New Roman" panose="02020603050405020304" pitchFamily="18" charset="0"/>
              </a:rPr>
              <a:t>п. 4. Работникам, осуществляющим уход за больным членом семьи в соответствии с мед. заключением, одному из родителей (усыновителю, удочерителю), имеющих ребенка (детей) в возрасте до 3 лет, одиноким матерям, воспитывающим ребенка в возрасте до 14 лет (ребенка с инвалидностью до 18 лет), иным лицам, воспитывающим указанную категорию детей без матери, учащимся для выполнения в свободное от учебы время работы, не причиняющей вреда здоровью и не нарушающей процесса обучения, работникам, которым до достижения пенсионного возраста, осталось 2 двух лет либо достигшим  пенсионного возраста, </a:t>
            </a:r>
            <a:r>
              <a:rPr lang="ru-RU" sz="1532" b="1" dirty="0">
                <a:solidFill>
                  <a:prstClr val="black"/>
                </a:solidFill>
                <a:latin typeface="Times New Roman" panose="02020603050405020304" pitchFamily="18" charset="0"/>
                <a:ea typeface="DejaVu Sans"/>
                <a:cs typeface="Times New Roman" panose="02020603050405020304" pitchFamily="18" charset="0"/>
              </a:rPr>
              <a:t>допускается по соглашению сторон применение совместного трудоустройства.</a:t>
            </a:r>
          </a:p>
          <a:p>
            <a:pPr defTabSz="844083">
              <a:tabLst>
                <a:tab pos="414421" algn="l"/>
              </a:tabLst>
            </a:pPr>
            <a:endParaRPr lang="ru-RU" sz="1532" dirty="0">
              <a:solidFill>
                <a:prstClr val="black"/>
              </a:solidFill>
              <a:latin typeface="Times New Roman" panose="02020603050405020304" pitchFamily="18" charset="0"/>
              <a:ea typeface="DejaVu Sans"/>
              <a:cs typeface="Times New Roman" panose="02020603050405020304" pitchFamily="18" charset="0"/>
            </a:endParaRPr>
          </a:p>
          <a:p>
            <a:pPr defTabSz="844083">
              <a:tabLst>
                <a:tab pos="414421" algn="l"/>
              </a:tabLst>
            </a:pPr>
            <a:r>
              <a:rPr lang="ru-RU" sz="1532" dirty="0">
                <a:solidFill>
                  <a:prstClr val="black"/>
                </a:solidFill>
                <a:latin typeface="Times New Roman" panose="02020603050405020304" pitchFamily="18" charset="0"/>
                <a:ea typeface="DejaVu Sans"/>
                <a:cs typeface="Times New Roman" panose="02020603050405020304" pitchFamily="18" charset="0"/>
              </a:rPr>
              <a:t>Работа на условиях неполного рабочего времени </a:t>
            </a:r>
            <a:r>
              <a:rPr lang="ru-RU" sz="1532" b="1" dirty="0">
                <a:solidFill>
                  <a:prstClr val="black"/>
                </a:solidFill>
                <a:latin typeface="Times New Roman" panose="02020603050405020304" pitchFamily="18" charset="0"/>
                <a:ea typeface="DejaVu Sans"/>
                <a:cs typeface="Times New Roman" panose="02020603050405020304" pitchFamily="18" charset="0"/>
              </a:rPr>
              <a:t>не влечет для работника ограничений в продолжительности </a:t>
            </a:r>
            <a:r>
              <a:rPr lang="ru-RU" sz="1532" dirty="0">
                <a:solidFill>
                  <a:prstClr val="black"/>
                </a:solidFill>
                <a:latin typeface="Times New Roman" panose="02020603050405020304" pitchFamily="18" charset="0"/>
                <a:ea typeface="DejaVu Sans"/>
                <a:cs typeface="Times New Roman" panose="02020603050405020304" pitchFamily="18" charset="0"/>
              </a:rPr>
              <a:t>оплачиваемого ежегодного трудового отпуска, исчисления трудового стажа и других прав в сфере труда, установленных ТК, трудовым, коллективным договорами, соглашениями.</a:t>
            </a:r>
          </a:p>
          <a:p>
            <a:pPr defTabSz="844083">
              <a:tabLst>
                <a:tab pos="414421" algn="l"/>
              </a:tabLst>
            </a:pPr>
            <a:endParaRPr lang="ru-RU" sz="1532" dirty="0">
              <a:solidFill>
                <a:prstClr val="black"/>
              </a:solidFill>
              <a:latin typeface="Times New Roman" panose="02020603050405020304" pitchFamily="18" charset="0"/>
              <a:ea typeface="DejaVu Sans"/>
              <a:cs typeface="Times New Roman" panose="02020603050405020304" pitchFamily="18" charset="0"/>
            </a:endParaRPr>
          </a:p>
          <a:p>
            <a:pPr defTabSz="844083">
              <a:tabLst>
                <a:tab pos="414421" algn="l"/>
              </a:tabLst>
            </a:pPr>
            <a:r>
              <a:rPr lang="ru-RU" sz="1532" i="1" dirty="0">
                <a:solidFill>
                  <a:prstClr val="black"/>
                </a:solidFill>
                <a:latin typeface="Times New Roman" panose="02020603050405020304" pitchFamily="18" charset="0"/>
                <a:ea typeface="DejaVu Sans"/>
                <a:cs typeface="Times New Roman" panose="02020603050405020304" pitchFamily="18" charset="0"/>
              </a:rPr>
              <a:t>Комментарии</a:t>
            </a:r>
          </a:p>
          <a:p>
            <a:pPr defTabSz="844083">
              <a:tabLst>
                <a:tab pos="414421" algn="l"/>
              </a:tabLst>
            </a:pPr>
            <a:r>
              <a:rPr lang="ru-RU" sz="1532" dirty="0">
                <a:solidFill>
                  <a:prstClr val="black"/>
                </a:solidFill>
                <a:latin typeface="Times New Roman" panose="02020603050405020304" pitchFamily="18" charset="0"/>
                <a:ea typeface="DejaVu Sans"/>
                <a:cs typeface="Times New Roman" panose="02020603050405020304" pitchFamily="18" charset="0"/>
              </a:rPr>
              <a:t>Определена группа работников, для которых возможно </a:t>
            </a:r>
            <a:r>
              <a:rPr lang="ru-RU" sz="1532" dirty="0" err="1">
                <a:solidFill>
                  <a:prstClr val="black"/>
                </a:solidFill>
                <a:latin typeface="Times New Roman" panose="02020603050405020304" pitchFamily="18" charset="0"/>
                <a:ea typeface="DejaVu Sans"/>
                <a:cs typeface="Times New Roman" panose="02020603050405020304" pitchFamily="18" charset="0"/>
              </a:rPr>
              <a:t>совместсное</a:t>
            </a:r>
            <a:r>
              <a:rPr lang="ru-RU" sz="1532" dirty="0">
                <a:solidFill>
                  <a:prstClr val="black"/>
                </a:solidFill>
                <a:latin typeface="Times New Roman" panose="02020603050405020304" pitchFamily="18" charset="0"/>
                <a:ea typeface="DejaVu Sans"/>
                <a:cs typeface="Times New Roman" panose="02020603050405020304" pitchFamily="18" charset="0"/>
              </a:rPr>
              <a:t> трудоустройство </a:t>
            </a:r>
          </a:p>
          <a:p>
            <a:pPr defTabSz="844083">
              <a:tabLst>
                <a:tab pos="414421" algn="l"/>
              </a:tabLst>
            </a:pPr>
            <a:endParaRPr lang="ru-RU" sz="1532" dirty="0">
              <a:solidFill>
                <a:prstClr val="black"/>
              </a:solidFill>
              <a:latin typeface="Times New Roman" panose="02020603050405020304" pitchFamily="18" charset="0"/>
              <a:ea typeface="DejaVu Sans"/>
              <a:cs typeface="Times New Roman" panose="02020603050405020304" pitchFamily="18" charset="0"/>
            </a:endParaRPr>
          </a:p>
        </p:txBody>
      </p:sp>
    </p:spTree>
    <p:extLst>
      <p:ext uri="{BB962C8B-B14F-4D97-AF65-F5344CB8AC3E}">
        <p14:creationId xmlns:p14="http://schemas.microsoft.com/office/powerpoint/2010/main" val="247550642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CD1AA78-1CAA-CF5A-8105-6BCCDF81D5F5}"/>
              </a:ext>
            </a:extLst>
          </p:cNvPr>
          <p:cNvSpPr txBox="1"/>
          <p:nvPr/>
        </p:nvSpPr>
        <p:spPr>
          <a:xfrm>
            <a:off x="76200" y="20794"/>
            <a:ext cx="9067800" cy="6989606"/>
          </a:xfrm>
          <a:prstGeom prst="rect">
            <a:avLst/>
          </a:prstGeom>
          <a:noFill/>
        </p:spPr>
        <p:txBody>
          <a:bodyPr wrap="square">
            <a:spAutoFit/>
          </a:bodyPr>
          <a:lstStyle/>
          <a:p>
            <a:r>
              <a:rPr lang="ru-RU" sz="1660" b="1" dirty="0">
                <a:latin typeface="Times New Roman" panose="02020603050405020304" pitchFamily="18" charset="0"/>
                <a:cs typeface="Times New Roman" panose="02020603050405020304" pitchFamily="18" charset="0"/>
              </a:rPr>
              <a:t>Совмещение</a:t>
            </a:r>
            <a:r>
              <a:rPr lang="ru-RU" sz="1660" dirty="0">
                <a:latin typeface="Times New Roman" panose="02020603050405020304" pitchFamily="18" charset="0"/>
                <a:cs typeface="Times New Roman" panose="02020603050405020304" pitchFamily="18" charset="0"/>
              </a:rPr>
              <a:t> – это выполнение </a:t>
            </a:r>
            <a:r>
              <a:rPr lang="ru-RU" sz="1660" b="1" dirty="0">
                <a:latin typeface="Times New Roman" panose="02020603050405020304" pitchFamily="18" charset="0"/>
                <a:cs typeface="Times New Roman" panose="02020603050405020304" pitchFamily="18" charset="0"/>
              </a:rPr>
              <a:t>в одной и той же организации наряду со своей основной </a:t>
            </a:r>
            <a:r>
              <a:rPr lang="ru-RU" sz="1660" dirty="0">
                <a:latin typeface="Times New Roman" panose="02020603050405020304" pitchFamily="18" charset="0"/>
                <a:cs typeface="Times New Roman" panose="02020603050405020304" pitchFamily="18" charset="0"/>
              </a:rPr>
              <a:t>работой, обусловленной трудовым договором, </a:t>
            </a:r>
            <a:r>
              <a:rPr lang="ru-RU" sz="1660" b="1" dirty="0">
                <a:solidFill>
                  <a:srgbClr val="0033CC"/>
                </a:solidFill>
                <a:latin typeface="Times New Roman" panose="02020603050405020304" pitchFamily="18" charset="0"/>
                <a:cs typeface="Times New Roman" panose="02020603050405020304" pitchFamily="18" charset="0"/>
              </a:rPr>
              <a:t>дополнительной</a:t>
            </a:r>
            <a:r>
              <a:rPr lang="ru-RU" sz="1660" dirty="0">
                <a:latin typeface="Times New Roman" panose="02020603050405020304" pitchFamily="18" charset="0"/>
                <a:cs typeface="Times New Roman" panose="02020603050405020304" pitchFamily="18" charset="0"/>
              </a:rPr>
              <a:t> работы по другой или такой же должности либо обязанности временно отсутствующего работника без освобождения от своей основной работы (ст. 111 ТК РК).</a:t>
            </a:r>
          </a:p>
          <a:p>
            <a:r>
              <a:rPr lang="ru-RU" sz="1660" dirty="0">
                <a:latin typeface="Times New Roman" panose="02020603050405020304" pitchFamily="18" charset="0"/>
                <a:cs typeface="Times New Roman" panose="02020603050405020304" pitchFamily="18" charset="0"/>
              </a:rPr>
              <a:t>Ст. 111 регулирует лишь оплату при совмещении, никаких ограничений трудовое законодательство не устанавливает, если только это не установлено трудовым или коллективным договором внутри организации или должностной инструкцией.</a:t>
            </a:r>
          </a:p>
          <a:p>
            <a:r>
              <a:rPr lang="ru-RU" sz="1660" dirty="0">
                <a:latin typeface="Times New Roman" panose="02020603050405020304" pitchFamily="18" charset="0"/>
                <a:cs typeface="Times New Roman" panose="02020603050405020304" pitchFamily="18" charset="0"/>
              </a:rPr>
              <a:t>С целью верного трактования необходимо разделить понятия совместительство и совмещение </a:t>
            </a:r>
            <a:r>
              <a:rPr lang="ru-RU" sz="1660" b="1" dirty="0">
                <a:solidFill>
                  <a:srgbClr val="0033CC"/>
                </a:solidFill>
                <a:latin typeface="Times New Roman" panose="02020603050405020304" pitchFamily="18" charset="0"/>
                <a:cs typeface="Times New Roman" panose="02020603050405020304" pitchFamily="18" charset="0"/>
              </a:rPr>
              <a:t>Совместительство</a:t>
            </a:r>
            <a:r>
              <a:rPr lang="ru-RU" sz="1660" b="1" dirty="0">
                <a:latin typeface="Times New Roman" panose="02020603050405020304" pitchFamily="18" charset="0"/>
                <a:cs typeface="Times New Roman" panose="02020603050405020304" pitchFamily="18" charset="0"/>
              </a:rPr>
              <a:t> </a:t>
            </a:r>
            <a:r>
              <a:rPr lang="ru-RU" sz="1660" dirty="0">
                <a:latin typeface="Times New Roman" panose="02020603050405020304" pitchFamily="18" charset="0"/>
                <a:cs typeface="Times New Roman" panose="02020603050405020304" pitchFamily="18" charset="0"/>
              </a:rPr>
              <a:t>– это выполнение работником другой регулярной оплачиваемой работы на условиях трудового договора </a:t>
            </a:r>
            <a:r>
              <a:rPr lang="ru-RU" sz="1660" b="1" dirty="0">
                <a:latin typeface="Times New Roman" panose="02020603050405020304" pitchFamily="18" charset="0"/>
                <a:cs typeface="Times New Roman" panose="02020603050405020304" pitchFamily="18" charset="0"/>
              </a:rPr>
              <a:t>в свободное от основной работы </a:t>
            </a:r>
            <a:r>
              <a:rPr lang="ru-RU" sz="1660" dirty="0">
                <a:latin typeface="Times New Roman" panose="02020603050405020304" pitchFamily="18" charset="0"/>
                <a:cs typeface="Times New Roman" panose="02020603050405020304" pitchFamily="18" charset="0"/>
              </a:rPr>
              <a:t>время (пп 56 п 1 ст 1 ТК РК). Суммарная продолжительность рабочего времени по месту основной работы и работы по совместительству не должна превышать нормальную продолжительность рабочего времени </a:t>
            </a:r>
            <a:r>
              <a:rPr lang="ru-RU" sz="1660" b="1" dirty="0">
                <a:latin typeface="Times New Roman" panose="02020603050405020304" pitchFamily="18" charset="0"/>
                <a:cs typeface="Times New Roman" panose="02020603050405020304" pitchFamily="18" charset="0"/>
              </a:rPr>
              <a:t>более чем на 4 часа. </a:t>
            </a:r>
          </a:p>
          <a:p>
            <a:r>
              <a:rPr lang="ru-RU" sz="1660" b="1" dirty="0">
                <a:solidFill>
                  <a:srgbClr val="0033CC"/>
                </a:solidFill>
                <a:latin typeface="Times New Roman" panose="02020603050405020304" pitchFamily="18" charset="0"/>
                <a:cs typeface="Times New Roman" panose="02020603050405020304" pitchFamily="18" charset="0"/>
              </a:rPr>
              <a:t>Совмещением</a:t>
            </a:r>
            <a:r>
              <a:rPr lang="ru-RU" sz="1660" dirty="0">
                <a:latin typeface="Times New Roman" panose="02020603050405020304" pitchFamily="18" charset="0"/>
                <a:cs typeface="Times New Roman" panose="02020603050405020304" pitchFamily="18" charset="0"/>
              </a:rPr>
              <a:t> </a:t>
            </a:r>
            <a:r>
              <a:rPr lang="ru-RU" sz="1660" b="1" dirty="0">
                <a:latin typeface="Times New Roman" panose="02020603050405020304" pitchFamily="18" charset="0"/>
                <a:cs typeface="Times New Roman" panose="02020603050405020304" pitchFamily="18" charset="0"/>
              </a:rPr>
              <a:t>должностей</a:t>
            </a:r>
            <a:r>
              <a:rPr lang="ru-RU" sz="1660" dirty="0">
                <a:latin typeface="Times New Roman" panose="02020603050405020304" pitchFamily="18" charset="0"/>
                <a:cs typeface="Times New Roman" panose="02020603050405020304" pitchFamily="18" charset="0"/>
              </a:rPr>
              <a:t> является выполнение работником наряду со своей основной работой, предусмотренной трудовым договором (должностной инструкцией), </a:t>
            </a:r>
            <a:r>
              <a:rPr lang="ru-RU" sz="1660" b="1" dirty="0">
                <a:latin typeface="Times New Roman" panose="02020603050405020304" pitchFamily="18" charset="0"/>
                <a:cs typeface="Times New Roman" panose="02020603050405020304" pitchFamily="18" charset="0"/>
              </a:rPr>
              <a:t>дополнительной </a:t>
            </a:r>
            <a:r>
              <a:rPr lang="ru-RU" sz="1660" dirty="0">
                <a:latin typeface="Times New Roman" panose="02020603050405020304" pitchFamily="18" charset="0"/>
                <a:cs typeface="Times New Roman" panose="02020603050405020304" pitchFamily="18" charset="0"/>
              </a:rPr>
              <a:t>работы по другой вакантной должности (пп 1 п 2 ст. 111). Работникам, выполняющим в одной и той же организации наряду со своей основной работой, обусловленной трудовым договором, дополнительную работу </a:t>
            </a:r>
            <a:r>
              <a:rPr lang="ru-RU" sz="1660" b="1" dirty="0">
                <a:latin typeface="Times New Roman" panose="02020603050405020304" pitchFamily="18" charset="0"/>
                <a:cs typeface="Times New Roman" panose="02020603050405020304" pitchFamily="18" charset="0"/>
              </a:rPr>
              <a:t>по другой или такой же должности </a:t>
            </a:r>
            <a:r>
              <a:rPr lang="ru-RU" sz="1660" dirty="0">
                <a:latin typeface="Times New Roman" panose="02020603050405020304" pitchFamily="18" charset="0"/>
                <a:cs typeface="Times New Roman" panose="02020603050405020304" pitchFamily="18" charset="0"/>
              </a:rPr>
              <a:t>либо обязанности временно отсутствующего работника без освобождения от своей основной работы, производится доплата (п1 ст. 111). </a:t>
            </a:r>
          </a:p>
          <a:p>
            <a:r>
              <a:rPr lang="ru-RU" sz="1660" dirty="0">
                <a:latin typeface="Times New Roman" panose="02020603050405020304" pitchFamily="18" charset="0"/>
                <a:cs typeface="Times New Roman" panose="02020603050405020304" pitchFamily="18" charset="0"/>
              </a:rPr>
              <a:t>Размеры доплат за совмещение должностей, расширение зоны обслуживания или исполнение (замещение) обязанностей временно отсутствующего работника устанавливаются работодателем по соглашению с работником исходя из объема выполняемой работы (п 3 ст. 111). Размер данной доплаты устанавливаются работодателем по соглашению с работником </a:t>
            </a:r>
            <a:r>
              <a:rPr lang="ru-RU" sz="1660" b="1" dirty="0">
                <a:latin typeface="Times New Roman" panose="02020603050405020304" pitchFamily="18" charset="0"/>
                <a:cs typeface="Times New Roman" panose="02020603050405020304" pitchFamily="18" charset="0"/>
              </a:rPr>
              <a:t>до 50 % от ДО </a:t>
            </a:r>
            <a:r>
              <a:rPr lang="ru-RU" sz="1660" dirty="0">
                <a:latin typeface="Times New Roman" panose="02020603050405020304" pitchFamily="18" charset="0"/>
                <a:cs typeface="Times New Roman" panose="02020603050405020304" pitchFamily="18" charset="0"/>
              </a:rPr>
              <a:t>(п 5 приложения 18 к Постановлению). Например, совмещение, доплата производится исходя из </a:t>
            </a:r>
            <a:r>
              <a:rPr lang="ru-RU" sz="1660" b="1" dirty="0">
                <a:latin typeface="Times New Roman" panose="02020603050405020304" pitchFamily="18" charset="0"/>
                <a:cs typeface="Times New Roman" panose="02020603050405020304" pitchFamily="18" charset="0"/>
              </a:rPr>
              <a:t>должностного оклада </a:t>
            </a:r>
            <a:r>
              <a:rPr lang="ru-RU" sz="1660" dirty="0">
                <a:latin typeface="Times New Roman" panose="02020603050405020304" pitchFamily="18" charset="0"/>
                <a:cs typeface="Times New Roman" panose="02020603050405020304" pitchFamily="18" charset="0"/>
              </a:rPr>
              <a:t>врача по наименованию основной должности.</a:t>
            </a:r>
          </a:p>
        </p:txBody>
      </p:sp>
    </p:spTree>
    <p:extLst>
      <p:ext uri="{BB962C8B-B14F-4D97-AF65-F5344CB8AC3E}">
        <p14:creationId xmlns:p14="http://schemas.microsoft.com/office/powerpoint/2010/main" val="165431513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7FA05EB-ECE0-9088-4394-0176880A2D28}"/>
              </a:ext>
            </a:extLst>
          </p:cNvPr>
          <p:cNvSpPr txBox="1"/>
          <p:nvPr/>
        </p:nvSpPr>
        <p:spPr>
          <a:xfrm>
            <a:off x="152400" y="76200"/>
            <a:ext cx="8839200" cy="7023461"/>
          </a:xfrm>
          <a:prstGeom prst="rect">
            <a:avLst/>
          </a:prstGeom>
          <a:noFill/>
        </p:spPr>
        <p:txBody>
          <a:bodyPr wrap="square">
            <a:spAutoFit/>
          </a:bodyPr>
          <a:lstStyle/>
          <a:p>
            <a:r>
              <a:rPr lang="ru-RU" sz="1660" dirty="0">
                <a:latin typeface="Times New Roman" panose="02020603050405020304" pitchFamily="18" charset="0"/>
                <a:cs typeface="Times New Roman" panose="02020603050405020304" pitchFamily="18" charset="0"/>
              </a:rPr>
              <a:t>Ответ Министра труда и социальной защиты населения РК от 7 сентября 2022 года на вопрос от 24 августа 2022 года № 751830 (dialog.egov.kz) «Касательно определения понятия «временно отсутствующий работник» и исполнения обязанностей временно отсутствующего работника»</a:t>
            </a:r>
          </a:p>
          <a:p>
            <a:endParaRPr lang="ru-RU" sz="1660" dirty="0">
              <a:latin typeface="Times New Roman" panose="02020603050405020304" pitchFamily="18" charset="0"/>
              <a:cs typeface="Times New Roman" panose="02020603050405020304" pitchFamily="18" charset="0"/>
            </a:endParaRPr>
          </a:p>
          <a:p>
            <a:r>
              <a:rPr lang="ru-RU" sz="1660" dirty="0">
                <a:latin typeface="Times New Roman" panose="02020603050405020304" pitchFamily="18" charset="0"/>
                <a:cs typeface="Times New Roman" panose="02020603050405020304" pitchFamily="18" charset="0"/>
              </a:rPr>
              <a:t>Поручаемые работникам дополнительные работы могут осуществляться путем:1) </a:t>
            </a:r>
            <a:r>
              <a:rPr lang="ru-RU" sz="1660" b="1" dirty="0">
                <a:latin typeface="Times New Roman" panose="02020603050405020304" pitchFamily="18" charset="0"/>
                <a:cs typeface="Times New Roman" panose="02020603050405020304" pitchFamily="18" charset="0"/>
              </a:rPr>
              <a:t>совмещения должностей </a:t>
            </a:r>
            <a:r>
              <a:rPr lang="ru-RU" sz="1660" dirty="0">
                <a:latin typeface="Times New Roman" panose="02020603050405020304" pitchFamily="18" charset="0"/>
                <a:cs typeface="Times New Roman" panose="02020603050405020304" pitchFamily="18" charset="0"/>
              </a:rPr>
              <a:t>- выполнения работником наряду со своей основной работой, предусмотренной трудовым договором (должностной инструкцией), дополнительной работы по другой вакантной должности;</a:t>
            </a:r>
          </a:p>
          <a:p>
            <a:r>
              <a:rPr lang="ru-RU" sz="1660" dirty="0">
                <a:latin typeface="Times New Roman" panose="02020603050405020304" pitchFamily="18" charset="0"/>
                <a:cs typeface="Times New Roman" panose="02020603050405020304" pitchFamily="18" charset="0"/>
              </a:rPr>
              <a:t> 2) </a:t>
            </a:r>
            <a:r>
              <a:rPr lang="ru-RU" sz="1660" b="1" dirty="0">
                <a:latin typeface="Times New Roman" panose="02020603050405020304" pitchFamily="18" charset="0"/>
                <a:cs typeface="Times New Roman" panose="02020603050405020304" pitchFamily="18" charset="0"/>
              </a:rPr>
              <a:t>расширения зон обслуживания </a:t>
            </a:r>
            <a:r>
              <a:rPr lang="ru-RU" sz="1660" dirty="0">
                <a:latin typeface="Times New Roman" panose="02020603050405020304" pitchFamily="18" charset="0"/>
                <a:cs typeface="Times New Roman" panose="02020603050405020304" pitchFamily="18" charset="0"/>
              </a:rPr>
              <a:t>- выполнения работником наряду со своей основной работой, предусмотренной трудовым договором (должностной инструкцией), дополнительной работы в течение установленной продолжительности рабочего дня (смены);</a:t>
            </a:r>
          </a:p>
          <a:p>
            <a:r>
              <a:rPr lang="ru-RU" sz="1660" dirty="0">
                <a:latin typeface="Times New Roman" panose="02020603050405020304" pitchFamily="18" charset="0"/>
                <a:cs typeface="Times New Roman" panose="02020603050405020304" pitchFamily="18" charset="0"/>
              </a:rPr>
              <a:t>3) </a:t>
            </a:r>
            <a:r>
              <a:rPr lang="ru-RU" sz="1660" b="1" dirty="0">
                <a:latin typeface="Times New Roman" panose="02020603050405020304" pitchFamily="18" charset="0"/>
                <a:cs typeface="Times New Roman" panose="02020603050405020304" pitchFamily="18" charset="0"/>
              </a:rPr>
              <a:t>исполнения (замещения) обязанностей временно отсутствующего работника </a:t>
            </a:r>
            <a:r>
              <a:rPr lang="ru-RU" sz="1660" dirty="0">
                <a:latin typeface="Times New Roman" panose="02020603050405020304" pitchFamily="18" charset="0"/>
                <a:cs typeface="Times New Roman" panose="02020603050405020304" pitchFamily="18" charset="0"/>
              </a:rPr>
              <a:t>- выполнения работником наряду со своей основной работой, предусмотренной трудовым договором (должностной инструкцией), дополнительной работы как по другой, так и по такой же должности.</a:t>
            </a:r>
          </a:p>
          <a:p>
            <a:r>
              <a:rPr lang="ru-RU" sz="1660" dirty="0">
                <a:latin typeface="Times New Roman" panose="02020603050405020304" pitchFamily="18" charset="0"/>
                <a:cs typeface="Times New Roman" panose="02020603050405020304" pitchFamily="18" charset="0"/>
              </a:rPr>
              <a:t>Доплата работникам за исполнение (замещение) обязанностей временно отсутствующего работника не производится в случае, если замещение временно отсутствующего работника входит в должностные обязанности замещающего работника.</a:t>
            </a:r>
          </a:p>
          <a:p>
            <a:endParaRPr lang="ru-RU" sz="1660" dirty="0">
              <a:latin typeface="Times New Roman" panose="02020603050405020304" pitchFamily="18" charset="0"/>
              <a:cs typeface="Times New Roman" panose="02020603050405020304" pitchFamily="18" charset="0"/>
            </a:endParaRPr>
          </a:p>
          <a:p>
            <a:r>
              <a:rPr lang="ru-RU" sz="1480" dirty="0">
                <a:latin typeface="Times New Roman" panose="02020603050405020304" pitchFamily="18" charset="0"/>
                <a:cs typeface="Times New Roman" panose="02020603050405020304" pitchFamily="18" charset="0"/>
              </a:rPr>
              <a:t>См.: Ответ Министра труда и социальной защиты населения РК от 6 февраля 2020 года на вопрос от 29 января 2020 года № 592288 (dialog.gov.kz) «О доплате сотруднику, в случае если замещение временно отсутствующего работника входит в должностные обязанности», Ответ Министра труда и социальной защиты населения РК от 26 июля 2021 года на вопрос от 12 июля 2021 года № 695206 (dialog.egov.kz) «Трудовое законодательство не запрещает совмещать вакантную должность одновременно нескольким работникам организации», Ответ Министра труда и социальной защиты населения РК от 25 февраля 2022 года на вопрос от 14 февраля 2022 года № 726865 (dialog.egov.kz) «О доплате за совмещение должностных обязанностей, которые аналогичны»</a:t>
            </a:r>
            <a:endParaRPr lang="ru-RU" sz="166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560363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7FA05EB-ECE0-9088-4394-0176880A2D28}"/>
              </a:ext>
            </a:extLst>
          </p:cNvPr>
          <p:cNvSpPr txBox="1"/>
          <p:nvPr/>
        </p:nvSpPr>
        <p:spPr>
          <a:xfrm>
            <a:off x="152400" y="76200"/>
            <a:ext cx="8763000" cy="4945969"/>
          </a:xfrm>
          <a:prstGeom prst="rect">
            <a:avLst/>
          </a:prstGeom>
          <a:noFill/>
        </p:spPr>
        <p:txBody>
          <a:bodyPr wrap="square">
            <a:spAutoFit/>
          </a:bodyPr>
          <a:lstStyle/>
          <a:p>
            <a:r>
              <a:rPr lang="ru-RU" sz="1660" dirty="0">
                <a:latin typeface="Times New Roman" panose="02020603050405020304" pitchFamily="18" charset="0"/>
                <a:cs typeface="Times New Roman" panose="02020603050405020304" pitchFamily="18" charset="0"/>
              </a:rPr>
              <a:t>3. Размеры доплат за совмещение должностей, расширение зоны обслуживания или исполнение (замещение) обязанностей временно отсутствующего работника устанавливаются работодателем по соглашению с работником исходя из объема выполняемой работы. См.: Методические рекомендации по разработке системы оплаты труда работников организаций частной формы собственности (одобрены Первым вице-министром труда и социальной защиты населения Республики Казахстан 21 февраля 2022 года), Ответ Министра труда и социальной защиты населения РК от 17 февраля 2022 года на вопрос от 3 февраля 2022 года № 725187 (dialog.egov.kz) «Увеличивается ли размер доплат за совмещение должностей при работе в праздничные и выходные дни» </a:t>
            </a:r>
          </a:p>
          <a:p>
            <a:endParaRPr lang="ru-RU" sz="1660" dirty="0">
              <a:latin typeface="Times New Roman" panose="02020603050405020304" pitchFamily="18" charset="0"/>
              <a:cs typeface="Times New Roman" panose="02020603050405020304" pitchFamily="18" charset="0"/>
            </a:endParaRPr>
          </a:p>
          <a:p>
            <a:r>
              <a:rPr lang="ru-RU" sz="1660" dirty="0">
                <a:latin typeface="Times New Roman" panose="02020603050405020304" pitchFamily="18" charset="0"/>
                <a:cs typeface="Times New Roman" panose="02020603050405020304" pitchFamily="18" charset="0"/>
              </a:rPr>
              <a:t>4. Работник имеет право отказаться от выполнения дополнительной работы, а работодатель - отменить поручение о ее выполнении, уведомив об этом другую сторону не позднее чем за три рабочих дня до прекращения дополнительной работы. При досрочной отмене поручения или отказе от выполнения дополнительной работы работником работодатель обязан выплатить работнику заработную плату за отработанный период. См.: Письмо Министерства труда и социальной защиты населения Республики Казахстан от 11 сентября 2023 года № ЖТ-2023-01608354 «Вправе ли работодатель возлагать на сотрудника дополнительную работу в ущерб основной работе»</a:t>
            </a:r>
          </a:p>
          <a:p>
            <a:r>
              <a:rPr lang="ru-RU" sz="166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43130605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7FA05EB-ECE0-9088-4394-0176880A2D28}"/>
              </a:ext>
            </a:extLst>
          </p:cNvPr>
          <p:cNvSpPr txBox="1"/>
          <p:nvPr/>
        </p:nvSpPr>
        <p:spPr>
          <a:xfrm>
            <a:off x="381000" y="76200"/>
            <a:ext cx="8610600" cy="4179606"/>
          </a:xfrm>
          <a:prstGeom prst="rect">
            <a:avLst/>
          </a:prstGeom>
          <a:noFill/>
        </p:spPr>
        <p:txBody>
          <a:bodyPr wrap="square">
            <a:spAutoFit/>
          </a:bodyPr>
          <a:lstStyle/>
          <a:p>
            <a:r>
              <a:rPr lang="ru-RU" sz="1660" dirty="0">
                <a:latin typeface="Times New Roman" panose="02020603050405020304" pitchFamily="18" charset="0"/>
                <a:cs typeface="Times New Roman" panose="02020603050405020304" pitchFamily="18" charset="0"/>
              </a:rPr>
              <a:t>В ГУ имеется вакансия экономиста, в данное время обязанности экономиста исполняет главный бухгалтер. Можем ли мы производить доплату главному бухгалтеру:</a:t>
            </a:r>
          </a:p>
          <a:p>
            <a:pPr marL="342900" indent="-342900">
              <a:buAutoNum type="arabicParenR"/>
            </a:pPr>
            <a:r>
              <a:rPr lang="ru-RU" sz="1660" dirty="0">
                <a:latin typeface="Times New Roman" panose="02020603050405020304" pitchFamily="18" charset="0"/>
                <a:cs typeface="Times New Roman" panose="02020603050405020304" pitchFamily="18" charset="0"/>
              </a:rPr>
              <a:t>за совмещение должности; 2) доплата по вакантной должности экономиста?</a:t>
            </a:r>
          </a:p>
          <a:p>
            <a:pPr marL="342900" indent="-342900">
              <a:buAutoNum type="arabicParenR"/>
            </a:pPr>
            <a:endParaRPr lang="ru-RU" sz="1660" dirty="0">
              <a:latin typeface="Times New Roman" panose="02020603050405020304" pitchFamily="18" charset="0"/>
              <a:cs typeface="Times New Roman" panose="02020603050405020304" pitchFamily="18" charset="0"/>
            </a:endParaRPr>
          </a:p>
          <a:p>
            <a:r>
              <a:rPr lang="ru-RU" sz="1660" dirty="0">
                <a:latin typeface="Times New Roman" panose="02020603050405020304" pitchFamily="18" charset="0"/>
                <a:cs typeface="Times New Roman" panose="02020603050405020304" pitchFamily="18" charset="0"/>
              </a:rPr>
              <a:t> Ответ: Согласно приложению 18 к постановлению Правительства Республики Казахстан от 31 декабря 2015 года № 1193 «О системе оплаты труда гражданских служащих, работников организаций, содержащихся за счет средств государственного бюджета, работников казенных предприятий» работникам государственных учреждений и казенных предприятий, выполняющим дополнительную работу в пределах рабочего времени по основной должности (профессии) за совмещение должностей (расширение зоны обслуживания) установлена доплата </a:t>
            </a:r>
            <a:r>
              <a:rPr lang="ru-RU" sz="1660" b="1" dirty="0">
                <a:latin typeface="Times New Roman" panose="02020603050405020304" pitchFamily="18" charset="0"/>
                <a:cs typeface="Times New Roman" panose="02020603050405020304" pitchFamily="18" charset="0"/>
              </a:rPr>
              <a:t>в размере до 50 % от должностного оклада </a:t>
            </a:r>
            <a:r>
              <a:rPr lang="ru-RU" sz="1660" dirty="0">
                <a:latin typeface="Times New Roman" panose="02020603050405020304" pitchFamily="18" charset="0"/>
                <a:cs typeface="Times New Roman" panose="02020603050405020304" pitchFamily="18" charset="0"/>
              </a:rPr>
              <a:t>самого работника. При этом, указанная доплата не распространяется на руководителей государственных учреждений, казенных предприятий и их заместителей. </a:t>
            </a:r>
          </a:p>
          <a:p>
            <a:r>
              <a:rPr lang="ru-RU" sz="1660" dirty="0">
                <a:latin typeface="Times New Roman" panose="02020603050405020304" pitchFamily="18" charset="0"/>
                <a:cs typeface="Times New Roman" panose="02020603050405020304" pitchFamily="18" charset="0"/>
              </a:rPr>
              <a:t>В Вашем случае, указанному Вами работнику допускается выплата вышеуказанной доплаты. При этом, необходимо учитывать нагрузку главного бухгалтера и наличие свободного времени для выполнения дополнительной работы.</a:t>
            </a:r>
          </a:p>
        </p:txBody>
      </p:sp>
    </p:spTree>
    <p:extLst>
      <p:ext uri="{BB962C8B-B14F-4D97-AF65-F5344CB8AC3E}">
        <p14:creationId xmlns:p14="http://schemas.microsoft.com/office/powerpoint/2010/main" val="85575145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7FA05EB-ECE0-9088-4394-0176880A2D28}"/>
              </a:ext>
            </a:extLst>
          </p:cNvPr>
          <p:cNvSpPr txBox="1"/>
          <p:nvPr/>
        </p:nvSpPr>
        <p:spPr>
          <a:xfrm>
            <a:off x="381000" y="217503"/>
            <a:ext cx="8610600" cy="3668697"/>
          </a:xfrm>
          <a:prstGeom prst="rect">
            <a:avLst/>
          </a:prstGeom>
          <a:noFill/>
        </p:spPr>
        <p:txBody>
          <a:bodyPr wrap="square">
            <a:spAutoFit/>
          </a:bodyPr>
          <a:lstStyle/>
          <a:p>
            <a:r>
              <a:rPr lang="ru-RU" sz="1660" dirty="0">
                <a:latin typeface="Times New Roman" panose="02020603050405020304" pitchFamily="18" charset="0"/>
                <a:cs typeface="Times New Roman" panose="02020603050405020304" pitchFamily="18" charset="0"/>
              </a:rPr>
              <a:t>Вопрос: Здравствуйте. Объясните пожалуйста, может ли  размер доплаты за совмещение должностей  составлять не 0,5, а 0,33 %  от должностного оклада и если да то, как должно учитываться рабочее время по отношению к основной должности?</a:t>
            </a:r>
          </a:p>
          <a:p>
            <a:endParaRPr lang="ru-RU" sz="1660" dirty="0">
              <a:latin typeface="Times New Roman" panose="02020603050405020304" pitchFamily="18" charset="0"/>
              <a:cs typeface="Times New Roman" panose="02020603050405020304" pitchFamily="18" charset="0"/>
            </a:endParaRPr>
          </a:p>
          <a:p>
            <a:r>
              <a:rPr lang="ru-RU" sz="1660" dirty="0">
                <a:latin typeface="Times New Roman" panose="02020603050405020304" pitchFamily="18" charset="0"/>
                <a:cs typeface="Times New Roman" panose="02020603050405020304" pitchFamily="18" charset="0"/>
              </a:rPr>
              <a:t>Ответ: Согласно приложению 18 к ППРК от 31 декабря 2015 года № 1193 «О системе оплаты труда гражданских служащих, работников организаций, содержащихся за счет средств государственного бюджета, работников казенных предприятий» работникам государственных учреждений и казенных предприятий, выполняющим дополнительную работу в пределах рабочего времени по основной должности (профессии) за совмещение должностей (расширение зоны обслуживания) установлена доплата в размере до 50 % от должностного оклада самого работника.</a:t>
            </a:r>
          </a:p>
          <a:p>
            <a:r>
              <a:rPr lang="ru-RU" sz="1660" dirty="0">
                <a:latin typeface="Times New Roman" panose="02020603050405020304" pitchFamily="18" charset="0"/>
                <a:cs typeface="Times New Roman" panose="02020603050405020304" pitchFamily="18" charset="0"/>
              </a:rPr>
              <a:t>В этой связи, размер доплаты за совмещение должностей устанавливается в зависимости от фактической нагрузки. То есть, производить доплату в размере 0,33% от должностного оклада не является нарушением трудового законодательства.</a:t>
            </a:r>
          </a:p>
        </p:txBody>
      </p:sp>
    </p:spTree>
    <p:extLst>
      <p:ext uri="{BB962C8B-B14F-4D97-AF65-F5344CB8AC3E}">
        <p14:creationId xmlns:p14="http://schemas.microsoft.com/office/powerpoint/2010/main" val="26547817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BF1E726-51AC-2E03-B29E-DF761806E1FD}"/>
              </a:ext>
            </a:extLst>
          </p:cNvPr>
          <p:cNvSpPr txBox="1"/>
          <p:nvPr/>
        </p:nvSpPr>
        <p:spPr>
          <a:xfrm>
            <a:off x="212310" y="263770"/>
            <a:ext cx="8746135" cy="5986575"/>
          </a:xfrm>
          <a:prstGeom prst="rect">
            <a:avLst/>
          </a:prstGeom>
          <a:noFill/>
        </p:spPr>
        <p:txBody>
          <a:bodyPr wrap="square">
            <a:spAutoFit/>
          </a:bodyPr>
          <a:lstStyle/>
          <a:p>
            <a:pPr defTabSz="844083"/>
            <a:endParaRPr lang="ru-RU" sz="1532" dirty="0">
              <a:solidFill>
                <a:prstClr val="black"/>
              </a:solidFill>
              <a:latin typeface="Times New Roman" panose="02020603050405020304" pitchFamily="18" charset="0"/>
              <a:ea typeface="DejaVu Sans"/>
              <a:cs typeface="Times New Roman" panose="02020603050405020304" pitchFamily="18" charset="0"/>
            </a:endParaRPr>
          </a:p>
          <a:p>
            <a:pPr defTabSz="844083">
              <a:tabLst>
                <a:tab pos="414421" algn="l"/>
              </a:tabLst>
            </a:pPr>
            <a:r>
              <a:rPr lang="ru-RU" sz="1532" b="1" dirty="0">
                <a:solidFill>
                  <a:srgbClr val="0000CC"/>
                </a:solidFill>
                <a:latin typeface="Times New Roman" panose="02020603050405020304" pitchFamily="18" charset="0"/>
                <a:ea typeface="DejaVu Sans"/>
                <a:cs typeface="Times New Roman" panose="02020603050405020304" pitchFamily="18" charset="0"/>
              </a:rPr>
              <a:t>Скользящий график работы </a:t>
            </a:r>
            <a:r>
              <a:rPr lang="ru-RU" sz="1532" dirty="0">
                <a:solidFill>
                  <a:prstClr val="black"/>
                </a:solidFill>
                <a:latin typeface="Times New Roman" panose="02020603050405020304" pitchFamily="18" charset="0"/>
                <a:ea typeface="DejaVu Sans"/>
                <a:cs typeface="Times New Roman" panose="02020603050405020304" pitchFamily="18" charset="0"/>
              </a:rPr>
              <a:t>– работа в различные дни недели с различной продолжительностью рабочей смены. </a:t>
            </a: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Специфика отдельных организаций (торговые центры, места общественного питания и другие) не позволяет </a:t>
            </a:r>
            <a:r>
              <a:rPr lang="ru-RU" sz="1532" b="1" dirty="0">
                <a:solidFill>
                  <a:prstClr val="black"/>
                </a:solidFill>
                <a:latin typeface="Times New Roman" panose="02020603050405020304" pitchFamily="18" charset="0"/>
                <a:ea typeface="DejaVu Sans"/>
                <a:cs typeface="Times New Roman" panose="02020603050405020304" pitchFamily="18" charset="0"/>
              </a:rPr>
              <a:t>в полной мере равномерно распределить объем работы с учетом ограничений</a:t>
            </a:r>
            <a:r>
              <a:rPr lang="ru-RU" sz="1532" dirty="0">
                <a:solidFill>
                  <a:prstClr val="black"/>
                </a:solidFill>
                <a:latin typeface="Times New Roman" panose="02020603050405020304" pitchFamily="18" charset="0"/>
                <a:ea typeface="DejaVu Sans"/>
                <a:cs typeface="Times New Roman" panose="02020603050405020304" pitchFamily="18" charset="0"/>
              </a:rPr>
              <a:t>, предусмотренных трудовым законодательством. В связи с этим путем введения скользящего графика будет обеспечена организация работы (равномерное распределение) с учетом объема нагрузки работы.</a:t>
            </a: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 </a:t>
            </a:r>
          </a:p>
          <a:p>
            <a:pPr defTabSz="844083">
              <a:tabLst>
                <a:tab pos="414421" algn="l"/>
              </a:tabLst>
            </a:pPr>
            <a:r>
              <a:rPr lang="ru-RU" sz="1532" b="1" dirty="0">
                <a:solidFill>
                  <a:srgbClr val="0000CC"/>
                </a:solidFill>
                <a:latin typeface="Times New Roman" panose="02020603050405020304" pitchFamily="18" charset="0"/>
                <a:ea typeface="DejaVu Sans"/>
                <a:cs typeface="Times New Roman" panose="02020603050405020304" pitchFamily="18" charset="0"/>
              </a:rPr>
              <a:t>Чередование четырехдневной, пятидневной и шестидневной рабочей недели.</a:t>
            </a:r>
            <a:r>
              <a:rPr lang="ru-RU" sz="1532" dirty="0">
                <a:solidFill>
                  <a:srgbClr val="0000CC"/>
                </a:solidFill>
                <a:latin typeface="Times New Roman" panose="02020603050405020304" pitchFamily="18" charset="0"/>
                <a:ea typeface="DejaVu Sans"/>
                <a:cs typeface="Times New Roman" panose="02020603050405020304" pitchFamily="18" charset="0"/>
              </a:rPr>
              <a:t> </a:t>
            </a: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Данный график работы может устанавливаться </a:t>
            </a:r>
            <a:r>
              <a:rPr lang="ru-RU" sz="1532" b="1" dirty="0">
                <a:solidFill>
                  <a:prstClr val="black"/>
                </a:solidFill>
                <a:latin typeface="Times New Roman" panose="02020603050405020304" pitchFamily="18" charset="0"/>
                <a:ea typeface="DejaVu Sans"/>
                <a:cs typeface="Times New Roman" panose="02020603050405020304" pitchFamily="18" charset="0"/>
              </a:rPr>
              <a:t>по просьбе работника</a:t>
            </a:r>
            <a:r>
              <a:rPr lang="ru-RU" sz="1532" dirty="0">
                <a:solidFill>
                  <a:prstClr val="black"/>
                </a:solidFill>
                <a:latin typeface="Times New Roman" panose="02020603050405020304" pitchFamily="18" charset="0"/>
                <a:ea typeface="DejaVu Sans"/>
                <a:cs typeface="Times New Roman" panose="02020603050405020304" pitchFamily="18" charset="0"/>
              </a:rPr>
              <a:t>, но необходимо согласие работодателя. </a:t>
            </a: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Введение этого режима позволяет с учетом производственного процесса предоставить работнику возможность сочетать обязанности по работе с личными и семейными нуждами. Работа в таком режиме не влечет для работника ограничений в продолжительности оплачиваемого ежегодного трудового отпуска, исчисления трудового стажа и других прав в сфере труда. </a:t>
            </a:r>
          </a:p>
          <a:p>
            <a:pPr defTabSz="844083"/>
            <a:endParaRPr lang="ru-RU" sz="1532" dirty="0">
              <a:solidFill>
                <a:prstClr val="black"/>
              </a:solidFill>
              <a:latin typeface="Times New Roman" panose="02020603050405020304" pitchFamily="18" charset="0"/>
              <a:ea typeface="DejaVu Sans"/>
              <a:cs typeface="Times New Roman" panose="02020603050405020304" pitchFamily="18" charset="0"/>
            </a:endParaRPr>
          </a:p>
          <a:p>
            <a:pPr defTabSz="844083">
              <a:tabLst>
                <a:tab pos="414421" algn="l"/>
              </a:tabLst>
            </a:pPr>
            <a:r>
              <a:rPr lang="ru-RU" sz="1532" b="1" dirty="0">
                <a:solidFill>
                  <a:srgbClr val="0000CC"/>
                </a:solidFill>
                <a:latin typeface="Times New Roman" panose="02020603050405020304" pitchFamily="18" charset="0"/>
                <a:ea typeface="DejaVu Sans"/>
                <a:cs typeface="Times New Roman" panose="02020603050405020304" pitchFamily="18" charset="0"/>
              </a:rPr>
              <a:t>Платформенная занятость</a:t>
            </a:r>
            <a:r>
              <a:rPr lang="ru-RU" sz="1532" dirty="0">
                <a:solidFill>
                  <a:srgbClr val="0000CC"/>
                </a:solidFill>
                <a:latin typeface="Times New Roman" panose="02020603050405020304" pitchFamily="18" charset="0"/>
                <a:ea typeface="DejaVu Sans"/>
                <a:cs typeface="Times New Roman" panose="02020603050405020304" pitchFamily="18" charset="0"/>
              </a:rPr>
              <a:t> </a:t>
            </a:r>
            <a:r>
              <a:rPr lang="ru-RU" sz="1532" dirty="0">
                <a:solidFill>
                  <a:prstClr val="black"/>
                </a:solidFill>
                <a:latin typeface="Times New Roman" panose="02020603050405020304" pitchFamily="18" charset="0"/>
                <a:ea typeface="DejaVu Sans"/>
                <a:cs typeface="Times New Roman" panose="02020603050405020304" pitchFamily="18" charset="0"/>
              </a:rPr>
              <a:t>– это динамично развивающийся гибкий формат трудовой деятельности, который может выполнять роль как основной, так и дополнительной занятости. </a:t>
            </a: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Главным преимуществом платформенной занятости является возможность совмещения с основной работой, гибкость рабочего времени, баланс работы и личной жизни. </a:t>
            </a:r>
          </a:p>
          <a:p>
            <a:pPr defTabSz="844083"/>
            <a:endParaRPr lang="ru-RU" sz="1532" dirty="0">
              <a:solidFill>
                <a:prstClr val="black"/>
              </a:solidFill>
              <a:latin typeface="Times New Roman" panose="02020603050405020304" pitchFamily="18" charset="0"/>
              <a:ea typeface="DejaVu Sans"/>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DejaVu Sans"/>
                <a:cs typeface="Times New Roman" panose="02020603050405020304" pitchFamily="18" charset="0"/>
              </a:rPr>
              <a:t>Внедрение и развитие гибких форм трудовых отношений позволит получить дополнительный заработок для работников, увеличить занятость, повысить трудовую мобильность, а также создать условия для сочетания труда работников с их индивидуальными потребностями (семья, обучение, временная нетрудоспособность и др.). </a:t>
            </a:r>
          </a:p>
        </p:txBody>
      </p:sp>
    </p:spTree>
    <p:extLst>
      <p:ext uri="{BB962C8B-B14F-4D97-AF65-F5344CB8AC3E}">
        <p14:creationId xmlns:p14="http://schemas.microsoft.com/office/powerpoint/2010/main" val="149931279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2165EAC-D345-69C6-E708-D281E70EFF67}"/>
              </a:ext>
            </a:extLst>
          </p:cNvPr>
          <p:cNvSpPr txBox="1"/>
          <p:nvPr/>
        </p:nvSpPr>
        <p:spPr>
          <a:xfrm>
            <a:off x="98389" y="152400"/>
            <a:ext cx="8953265" cy="6458115"/>
          </a:xfrm>
          <a:prstGeom prst="rect">
            <a:avLst/>
          </a:prstGeom>
          <a:noFill/>
        </p:spPr>
        <p:txBody>
          <a:bodyPr wrap="square">
            <a:spAutoFit/>
          </a:bodyPr>
          <a:lstStyle/>
          <a:p>
            <a:pPr defTabSz="844083"/>
            <a:r>
              <a:rPr lang="ru-RU" sz="1532" dirty="0">
                <a:solidFill>
                  <a:prstClr val="black"/>
                </a:solidFill>
                <a:latin typeface="Times New Roman" panose="02020603050405020304" pitchFamily="18" charset="0"/>
                <a:cs typeface="Times New Roman" panose="02020603050405020304" pitchFamily="18" charset="0"/>
              </a:rPr>
              <a:t>В соответствии со ст. 102 СК РК, </a:t>
            </a:r>
            <a:r>
              <a:rPr lang="ru-RU" sz="1532" b="1" dirty="0">
                <a:solidFill>
                  <a:prstClr val="black"/>
                </a:solidFill>
                <a:latin typeface="Times New Roman" panose="02020603050405020304" pitchFamily="18" charset="0"/>
                <a:cs typeface="Times New Roman" panose="02020603050405020304" pitchFamily="18" charset="0"/>
              </a:rPr>
              <a:t>платформенная занятость </a:t>
            </a:r>
            <a:r>
              <a:rPr lang="ru-RU" sz="1532" dirty="0">
                <a:solidFill>
                  <a:prstClr val="black"/>
                </a:solidFill>
                <a:latin typeface="Times New Roman" panose="02020603050405020304" pitchFamily="18" charset="0"/>
                <a:cs typeface="Times New Roman" panose="02020603050405020304" pitchFamily="18" charset="0"/>
              </a:rPr>
              <a:t>– это вид деятельности, при котором работы выполняются (услуги оказываются) </a:t>
            </a:r>
            <a:r>
              <a:rPr lang="ru-RU" sz="1532" b="1" dirty="0">
                <a:solidFill>
                  <a:prstClr val="black"/>
                </a:solidFill>
                <a:latin typeface="Times New Roman" panose="02020603050405020304" pitchFamily="18" charset="0"/>
                <a:cs typeface="Times New Roman" panose="02020603050405020304" pitchFamily="18" charset="0"/>
              </a:rPr>
              <a:t>с использованием интернет-платформы </a:t>
            </a:r>
            <a:r>
              <a:rPr lang="ru-RU" sz="1532" dirty="0">
                <a:solidFill>
                  <a:prstClr val="black"/>
                </a:solidFill>
                <a:latin typeface="Times New Roman" panose="02020603050405020304" pitchFamily="18" charset="0"/>
                <a:cs typeface="Times New Roman" panose="02020603050405020304" pitchFamily="18" charset="0"/>
              </a:rPr>
              <a:t>(или мобильного приложения платформенной занятости).  </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b="1" dirty="0">
                <a:solidFill>
                  <a:srgbClr val="0000CC"/>
                </a:solidFill>
                <a:latin typeface="Times New Roman" panose="02020603050405020304" pitchFamily="18" charset="0"/>
                <a:cs typeface="Times New Roman" panose="02020603050405020304" pitchFamily="18" charset="0"/>
              </a:rPr>
              <a:t>Интернет-платформа </a:t>
            </a:r>
            <a:r>
              <a:rPr lang="ru-RU" sz="1532" dirty="0">
                <a:solidFill>
                  <a:prstClr val="black"/>
                </a:solidFill>
                <a:latin typeface="Times New Roman" panose="02020603050405020304" pitchFamily="18" charset="0"/>
                <a:cs typeface="Times New Roman" panose="02020603050405020304" pitchFamily="18" charset="0"/>
              </a:rPr>
              <a:t>– электронная онлайн площадка, обеспечивающая взаимодействие между зарегистрированными в ней заказчиком и исполнителем по оказанию услуг и выполнению работ. </a:t>
            </a:r>
          </a:p>
          <a:p>
            <a:pPr defTabSz="844083"/>
            <a:r>
              <a:rPr lang="ru-RU" sz="1532" b="1" dirty="0">
                <a:solidFill>
                  <a:srgbClr val="0000CC"/>
                </a:solidFill>
                <a:latin typeface="Times New Roman" panose="02020603050405020304" pitchFamily="18" charset="0"/>
                <a:cs typeface="Times New Roman" panose="02020603050405020304" pitchFamily="18" charset="0"/>
              </a:rPr>
              <a:t>Мобильное приложение платформенной занятости </a:t>
            </a:r>
            <a:r>
              <a:rPr lang="ru-RU" sz="1532" dirty="0">
                <a:solidFill>
                  <a:prstClr val="black"/>
                </a:solidFill>
                <a:latin typeface="Times New Roman" panose="02020603050405020304" pitchFamily="18" charset="0"/>
                <a:cs typeface="Times New Roman" panose="02020603050405020304" pitchFamily="18" charset="0"/>
              </a:rPr>
              <a:t>- программный продукт, установленный и запущенный на абонентском устройстве сотовой связи и предоставляющий доступ к услугам и работам, оказываемым посредством интернет-платформы. </a:t>
            </a:r>
          </a:p>
          <a:p>
            <a:pPr defTabSz="844083"/>
            <a:r>
              <a:rPr lang="ru-RU" sz="1532" dirty="0">
                <a:solidFill>
                  <a:prstClr val="black"/>
                </a:solidFill>
                <a:latin typeface="Times New Roman" panose="02020603050405020304" pitchFamily="18" charset="0"/>
                <a:cs typeface="Times New Roman" panose="02020603050405020304" pitchFamily="18" charset="0"/>
              </a:rPr>
              <a:t>В платформенной занятости </a:t>
            </a:r>
            <a:r>
              <a:rPr lang="ru-RU" sz="1532" b="1" dirty="0">
                <a:solidFill>
                  <a:prstClr val="black"/>
                </a:solidFill>
                <a:latin typeface="Times New Roman" panose="02020603050405020304" pitchFamily="18" charset="0"/>
                <a:cs typeface="Times New Roman" panose="02020603050405020304" pitchFamily="18" charset="0"/>
              </a:rPr>
              <a:t>выделено 3 стороны</a:t>
            </a:r>
            <a:r>
              <a:rPr lang="ru-RU" sz="1532" dirty="0">
                <a:solidFill>
                  <a:prstClr val="black"/>
                </a:solidFill>
                <a:latin typeface="Times New Roman" panose="02020603050405020304" pitchFamily="18" charset="0"/>
                <a:cs typeface="Times New Roman" panose="02020603050405020304" pitchFamily="18" charset="0"/>
              </a:rPr>
              <a:t>:</a:t>
            </a:r>
          </a:p>
          <a:p>
            <a:pPr marL="263776" indent="-263776" defTabSz="844083">
              <a:buFont typeface="Wingdings" panose="05000000000000000000" pitchFamily="2" charset="2"/>
              <a:buChar char="ü"/>
            </a:pPr>
            <a:r>
              <a:rPr lang="ru-RU" sz="1532" dirty="0">
                <a:solidFill>
                  <a:prstClr val="black"/>
                </a:solidFill>
                <a:latin typeface="Times New Roman" panose="02020603050405020304" pitchFamily="18" charset="0"/>
                <a:cs typeface="Times New Roman" panose="02020603050405020304" pitchFamily="18" charset="0"/>
              </a:rPr>
              <a:t>оператор интернет – платформы, </a:t>
            </a:r>
          </a:p>
          <a:p>
            <a:pPr marL="263776" indent="-263776" defTabSz="844083">
              <a:buFont typeface="Wingdings" panose="05000000000000000000" pitchFamily="2" charset="2"/>
              <a:buChar char="ü"/>
            </a:pPr>
            <a:r>
              <a:rPr lang="ru-RU" sz="1532" dirty="0">
                <a:solidFill>
                  <a:prstClr val="black"/>
                </a:solidFill>
                <a:latin typeface="Times New Roman" panose="02020603050405020304" pitchFamily="18" charset="0"/>
                <a:cs typeface="Times New Roman" panose="02020603050405020304" pitchFamily="18" charset="0"/>
              </a:rPr>
              <a:t>исполнитель </a:t>
            </a:r>
          </a:p>
          <a:p>
            <a:pPr marL="263776" indent="-263776" defTabSz="844083">
              <a:buFont typeface="Wingdings" panose="05000000000000000000" pitchFamily="2" charset="2"/>
              <a:buChar char="ü"/>
            </a:pPr>
            <a:r>
              <a:rPr lang="ru-RU" sz="1532" dirty="0">
                <a:solidFill>
                  <a:prstClr val="black"/>
                </a:solidFill>
                <a:latin typeface="Times New Roman" panose="02020603050405020304" pitchFamily="18" charset="0"/>
                <a:cs typeface="Times New Roman" panose="02020603050405020304" pitchFamily="18" charset="0"/>
              </a:rPr>
              <a:t>заказчик:</a:t>
            </a:r>
          </a:p>
          <a:p>
            <a:pPr defTabSz="844083"/>
            <a:r>
              <a:rPr lang="ru-RU" sz="1532"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Оператор интернет </a:t>
            </a:r>
            <a:r>
              <a:rPr lang="ru-RU" sz="1532" dirty="0">
                <a:solidFill>
                  <a:prstClr val="black"/>
                </a:solidFill>
                <a:latin typeface="Times New Roman" panose="02020603050405020304" pitchFamily="18" charset="0"/>
                <a:cs typeface="Times New Roman" panose="02020603050405020304" pitchFamily="18" charset="0"/>
              </a:rPr>
              <a:t>– платформы – ИП или юр. лицо, которое обеспечивает работоспособность интернет-платформы, обработку размещенной на ней информации для оказания посреднических услуг (между заказчиком и исполнителем); </a:t>
            </a:r>
          </a:p>
          <a:p>
            <a:pPr defTabSz="844083"/>
            <a:r>
              <a:rPr lang="ru-RU" sz="1532" b="1" dirty="0">
                <a:solidFill>
                  <a:prstClr val="black"/>
                </a:solidFill>
                <a:latin typeface="Times New Roman" panose="02020603050405020304" pitchFamily="18" charset="0"/>
                <a:cs typeface="Times New Roman" panose="02020603050405020304" pitchFamily="18" charset="0"/>
              </a:rPr>
              <a:t>Заказчик</a:t>
            </a:r>
            <a:r>
              <a:rPr lang="ru-RU" sz="1532" dirty="0">
                <a:solidFill>
                  <a:prstClr val="black"/>
                </a:solidFill>
                <a:latin typeface="Times New Roman" panose="02020603050405020304" pitchFamily="18" charset="0"/>
                <a:cs typeface="Times New Roman" panose="02020603050405020304" pitchFamily="18" charset="0"/>
              </a:rPr>
              <a:t> – физ. или юр. лицо, зарегистрированное на платформе и размещающее заказы на выполнение работ, оказание услуг; </a:t>
            </a:r>
          </a:p>
          <a:p>
            <a:pPr defTabSz="844083"/>
            <a:r>
              <a:rPr lang="ru-RU" sz="1532" b="1" dirty="0">
                <a:solidFill>
                  <a:prstClr val="black"/>
                </a:solidFill>
                <a:latin typeface="Times New Roman" panose="02020603050405020304" pitchFamily="18" charset="0"/>
                <a:cs typeface="Times New Roman" panose="02020603050405020304" pitchFamily="18" charset="0"/>
              </a:rPr>
              <a:t>Исполнитель</a:t>
            </a:r>
            <a:r>
              <a:rPr lang="ru-RU" sz="1532" dirty="0">
                <a:solidFill>
                  <a:prstClr val="black"/>
                </a:solidFill>
                <a:latin typeface="Times New Roman" panose="02020603050405020304" pitchFamily="18" charset="0"/>
                <a:cs typeface="Times New Roman" panose="02020603050405020304" pitchFamily="18" charset="0"/>
              </a:rPr>
              <a:t> – ИП, физ. лицо, юр. лицо, зарегистрированное на платформе, оказывающее услуги, выполняющее работы на интернет-платформе на основании публичного договора. </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В ст. 102 СК РК уточняется, что </a:t>
            </a:r>
            <a:r>
              <a:rPr lang="ru-RU" sz="1532" b="1" dirty="0">
                <a:solidFill>
                  <a:prstClr val="black"/>
                </a:solidFill>
                <a:latin typeface="Times New Roman" panose="02020603050405020304" pitchFamily="18" charset="0"/>
                <a:cs typeface="Times New Roman" panose="02020603050405020304" pitchFamily="18" charset="0"/>
              </a:rPr>
              <a:t>для работы на интернет-платформах </a:t>
            </a:r>
            <a:r>
              <a:rPr lang="ru-RU" sz="1532" dirty="0">
                <a:solidFill>
                  <a:prstClr val="black"/>
                </a:solidFill>
                <a:latin typeface="Times New Roman" panose="02020603050405020304" pitchFamily="18" charset="0"/>
                <a:cs typeface="Times New Roman" panose="02020603050405020304" pitchFamily="18" charset="0"/>
              </a:rPr>
              <a:t>заказчик и исполнитель </a:t>
            </a:r>
            <a:r>
              <a:rPr lang="ru-RU" sz="1532" b="1" dirty="0">
                <a:solidFill>
                  <a:srgbClr val="0000CC"/>
                </a:solidFill>
                <a:latin typeface="Times New Roman" panose="02020603050405020304" pitchFamily="18" charset="0"/>
                <a:cs typeface="Times New Roman" panose="02020603050405020304" pitchFamily="18" charset="0"/>
              </a:rPr>
              <a:t>регистрируются</a:t>
            </a:r>
            <a:r>
              <a:rPr lang="ru-RU" sz="1532" dirty="0">
                <a:solidFill>
                  <a:prstClr val="black"/>
                </a:solidFill>
                <a:latin typeface="Times New Roman" panose="02020603050405020304" pitchFamily="18" charset="0"/>
                <a:cs typeface="Times New Roman" panose="02020603050405020304" pitchFamily="18" charset="0"/>
              </a:rPr>
              <a:t> на соответствующей платформе (или в мобильном приложении платформенной занятости). Если исполнителем является юрид. лицо, для выполнения работ, оказания услуг, оно привлекает работников, с которыми оформлены трудовые отношения.</a:t>
            </a:r>
          </a:p>
          <a:p>
            <a:pPr defTabSz="844083"/>
            <a:r>
              <a:rPr lang="ru-RU" sz="1532" dirty="0">
                <a:solidFill>
                  <a:prstClr val="black"/>
                </a:solidFill>
                <a:latin typeface="Times New Roman" panose="02020603050405020304" pitchFamily="18" charset="0"/>
                <a:cs typeface="Times New Roman" panose="02020603050405020304" pitchFamily="18" charset="0"/>
              </a:rPr>
              <a:t>Если исполнителем является физ. лицо – работы и услуги выполняются самостоятельно, если иное не предусмотрено соглашением. </a:t>
            </a:r>
          </a:p>
        </p:txBody>
      </p:sp>
    </p:spTree>
    <p:extLst>
      <p:ext uri="{BB962C8B-B14F-4D97-AF65-F5344CB8AC3E}">
        <p14:creationId xmlns:p14="http://schemas.microsoft.com/office/powerpoint/2010/main" val="25535804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22CA77F-4E5B-366A-B858-ECEC13EB7816}"/>
              </a:ext>
            </a:extLst>
          </p:cNvPr>
          <p:cNvSpPr txBox="1"/>
          <p:nvPr/>
        </p:nvSpPr>
        <p:spPr>
          <a:xfrm>
            <a:off x="304800" y="228600"/>
            <a:ext cx="8763000" cy="520142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 23. Электронная биржа труда</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Электронная биржа труда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объект информатизации, представляющий собой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единую цифровую платформу занятости</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для соискателей и работодателей, обеспечивающую поиск работы и содействие в подборе персонала, оказание услуг в сфере занятости в электронном и проактивном формате, в соответствии с СК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Закон РК «О занятости  населения»</a:t>
            </a: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п.38) ст. 1</a:t>
            </a: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гос. информационный портал «Электронная биржа труда» - ИС, содержащая единую информационную базу рынка труда.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660" b="1" i="0" u="none" strike="noStrike" kern="1200" cap="none" spc="0" normalizeH="0" baseline="0" noProof="0" dirty="0">
                <a:ln>
                  <a:noFill/>
                </a:ln>
                <a:solidFill>
                  <a:srgbClr val="0033CC"/>
                </a:solidFill>
                <a:effectLst/>
                <a:uLnTx/>
                <a:uFillTx/>
                <a:latin typeface="Times New Roman" panose="02020603050405020304" pitchFamily="18" charset="0"/>
                <a:ea typeface="+mn-ea"/>
                <a:cs typeface="Times New Roman" panose="02020603050405020304" pitchFamily="18" charset="0"/>
              </a:rPr>
              <a:t>Электронная биржа труда enbek.kz</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Закона РК « О гос. услугах» </a:t>
            </a: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 21-1</a:t>
            </a: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Оказание проактивных услуг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осуществляется посредством ИС гос. органов при регистрации телефонного номера абонентского устройства сотовой связи услугополучателя на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веб-портале «электронного правительства»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наличии согласия услугополучателя на сбор и обработку персональных данных, полученного посредством гос. сервиса контроля доступа к персональным данным.</a:t>
            </a: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16084839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2165EAC-D345-69C6-E708-D281E70EFF67}"/>
              </a:ext>
            </a:extLst>
          </p:cNvPr>
          <p:cNvSpPr txBox="1"/>
          <p:nvPr/>
        </p:nvSpPr>
        <p:spPr>
          <a:xfrm>
            <a:off x="98389" y="152400"/>
            <a:ext cx="8953265" cy="2685800"/>
          </a:xfrm>
          <a:prstGeom prst="rect">
            <a:avLst/>
          </a:prstGeom>
          <a:noFill/>
        </p:spPr>
        <p:txBody>
          <a:bodyPr wrap="square">
            <a:spAutoFit/>
          </a:bodyPr>
          <a:lstStyle/>
          <a:p>
            <a:pPr defTabSz="844083"/>
            <a:r>
              <a:rPr lang="ru-RU" sz="1532" b="1" dirty="0">
                <a:solidFill>
                  <a:prstClr val="black"/>
                </a:solidFill>
                <a:latin typeface="Times New Roman" panose="02020603050405020304" pitchFamily="18" charset="0"/>
                <a:cs typeface="Times New Roman" panose="02020603050405020304" pitchFamily="18" charset="0"/>
              </a:rPr>
              <a:t>Статья 102. Платформенная занятость</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1. Платформенная занятость представляет собой вид деятельности по оказанию услуг или выполнению работ с использованием интернет-платформ и (или) мобильных приложений платформенной занятости.</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3. Для осуществления платформенной занятости заказчик и исполнитель регистрируются на интернет-платформе и (или) в мобильном приложении платформенной занятости.</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4. В случае привлечения исполнителем – юр. лицом работников для оказания услуг и выполнения работ с использованием интернет-платформ и (или) мобильных приложений платформенной занятости трудовые отношения с ними оформляются в соответствии с  ТК РК.</a:t>
            </a:r>
          </a:p>
        </p:txBody>
      </p:sp>
    </p:spTree>
    <p:extLst>
      <p:ext uri="{BB962C8B-B14F-4D97-AF65-F5344CB8AC3E}">
        <p14:creationId xmlns:p14="http://schemas.microsoft.com/office/powerpoint/2010/main" val="30953093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8C775-9B33-4AF7-DBAD-A14FFAD028B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B6297C0-DBB7-08F7-9BC9-378FA0CC36F8}"/>
              </a:ext>
            </a:extLst>
          </p:cNvPr>
          <p:cNvSpPr txBox="1"/>
          <p:nvPr/>
        </p:nvSpPr>
        <p:spPr>
          <a:xfrm>
            <a:off x="152400" y="304800"/>
            <a:ext cx="2895600" cy="8586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Настройка для оперативности и удобства поиска в 1 С</a:t>
            </a:r>
            <a:endParaRPr kumimoji="0" lang="en-US"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4" name="Рисунок 3" descr="Изображение выглядит как текст, снимок экрана, программное обеспечение, число&#10;&#10;Автоматически созданное описание">
            <a:extLst>
              <a:ext uri="{FF2B5EF4-FFF2-40B4-BE49-F238E27FC236}">
                <a16:creationId xmlns:a16="http://schemas.microsoft.com/office/drawing/2014/main" id="{524620F6-689C-B826-9D5D-7B3C4D2E8D6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556" t="11719" r="5180" b="37372"/>
          <a:stretch/>
        </p:blipFill>
        <p:spPr bwMode="auto">
          <a:xfrm>
            <a:off x="3166811" y="122208"/>
            <a:ext cx="5696439" cy="2125692"/>
          </a:xfrm>
          <a:prstGeom prst="rect">
            <a:avLst/>
          </a:prstGeom>
          <a:noFill/>
          <a:ln>
            <a:noFill/>
          </a:ln>
          <a:extLst>
            <a:ext uri="{53640926-AAD7-44D8-BBD7-CCE9431645EC}">
              <a14:shadowObscured xmlns:a14="http://schemas.microsoft.com/office/drawing/2010/main"/>
            </a:ext>
          </a:extLst>
        </p:spPr>
      </p:pic>
      <p:pic>
        <p:nvPicPr>
          <p:cNvPr id="6" name="Рисунок 5" descr="Изображение выглядит как текст, снимок экрана, программное обеспечение, Значок на компьютере&#10;&#10;Автоматически созданное описание">
            <a:extLst>
              <a:ext uri="{FF2B5EF4-FFF2-40B4-BE49-F238E27FC236}">
                <a16:creationId xmlns:a16="http://schemas.microsoft.com/office/drawing/2014/main" id="{DFD4B742-0FDE-B6BA-F64F-67C1A36CEF5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804" t="13163" r="26703" b="51733"/>
          <a:stretch/>
        </p:blipFill>
        <p:spPr bwMode="auto">
          <a:xfrm>
            <a:off x="100915" y="1149166"/>
            <a:ext cx="6131791" cy="2152650"/>
          </a:xfrm>
          <a:prstGeom prst="rect">
            <a:avLst/>
          </a:prstGeom>
          <a:noFill/>
          <a:ln>
            <a:noFill/>
          </a:ln>
          <a:extLst>
            <a:ext uri="{53640926-AAD7-44D8-BBD7-CCE9431645EC}">
              <a14:shadowObscured xmlns:a14="http://schemas.microsoft.com/office/drawing/2010/main"/>
            </a:ext>
          </a:extLst>
        </p:spPr>
      </p:pic>
      <p:pic>
        <p:nvPicPr>
          <p:cNvPr id="7" name="Рисунок 6" descr="Изображение выглядит как текст, снимок экрана, программное обеспечение, число&#10;&#10;Автоматически созданное описание">
            <a:extLst>
              <a:ext uri="{FF2B5EF4-FFF2-40B4-BE49-F238E27FC236}">
                <a16:creationId xmlns:a16="http://schemas.microsoft.com/office/drawing/2014/main" id="{76694BA5-9A74-17BB-36D9-DD8A9103E54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636" t="11570" r="36261" b="28603"/>
          <a:stretch/>
        </p:blipFill>
        <p:spPr bwMode="auto">
          <a:xfrm>
            <a:off x="3505200" y="3124200"/>
            <a:ext cx="5019662" cy="353429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108806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22CA77F-4E5B-366A-B858-ECEC13EB7816}"/>
              </a:ext>
            </a:extLst>
          </p:cNvPr>
          <p:cNvSpPr txBox="1"/>
          <p:nvPr/>
        </p:nvSpPr>
        <p:spPr>
          <a:xfrm>
            <a:off x="304800" y="226903"/>
            <a:ext cx="8763000" cy="6989606"/>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 23. Электронная биржа труда</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Электронная биржа труда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объект информатизации, представляющий собой единую цифровую платформу занятости для соискателей и работодателей, обеспечивающую поиск работы и содействие в подборе персонала, оказание услуг в сфере занятости в электронном и проактивном формате, в соответствии с СК .</a:t>
            </a: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Закон РК «О занятости  населения»</a:t>
            </a: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п.38) ст. 1</a:t>
            </a: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гос. информационный портал «Электронная биржа труда» - ИС, содержащая единую информационную базу рынка труда.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660" b="1" i="0" u="none" strike="noStrike" kern="1200" cap="none" spc="0" normalizeH="0" baseline="0" noProof="0" dirty="0">
                <a:ln>
                  <a:noFill/>
                </a:ln>
                <a:solidFill>
                  <a:srgbClr val="0033CC"/>
                </a:solidFill>
                <a:effectLst/>
                <a:uLnTx/>
                <a:uFillTx/>
                <a:latin typeface="Times New Roman" panose="02020603050405020304" pitchFamily="18" charset="0"/>
                <a:ea typeface="+mn-ea"/>
                <a:cs typeface="Times New Roman" panose="02020603050405020304" pitchFamily="18" charset="0"/>
              </a:rPr>
              <a:t>Электронная биржа труда enbek.kz</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 24. Цифровая карта семьи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(нововведение)</a:t>
            </a: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Цифровая карта семьи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аналитическое решение, реализованное на информационно-коммуникационной платформе «электронного правительства», которое позволяет формировать и сегментировать списки семей (лиц) по уровню их социального благополучия.</a:t>
            </a: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Сведения Цифровой карты семьи являются основанием для определения потенциально нуждающихся лиц (семей) в мерах социальной защиты, в т.ч. оказания проактивных гос. услуг гос. органами и (или) организациями в соответствии с СК и (или) действующим законодательством РК.</a:t>
            </a: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Методика определения социального благополучия семьи (лица) разрабатывается и утверждается уполномоченным гос. органом по согласованию с уполномоченным органом в сфере информатизации.</a:t>
            </a: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Основная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цель ее внедрения-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-обеспечение  равного доступа граждан РК к системе гос. поддержки.</a:t>
            </a:r>
            <a:endParaRPr kumimoji="0" lang="ru-RU" sz="166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66984302"/>
      </p:ext>
    </p:extLst>
  </p:cSld>
  <p:clrMapOvr>
    <a:masterClrMapping/>
  </p:clrMapOvr>
</p:sld>
</file>

<file path=ppt/theme/theme1.xml><?xml version="1.0" encoding="utf-8"?>
<a:theme xmlns:a="http://schemas.openxmlformats.org/drawingml/2006/main" name="1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9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Правила сертификации аудитора фон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Правила сертификации аудитора фон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7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13681</TotalTime>
  <Words>15781</Words>
  <Application>Microsoft Office PowerPoint</Application>
  <PresentationFormat>Экран (4:3)</PresentationFormat>
  <Paragraphs>1083</Paragraphs>
  <Slides>81</Slides>
  <Notes>8</Notes>
  <HiddenSlides>0</HiddenSlides>
  <MMClips>0</MMClips>
  <ScaleCrop>false</ScaleCrop>
  <HeadingPairs>
    <vt:vector size="6" baseType="variant">
      <vt:variant>
        <vt:lpstr>Использованные шрифты</vt:lpstr>
      </vt:variant>
      <vt:variant>
        <vt:i4>11</vt:i4>
      </vt:variant>
      <vt:variant>
        <vt:lpstr>Тема</vt:lpstr>
      </vt:variant>
      <vt:variant>
        <vt:i4>5</vt:i4>
      </vt:variant>
      <vt:variant>
        <vt:lpstr>Заголовки слайдов</vt:lpstr>
      </vt:variant>
      <vt:variant>
        <vt:i4>81</vt:i4>
      </vt:variant>
    </vt:vector>
  </HeadingPairs>
  <TitlesOfParts>
    <vt:vector size="97" baseType="lpstr">
      <vt:lpstr>Arial</vt:lpstr>
      <vt:lpstr>Calibri</vt:lpstr>
      <vt:lpstr>Calibri Light</vt:lpstr>
      <vt:lpstr>Corbel</vt:lpstr>
      <vt:lpstr>Gill Sans MT</vt:lpstr>
      <vt:lpstr>Liberation Serif</vt:lpstr>
      <vt:lpstr>Lucida Grande</vt:lpstr>
      <vt:lpstr>Times New Roman</vt:lpstr>
      <vt:lpstr>Trebuchet MS</vt:lpstr>
      <vt:lpstr>Wingdings</vt:lpstr>
      <vt:lpstr>Wingdings 2</vt:lpstr>
      <vt:lpstr>1_болванка </vt:lpstr>
      <vt:lpstr>9_болванка </vt:lpstr>
      <vt:lpstr>Правила сертификации аудитора фон 2</vt:lpstr>
      <vt:lpstr>1_Правила сертификации аудитора фон 2</vt:lpstr>
      <vt:lpstr>7_болванка </vt:lpstr>
      <vt:lpstr>Презентация PowerPoint</vt:lpstr>
      <vt:lpstr>Презентация PowerPoint</vt:lpstr>
      <vt:lpstr>Социальный кодекс</vt:lpstr>
      <vt:lpstr>Социальные платежи</vt:lpstr>
      <vt:lpstr>Статья 1. Основные понятия, используемые в настоящем Кодексе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Глава 18. Социальные отчисления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Трансформация программы «Серебряный возраст»</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Sony</dc:creator>
  <cp:lastModifiedBy>Aigerim Galyamova</cp:lastModifiedBy>
  <cp:revision>1137</cp:revision>
  <dcterms:created xsi:type="dcterms:W3CDTF">2020-05-22T09:05:52Z</dcterms:created>
  <dcterms:modified xsi:type="dcterms:W3CDTF">2024-06-25T06:28:01Z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2020-05-21T00:00:00Z</vt:filetime>
  </property>
  <property fmtid="{D5CDD505-2E9C-101B-9397-08002B2CF9AE}" pid="3" name="LastSaved">
    <vt:filetime>2020-05-22T00:00:00Z</vt:filetime>
  </property>
</Properties>
</file>