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8" r:id="rId1"/>
    <p:sldMasterId id="2147483830" r:id="rId2"/>
    <p:sldMasterId id="2147483849" r:id="rId3"/>
    <p:sldMasterId id="2147483868" r:id="rId4"/>
  </p:sldMasterIdLst>
  <p:notesMasterIdLst>
    <p:notesMasterId r:id="rId115"/>
  </p:notesMasterIdLst>
  <p:sldIdLst>
    <p:sldId id="2516" r:id="rId5"/>
    <p:sldId id="2478" r:id="rId6"/>
    <p:sldId id="2329" r:id="rId7"/>
    <p:sldId id="2732" r:id="rId8"/>
    <p:sldId id="1639" r:id="rId9"/>
    <p:sldId id="1512" r:id="rId10"/>
    <p:sldId id="1784" r:id="rId11"/>
    <p:sldId id="1785" r:id="rId12"/>
    <p:sldId id="2825" r:id="rId13"/>
    <p:sldId id="2073" r:id="rId14"/>
    <p:sldId id="2675" r:id="rId15"/>
    <p:sldId id="2676" r:id="rId16"/>
    <p:sldId id="2674" r:id="rId17"/>
    <p:sldId id="2673" r:id="rId18"/>
    <p:sldId id="2671" r:id="rId19"/>
    <p:sldId id="2672" r:id="rId20"/>
    <p:sldId id="1461" r:id="rId21"/>
    <p:sldId id="2669" r:id="rId22"/>
    <p:sldId id="2670" r:id="rId23"/>
    <p:sldId id="1419" r:id="rId24"/>
    <p:sldId id="1421" r:id="rId25"/>
    <p:sldId id="1422" r:id="rId26"/>
    <p:sldId id="1424" r:id="rId27"/>
    <p:sldId id="1468" r:id="rId28"/>
    <p:sldId id="1469" r:id="rId29"/>
    <p:sldId id="1470" r:id="rId30"/>
    <p:sldId id="1471" r:id="rId31"/>
    <p:sldId id="1423" r:id="rId32"/>
    <p:sldId id="1425" r:id="rId33"/>
    <p:sldId id="1426" r:id="rId34"/>
    <p:sldId id="1427" r:id="rId35"/>
    <p:sldId id="1428" r:id="rId36"/>
    <p:sldId id="1432" r:id="rId37"/>
    <p:sldId id="1431" r:id="rId38"/>
    <p:sldId id="1433" r:id="rId39"/>
    <p:sldId id="1429" r:id="rId40"/>
    <p:sldId id="1430" r:id="rId41"/>
    <p:sldId id="1435" r:id="rId42"/>
    <p:sldId id="1436" r:id="rId43"/>
    <p:sldId id="1438" r:id="rId44"/>
    <p:sldId id="1437" r:id="rId45"/>
    <p:sldId id="1482" r:id="rId46"/>
    <p:sldId id="1434" r:id="rId47"/>
    <p:sldId id="1439" r:id="rId48"/>
    <p:sldId id="1440" r:id="rId49"/>
    <p:sldId id="1459" r:id="rId50"/>
    <p:sldId id="1483" r:id="rId51"/>
    <p:sldId id="1462" r:id="rId52"/>
    <p:sldId id="1464" r:id="rId53"/>
    <p:sldId id="1463" r:id="rId54"/>
    <p:sldId id="1465" r:id="rId55"/>
    <p:sldId id="1466" r:id="rId56"/>
    <p:sldId id="1467" r:id="rId57"/>
    <p:sldId id="1484" r:id="rId58"/>
    <p:sldId id="1485" r:id="rId59"/>
    <p:sldId id="1486" r:id="rId60"/>
    <p:sldId id="1487" r:id="rId61"/>
    <p:sldId id="1488" r:id="rId62"/>
    <p:sldId id="1473" r:id="rId63"/>
    <p:sldId id="1472" r:id="rId64"/>
    <p:sldId id="1474" r:id="rId65"/>
    <p:sldId id="1475" r:id="rId66"/>
    <p:sldId id="1477" r:id="rId67"/>
    <p:sldId id="1476" r:id="rId68"/>
    <p:sldId id="1479" r:id="rId69"/>
    <p:sldId id="1480" r:id="rId70"/>
    <p:sldId id="1481" r:id="rId71"/>
    <p:sldId id="1478" r:id="rId72"/>
    <p:sldId id="1460" r:id="rId73"/>
    <p:sldId id="2668" r:id="rId74"/>
    <p:sldId id="2663" r:id="rId75"/>
    <p:sldId id="2662" r:id="rId76"/>
    <p:sldId id="1441" r:id="rId77"/>
    <p:sldId id="1442" r:id="rId78"/>
    <p:sldId id="1443" r:id="rId79"/>
    <p:sldId id="1444" r:id="rId80"/>
    <p:sldId id="1445" r:id="rId81"/>
    <p:sldId id="1447" r:id="rId82"/>
    <p:sldId id="1446" r:id="rId83"/>
    <p:sldId id="1448" r:id="rId84"/>
    <p:sldId id="1450" r:id="rId85"/>
    <p:sldId id="1449" r:id="rId86"/>
    <p:sldId id="1451" r:id="rId87"/>
    <p:sldId id="1452" r:id="rId88"/>
    <p:sldId id="1453" r:id="rId89"/>
    <p:sldId id="1454" r:id="rId90"/>
    <p:sldId id="1455" r:id="rId91"/>
    <p:sldId id="1456" r:id="rId92"/>
    <p:sldId id="1457" r:id="rId93"/>
    <p:sldId id="1458" r:id="rId94"/>
    <p:sldId id="1489" r:id="rId95"/>
    <p:sldId id="1490" r:id="rId96"/>
    <p:sldId id="1491" r:id="rId97"/>
    <p:sldId id="1492" r:id="rId98"/>
    <p:sldId id="1493" r:id="rId99"/>
    <p:sldId id="1494" r:id="rId100"/>
    <p:sldId id="1495" r:id="rId101"/>
    <p:sldId id="1496" r:id="rId102"/>
    <p:sldId id="2645" r:id="rId103"/>
    <p:sldId id="2665" r:id="rId104"/>
    <p:sldId id="2826" r:id="rId105"/>
    <p:sldId id="2666" r:id="rId106"/>
    <p:sldId id="2664" r:id="rId107"/>
    <p:sldId id="2656" r:id="rId108"/>
    <p:sldId id="2657" r:id="rId109"/>
    <p:sldId id="2646" r:id="rId110"/>
    <p:sldId id="2408" r:id="rId111"/>
    <p:sldId id="646" r:id="rId112"/>
    <p:sldId id="2310" r:id="rId113"/>
    <p:sldId id="2406" r:id="rId114"/>
  </p:sldIdLst>
  <p:sldSz cx="9144000" cy="6858000" type="screen4x3"/>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Зарина Галямова" initials="ЗГ" lastIdx="3" clrIdx="0">
    <p:extLst>
      <p:ext uri="{19B8F6BF-5375-455C-9EA6-DF929625EA0E}">
        <p15:presenceInfo xmlns:p15="http://schemas.microsoft.com/office/powerpoint/2012/main" userId="8dfa6c4c709944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B89"/>
    <a:srgbClr val="E0EACC"/>
    <a:srgbClr val="CCE892"/>
    <a:srgbClr val="D0E4A6"/>
    <a:srgbClr val="FFFFFF"/>
    <a:srgbClr val="9BBB59"/>
    <a:srgbClr val="9AB95B"/>
    <a:srgbClr val="809E43"/>
    <a:srgbClr val="B9E06A"/>
    <a:srgbClr val="5AB3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4" autoAdjust="0"/>
    <p:restoredTop sz="93792" autoAdjust="0"/>
  </p:normalViewPr>
  <p:slideViewPr>
    <p:cSldViewPr>
      <p:cViewPr varScale="1">
        <p:scale>
          <a:sx n="100" d="100"/>
          <a:sy n="100" d="100"/>
        </p:scale>
        <p:origin x="963" y="79"/>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6801D41A-DA17-4C28-A0E9-0805F4E3ABC5}" type="datetimeFigureOut">
              <a:rPr lang="ru-RU" smtClean="0"/>
              <a:t>25.06.2024</a:t>
            </a:fld>
            <a:endParaRPr lang="ru-RU"/>
          </a:p>
        </p:txBody>
      </p:sp>
      <p:sp>
        <p:nvSpPr>
          <p:cNvPr id="4" name="Образ слайда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8EF3FA03-A494-4F1F-8A24-9E48176D72C2}" type="slidenum">
              <a:rPr lang="ru-RU" smtClean="0"/>
              <a:t>‹#›</a:t>
            </a:fld>
            <a:endParaRPr lang="ru-RU"/>
          </a:p>
        </p:txBody>
      </p:sp>
    </p:spTree>
    <p:extLst>
      <p:ext uri="{BB962C8B-B14F-4D97-AF65-F5344CB8AC3E}">
        <p14:creationId xmlns:p14="http://schemas.microsoft.com/office/powerpoint/2010/main" val="1647294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371600" y="1143000"/>
            <a:ext cx="41148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823536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6783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72A5A-B22B-FB58-0A26-07467F9BE38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CBCCD80-E302-3996-6114-121B7563FB1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DC304D2-8831-B737-D192-0C508C60942E}"/>
              </a:ext>
            </a:extLst>
          </p:cNvPr>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a:extLst>
              <a:ext uri="{FF2B5EF4-FFF2-40B4-BE49-F238E27FC236}">
                <a16:creationId xmlns:a16="http://schemas.microsoft.com/office/drawing/2014/main" id="{C5B515BE-2B58-D7F4-E07B-642A799370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3883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28717-D6DA-38B9-852C-15A3AC20F98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46CB735-FB24-AFFA-E641-FA9BE025BDF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6CEF1FB-40D9-B671-ABA0-AE2B2C59C648}"/>
              </a:ext>
            </a:extLst>
          </p:cNvPr>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a:extLst>
              <a:ext uri="{FF2B5EF4-FFF2-40B4-BE49-F238E27FC236}">
                <a16:creationId xmlns:a16="http://schemas.microsoft.com/office/drawing/2014/main" id="{C4D9D8EE-813C-925F-3D04-0AE31815CB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719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76A3A-E3BD-65FF-7CE3-81E9D29DDBE7}"/>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FA2A7D5-164D-EA26-A054-E5780F0CBA9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7B32456-D287-2A9C-54AA-D42CABA70B85}"/>
              </a:ext>
            </a:extLst>
          </p:cNvPr>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a:extLst>
              <a:ext uri="{FF2B5EF4-FFF2-40B4-BE49-F238E27FC236}">
                <a16:creationId xmlns:a16="http://schemas.microsoft.com/office/drawing/2014/main" id="{0F4B1F64-2AF7-71DC-5452-CCD6133671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7780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3EB8D-6DF0-318D-C27B-020A6D55992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E029324-828F-9168-767A-C04A28DEAF9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683A651-BAB2-F189-E84D-2D7B34BBC0B3}"/>
              </a:ext>
            </a:extLst>
          </p:cNvPr>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a:extLst>
              <a:ext uri="{FF2B5EF4-FFF2-40B4-BE49-F238E27FC236}">
                <a16:creationId xmlns:a16="http://schemas.microsoft.com/office/drawing/2014/main" id="{033D6F80-59A6-A3E9-DECB-D19330EE58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0795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F9343-6F9C-9A56-3A61-2FEC5E645A5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325A26B-3811-8C63-07A0-7E5C37C9770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CB81EAA-ACD1-F0D0-8D18-EBB05AF4264A}"/>
              </a:ext>
            </a:extLst>
          </p:cNvPr>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a:extLst>
              <a:ext uri="{FF2B5EF4-FFF2-40B4-BE49-F238E27FC236}">
                <a16:creationId xmlns:a16="http://schemas.microsoft.com/office/drawing/2014/main" id="{7BF402C8-0D0F-5D3D-F61E-EF5C1CD206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112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7B59F-6094-9A1E-9E83-34B8D021125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DD6764A5-87EB-E21D-CAFF-6F11F3FDC70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DECEE53-0BE9-1B11-50B1-DEAF17A089AC}"/>
              </a:ext>
            </a:extLst>
          </p:cNvPr>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a:extLst>
              <a:ext uri="{FF2B5EF4-FFF2-40B4-BE49-F238E27FC236}">
                <a16:creationId xmlns:a16="http://schemas.microsoft.com/office/drawing/2014/main" id="{19073A88-3803-11D5-FB93-D5CAB62E52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1298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39365-7689-FD68-F668-FB6223149DB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B97FE4C-EC1E-59F6-6BDA-23CD22A0FD0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DC4116B-FFEC-2EB5-487D-6E82B4588B53}"/>
              </a:ext>
            </a:extLst>
          </p:cNvPr>
          <p:cNvSpPr>
            <a:spLocks noGrp="1"/>
          </p:cNvSpPr>
          <p:nvPr>
            <p:ph type="body" idx="1"/>
          </p:nvPr>
        </p:nvSpPr>
        <p:spPr/>
        <p:txBody>
          <a:bodyPr/>
          <a:lstStyle/>
          <a:p>
            <a:endParaRPr lang="ru-RU" sz="1200"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Коэффициент повышения не применяется</a:t>
            </a:r>
          </a:p>
          <a:p>
            <a:endParaRPr lang="ru-RU" dirty="0"/>
          </a:p>
        </p:txBody>
      </p:sp>
      <p:sp>
        <p:nvSpPr>
          <p:cNvPr id="4" name="Номер слайда 3">
            <a:extLst>
              <a:ext uri="{FF2B5EF4-FFF2-40B4-BE49-F238E27FC236}">
                <a16:creationId xmlns:a16="http://schemas.microsoft.com/office/drawing/2014/main" id="{1718FAFC-3E63-588C-9CEE-811294BCD6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838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2504855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3739773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16763070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7" y="428607"/>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4285956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815472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87910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545598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69" b="1">
                <a:latin typeface="Arial"/>
                <a:cs typeface="Arial"/>
              </a:defRPr>
            </a:lvl1pPr>
          </a:lstStyle>
          <a:p>
            <a:endParaRPr/>
          </a:p>
        </p:txBody>
      </p:sp>
      <p:sp>
        <p:nvSpPr>
          <p:cNvPr id="3" name="Holder 3"/>
          <p:cNvSpPr>
            <a:spLocks noGrp="1"/>
          </p:cNvSpPr>
          <p:nvPr>
            <p:ph sz="half" idx="2"/>
          </p:nvPr>
        </p:nvSpPr>
        <p:spPr>
          <a:xfrm>
            <a:off x="383540" y="1643635"/>
            <a:ext cx="3994150" cy="340863"/>
          </a:xfrm>
          <a:prstGeom prst="rect">
            <a:avLst/>
          </a:prstGeom>
        </p:spPr>
        <p:txBody>
          <a:bodyPr wrap="square" lIns="0" tIns="0" rIns="0" bIns="0">
            <a:spAutoFit/>
          </a:bodyPr>
          <a:lstStyle>
            <a:lvl1pPr>
              <a:defRPr sz="2215" b="1">
                <a:solidFill>
                  <a:schemeClr val="bg1"/>
                </a:solidFill>
                <a:latin typeface="Arial"/>
                <a:cs typeface="Arial"/>
              </a:defRPr>
            </a:lvl1pPr>
          </a:lstStyle>
          <a:p>
            <a:endParaRPr/>
          </a:p>
        </p:txBody>
      </p:sp>
      <p:sp>
        <p:nvSpPr>
          <p:cNvPr id="4" name="Holder 4"/>
          <p:cNvSpPr>
            <a:spLocks noGrp="1"/>
          </p:cNvSpPr>
          <p:nvPr>
            <p:ph sz="half" idx="3"/>
          </p:nvPr>
        </p:nvSpPr>
        <p:spPr>
          <a:xfrm>
            <a:off x="4880228" y="1643635"/>
            <a:ext cx="3613150" cy="340863"/>
          </a:xfrm>
          <a:prstGeom prst="rect">
            <a:avLst/>
          </a:prstGeom>
        </p:spPr>
        <p:txBody>
          <a:bodyPr wrap="square" lIns="0" tIns="0" rIns="0" bIns="0">
            <a:spAutoFit/>
          </a:bodyPr>
          <a:lstStyle>
            <a:lvl1pPr>
              <a:defRPr sz="221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Gill Sans MT" pitchFamily="34" charset="0"/>
              <a:cs typeface="Arial" charset="0"/>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Gill Sans MT" pitchFamily="34" charset="0"/>
                <a:cs typeface="Arial" charset="0"/>
              </a:rPr>
              <a:pPr fontAlgn="base">
                <a:spcBef>
                  <a:spcPct val="0"/>
                </a:spcBef>
                <a:spcAft>
                  <a:spcPct val="0"/>
                </a:spcAft>
                <a:defRPr/>
              </a:pPr>
              <a:t>6/25/2024</a:t>
            </a:fld>
            <a:endParaRPr lang="en-US">
              <a:solidFill>
                <a:prstClr val="black">
                  <a:tint val="75000"/>
                </a:prstClr>
              </a:solidFill>
              <a:latin typeface="Gill Sans MT" pitchFamily="34" charset="0"/>
              <a:cs typeface="Arial" charset="0"/>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Gill Sans MT" pitchFamily="34" charset="0"/>
                <a:cs typeface="Arial" charset="0"/>
              </a:rPr>
              <a:pPr fontAlgn="base">
                <a:spcBef>
                  <a:spcPct val="0"/>
                </a:spcBef>
                <a:spcAft>
                  <a:spcPct val="0"/>
                </a:spcAft>
                <a:defRPr/>
              </a:pPr>
              <a:t>‹#›</a:t>
            </a:fld>
            <a:endParaRPr lang="ru-RU">
              <a:solidFill>
                <a:prstClr val="black">
                  <a:tint val="75000"/>
                </a:prstClr>
              </a:solidFill>
              <a:latin typeface="Gill Sans MT" pitchFamily="34" charset="0"/>
              <a:cs typeface="Arial" charset="0"/>
            </a:endParaRPr>
          </a:p>
        </p:txBody>
      </p:sp>
    </p:spTree>
    <p:extLst>
      <p:ext uri="{BB962C8B-B14F-4D97-AF65-F5344CB8AC3E}">
        <p14:creationId xmlns:p14="http://schemas.microsoft.com/office/powerpoint/2010/main" val="21732090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531" y="186342"/>
            <a:ext cx="7771070" cy="788471"/>
          </a:xfrm>
        </p:spPr>
        <p:txBody>
          <a:bodyPr lIns="0" tIns="0" rIns="0" bIns="0" anchor="b" anchorCtr="0">
            <a:noAutofit/>
          </a:bodyPr>
          <a:lstStyle>
            <a:lvl1pPr algn="l">
              <a:defRPr sz="1800">
                <a:solidFill>
                  <a:schemeClr val="tx2"/>
                </a:solidFill>
              </a:defRPr>
            </a:lvl1pPr>
          </a:lstStyle>
          <a:p>
            <a:r>
              <a:rPr lang="en-GB"/>
              <a:t>Click to edit Master title style</a:t>
            </a:r>
            <a:endParaRPr lang="en-US" dirty="0"/>
          </a:p>
        </p:txBody>
      </p:sp>
      <p:sp>
        <p:nvSpPr>
          <p:cNvPr id="12" name="Text Placeholder 5"/>
          <p:cNvSpPr>
            <a:spLocks noGrp="1"/>
          </p:cNvSpPr>
          <p:nvPr>
            <p:ph type="body" sz="quarter" idx="13"/>
          </p:nvPr>
        </p:nvSpPr>
        <p:spPr>
          <a:xfrm>
            <a:off x="458528" y="1110516"/>
            <a:ext cx="7771071" cy="4466167"/>
          </a:xfrm>
        </p:spPr>
        <p:txBody>
          <a:bodyPr lIns="0" tIns="0" rIns="0" bIns="0">
            <a:noAutofit/>
          </a:bodyPr>
          <a:lstStyle>
            <a:lvl1pPr marL="155983" indent="-155983">
              <a:lnSpc>
                <a:spcPts val="1787"/>
              </a:lnSpc>
              <a:spcBef>
                <a:spcPts val="0"/>
              </a:spcBef>
              <a:spcAft>
                <a:spcPts val="975"/>
              </a:spcAft>
              <a:buClrTx/>
              <a:defRPr sz="1315">
                <a:solidFill>
                  <a:schemeClr val="bg2"/>
                </a:solidFill>
              </a:defRPr>
            </a:lvl1pPr>
            <a:lvl2pPr marL="334247" indent="-155983">
              <a:lnSpc>
                <a:spcPts val="1787"/>
              </a:lnSpc>
              <a:spcBef>
                <a:spcPts val="0"/>
              </a:spcBef>
              <a:spcAft>
                <a:spcPts val="975"/>
              </a:spcAft>
              <a:buFont typeface="Lucida Grande"/>
              <a:buChar char="–"/>
              <a:defRPr sz="1315">
                <a:solidFill>
                  <a:schemeClr val="bg2"/>
                </a:solidFill>
              </a:defRPr>
            </a:lvl2pPr>
            <a:lvl3pPr marL="519941" indent="-155983">
              <a:lnSpc>
                <a:spcPts val="1787"/>
              </a:lnSpc>
              <a:spcBef>
                <a:spcPts val="0"/>
              </a:spcBef>
              <a:spcAft>
                <a:spcPts val="975"/>
              </a:spcAft>
              <a:buFont typeface="Lucida Grande"/>
              <a:buChar char="–"/>
              <a:defRPr sz="1315">
                <a:solidFill>
                  <a:schemeClr val="bg2"/>
                </a:solidFill>
              </a:defRPr>
            </a:lvl3pPr>
            <a:lvl4pPr marL="705633" indent="-155983">
              <a:lnSpc>
                <a:spcPts val="1787"/>
              </a:lnSpc>
              <a:spcBef>
                <a:spcPts val="0"/>
              </a:spcBef>
              <a:spcAft>
                <a:spcPts val="975"/>
              </a:spcAft>
              <a:buFont typeface="Lucida Grande"/>
              <a:buChar char="–"/>
              <a:defRPr sz="1315">
                <a:solidFill>
                  <a:schemeClr val="bg2"/>
                </a:solidFill>
              </a:defRPr>
            </a:lvl4pPr>
            <a:lvl5pPr marL="891326" indent="-155983">
              <a:lnSpc>
                <a:spcPts val="1787"/>
              </a:lnSpc>
              <a:spcBef>
                <a:spcPts val="0"/>
              </a:spcBef>
              <a:spcAft>
                <a:spcPts val="975"/>
              </a:spcAft>
              <a:buFont typeface="Lucida Grande"/>
              <a:buChar char="–"/>
              <a:defRPr sz="1315">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6498600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006057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907773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10439801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Базовый слайд">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fld id="{32B57455-B1A1-4A70-8760-C930B36144A6}" type="slidenum">
              <a:rPr lang="ru-RU" smtClean="0"/>
              <a:t>‹#›</a:t>
            </a:fld>
            <a:endParaRPr lang="ru-RU"/>
          </a:p>
        </p:txBody>
      </p:sp>
      <p:sp>
        <p:nvSpPr>
          <p:cNvPr id="7" name="Заголовок 1"/>
          <p:cNvSpPr>
            <a:spLocks noGrp="1"/>
          </p:cNvSpPr>
          <p:nvPr>
            <p:ph type="title"/>
          </p:nvPr>
        </p:nvSpPr>
        <p:spPr>
          <a:xfrm>
            <a:off x="685801" y="493115"/>
            <a:ext cx="6715125" cy="606382"/>
          </a:xfrm>
          <a:prstGeom prst="rect">
            <a:avLst/>
          </a:prstGeom>
        </p:spPr>
        <p:txBody>
          <a:bodyPr vert="horz" lIns="91440" tIns="45720" rIns="91440" bIns="45720" rtlCol="0" anchor="ctr">
            <a:normAutofit/>
          </a:bodyPr>
          <a:lstStyle/>
          <a:p>
            <a:r>
              <a:rPr lang="ru-RU" dirty="0"/>
              <a:t>ОБРАЗЕЦ ЗАГОЛОВКА</a:t>
            </a:r>
          </a:p>
        </p:txBody>
      </p:sp>
      <p:sp>
        <p:nvSpPr>
          <p:cNvPr id="9" name="Текст 2"/>
          <p:cNvSpPr>
            <a:spLocks noGrp="1"/>
          </p:cNvSpPr>
          <p:nvPr>
            <p:ph idx="1"/>
          </p:nvPr>
        </p:nvSpPr>
        <p:spPr>
          <a:xfrm>
            <a:off x="511791" y="1723188"/>
            <a:ext cx="8263448"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Tree>
    <p:extLst>
      <p:ext uri="{BB962C8B-B14F-4D97-AF65-F5344CB8AC3E}">
        <p14:creationId xmlns:p14="http://schemas.microsoft.com/office/powerpoint/2010/main" val="13691235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a:solidFill>
                  <a:srgbClr val="0D0D0D"/>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sz="1108" b="0" i="0" u="none" strike="noStrike" kern="1200" cap="none" spc="0" normalizeH="0" baseline="0" noProof="0">
              <a:ln>
                <a:noFill/>
              </a:ln>
              <a:solidFill>
                <a:prstClr val="black">
                  <a:tint val="75000"/>
                </a:prstClr>
              </a:solidFill>
              <a:effectLst/>
              <a:uLnTx/>
              <a:uFillTx/>
              <a:latin typeface="Arial" charset="0"/>
              <a:ea typeface="+mn-ea"/>
              <a:cs typeface="Arial" charset="0"/>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1D8BD707-D9CF-40AE-B4C6-C98DA3205C09}" type="datetimeFigureOut">
              <a:rPr kumimoji="0" lang="en-US" sz="1108" b="0" i="0" u="none" strike="noStrike" kern="1200" cap="none" spc="0" normalizeH="0" baseline="0" noProof="0">
                <a:ln>
                  <a:noFill/>
                </a:ln>
                <a:solidFill>
                  <a:prstClr val="black">
                    <a:tint val="75000"/>
                  </a:prstClr>
                </a:solidFill>
                <a:effectLst/>
                <a:uLnTx/>
                <a:uFillTx/>
                <a:latin typeface="Arial" charset="0"/>
                <a:ea typeface="+mn-ea"/>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6/25/2024</a:t>
            </a:fld>
            <a:endParaRPr kumimoji="0" lang="en-US" sz="1108" b="0" i="0" u="none" strike="noStrike" kern="1200" cap="none" spc="0" normalizeH="0" baseline="0" noProof="0">
              <a:ln>
                <a:noFill/>
              </a:ln>
              <a:solidFill>
                <a:prstClr val="black">
                  <a:tint val="75000"/>
                </a:prstClr>
              </a:solidFill>
              <a:effectLst/>
              <a:uLnTx/>
              <a:uFillTx/>
              <a:latin typeface="Arial" charset="0"/>
              <a:ea typeface="+mn-ea"/>
              <a:cs typeface="Arial" charset="0"/>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6F15528-21DE-4FAA-801E-634DDDAF4B2B}" type="slidenum">
              <a:rPr kumimoji="0" sz="1108" b="0" i="0" u="none" strike="noStrike" kern="1200" cap="none" spc="0" normalizeH="0" baseline="0" noProof="0">
                <a:ln>
                  <a:noFill/>
                </a:ln>
                <a:solidFill>
                  <a:prstClr val="black">
                    <a:tint val="75000"/>
                  </a:prstClr>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sz="1108" b="0" i="0" u="none" strike="noStrike" kern="1200" cap="none" spc="0" normalizeH="0" baseline="0" noProof="0">
              <a:ln>
                <a:noFill/>
              </a:ln>
              <a:solidFill>
                <a:prstClr val="black">
                  <a:tint val="75000"/>
                </a:prstClr>
              </a:solidFill>
              <a:effectLst/>
              <a:uLnTx/>
              <a:uFillTx/>
              <a:latin typeface="Arial" charset="0"/>
              <a:ea typeface="+mn-ea"/>
              <a:cs typeface="Arial" charset="0"/>
            </a:endParaRPr>
          </a:p>
        </p:txBody>
      </p:sp>
    </p:spTree>
    <p:extLst>
      <p:ext uri="{BB962C8B-B14F-4D97-AF65-F5344CB8AC3E}">
        <p14:creationId xmlns:p14="http://schemas.microsoft.com/office/powerpoint/2010/main" val="1704452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30189715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7999776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30895888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31528644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25.06.2024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34015120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25.06.2024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880802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25.06.2024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29934344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162885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4339313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3604257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22626681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634124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7" y="428609"/>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8496099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5724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6354285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6230164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sz="half" idx="2"/>
          </p:nvPr>
        </p:nvSpPr>
        <p:spPr>
          <a:xfrm>
            <a:off x="383540" y="1643635"/>
            <a:ext cx="3994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4" name="Holder 4"/>
          <p:cNvSpPr>
            <a:spLocks noGrp="1"/>
          </p:cNvSpPr>
          <p:nvPr>
            <p:ph sz="half" idx="3"/>
          </p:nvPr>
        </p:nvSpPr>
        <p:spPr>
          <a:xfrm>
            <a:off x="4880228" y="1643635"/>
            <a:ext cx="3613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Gill Sans MT" pitchFamily="34" charset="0"/>
              <a:cs typeface="Arial" charset="0"/>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Gill Sans MT" pitchFamily="34" charset="0"/>
                <a:cs typeface="Arial" charset="0"/>
              </a:rPr>
              <a:pPr fontAlgn="base">
                <a:spcBef>
                  <a:spcPct val="0"/>
                </a:spcBef>
                <a:spcAft>
                  <a:spcPct val="0"/>
                </a:spcAft>
                <a:defRPr/>
              </a:pPr>
              <a:t>6/25/2024</a:t>
            </a:fld>
            <a:endParaRPr lang="en-US">
              <a:solidFill>
                <a:prstClr val="black">
                  <a:tint val="75000"/>
                </a:prstClr>
              </a:solidFill>
              <a:latin typeface="Gill Sans MT" pitchFamily="34" charset="0"/>
              <a:cs typeface="Arial" charset="0"/>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Gill Sans MT" pitchFamily="34" charset="0"/>
                <a:cs typeface="Arial" charset="0"/>
              </a:rPr>
              <a:pPr fontAlgn="base">
                <a:spcBef>
                  <a:spcPct val="0"/>
                </a:spcBef>
                <a:spcAft>
                  <a:spcPct val="0"/>
                </a:spcAft>
                <a:defRPr/>
              </a:pPr>
              <a:t>‹#›</a:t>
            </a:fld>
            <a:endParaRPr lang="ru-RU">
              <a:solidFill>
                <a:prstClr val="black">
                  <a:tint val="75000"/>
                </a:prstClr>
              </a:solidFill>
              <a:latin typeface="Gill Sans MT" pitchFamily="34" charset="0"/>
              <a:cs typeface="Arial" charset="0"/>
            </a:endParaRPr>
          </a:p>
        </p:txBody>
      </p:sp>
    </p:spTree>
    <p:extLst>
      <p:ext uri="{BB962C8B-B14F-4D97-AF65-F5344CB8AC3E}">
        <p14:creationId xmlns:p14="http://schemas.microsoft.com/office/powerpoint/2010/main" val="33236220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1" y="714360"/>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4162235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27906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40393055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4427952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8220145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7495204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1729540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4477328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5186320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995084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4922799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3068642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198974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25.06.2024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22899536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9824517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1790205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7834266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4547658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238653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1" y="714360"/>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305125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a:solidFill>
                  <a:srgbClr val="0D0D0D"/>
                </a:solidFill>
                <a:latin typeface="Arial"/>
                <a:cs typeface="Arial"/>
              </a:defRPr>
            </a:lvl1pPr>
          </a:lstStyle>
          <a:p>
            <a:endParaRPr/>
          </a:p>
        </p:txBody>
      </p:sp>
      <p:sp>
        <p:nvSpPr>
          <p:cNvPr id="3" name="Holder 3"/>
          <p:cNvSpPr>
            <a:spLocks noGrp="1"/>
          </p:cNvSpPr>
          <p:nvPr>
            <p:ph sz="half" idx="2"/>
          </p:nvPr>
        </p:nvSpPr>
        <p:spPr>
          <a:xfrm>
            <a:off x="457200" y="1577340"/>
            <a:ext cx="3977640" cy="41966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1966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222238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5832924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41901174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773703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25.06.2024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75997167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74663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76629026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6512159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6359219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9849164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8142710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9671993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48613977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6676889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590859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25.06.2024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41359015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073022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13250253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50221860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a:solidFill>
                  <a:srgbClr val="0D0D0D"/>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72727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3120580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4123053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image" Target="../media/image1.jpe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image" Target="../media/image1.jpe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theme" Target="../theme/theme3.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image" Target="../media/image1.jpe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theme" Target="../theme/theme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a:defRPr/>
            </a:pPr>
            <a:fld id="{EB37DEB7-43F8-4F03-88F5-E8F22FE59095}" type="datetimeFigureOut">
              <a:rPr lang="ru-RU"/>
              <a:pPr>
                <a:defRPr/>
              </a:pPr>
              <a:t>25.06.2024</a:t>
            </a:fld>
            <a:endParaRPr lang="ru-RU"/>
          </a:p>
        </p:txBody>
      </p:sp>
      <p:sp>
        <p:nvSpPr>
          <p:cNvPr id="5" name="Нижний колонтитул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4079303799"/>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Lst>
  <p:txStyles>
    <p:titleStyle>
      <a:lvl1pPr algn="ctr" rtl="0" eaLnBrk="0" fontAlgn="base" hangingPunct="0">
        <a:spcBef>
          <a:spcPct val="0"/>
        </a:spcBef>
        <a:spcAft>
          <a:spcPct val="0"/>
        </a:spcAft>
        <a:defRPr sz="4062" kern="1200">
          <a:solidFill>
            <a:schemeClr val="tx1"/>
          </a:solidFill>
          <a:latin typeface="+mj-lt"/>
          <a:ea typeface="+mj-ea"/>
          <a:cs typeface="+mj-cs"/>
        </a:defRPr>
      </a:lvl1pPr>
      <a:lvl2pPr algn="ctr" rtl="0" eaLnBrk="0" fontAlgn="base" hangingPunct="0">
        <a:spcBef>
          <a:spcPct val="0"/>
        </a:spcBef>
        <a:spcAft>
          <a:spcPct val="0"/>
        </a:spcAft>
        <a:defRPr sz="4062">
          <a:solidFill>
            <a:schemeClr val="tx1"/>
          </a:solidFill>
          <a:latin typeface="Calibri" pitchFamily="34" charset="0"/>
        </a:defRPr>
      </a:lvl2pPr>
      <a:lvl3pPr algn="ctr" rtl="0" eaLnBrk="0" fontAlgn="base" hangingPunct="0">
        <a:spcBef>
          <a:spcPct val="0"/>
        </a:spcBef>
        <a:spcAft>
          <a:spcPct val="0"/>
        </a:spcAft>
        <a:defRPr sz="4062">
          <a:solidFill>
            <a:schemeClr val="tx1"/>
          </a:solidFill>
          <a:latin typeface="Calibri" pitchFamily="34" charset="0"/>
        </a:defRPr>
      </a:lvl3pPr>
      <a:lvl4pPr algn="ctr" rtl="0" eaLnBrk="0" fontAlgn="base" hangingPunct="0">
        <a:spcBef>
          <a:spcPct val="0"/>
        </a:spcBef>
        <a:spcAft>
          <a:spcPct val="0"/>
        </a:spcAft>
        <a:defRPr sz="4062">
          <a:solidFill>
            <a:schemeClr val="tx1"/>
          </a:solidFill>
          <a:latin typeface="Calibri" pitchFamily="34" charset="0"/>
        </a:defRPr>
      </a:lvl4pPr>
      <a:lvl5pPr algn="ctr" rtl="0" eaLnBrk="0" fontAlgn="base" hangingPunct="0">
        <a:spcBef>
          <a:spcPct val="0"/>
        </a:spcBef>
        <a:spcAft>
          <a:spcPct val="0"/>
        </a:spcAft>
        <a:defRPr sz="4062">
          <a:solidFill>
            <a:schemeClr val="tx1"/>
          </a:solidFill>
          <a:latin typeface="Calibri" pitchFamily="34" charset="0"/>
        </a:defRPr>
      </a:lvl5pPr>
      <a:lvl6pPr marL="422041" algn="ctr" rtl="0" fontAlgn="base">
        <a:spcBef>
          <a:spcPct val="0"/>
        </a:spcBef>
        <a:spcAft>
          <a:spcPct val="0"/>
        </a:spcAft>
        <a:defRPr sz="4062">
          <a:solidFill>
            <a:schemeClr val="tx1"/>
          </a:solidFill>
          <a:latin typeface="Calibri" pitchFamily="34" charset="0"/>
        </a:defRPr>
      </a:lvl6pPr>
      <a:lvl7pPr marL="844083" algn="ctr" rtl="0" fontAlgn="base">
        <a:spcBef>
          <a:spcPct val="0"/>
        </a:spcBef>
        <a:spcAft>
          <a:spcPct val="0"/>
        </a:spcAft>
        <a:defRPr sz="4062">
          <a:solidFill>
            <a:schemeClr val="tx1"/>
          </a:solidFill>
          <a:latin typeface="Calibri" pitchFamily="34" charset="0"/>
        </a:defRPr>
      </a:lvl7pPr>
      <a:lvl8pPr marL="1266124" algn="ctr" rtl="0" fontAlgn="base">
        <a:spcBef>
          <a:spcPct val="0"/>
        </a:spcBef>
        <a:spcAft>
          <a:spcPct val="0"/>
        </a:spcAft>
        <a:defRPr sz="4062">
          <a:solidFill>
            <a:schemeClr val="tx1"/>
          </a:solidFill>
          <a:latin typeface="Calibri" pitchFamily="34" charset="0"/>
        </a:defRPr>
      </a:lvl8pPr>
      <a:lvl9pPr marL="1688165" algn="ctr" rtl="0" fontAlgn="base">
        <a:spcBef>
          <a:spcPct val="0"/>
        </a:spcBef>
        <a:spcAft>
          <a:spcPct val="0"/>
        </a:spcAft>
        <a:defRPr sz="4062">
          <a:solidFill>
            <a:schemeClr val="tx1"/>
          </a:solidFill>
          <a:latin typeface="Calibri" pitchFamily="34" charset="0"/>
        </a:defRPr>
      </a:lvl9pPr>
    </p:titleStyle>
    <p:bodyStyle>
      <a:lvl1pPr marL="316531" indent="-316531" algn="l" rtl="0" eaLnBrk="0" fontAlgn="base" hangingPunct="0">
        <a:spcBef>
          <a:spcPct val="20000"/>
        </a:spcBef>
        <a:spcAft>
          <a:spcPct val="0"/>
        </a:spcAft>
        <a:buFont typeface="Arial" charset="0"/>
        <a:buChar char="•"/>
        <a:defRPr sz="2954" kern="1200">
          <a:solidFill>
            <a:schemeClr val="tx1"/>
          </a:solidFill>
          <a:latin typeface="+mn-lt"/>
          <a:ea typeface="+mn-ea"/>
          <a:cs typeface="+mn-cs"/>
        </a:defRPr>
      </a:lvl1pPr>
      <a:lvl2pPr marL="685817" indent="-263776" algn="l" rtl="0" eaLnBrk="0" fontAlgn="base" hangingPunct="0">
        <a:spcBef>
          <a:spcPct val="20000"/>
        </a:spcBef>
        <a:spcAft>
          <a:spcPct val="0"/>
        </a:spcAft>
        <a:buFont typeface="Arial" charset="0"/>
        <a:buChar char="–"/>
        <a:defRPr sz="2585" kern="1200">
          <a:solidFill>
            <a:schemeClr val="tx1"/>
          </a:solidFill>
          <a:latin typeface="+mn-lt"/>
          <a:ea typeface="+mn-ea"/>
          <a:cs typeface="+mn-cs"/>
        </a:defRPr>
      </a:lvl2pPr>
      <a:lvl3pPr marL="1055103" indent="-211021" algn="l" rtl="0" eaLnBrk="0" fontAlgn="base" hangingPunct="0">
        <a:spcBef>
          <a:spcPct val="20000"/>
        </a:spcBef>
        <a:spcAft>
          <a:spcPct val="0"/>
        </a:spcAft>
        <a:buFont typeface="Arial" charset="0"/>
        <a:buChar char="•"/>
        <a:defRPr sz="2215" kern="1200">
          <a:solidFill>
            <a:schemeClr val="tx1"/>
          </a:solidFill>
          <a:latin typeface="+mn-lt"/>
          <a:ea typeface="+mn-ea"/>
          <a:cs typeface="+mn-cs"/>
        </a:defRPr>
      </a:lvl3pPr>
      <a:lvl4pPr marL="1477145"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4pPr>
      <a:lvl5pPr marL="1899186"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pPr>
              <a:defRPr/>
            </a:pPr>
            <a:fld id="{EB37DEB7-43F8-4F03-88F5-E8F22FE59095}" type="datetimeFigureOut">
              <a:rPr lang="ru-RU"/>
              <a:pPr>
                <a:defRPr/>
              </a:pPr>
              <a:t>25.06.2024</a:t>
            </a:fld>
            <a:endParaRPr lang="ru-RU"/>
          </a:p>
        </p:txBody>
      </p:sp>
      <p:sp>
        <p:nvSpPr>
          <p:cNvPr id="5" name="Нижний колонтитул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4"/>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3850914527"/>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 id="2147483843" r:id="rId13"/>
    <p:sldLayoutId id="2147483844" r:id="rId14"/>
    <p:sldLayoutId id="2147483845" r:id="rId15"/>
    <p:sldLayoutId id="2147483846" r:id="rId16"/>
    <p:sldLayoutId id="2147483847" r:id="rId17"/>
    <p:sldLayoutId id="2147483848" r:id="rId18"/>
  </p:sldLayoutIdLst>
  <p:txStyles>
    <p:titleStyle>
      <a:lvl1pPr algn="ctr" rtl="0" eaLnBrk="0" fontAlgn="base" hangingPunct="0">
        <a:spcBef>
          <a:spcPct val="0"/>
        </a:spcBef>
        <a:spcAft>
          <a:spcPct val="0"/>
        </a:spcAft>
        <a:defRPr sz="3750" kern="1200">
          <a:solidFill>
            <a:schemeClr val="tx1"/>
          </a:solidFill>
          <a:latin typeface="+mj-lt"/>
          <a:ea typeface="+mj-ea"/>
          <a:cs typeface="+mj-cs"/>
        </a:defRPr>
      </a:lvl1pPr>
      <a:lvl2pPr algn="ctr" rtl="0" eaLnBrk="0" fontAlgn="base" hangingPunct="0">
        <a:spcBef>
          <a:spcPct val="0"/>
        </a:spcBef>
        <a:spcAft>
          <a:spcPct val="0"/>
        </a:spcAft>
        <a:defRPr sz="3750">
          <a:solidFill>
            <a:schemeClr val="tx1"/>
          </a:solidFill>
          <a:latin typeface="Calibri" pitchFamily="34" charset="0"/>
        </a:defRPr>
      </a:lvl2pPr>
      <a:lvl3pPr algn="ctr" rtl="0" eaLnBrk="0" fontAlgn="base" hangingPunct="0">
        <a:spcBef>
          <a:spcPct val="0"/>
        </a:spcBef>
        <a:spcAft>
          <a:spcPct val="0"/>
        </a:spcAft>
        <a:defRPr sz="3750">
          <a:solidFill>
            <a:schemeClr val="tx1"/>
          </a:solidFill>
          <a:latin typeface="Calibri" pitchFamily="34" charset="0"/>
        </a:defRPr>
      </a:lvl3pPr>
      <a:lvl4pPr algn="ctr" rtl="0" eaLnBrk="0" fontAlgn="base" hangingPunct="0">
        <a:spcBef>
          <a:spcPct val="0"/>
        </a:spcBef>
        <a:spcAft>
          <a:spcPct val="0"/>
        </a:spcAft>
        <a:defRPr sz="3750">
          <a:solidFill>
            <a:schemeClr val="tx1"/>
          </a:solidFill>
          <a:latin typeface="Calibri" pitchFamily="34" charset="0"/>
        </a:defRPr>
      </a:lvl4pPr>
      <a:lvl5pPr algn="ctr" rtl="0" eaLnBrk="0" fontAlgn="base" hangingPunct="0">
        <a:spcBef>
          <a:spcPct val="0"/>
        </a:spcBef>
        <a:spcAft>
          <a:spcPct val="0"/>
        </a:spcAft>
        <a:defRPr sz="3750">
          <a:solidFill>
            <a:schemeClr val="tx1"/>
          </a:solidFill>
          <a:latin typeface="Calibri" pitchFamily="34" charset="0"/>
        </a:defRPr>
      </a:lvl5pPr>
      <a:lvl6pPr marL="389586" algn="ctr" rtl="0" fontAlgn="base">
        <a:spcBef>
          <a:spcPct val="0"/>
        </a:spcBef>
        <a:spcAft>
          <a:spcPct val="0"/>
        </a:spcAft>
        <a:defRPr sz="3750">
          <a:solidFill>
            <a:schemeClr val="tx1"/>
          </a:solidFill>
          <a:latin typeface="Calibri" pitchFamily="34" charset="0"/>
        </a:defRPr>
      </a:lvl6pPr>
      <a:lvl7pPr marL="779173" algn="ctr" rtl="0" fontAlgn="base">
        <a:spcBef>
          <a:spcPct val="0"/>
        </a:spcBef>
        <a:spcAft>
          <a:spcPct val="0"/>
        </a:spcAft>
        <a:defRPr sz="3750">
          <a:solidFill>
            <a:schemeClr val="tx1"/>
          </a:solidFill>
          <a:latin typeface="Calibri" pitchFamily="34" charset="0"/>
        </a:defRPr>
      </a:lvl7pPr>
      <a:lvl8pPr marL="1168759" algn="ctr" rtl="0" fontAlgn="base">
        <a:spcBef>
          <a:spcPct val="0"/>
        </a:spcBef>
        <a:spcAft>
          <a:spcPct val="0"/>
        </a:spcAft>
        <a:defRPr sz="3750">
          <a:solidFill>
            <a:schemeClr val="tx1"/>
          </a:solidFill>
          <a:latin typeface="Calibri" pitchFamily="34" charset="0"/>
        </a:defRPr>
      </a:lvl8pPr>
      <a:lvl9pPr marL="1558345" algn="ctr" rtl="0" fontAlgn="base">
        <a:spcBef>
          <a:spcPct val="0"/>
        </a:spcBef>
        <a:spcAft>
          <a:spcPct val="0"/>
        </a:spcAft>
        <a:defRPr sz="3750">
          <a:solidFill>
            <a:schemeClr val="tx1"/>
          </a:solidFill>
          <a:latin typeface="Calibri" pitchFamily="34" charset="0"/>
        </a:defRPr>
      </a:lvl9pPr>
    </p:titleStyle>
    <p:bodyStyle>
      <a:lvl1pPr marL="292190" indent="-292190" algn="l" rtl="0" eaLnBrk="0" fontAlgn="base" hangingPunct="0">
        <a:spcBef>
          <a:spcPct val="20000"/>
        </a:spcBef>
        <a:spcAft>
          <a:spcPct val="0"/>
        </a:spcAft>
        <a:buFont typeface="Arial" charset="0"/>
        <a:buChar char="•"/>
        <a:defRPr sz="2727" kern="1200">
          <a:solidFill>
            <a:schemeClr val="tx1"/>
          </a:solidFill>
          <a:latin typeface="+mn-lt"/>
          <a:ea typeface="+mn-ea"/>
          <a:cs typeface="+mn-cs"/>
        </a:defRPr>
      </a:lvl1pPr>
      <a:lvl2pPr marL="633078" indent="-243492" algn="l" rtl="0" eaLnBrk="0" fontAlgn="base" hangingPunct="0">
        <a:spcBef>
          <a:spcPct val="20000"/>
        </a:spcBef>
        <a:spcAft>
          <a:spcPct val="0"/>
        </a:spcAft>
        <a:buFont typeface="Arial" charset="0"/>
        <a:buChar char="–"/>
        <a:defRPr sz="2386" kern="1200">
          <a:solidFill>
            <a:schemeClr val="tx1"/>
          </a:solidFill>
          <a:latin typeface="+mn-lt"/>
          <a:ea typeface="+mn-ea"/>
          <a:cs typeface="+mn-cs"/>
        </a:defRPr>
      </a:lvl2pPr>
      <a:lvl3pPr marL="973966" indent="-194793" algn="l" rtl="0" eaLnBrk="0" fontAlgn="base" hangingPunct="0">
        <a:spcBef>
          <a:spcPct val="20000"/>
        </a:spcBef>
        <a:spcAft>
          <a:spcPct val="0"/>
        </a:spcAft>
        <a:buFont typeface="Arial" charset="0"/>
        <a:buChar char="•"/>
        <a:defRPr sz="2045" kern="1200">
          <a:solidFill>
            <a:schemeClr val="tx1"/>
          </a:solidFill>
          <a:latin typeface="+mn-lt"/>
          <a:ea typeface="+mn-ea"/>
          <a:cs typeface="+mn-cs"/>
        </a:defRPr>
      </a:lvl3pPr>
      <a:lvl4pPr marL="1363553"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4pPr>
      <a:lvl5pPr marL="1753139"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491408550"/>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 id="2147483862" r:id="rId13"/>
    <p:sldLayoutId id="2147483863" r:id="rId14"/>
    <p:sldLayoutId id="2147483864" r:id="rId15"/>
    <p:sldLayoutId id="2147483865" r:id="rId16"/>
    <p:sldLayoutId id="2147483866" r:id="rId17"/>
    <p:sldLayoutId id="2147483867" r:id="rId18"/>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552538402"/>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 id="2147483881" r:id="rId13"/>
    <p:sldLayoutId id="2147483882" r:id="rId14"/>
    <p:sldLayoutId id="2147483883" r:id="rId15"/>
    <p:sldLayoutId id="2147483884" r:id="rId16"/>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db.kz/sistema/pravovaya-baza/kodeks-respubliki-kazakhstan-ot-23-noyabrya-2015-goda-414-v/#%D0%A1%D1%82%D0%B0%D1%82%D1%8C%D1%8F%20133.%20%D0%92%D1%8B%D0%BF%D0%BB%D0%B0%D1%82%D0%B0%20%D1%80%D0%B0%D0%B1%D0%BE%D1%82%D0%BD%D0%B8%D0%BA%D0%B0%D0%BC%20%D1%81%D0%BE%D1%86%D0%B8%D0%B0%D0%BB%D1%8C%D0%BD%D0%BE%D0%B3%D0%BE%20%D0%BF%D0%BE%D1%81%D0%BE%D0%B1%D0%B8%D1%8F%20%D0%BF%D0%BE%20%D0%B2%D1%80%D0%B5%D0%BC%D0%B5%D0%BD%D0%BD%D0%BE%D0%B9%20%D0%BD%D0%B5%D1%82%D1%80%D1%83%D0%B4%D0%BE%D1%81%D0%BF%D0%BE%D1%81%D0%BE%D0%B1%D0%BD%D0%BE%D1%81%D1%82%D0%B8%20%D0%B7%D0%B0%20%D1%81%D1%87%D0%B5%D1%82%20%D1%81%D1%80%D0%B5%D0%B4%D1%81%D1%82%D0%B2%20%D1%80%D0%B0%D0%B1%D0%BE%D1%82%D0%BE%D0%B4%D0%B0%D1%82%D0%B5%D0%BB%D1%8F" TargetMode="External"/><Relationship Id="rId2" Type="http://schemas.openxmlformats.org/officeDocument/2006/relationships/notesSlide" Target="../notesSlides/notesSlide1.xml"/><Relationship Id="rId1" Type="http://schemas.openxmlformats.org/officeDocument/2006/relationships/slideLayout" Target="../slideLayouts/slideLayout64.xml"/><Relationship Id="rId5" Type="http://schemas.openxmlformats.org/officeDocument/2006/relationships/hyperlink" Target="https://cdb.kz/sistema/pravovaya-baza/kodeks-respubliki-kazakhstan-ot-23-noyabrya-2015-goda-414-v/#%D0%A1%D1%82%D0%B0%D1%82%D1%8C%D1%8F%20113.%20%D0%9F%D0%BE%D1%80%D1%8F%D0%B4%D0%BE%D0%BA%20%D0%B8%20%D1%81%D1%80%D0%BE%D0%BA%D0%B8%20%D0%B2%D1%8B%D0%BF%D0%BB%D0%B0%D1%82%D1%8B%20%D0%B7%D0%B0%D1%80%D0%B0%D0%B1%D0%BE%D1%82%D0%BD%D0%BE%D0%B9%20%D0%BF%D0%BB%D0%B0%D1%82%D1%8B" TargetMode="External"/><Relationship Id="rId4" Type="http://schemas.openxmlformats.org/officeDocument/2006/relationships/hyperlink" Target="https://cdb.kz/sistema/pravovaya-baza/prikaz-ministra-zdravookhraneniya-i-sotsialnogo-razvitiya-respubliki-kazakhstan-ot-30-noyabrya-2015-goda-907/"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3.xml.rels><?xml version="1.0" encoding="UTF-8" standalone="yes"?>
<Relationships xmlns="http://schemas.openxmlformats.org/package/2006/relationships"><Relationship Id="rId2" Type="http://schemas.openxmlformats.org/officeDocument/2006/relationships/hyperlink" Target="https://online.zakon.kz/Document/?doc_id=38910832&amp;pos=1406;-21#pos=1406;-21" TargetMode="External"/><Relationship Id="rId1" Type="http://schemas.openxmlformats.org/officeDocument/2006/relationships/slideLayout" Target="../slideLayouts/slideLayout2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7.xml.rels><?xml version="1.0" encoding="UTF-8" standalone="yes"?>
<Relationships xmlns="http://schemas.openxmlformats.org/package/2006/relationships"><Relationship Id="rId2" Type="http://schemas.openxmlformats.org/officeDocument/2006/relationships/hyperlink" Target="https://online.zakon.kz/Document/?doc_id=30617206#sub_id=1100000" TargetMode="External"/><Relationship Id="rId1" Type="http://schemas.openxmlformats.org/officeDocument/2006/relationships/slideLayout" Target="../slideLayouts/slideLayout4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online.zakon.kz/Document/?doc_id=38910832#sub_id=960200" TargetMode="External"/><Relationship Id="rId2" Type="http://schemas.openxmlformats.org/officeDocument/2006/relationships/hyperlink" Target="https://online.zakon.kz/Document/?doc_id=38910832#sub_id=610100" TargetMode="External"/><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online.zakon.kz/Document/?doc_id=38910832#sub_id=960200" TargetMode="External"/><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581151" y="304801"/>
            <a:ext cx="6780334" cy="397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endParaRPr lang="ru-RU" altLang="ru-RU" sz="1846" b="1"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EE48A41-1C14-5765-629F-6E628F25420D}"/>
              </a:ext>
            </a:extLst>
          </p:cNvPr>
          <p:cNvSpPr txBox="1"/>
          <p:nvPr/>
        </p:nvSpPr>
        <p:spPr>
          <a:xfrm>
            <a:off x="160526" y="320456"/>
            <a:ext cx="8751313" cy="5557162"/>
          </a:xfrm>
          <a:prstGeom prst="rect">
            <a:avLst/>
          </a:prstGeom>
          <a:noFill/>
        </p:spPr>
        <p:txBody>
          <a:bodyPr wrap="square">
            <a:spAutoFit/>
          </a:bodyPr>
          <a:lstStyle/>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какой срок работник обязан предоставить </a:t>
            </a:r>
            <a:r>
              <a:rPr lang="ru-RU" sz="1366" b="1" kern="1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больничный лист</a:t>
            </a:r>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Ответ министра труда и социальной защиты населения РК от 10.01.2022 года на вопрос от 26.12.2021 года № 720518</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Вопрос:</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Работником после увольнения предоставлен больничный лист.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Оплачивается ли больничный лист в данном случае?</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Предусмотрена ли ответственность за непредоставление в срок больничного листа?</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Ответ: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соответствии со </a:t>
            </a:r>
            <a:r>
              <a:rPr lang="ru-RU" sz="1366" u="sng" kern="1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статьей 133</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Трудового кодекса РК работодатель обязан за счет своих средств выплачивать работникам социальное пособие по временной нетрудоспособности. Основанием для выплаты социальных пособий по временной нетрудоспособности являются листы о временной нетрудоспособности, выданные в порядке, определенном уполномоченным органом в области здравоохранения.</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Согласно пункту 10 Правил назначения и выплаты социального пособия по временной нетрудоспособности, утвержденных </a:t>
            </a:r>
            <a:r>
              <a:rPr lang="ru-RU" sz="1366" u="sng" kern="1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4"/>
              </a:rPr>
              <a:t>приказом</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Министра здравоохранения и социального развития РК от 30 ноября 2015 года № 907, работник предъявляет лист о временной нетрудоспособности </a:t>
            </a:r>
            <a:r>
              <a:rPr lang="ru-RU" sz="1366" b="1" kern="100" dirty="0">
                <a:solidFill>
                  <a:srgbClr val="00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работодателю в день выхода на работу, указанный в листе временной нетрудоспособности, либо до ее окончания.</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Вместе с тем согласно пункту 4 </a:t>
            </a:r>
            <a:r>
              <a:rPr lang="ru-RU" sz="1366" u="sng" kern="1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5"/>
              </a:rPr>
              <a:t>статьи 113</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Кодекса при прекращении трудового договора выплата сумм, причитающихся работнику от работодателя, производится не позднее трех рабочих дней после его прекращения.</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Таким образом, работник должен предоставить больничный лист в день выхода на работу, в том числе и до увольнения, так как работодатель должен успеть</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произвести выплаты.</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При этом, отмечаем, что трудовым законодательством за непредоставление листа нетрудоспособности ответственность не предусмотрена.</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Министр труда и социальной защиты населения РК                                                                      </a:t>
            </a:r>
            <a:r>
              <a:rPr lang="ru-RU" sz="1366" b="1"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Шапкенов</a:t>
            </a:r>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 Ж.</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6668808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скругленные углы 5">
            <a:extLst>
              <a:ext uri="{FF2B5EF4-FFF2-40B4-BE49-F238E27FC236}">
                <a16:creationId xmlns:a16="http://schemas.microsoft.com/office/drawing/2014/main" id="{6C121848-7624-543A-AD28-131A01771250}"/>
              </a:ext>
            </a:extLst>
          </p:cNvPr>
          <p:cNvSpPr/>
          <p:nvPr/>
        </p:nvSpPr>
        <p:spPr>
          <a:xfrm>
            <a:off x="577468" y="685800"/>
            <a:ext cx="8086308" cy="900247"/>
          </a:xfrm>
          <a:prstGeom prst="roundRect">
            <a:avLst/>
          </a:prstGeom>
          <a:solidFill>
            <a:srgbClr val="C0DB89"/>
          </a:solidFill>
        </p:spPr>
        <p:style>
          <a:lnRef idx="2">
            <a:schemeClr val="dk1"/>
          </a:lnRef>
          <a:fillRef idx="1">
            <a:schemeClr val="lt1"/>
          </a:fillRef>
          <a:effectRef idx="0">
            <a:schemeClr val="dk1"/>
          </a:effectRef>
          <a:fontRef idx="minor">
            <a:schemeClr val="dk1"/>
          </a:fontRef>
        </p:style>
        <p:txBody>
          <a:bodyPr rtlCol="0" anchor="ctr"/>
          <a:lstStyle/>
          <a:p>
            <a:pPr algn="just" defTabSz="685800">
              <a:defRPr/>
            </a:pPr>
            <a:r>
              <a:rPr lang="ru-RU" sz="1480" dirty="0">
                <a:solidFill>
                  <a:srgbClr val="000000"/>
                </a:solidFill>
                <a:latin typeface="Times New Roman" panose="02020603050405020304" pitchFamily="18" charset="0"/>
                <a:cs typeface="Times New Roman" panose="02020603050405020304" pitchFamily="18" charset="0"/>
              </a:rPr>
              <a:t>Приказ Министерства труда и социальной защиты населения от 25 декабря 2023 года № 521 «</a:t>
            </a:r>
            <a:r>
              <a:rPr lang="ru-RU" sz="1480" b="1" dirty="0">
                <a:solidFill>
                  <a:srgbClr val="000000"/>
                </a:solidFill>
                <a:latin typeface="Times New Roman" panose="02020603050405020304" pitchFamily="18" charset="0"/>
                <a:cs typeface="Times New Roman" panose="02020603050405020304" pitchFamily="18" charset="0"/>
              </a:rPr>
              <a:t>Об утверждении Правил назначения, осуществления, приостановления, возобновления и прекращения выплаты специального профессионального государственного пособия</a:t>
            </a:r>
            <a:r>
              <a:rPr lang="ru-RU" sz="1480" dirty="0">
                <a:solidFill>
                  <a:srgbClr val="000000"/>
                </a:solidFill>
                <a:latin typeface="Times New Roman" panose="02020603050405020304" pitchFamily="18" charset="0"/>
                <a:cs typeface="Times New Roman" panose="02020603050405020304" pitchFamily="18" charset="0"/>
              </a:rPr>
              <a:t>»</a:t>
            </a:r>
          </a:p>
        </p:txBody>
      </p:sp>
      <p:sp>
        <p:nvSpPr>
          <p:cNvPr id="9" name="TextBox 8">
            <a:extLst>
              <a:ext uri="{FF2B5EF4-FFF2-40B4-BE49-F238E27FC236}">
                <a16:creationId xmlns:a16="http://schemas.microsoft.com/office/drawing/2014/main" id="{DECA469E-0619-4538-F54A-D62A1C21E902}"/>
              </a:ext>
            </a:extLst>
          </p:cNvPr>
          <p:cNvSpPr txBox="1"/>
          <p:nvPr/>
        </p:nvSpPr>
        <p:spPr>
          <a:xfrm>
            <a:off x="592708" y="1828800"/>
            <a:ext cx="7926461" cy="1231106"/>
          </a:xfrm>
          <a:prstGeom prst="rect">
            <a:avLst/>
          </a:prstGeom>
          <a:noFill/>
        </p:spPr>
        <p:txBody>
          <a:bodyPr wrap="square">
            <a:spAutoFit/>
          </a:bodyPr>
          <a:lstStyle/>
          <a:p>
            <a:pPr defTabSz="685800">
              <a:defRPr/>
            </a:pPr>
            <a:r>
              <a:rPr lang="ru-RU" sz="1480" dirty="0">
                <a:solidFill>
                  <a:srgbClr val="000000"/>
                </a:solidFill>
                <a:latin typeface="Times New Roman" panose="02020603050405020304" pitchFamily="18" charset="0"/>
                <a:cs typeface="Times New Roman" panose="02020603050405020304" pitchFamily="18" charset="0"/>
              </a:rPr>
              <a:t>2</a:t>
            </a:r>
            <a:r>
              <a:rPr lang="ru-RU" sz="1480" b="1" dirty="0">
                <a:solidFill>
                  <a:srgbClr val="000000"/>
                </a:solidFill>
                <a:latin typeface="Times New Roman" panose="02020603050405020304" pitchFamily="18" charset="0"/>
                <a:cs typeface="Times New Roman" panose="02020603050405020304" pitchFamily="18" charset="0"/>
              </a:rPr>
              <a:t>) специальное профессиональное государственное пособие (далее - пособие) </a:t>
            </a:r>
            <a:r>
              <a:rPr lang="ru-RU" sz="1480" dirty="0">
                <a:solidFill>
                  <a:srgbClr val="000000"/>
                </a:solidFill>
                <a:latin typeface="Times New Roman" panose="02020603050405020304" pitchFamily="18" charset="0"/>
                <a:cs typeface="Times New Roman" panose="02020603050405020304" pitchFamily="18" charset="0"/>
              </a:rPr>
              <a:t>- денежные выплаты лицам, занятым на работах с вредными условиями труда, профессии которых предусмотрены перечнем производств, работ, профессий работников, утвержденным уполномоченным государственным органом, при наступлении условий, предусмотренных статьей 195-1 Кодекса;</a:t>
            </a:r>
            <a:endParaRPr lang="ru-KZ" sz="1480" dirty="0">
              <a:solidFill>
                <a:srgbClr val="000000"/>
              </a:solidFill>
              <a:latin typeface="Times New Roman" panose="02020603050405020304" pitchFamily="18" charset="0"/>
              <a:cs typeface="Times New Roman" panose="02020603050405020304" pitchFamily="18" charset="0"/>
            </a:endParaRPr>
          </a:p>
        </p:txBody>
      </p:sp>
      <p:sp>
        <p:nvSpPr>
          <p:cNvPr id="10" name="Прямоугольник: скругленные углы 9">
            <a:extLst>
              <a:ext uri="{FF2B5EF4-FFF2-40B4-BE49-F238E27FC236}">
                <a16:creationId xmlns:a16="http://schemas.microsoft.com/office/drawing/2014/main" id="{E902CFBB-BC9D-F103-E501-99C79F32648B}"/>
              </a:ext>
            </a:extLst>
          </p:cNvPr>
          <p:cNvSpPr/>
          <p:nvPr/>
        </p:nvSpPr>
        <p:spPr>
          <a:xfrm>
            <a:off x="549682" y="3209287"/>
            <a:ext cx="3327918" cy="1005008"/>
          </a:xfrm>
          <a:prstGeom prst="roundRect">
            <a:avLst/>
          </a:prstGeom>
          <a:solidFill>
            <a:srgbClr val="C0DB89"/>
          </a:solidFill>
        </p:spPr>
        <p:style>
          <a:lnRef idx="2">
            <a:schemeClr val="dk1"/>
          </a:lnRef>
          <a:fillRef idx="1">
            <a:schemeClr val="lt1"/>
          </a:fillRef>
          <a:effectRef idx="0">
            <a:schemeClr val="dk1"/>
          </a:effectRef>
          <a:fontRef idx="minor">
            <a:schemeClr val="dk1"/>
          </a:fontRef>
        </p:style>
        <p:txBody>
          <a:bodyPr rtlCol="0" anchor="ctr"/>
          <a:lstStyle/>
          <a:p>
            <a:pPr marL="285750" indent="-285750" defTabSz="685800">
              <a:buFont typeface="Wingdings" panose="05000000000000000000" pitchFamily="2" charset="2"/>
              <a:buChar char="ü"/>
              <a:defRPr/>
            </a:pPr>
            <a:r>
              <a:rPr lang="ru-RU" sz="1480" dirty="0">
                <a:solidFill>
                  <a:srgbClr val="000000"/>
                </a:solidFill>
                <a:latin typeface="Times New Roman" panose="02020603050405020304" pitchFamily="18" charset="0"/>
                <a:cs typeface="Times New Roman" panose="02020603050405020304" pitchFamily="18" charset="0"/>
              </a:rPr>
              <a:t>55 лет;</a:t>
            </a:r>
          </a:p>
          <a:p>
            <a:pPr marL="285750" indent="-285750" defTabSz="685800">
              <a:buFont typeface="Wingdings" panose="05000000000000000000" pitchFamily="2" charset="2"/>
              <a:buChar char="ü"/>
              <a:defRPr/>
            </a:pPr>
            <a:r>
              <a:rPr lang="ru-RU" sz="1480" dirty="0">
                <a:solidFill>
                  <a:srgbClr val="000000"/>
                </a:solidFill>
                <a:latin typeface="Times New Roman" panose="02020603050405020304" pitchFamily="18" charset="0"/>
                <a:cs typeface="Times New Roman" panose="02020603050405020304" pitchFamily="18" charset="0"/>
              </a:rPr>
              <a:t>ОППВ не менее 84 месяцев;</a:t>
            </a:r>
          </a:p>
          <a:p>
            <a:pPr marL="285750" indent="-285750" defTabSz="685800">
              <a:buFont typeface="Wingdings" panose="05000000000000000000" pitchFamily="2" charset="2"/>
              <a:buChar char="ü"/>
              <a:defRPr/>
            </a:pPr>
            <a:r>
              <a:rPr lang="ru-RU" sz="1480" dirty="0">
                <a:solidFill>
                  <a:srgbClr val="000000"/>
                </a:solidFill>
                <a:latin typeface="Times New Roman" panose="02020603050405020304" pitchFamily="18" charset="0"/>
                <a:cs typeface="Times New Roman" panose="02020603050405020304" pitchFamily="18" charset="0"/>
              </a:rPr>
              <a:t>Заявление работника;</a:t>
            </a:r>
          </a:p>
        </p:txBody>
      </p:sp>
      <p:sp>
        <p:nvSpPr>
          <p:cNvPr id="11" name="Прямоугольник 10">
            <a:extLst>
              <a:ext uri="{FF2B5EF4-FFF2-40B4-BE49-F238E27FC236}">
                <a16:creationId xmlns:a16="http://schemas.microsoft.com/office/drawing/2014/main" id="{A4F1E10D-003E-1715-B553-977AD264BCF5}"/>
              </a:ext>
            </a:extLst>
          </p:cNvPr>
          <p:cNvSpPr/>
          <p:nvPr/>
        </p:nvSpPr>
        <p:spPr>
          <a:xfrm>
            <a:off x="670066" y="4573920"/>
            <a:ext cx="1713749" cy="663495"/>
          </a:xfrm>
          <a:prstGeom prst="rect">
            <a:avLst/>
          </a:prstGeom>
          <a:solidFill>
            <a:srgbClr val="C0DB89"/>
          </a:solidFill>
        </p:spPr>
        <p:style>
          <a:lnRef idx="2">
            <a:schemeClr val="dk1"/>
          </a:lnRef>
          <a:fillRef idx="1">
            <a:schemeClr val="lt1"/>
          </a:fillRef>
          <a:effectRef idx="0">
            <a:schemeClr val="dk1"/>
          </a:effectRef>
          <a:fontRef idx="minor">
            <a:schemeClr val="dk1"/>
          </a:fontRef>
        </p:style>
        <p:txBody>
          <a:bodyPr rtlCol="0" anchor="ctr"/>
          <a:lstStyle/>
          <a:p>
            <a:pPr algn="ctr" defTabSz="685800">
              <a:defRPr/>
            </a:pPr>
            <a:r>
              <a:rPr lang="ru-RU" sz="1480" dirty="0">
                <a:solidFill>
                  <a:srgbClr val="000000"/>
                </a:solidFill>
                <a:latin typeface="Times New Roman" panose="02020603050405020304" pitchFamily="18" charset="0"/>
                <a:cs typeface="Times New Roman" panose="02020603050405020304" pitchFamily="18" charset="0"/>
              </a:rPr>
              <a:t>ЕСУТД</a:t>
            </a:r>
            <a:endParaRPr lang="ru-KZ" sz="1480" dirty="0">
              <a:solidFill>
                <a:srgbClr val="000000"/>
              </a:solidFill>
              <a:latin typeface="Times New Roman" panose="02020603050405020304" pitchFamily="18" charset="0"/>
              <a:cs typeface="Times New Roman" panose="02020603050405020304" pitchFamily="18" charset="0"/>
            </a:endParaRPr>
          </a:p>
        </p:txBody>
      </p:sp>
      <p:sp>
        <p:nvSpPr>
          <p:cNvPr id="12" name="Прямоугольник 11">
            <a:extLst>
              <a:ext uri="{FF2B5EF4-FFF2-40B4-BE49-F238E27FC236}">
                <a16:creationId xmlns:a16="http://schemas.microsoft.com/office/drawing/2014/main" id="{D00DB51E-2EC6-33B5-E45C-F87BD4DA2A6E}"/>
              </a:ext>
            </a:extLst>
          </p:cNvPr>
          <p:cNvSpPr/>
          <p:nvPr/>
        </p:nvSpPr>
        <p:spPr>
          <a:xfrm>
            <a:off x="3396676" y="4573920"/>
            <a:ext cx="1802354" cy="663495"/>
          </a:xfrm>
          <a:prstGeom prst="rect">
            <a:avLst/>
          </a:prstGeom>
          <a:solidFill>
            <a:srgbClr val="C0DB89"/>
          </a:solidFill>
        </p:spPr>
        <p:style>
          <a:lnRef idx="2">
            <a:schemeClr val="dk1"/>
          </a:lnRef>
          <a:fillRef idx="1">
            <a:schemeClr val="lt1"/>
          </a:fillRef>
          <a:effectRef idx="0">
            <a:schemeClr val="dk1"/>
          </a:effectRef>
          <a:fontRef idx="minor">
            <a:schemeClr val="dk1"/>
          </a:fontRef>
        </p:style>
        <p:txBody>
          <a:bodyPr rtlCol="0" anchor="ctr"/>
          <a:lstStyle/>
          <a:p>
            <a:pPr algn="ctr" defTabSz="685800">
              <a:defRPr/>
            </a:pPr>
            <a:r>
              <a:rPr lang="ru-RU" sz="1480" dirty="0">
                <a:solidFill>
                  <a:srgbClr val="000000"/>
                </a:solidFill>
                <a:latin typeface="Times New Roman" panose="02020603050405020304" pitchFamily="18" charset="0"/>
                <a:cs typeface="Times New Roman" panose="02020603050405020304" pitchFamily="18" charset="0"/>
              </a:rPr>
              <a:t>АИС «Е-Маркет»</a:t>
            </a:r>
            <a:endParaRPr lang="ru-KZ" sz="1480" dirty="0">
              <a:solidFill>
                <a:srgbClr val="000000"/>
              </a:solidFill>
              <a:latin typeface="Times New Roman" panose="02020603050405020304" pitchFamily="18" charset="0"/>
              <a:cs typeface="Times New Roman" panose="02020603050405020304" pitchFamily="18" charset="0"/>
            </a:endParaRPr>
          </a:p>
        </p:txBody>
      </p:sp>
      <p:sp>
        <p:nvSpPr>
          <p:cNvPr id="13" name="Прямоугольник 12">
            <a:extLst>
              <a:ext uri="{FF2B5EF4-FFF2-40B4-BE49-F238E27FC236}">
                <a16:creationId xmlns:a16="http://schemas.microsoft.com/office/drawing/2014/main" id="{29A940A2-DA10-99BC-EB4E-A9D7D660E940}"/>
              </a:ext>
            </a:extLst>
          </p:cNvPr>
          <p:cNvSpPr/>
          <p:nvPr/>
        </p:nvSpPr>
        <p:spPr>
          <a:xfrm>
            <a:off x="6165022" y="4573920"/>
            <a:ext cx="2090621" cy="663495"/>
          </a:xfrm>
          <a:prstGeom prst="rect">
            <a:avLst/>
          </a:prstGeom>
          <a:solidFill>
            <a:srgbClr val="C0DB89"/>
          </a:solidFill>
        </p:spPr>
        <p:style>
          <a:lnRef idx="2">
            <a:schemeClr val="dk1"/>
          </a:lnRef>
          <a:fillRef idx="1">
            <a:schemeClr val="lt1"/>
          </a:fillRef>
          <a:effectRef idx="0">
            <a:schemeClr val="dk1"/>
          </a:effectRef>
          <a:fontRef idx="minor">
            <a:schemeClr val="dk1"/>
          </a:fontRef>
        </p:style>
        <p:txBody>
          <a:bodyPr rtlCol="0" anchor="ctr"/>
          <a:lstStyle/>
          <a:p>
            <a:pPr algn="ctr" defTabSz="685800">
              <a:defRPr/>
            </a:pPr>
            <a:r>
              <a:rPr lang="ru-RU" sz="1480" dirty="0">
                <a:solidFill>
                  <a:srgbClr val="000000"/>
                </a:solidFill>
                <a:latin typeface="Times New Roman" panose="02020603050405020304" pitchFamily="18" charset="0"/>
                <a:cs typeface="Times New Roman" panose="02020603050405020304" pitchFamily="18" charset="0"/>
              </a:rPr>
              <a:t>СМС сообщение заявителю</a:t>
            </a:r>
            <a:endParaRPr lang="ru-KZ" sz="1480" dirty="0">
              <a:solidFill>
                <a:srgbClr val="000000"/>
              </a:solidFill>
              <a:latin typeface="Times New Roman" panose="02020603050405020304" pitchFamily="18" charset="0"/>
              <a:cs typeface="Times New Roman" panose="02020603050405020304" pitchFamily="18" charset="0"/>
            </a:endParaRPr>
          </a:p>
        </p:txBody>
      </p:sp>
      <p:sp>
        <p:nvSpPr>
          <p:cNvPr id="14" name="Стрелка: вправо 13">
            <a:extLst>
              <a:ext uri="{FF2B5EF4-FFF2-40B4-BE49-F238E27FC236}">
                <a16:creationId xmlns:a16="http://schemas.microsoft.com/office/drawing/2014/main" id="{CCB884B3-3CFB-05CB-9EFD-6CE2E0309E72}"/>
              </a:ext>
            </a:extLst>
          </p:cNvPr>
          <p:cNvSpPr/>
          <p:nvPr/>
        </p:nvSpPr>
        <p:spPr>
          <a:xfrm>
            <a:off x="2422004" y="4810177"/>
            <a:ext cx="816015" cy="11285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defRPr/>
            </a:pPr>
            <a:endParaRPr lang="ru-KZ" sz="1480">
              <a:solidFill>
                <a:srgbClr val="FFFFFF"/>
              </a:solidFill>
              <a:latin typeface="Times New Roman" panose="02020603050405020304" pitchFamily="18" charset="0"/>
              <a:cs typeface="Times New Roman" panose="02020603050405020304" pitchFamily="18" charset="0"/>
            </a:endParaRPr>
          </a:p>
        </p:txBody>
      </p:sp>
      <p:pic>
        <p:nvPicPr>
          <p:cNvPr id="15" name="Рисунок 14">
            <a:extLst>
              <a:ext uri="{FF2B5EF4-FFF2-40B4-BE49-F238E27FC236}">
                <a16:creationId xmlns:a16="http://schemas.microsoft.com/office/drawing/2014/main" id="{72223E95-4436-4D22-3945-9758A45B9F4B}"/>
              </a:ext>
            </a:extLst>
          </p:cNvPr>
          <p:cNvPicPr>
            <a:picLocks noChangeAspect="1"/>
          </p:cNvPicPr>
          <p:nvPr/>
        </p:nvPicPr>
        <p:blipFill>
          <a:blip r:embed="rId2"/>
          <a:stretch>
            <a:fillRect/>
          </a:stretch>
        </p:blipFill>
        <p:spPr>
          <a:xfrm>
            <a:off x="5199029" y="4791159"/>
            <a:ext cx="832176" cy="150889"/>
          </a:xfrm>
          <a:prstGeom prst="rect">
            <a:avLst/>
          </a:prstGeom>
        </p:spPr>
      </p:pic>
      <p:sp>
        <p:nvSpPr>
          <p:cNvPr id="16" name="Прямоугольник: скругленные углы 15">
            <a:extLst>
              <a:ext uri="{FF2B5EF4-FFF2-40B4-BE49-F238E27FC236}">
                <a16:creationId xmlns:a16="http://schemas.microsoft.com/office/drawing/2014/main" id="{782E4A9E-17BC-95A0-5A92-86838E6F6A74}"/>
              </a:ext>
            </a:extLst>
          </p:cNvPr>
          <p:cNvSpPr/>
          <p:nvPr/>
        </p:nvSpPr>
        <p:spPr>
          <a:xfrm>
            <a:off x="4423283" y="3277146"/>
            <a:ext cx="4263518" cy="1005008"/>
          </a:xfrm>
          <a:prstGeom prst="roundRect">
            <a:avLst/>
          </a:prstGeom>
          <a:solidFill>
            <a:srgbClr val="C0DB89"/>
          </a:solidFill>
        </p:spPr>
        <p:style>
          <a:lnRef idx="2">
            <a:schemeClr val="dk1"/>
          </a:lnRef>
          <a:fillRef idx="1">
            <a:schemeClr val="lt1"/>
          </a:fillRef>
          <a:effectRef idx="0">
            <a:schemeClr val="dk1"/>
          </a:effectRef>
          <a:fontRef idx="minor">
            <a:schemeClr val="dk1"/>
          </a:fontRef>
        </p:style>
        <p:txBody>
          <a:bodyPr rtlCol="0" anchor="ctr"/>
          <a:lstStyle/>
          <a:p>
            <a:pPr defTabSz="685800">
              <a:defRPr/>
            </a:pPr>
            <a:r>
              <a:rPr lang="ru-RU" sz="1480" dirty="0">
                <a:solidFill>
                  <a:srgbClr val="000000"/>
                </a:solidFill>
                <a:latin typeface="Times New Roman" panose="02020603050405020304" pitchFamily="18" charset="0"/>
                <a:cs typeface="Times New Roman" panose="02020603050405020304" pitchFamily="18" charset="0"/>
              </a:rPr>
              <a:t>Вместо ОППВ работодатель выплачивает ПВР в размере прожиточного минимума (43 407тг в 2024г), ежемесячно, до пенсионного возраста физ. лица</a:t>
            </a:r>
          </a:p>
        </p:txBody>
      </p:sp>
    </p:spTree>
    <p:extLst>
      <p:ext uri="{BB962C8B-B14F-4D97-AF65-F5344CB8AC3E}">
        <p14:creationId xmlns:p14="http://schemas.microsoft.com/office/powerpoint/2010/main" val="98942330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B0E20-9C36-29DC-B15B-7FFB996A42E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EFBA3823-3494-A21D-D88E-7CAE9A992948}"/>
              </a:ext>
            </a:extLst>
          </p:cNvPr>
          <p:cNvSpPr txBox="1"/>
          <p:nvPr/>
        </p:nvSpPr>
        <p:spPr>
          <a:xfrm>
            <a:off x="457200" y="228600"/>
            <a:ext cx="8458200" cy="6241709"/>
          </a:xfrm>
          <a:prstGeom prst="rect">
            <a:avLst/>
          </a:prstGeom>
          <a:noFill/>
        </p:spPr>
        <p:txBody>
          <a:bodyPr wrap="square">
            <a:spAutoFit/>
          </a:bodyPr>
          <a:lstStyle/>
          <a:p>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80" b="1" kern="100" dirty="0">
              <a:effectLst/>
              <a:latin typeface="Calibri" panose="020F0502020204030204" pitchFamily="34" charset="0"/>
              <a:ea typeface="Calibri" panose="020F0502020204030204" pitchFamily="34" charset="0"/>
              <a:cs typeface="Times New Roman" panose="02020603050405020304" pitchFamily="18" charset="0"/>
            </a:endParaRPr>
          </a:p>
          <a:p>
            <a:pPr marL="527050" fontAlgn="base"/>
            <a:r>
              <a:rPr lang="ru-RU" sz="1480" b="1" kern="0" dirty="0">
                <a:solidFill>
                  <a:srgbClr val="333333"/>
                </a:solidFill>
                <a:effectLst/>
                <a:latin typeface="Times New Roman" panose="02020603050405020304" pitchFamily="18" charset="0"/>
                <a:ea typeface="Times New Roman" panose="02020603050405020304" pitchFamily="18" charset="0"/>
              </a:rPr>
              <a:t>Выплата пособия для оздоровления при работе по совместительству</a:t>
            </a:r>
            <a:endParaRPr lang="ru-RU" sz="1480" b="1" kern="0" dirty="0">
              <a:effectLst/>
              <a:latin typeface="Times New Roman" panose="02020603050405020304" pitchFamily="18" charset="0"/>
              <a:ea typeface="Times New Roman" panose="02020603050405020304" pitchFamily="18" charset="0"/>
            </a:endParaRPr>
          </a:p>
          <a:p>
            <a:pPr fontAlgn="base"/>
            <a:r>
              <a:rPr lang="ru-RU" sz="1480" dirty="0">
                <a:effectLst/>
                <a:latin typeface="Times New Roman" panose="02020603050405020304" pitchFamily="18" charset="0"/>
                <a:ea typeface="Times New Roman" panose="02020603050405020304" pitchFamily="18" charset="0"/>
              </a:rPr>
              <a:t>Министерство труда и социальной защиты населения РК</a:t>
            </a:r>
          </a:p>
          <a:p>
            <a:pPr fontAlgn="base"/>
            <a:r>
              <a:rPr lang="ru-RU" sz="1480" i="1" dirty="0">
                <a:effectLst/>
                <a:latin typeface="Times New Roman" panose="02020603050405020304" pitchFamily="18" charset="0"/>
                <a:ea typeface="Times New Roman" panose="02020603050405020304" pitchFamily="18" charset="0"/>
              </a:rPr>
              <a:t>Блог Министра труда и социальной защиты населения РК </a:t>
            </a:r>
            <a:r>
              <a:rPr lang="ru-RU" sz="1480" i="1" dirty="0" err="1">
                <a:effectLst/>
                <a:latin typeface="Times New Roman" panose="02020603050405020304" pitchFamily="18" charset="0"/>
                <a:ea typeface="Times New Roman" panose="02020603050405020304" pitchFamily="18" charset="0"/>
              </a:rPr>
              <a:t>Шапкенова</a:t>
            </a:r>
            <a:r>
              <a:rPr lang="ru-RU" sz="1480" i="1" dirty="0">
                <a:effectLst/>
                <a:latin typeface="Times New Roman" panose="02020603050405020304" pitchFamily="18" charset="0"/>
                <a:ea typeface="Times New Roman" panose="02020603050405020304" pitchFamily="18" charset="0"/>
              </a:rPr>
              <a:t> С.Ж. (№ 682065 от 27.04.2021г.)</a:t>
            </a:r>
            <a:endParaRPr lang="ru-RU" sz="1480" dirty="0">
              <a:effectLst/>
              <a:latin typeface="Times New Roman" panose="02020603050405020304" pitchFamily="18" charset="0"/>
              <a:ea typeface="Times New Roman" panose="02020603050405020304" pitchFamily="18" charset="0"/>
            </a:endParaRPr>
          </a:p>
          <a:p>
            <a:pPr fontAlgn="base"/>
            <a:r>
              <a:rPr lang="ru-RU" sz="1480" dirty="0">
                <a:effectLst/>
                <a:latin typeface="Times New Roman" panose="02020603050405020304" pitchFamily="18" charset="0"/>
                <a:ea typeface="Times New Roman" panose="02020603050405020304" pitchFamily="18" charset="0"/>
              </a:rPr>
              <a:t> </a:t>
            </a:r>
          </a:p>
          <a:p>
            <a:pPr fontAlgn="base"/>
            <a:r>
              <a:rPr lang="ru-RU" sz="1480" b="1" dirty="0">
                <a:effectLst/>
                <a:latin typeface="Times New Roman" panose="02020603050405020304" pitchFamily="18" charset="0"/>
                <a:ea typeface="Times New Roman" panose="02020603050405020304" pitchFamily="18" charset="0"/>
              </a:rPr>
              <a:t>Вопрос: </a:t>
            </a:r>
          </a:p>
          <a:p>
            <a:pPr fontAlgn="base"/>
            <a:r>
              <a:rPr lang="ru-RU" sz="1480" b="1" dirty="0">
                <a:effectLst/>
                <a:latin typeface="Times New Roman" panose="02020603050405020304" pitchFamily="18" charset="0"/>
                <a:ea typeface="Times New Roman" panose="02020603050405020304" pitchFamily="18" charset="0"/>
              </a:rPr>
              <a:t>Я работаю Заместителем директора в детско-юношеской спортивной школе.</a:t>
            </a:r>
            <a:r>
              <a:rPr lang="ru-RU" sz="1480" dirty="0">
                <a:effectLst/>
                <a:latin typeface="Times New Roman" panose="02020603050405020304" pitchFamily="18" charset="0"/>
                <a:ea typeface="Times New Roman" panose="02020603050405020304" pitchFamily="18" charset="0"/>
              </a:rPr>
              <a:t> Рабочий день у меня с 9 утра до 18:00 вечера. </a:t>
            </a:r>
            <a:r>
              <a:rPr lang="ru-RU" sz="1480" b="1" dirty="0">
                <a:effectLst/>
                <a:latin typeface="Times New Roman" panose="02020603050405020304" pitchFamily="18" charset="0"/>
                <a:ea typeface="Times New Roman" panose="02020603050405020304" pitchFamily="18" charset="0"/>
              </a:rPr>
              <a:t>В этой же организации работаю тренером-преподавателем по совместительству. </a:t>
            </a:r>
            <a:r>
              <a:rPr lang="ru-RU" sz="1480" dirty="0">
                <a:effectLst/>
                <a:latin typeface="Times New Roman" panose="02020603050405020304" pitchFamily="18" charset="0"/>
                <a:ea typeface="Times New Roman" panose="02020603050405020304" pitchFamily="18" charset="0"/>
              </a:rPr>
              <a:t>Учебно-тренировочные занятия провожу с 19:00 до 21:00, то есть после основной работы! </a:t>
            </a:r>
            <a:r>
              <a:rPr lang="ru-RU" sz="1480" b="1" dirty="0">
                <a:effectLst/>
                <a:latin typeface="Times New Roman" panose="02020603050405020304" pitchFamily="18" charset="0"/>
                <a:ea typeface="Times New Roman" panose="02020603050405020304" pitchFamily="18" charset="0"/>
              </a:rPr>
              <a:t>Имею ли я право получить пособие на оздоровление как тренер-преподаватель?</a:t>
            </a:r>
            <a:endParaRPr lang="ru-RU" sz="1480" dirty="0">
              <a:effectLst/>
              <a:latin typeface="Times New Roman" panose="02020603050405020304" pitchFamily="18" charset="0"/>
              <a:ea typeface="Times New Roman" panose="02020603050405020304" pitchFamily="18" charset="0"/>
            </a:endParaRPr>
          </a:p>
          <a:p>
            <a:pPr fontAlgn="base"/>
            <a:r>
              <a:rPr lang="ru-RU" sz="1480" dirty="0">
                <a:effectLst/>
                <a:latin typeface="Times New Roman" panose="02020603050405020304" pitchFamily="18" charset="0"/>
                <a:ea typeface="Times New Roman" panose="02020603050405020304" pitchFamily="18" charset="0"/>
              </a:rPr>
              <a:t> </a:t>
            </a:r>
          </a:p>
          <a:p>
            <a:pPr fontAlgn="base"/>
            <a:r>
              <a:rPr lang="ru-RU" sz="1480" b="1" dirty="0">
                <a:effectLst/>
                <a:latin typeface="Times New Roman" panose="02020603050405020304" pitchFamily="18" charset="0"/>
                <a:ea typeface="Times New Roman" panose="02020603050405020304" pitchFamily="18" charset="0"/>
              </a:rPr>
              <a:t>Ответ: </a:t>
            </a:r>
          </a:p>
          <a:p>
            <a:pPr fontAlgn="base"/>
            <a:r>
              <a:rPr lang="ru-RU" sz="1480" b="1" dirty="0">
                <a:effectLst/>
                <a:latin typeface="Times New Roman" panose="02020603050405020304" pitchFamily="18" charset="0"/>
                <a:ea typeface="Times New Roman" panose="02020603050405020304" pitchFamily="18" charset="0"/>
              </a:rPr>
              <a:t>Трудовой кодекс Республики Казахстан (далее - Кодекс) выделяет понятие «Совместительство» выполнение </a:t>
            </a:r>
            <a:r>
              <a:rPr lang="ru-RU" sz="1480" b="1" dirty="0">
                <a:effectLst/>
                <a:highlight>
                  <a:srgbClr val="FFFF00"/>
                </a:highlight>
                <a:latin typeface="Times New Roman" panose="02020603050405020304" pitchFamily="18" charset="0"/>
                <a:ea typeface="Times New Roman" panose="02020603050405020304" pitchFamily="18" charset="0"/>
              </a:rPr>
              <a:t>работником другой регулярной оплачиваемой</a:t>
            </a:r>
            <a:r>
              <a:rPr lang="ru-RU" sz="1480" b="1" dirty="0">
                <a:effectLst/>
                <a:latin typeface="Times New Roman" panose="02020603050405020304" pitchFamily="18" charset="0"/>
                <a:ea typeface="Times New Roman" panose="02020603050405020304" pitchFamily="18" charset="0"/>
              </a:rPr>
              <a:t> работы на условиях трудового договора в свободное от основной работы время. </a:t>
            </a:r>
            <a:r>
              <a:rPr lang="ru-RU" sz="1480" dirty="0">
                <a:effectLst/>
                <a:latin typeface="Times New Roman" panose="02020603050405020304" pitchFamily="18" charset="0"/>
                <a:ea typeface="Times New Roman" panose="02020603050405020304" pitchFamily="18" charset="0"/>
              </a:rPr>
              <a:t>Суммарная продолжительность ежедневной работы по месту основной работы и работы по совместительству не должна превышать норму продолжительности ежедневной работы, установленную пунктом 4 статьи 71 Кодекса, более чем на 4 часа (всего в день 12 часов). При заключении трудового договора по совместительству в трудовом договоре указывается, что это работа по совместительству. То есть, работник вправе заключить трудовой договор по совместительству в том предприятии, где он работает по основной работе, при этом общая продолжительность рабочего времени не должна превышать 12 часов в день. </a:t>
            </a:r>
          </a:p>
          <a:p>
            <a:pPr fontAlgn="base"/>
            <a:endParaRPr lang="ru-RU" sz="1480" dirty="0">
              <a:latin typeface="Times New Roman" panose="02020603050405020304" pitchFamily="18" charset="0"/>
              <a:ea typeface="Times New Roman" panose="02020603050405020304" pitchFamily="18" charset="0"/>
            </a:endParaRPr>
          </a:p>
          <a:p>
            <a:pPr fontAlgn="base"/>
            <a:r>
              <a:rPr lang="ru-RU" sz="1480" dirty="0">
                <a:effectLst/>
                <a:latin typeface="Times New Roman" panose="02020603050405020304" pitchFamily="18" charset="0"/>
                <a:ea typeface="Times New Roman" panose="02020603050405020304" pitchFamily="18" charset="0"/>
              </a:rPr>
              <a:t>Таким образом,</a:t>
            </a:r>
            <a:r>
              <a:rPr lang="ru-RU" sz="1480" b="1" dirty="0">
                <a:effectLst/>
                <a:latin typeface="Times New Roman" panose="02020603050405020304" pitchFamily="18" charset="0"/>
                <a:ea typeface="Times New Roman" panose="02020603050405020304" pitchFamily="18" charset="0"/>
              </a:rPr>
              <a:t> при совместительстве у Вас должно быть </a:t>
            </a:r>
            <a:r>
              <a:rPr lang="ru-RU" sz="1480" b="1" dirty="0">
                <a:effectLst/>
                <a:highlight>
                  <a:srgbClr val="FFFF00"/>
                </a:highlight>
                <a:latin typeface="Times New Roman" panose="02020603050405020304" pitchFamily="18" charset="0"/>
                <a:ea typeface="Times New Roman" panose="02020603050405020304" pitchFamily="18" charset="0"/>
              </a:rPr>
              <a:t>два</a:t>
            </a:r>
            <a:r>
              <a:rPr lang="ru-RU" sz="1480" b="1" dirty="0">
                <a:effectLst/>
                <a:latin typeface="Times New Roman" panose="02020603050405020304" pitchFamily="18" charset="0"/>
                <a:ea typeface="Times New Roman" panose="02020603050405020304" pitchFamily="18" charset="0"/>
              </a:rPr>
              <a:t> трудовых договора (зам. директора и тренер-преподаватель), в таком случае ежегодное пособие на оздоровление выплачивается отдельно на каждую должность.</a:t>
            </a:r>
            <a:endParaRPr lang="ru-RU" sz="1480" dirty="0">
              <a:effectLst/>
              <a:latin typeface="Times New Roman" panose="02020603050405020304" pitchFamily="18" charset="0"/>
              <a:ea typeface="Times New Roman" panose="02020603050405020304" pitchFamily="18" charset="0"/>
            </a:endParaRPr>
          </a:p>
          <a:p>
            <a:endParaRPr lang="ru-RU" sz="148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408880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6BB95-4A9F-C111-BB09-84D9EFEAAB6C}"/>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891FDB9-C9B1-8D9F-F196-D8DA4B78E5AF}"/>
              </a:ext>
            </a:extLst>
          </p:cNvPr>
          <p:cNvSpPr txBox="1"/>
          <p:nvPr/>
        </p:nvSpPr>
        <p:spPr>
          <a:xfrm>
            <a:off x="152400" y="228600"/>
            <a:ext cx="8763000" cy="6780318"/>
          </a:xfrm>
          <a:prstGeom prst="rect">
            <a:avLst/>
          </a:prstGeom>
          <a:noFill/>
        </p:spPr>
        <p:txBody>
          <a:bodyPr wrap="square">
            <a:spAutoFit/>
          </a:bodyPr>
          <a:lstStyle/>
          <a:p>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1660" b="1" kern="0" dirty="0">
                <a:effectLst/>
                <a:latin typeface="Times New Roman" panose="02020603050405020304" pitchFamily="18" charset="0"/>
                <a:ea typeface="Times New Roman" panose="02020603050405020304" pitchFamily="18" charset="0"/>
              </a:rPr>
              <a:t>ОТРАСЛЕВОЕ</a:t>
            </a:r>
            <a:r>
              <a:rPr lang="ru-RU" sz="1660" b="1" kern="0" spc="-30" dirty="0">
                <a:effectLst/>
                <a:latin typeface="Times New Roman" panose="02020603050405020304" pitchFamily="18" charset="0"/>
                <a:ea typeface="Times New Roman" panose="02020603050405020304" pitchFamily="18" charset="0"/>
              </a:rPr>
              <a:t> </a:t>
            </a:r>
            <a:r>
              <a:rPr lang="ru-RU" sz="1660" b="1" kern="0" dirty="0">
                <a:effectLst/>
                <a:latin typeface="Times New Roman" panose="02020603050405020304" pitchFamily="18" charset="0"/>
                <a:ea typeface="Times New Roman" panose="02020603050405020304" pitchFamily="18" charset="0"/>
              </a:rPr>
              <a:t>СОГЛАШЕНИЕ</a:t>
            </a:r>
            <a:r>
              <a:rPr lang="ru-RU" sz="1660" b="1" kern="0" spc="-25" dirty="0">
                <a:effectLst/>
                <a:latin typeface="Times New Roman" panose="02020603050405020304" pitchFamily="18" charset="0"/>
                <a:ea typeface="Times New Roman" panose="02020603050405020304" pitchFamily="18" charset="0"/>
              </a:rPr>
              <a:t> </a:t>
            </a:r>
            <a:r>
              <a:rPr lang="ru-RU" sz="1660" b="1" kern="0" dirty="0">
                <a:effectLst/>
                <a:latin typeface="Times New Roman" panose="02020603050405020304" pitchFamily="18" charset="0"/>
                <a:ea typeface="Times New Roman" panose="02020603050405020304" pitchFamily="18" charset="0"/>
              </a:rPr>
              <a:t>О</a:t>
            </a:r>
            <a:r>
              <a:rPr lang="ru-RU" sz="1660" b="1" kern="0" spc="-30" dirty="0">
                <a:effectLst/>
                <a:latin typeface="Times New Roman" panose="02020603050405020304" pitchFamily="18" charset="0"/>
                <a:ea typeface="Times New Roman" panose="02020603050405020304" pitchFamily="18" charset="0"/>
              </a:rPr>
              <a:t> </a:t>
            </a:r>
            <a:r>
              <a:rPr lang="ru-RU" sz="1660" b="1" kern="0" dirty="0">
                <a:effectLst/>
                <a:latin typeface="Times New Roman" panose="02020603050405020304" pitchFamily="18" charset="0"/>
                <a:ea typeface="Times New Roman" panose="02020603050405020304" pitchFamily="18" charset="0"/>
              </a:rPr>
              <a:t>СОЦИАЛЬНОМ ПАРТНЕРСТВЕ</a:t>
            </a:r>
          </a:p>
          <a:p>
            <a:pPr marL="154940" marR="154305" algn="ctr">
              <a:spcAft>
                <a:spcPts val="0"/>
              </a:spcAft>
            </a:pPr>
            <a:r>
              <a:rPr lang="ru-RU" sz="1660" b="1" dirty="0">
                <a:effectLst/>
                <a:latin typeface="Times New Roman" panose="02020603050405020304" pitchFamily="18" charset="0"/>
                <a:ea typeface="Times New Roman" panose="02020603050405020304" pitchFamily="18" charset="0"/>
              </a:rPr>
              <a:t>по</a:t>
            </a:r>
            <a:r>
              <a:rPr lang="ru-RU" sz="1660" b="1" spc="-3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установлению</a:t>
            </a:r>
            <a:r>
              <a:rPr lang="ru-RU" sz="1660" b="1" spc="-20"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условий</a:t>
            </a:r>
            <a:r>
              <a:rPr lang="ru-RU" sz="1660" b="1" spc="-2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труда, занятости</a:t>
            </a:r>
            <a:r>
              <a:rPr lang="ru-RU" sz="1660" b="1" spc="-20"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и</a:t>
            </a:r>
            <a:r>
              <a:rPr lang="ru-RU" sz="1660" b="1" spc="-2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социальных</a:t>
            </a:r>
            <a:r>
              <a:rPr lang="ru-RU" sz="1660" b="1" spc="-3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гарантий</a:t>
            </a:r>
            <a:r>
              <a:rPr lang="ru-RU" sz="1660" b="1" spc="-2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для</a:t>
            </a:r>
            <a:r>
              <a:rPr lang="ru-RU" sz="1660" b="1" spc="-33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работников</a:t>
            </a:r>
            <a:r>
              <a:rPr lang="ru-RU" sz="1660" b="1" spc="-10" dirty="0">
                <a:effectLst/>
                <a:latin typeface="Times New Roman" panose="02020603050405020304" pitchFamily="18" charset="0"/>
                <a:ea typeface="Times New Roman" panose="02020603050405020304" pitchFamily="18" charset="0"/>
              </a:rPr>
              <a:t> </a:t>
            </a:r>
            <a:r>
              <a:rPr lang="ru-RU" sz="1660" b="1" dirty="0">
                <a:effectLst/>
                <a:highlight>
                  <a:srgbClr val="FFFF00"/>
                </a:highlight>
                <a:latin typeface="Times New Roman" panose="02020603050405020304" pitchFamily="18" charset="0"/>
                <a:ea typeface="Times New Roman" panose="02020603050405020304" pitchFamily="18" charset="0"/>
              </a:rPr>
              <a:t>сферы</a:t>
            </a:r>
            <a:r>
              <a:rPr lang="ru-RU" sz="1660" b="1" spc="-10" dirty="0">
                <a:effectLst/>
                <a:highlight>
                  <a:srgbClr val="FFFF00"/>
                </a:highlight>
                <a:latin typeface="Times New Roman" panose="02020603050405020304" pitchFamily="18" charset="0"/>
                <a:ea typeface="Times New Roman" panose="02020603050405020304" pitchFamily="18" charset="0"/>
              </a:rPr>
              <a:t> </a:t>
            </a:r>
            <a:r>
              <a:rPr lang="ru-RU" sz="1660" b="1" dirty="0">
                <a:effectLst/>
                <a:highlight>
                  <a:srgbClr val="FFFF00"/>
                </a:highlight>
                <a:latin typeface="Times New Roman" panose="02020603050405020304" pitchFamily="18" charset="0"/>
                <a:ea typeface="Times New Roman" panose="02020603050405020304" pitchFamily="18" charset="0"/>
              </a:rPr>
              <a:t>образования</a:t>
            </a:r>
            <a:r>
              <a:rPr lang="ru-RU" sz="1660" b="1" spc="-10" dirty="0">
                <a:effectLst/>
                <a:highlight>
                  <a:srgbClr val="FFFF00"/>
                </a:highlight>
                <a:latin typeface="Times New Roman" panose="02020603050405020304" pitchFamily="18" charset="0"/>
                <a:ea typeface="Times New Roman" panose="02020603050405020304" pitchFamily="18" charset="0"/>
              </a:rPr>
              <a:t> </a:t>
            </a:r>
            <a:r>
              <a:rPr lang="ru-RU" sz="1660" b="1" dirty="0">
                <a:effectLst/>
                <a:highlight>
                  <a:srgbClr val="FFFF00"/>
                </a:highlight>
                <a:latin typeface="Times New Roman" panose="02020603050405020304" pitchFamily="18" charset="0"/>
                <a:ea typeface="Times New Roman" panose="02020603050405020304" pitchFamily="18" charset="0"/>
              </a:rPr>
              <a:t>и</a:t>
            </a:r>
            <a:r>
              <a:rPr lang="ru-RU" sz="1660" b="1" spc="10" dirty="0">
                <a:effectLst/>
                <a:highlight>
                  <a:srgbClr val="FFFF00"/>
                </a:highlight>
                <a:latin typeface="Times New Roman" panose="02020603050405020304" pitchFamily="18" charset="0"/>
                <a:ea typeface="Times New Roman" panose="02020603050405020304" pitchFamily="18" charset="0"/>
              </a:rPr>
              <a:t> </a:t>
            </a:r>
            <a:r>
              <a:rPr lang="ru-RU" sz="1660" b="1" dirty="0">
                <a:effectLst/>
                <a:highlight>
                  <a:srgbClr val="FFFF00"/>
                </a:highlight>
                <a:latin typeface="Times New Roman" panose="02020603050405020304" pitchFamily="18" charset="0"/>
                <a:ea typeface="Times New Roman" panose="02020603050405020304" pitchFamily="18" charset="0"/>
              </a:rPr>
              <a:t>науки</a:t>
            </a:r>
            <a:r>
              <a:rPr lang="ru-RU" sz="1660" b="1" spc="-10"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на</a:t>
            </a:r>
            <a:r>
              <a:rPr lang="ru-RU" sz="1660" b="1" spc="-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отраслевом</a:t>
            </a:r>
            <a:r>
              <a:rPr lang="ru-RU" sz="1660" b="1" spc="15" dirty="0">
                <a:effectLst/>
                <a:latin typeface="Times New Roman" panose="02020603050405020304" pitchFamily="18" charset="0"/>
                <a:ea typeface="Times New Roman" panose="02020603050405020304" pitchFamily="18" charset="0"/>
              </a:rPr>
              <a:t> </a:t>
            </a:r>
            <a:r>
              <a:rPr lang="ru-RU" sz="1660" b="1" dirty="0">
                <a:effectLst/>
                <a:latin typeface="Times New Roman" panose="02020603050405020304" pitchFamily="18" charset="0"/>
                <a:ea typeface="Times New Roman" panose="02020603050405020304" pitchFamily="18" charset="0"/>
              </a:rPr>
              <a:t>уровне</a:t>
            </a:r>
            <a:endParaRPr lang="ru-RU" sz="1660" dirty="0">
              <a:effectLst/>
              <a:latin typeface="Times New Roman" panose="02020603050405020304" pitchFamily="18" charset="0"/>
              <a:ea typeface="Times New Roman" panose="02020603050405020304" pitchFamily="18" charset="0"/>
            </a:endParaRPr>
          </a:p>
          <a:p>
            <a:pPr marL="154940" marR="148590" algn="ctr">
              <a:spcAft>
                <a:spcPts val="0"/>
              </a:spcAft>
            </a:pPr>
            <a:r>
              <a:rPr lang="ru-RU" sz="1660" b="1" kern="0" dirty="0">
                <a:effectLst/>
                <a:latin typeface="Times New Roman" panose="02020603050405020304" pitchFamily="18" charset="0"/>
                <a:ea typeface="Times New Roman" panose="02020603050405020304" pitchFamily="18" charset="0"/>
              </a:rPr>
              <a:t>на</a:t>
            </a:r>
            <a:r>
              <a:rPr lang="ru-RU" sz="1660" b="1" kern="0" spc="-15" dirty="0">
                <a:effectLst/>
                <a:latin typeface="Times New Roman" panose="02020603050405020304" pitchFamily="18" charset="0"/>
                <a:ea typeface="Times New Roman" panose="02020603050405020304" pitchFamily="18" charset="0"/>
              </a:rPr>
              <a:t> </a:t>
            </a:r>
            <a:r>
              <a:rPr lang="ru-RU" sz="1660" b="1" kern="0" dirty="0">
                <a:effectLst/>
                <a:latin typeface="Times New Roman" panose="02020603050405020304" pitchFamily="18" charset="0"/>
                <a:ea typeface="Times New Roman" panose="02020603050405020304" pitchFamily="18" charset="0"/>
              </a:rPr>
              <a:t>2021-2023</a:t>
            </a:r>
            <a:r>
              <a:rPr lang="ru-RU" sz="1660" b="1" kern="0" spc="-5" dirty="0">
                <a:effectLst/>
                <a:latin typeface="Times New Roman" panose="02020603050405020304" pitchFamily="18" charset="0"/>
                <a:ea typeface="Times New Roman" panose="02020603050405020304" pitchFamily="18" charset="0"/>
              </a:rPr>
              <a:t> </a:t>
            </a:r>
            <a:r>
              <a:rPr lang="ru-RU" sz="1660" b="1" kern="0" dirty="0">
                <a:effectLst/>
                <a:latin typeface="Times New Roman" panose="02020603050405020304" pitchFamily="18" charset="0"/>
                <a:ea typeface="Times New Roman" panose="02020603050405020304" pitchFamily="18" charset="0"/>
              </a:rPr>
              <a:t>годы</a:t>
            </a:r>
          </a:p>
          <a:p>
            <a:pPr marL="154940" marR="148590" algn="ctr">
              <a:spcAft>
                <a:spcPts val="0"/>
              </a:spcAft>
            </a:pPr>
            <a:r>
              <a:rPr lang="ru-RU" sz="1660" kern="0" dirty="0">
                <a:effectLst/>
                <a:latin typeface="Times New Roman" panose="02020603050405020304" pitchFamily="18" charset="0"/>
                <a:ea typeface="Times New Roman" panose="02020603050405020304" pitchFamily="18" charset="0"/>
              </a:rPr>
              <a:t>Обеспечивать выплату гражданским служащим пособия на оздоровление в размере должностного оклада при предоставлении им ежегодного оплачиваемого трудового отпуска. Размер пособия на оздоровление учителям, преподавателям, педагогам дополнительного образования, воспитателям, другим педагогам, для которых установлена нормативная учебная нагрузка, рассчитывается </a:t>
            </a:r>
            <a:r>
              <a:rPr lang="ru-RU" sz="1660" b="1" kern="0" dirty="0">
                <a:effectLst/>
                <a:latin typeface="Times New Roman" panose="02020603050405020304" pitchFamily="18" charset="0"/>
                <a:ea typeface="Times New Roman" panose="02020603050405020304" pitchFamily="18" charset="0"/>
              </a:rPr>
              <a:t>из их фактической учебной нагрузки на день</a:t>
            </a:r>
            <a:r>
              <a:rPr lang="ru-RU" sz="1660" kern="0" dirty="0">
                <a:effectLst/>
                <a:latin typeface="Times New Roman" panose="02020603050405020304" pitchFamily="18" charset="0"/>
                <a:ea typeface="Times New Roman" panose="02020603050405020304" pitchFamily="18" charset="0"/>
              </a:rPr>
              <a:t> предоставления отпуска. Лицам, р</a:t>
            </a:r>
            <a:r>
              <a:rPr lang="ru-RU" sz="1800" dirty="0">
                <a:effectLst/>
                <a:latin typeface="Times New Roman" panose="02020603050405020304" pitchFamily="18" charset="0"/>
                <a:ea typeface="Times New Roman" panose="02020603050405020304" pitchFamily="18" charset="0"/>
              </a:rPr>
              <a:t>аботающим на условиях совместительства, пособие назначается и выплачивается на общих основаниях (как по основной должности, так и по работе на условиях совместительства).</a:t>
            </a:r>
          </a:p>
          <a:p>
            <a:endParaRPr lang="ru-RU" sz="1660" b="1" kern="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1800" b="1" kern="0" dirty="0">
                <a:effectLst/>
                <a:latin typeface="Times New Roman" panose="02020603050405020304" pitchFamily="18" charset="0"/>
                <a:ea typeface="Times New Roman" panose="02020603050405020304" pitchFamily="18" charset="0"/>
              </a:rPr>
              <a:t>ОТРАСЛЕВОЕ</a:t>
            </a:r>
            <a:r>
              <a:rPr lang="ru-RU" sz="1800" b="1" kern="0" spc="-25" dirty="0">
                <a:effectLst/>
                <a:latin typeface="Times New Roman" panose="02020603050405020304" pitchFamily="18" charset="0"/>
                <a:ea typeface="Times New Roman" panose="02020603050405020304" pitchFamily="18" charset="0"/>
              </a:rPr>
              <a:t> </a:t>
            </a:r>
            <a:r>
              <a:rPr lang="ru-RU" sz="1800" b="1" kern="0" dirty="0">
                <a:effectLst/>
                <a:latin typeface="Times New Roman" panose="02020603050405020304" pitchFamily="18" charset="0"/>
                <a:ea typeface="Times New Roman" panose="02020603050405020304" pitchFamily="18" charset="0"/>
              </a:rPr>
              <a:t>СОГЛАШЕНИЕ</a:t>
            </a:r>
            <a:r>
              <a:rPr lang="ru-RU" sz="1800" b="1" kern="0" spc="-15" dirty="0">
                <a:effectLst/>
                <a:latin typeface="Times New Roman" panose="02020603050405020304" pitchFamily="18" charset="0"/>
                <a:ea typeface="Times New Roman" panose="02020603050405020304" pitchFamily="18" charset="0"/>
              </a:rPr>
              <a:t> </a:t>
            </a:r>
            <a:r>
              <a:rPr lang="ru-RU" sz="1800" b="1" kern="0" dirty="0">
                <a:effectLst/>
                <a:latin typeface="Times New Roman" panose="02020603050405020304" pitchFamily="18" charset="0"/>
                <a:ea typeface="Times New Roman" panose="02020603050405020304" pitchFamily="18" charset="0"/>
              </a:rPr>
              <a:t>О</a:t>
            </a:r>
            <a:r>
              <a:rPr lang="ru-RU" sz="1800" b="1" kern="0" spc="-15" dirty="0">
                <a:effectLst/>
                <a:latin typeface="Times New Roman" panose="02020603050405020304" pitchFamily="18" charset="0"/>
                <a:ea typeface="Times New Roman" panose="02020603050405020304" pitchFamily="18" charset="0"/>
              </a:rPr>
              <a:t> </a:t>
            </a:r>
            <a:r>
              <a:rPr lang="ru-RU" sz="1800" b="1" kern="0" dirty="0">
                <a:effectLst/>
                <a:latin typeface="Times New Roman" panose="02020603050405020304" pitchFamily="18" charset="0"/>
                <a:ea typeface="Times New Roman" panose="02020603050405020304" pitchFamily="18" charset="0"/>
              </a:rPr>
              <a:t>СОЦИАЛЬНОМ</a:t>
            </a:r>
            <a:r>
              <a:rPr lang="ru-RU" sz="1800" b="1" kern="0" spc="-20" dirty="0">
                <a:effectLst/>
                <a:latin typeface="Times New Roman" panose="02020603050405020304" pitchFamily="18" charset="0"/>
                <a:ea typeface="Times New Roman" panose="02020603050405020304" pitchFamily="18" charset="0"/>
              </a:rPr>
              <a:t> </a:t>
            </a:r>
            <a:r>
              <a:rPr lang="ru-RU" sz="1800" b="1" kern="0" dirty="0">
                <a:effectLst/>
                <a:latin typeface="Times New Roman" panose="02020603050405020304" pitchFamily="18" charset="0"/>
                <a:ea typeface="Times New Roman" panose="02020603050405020304" pitchFamily="18" charset="0"/>
              </a:rPr>
              <a:t>ПАРТНЕРСТВЕ</a:t>
            </a:r>
            <a:r>
              <a:rPr lang="kk-KZ" sz="1800" b="1" kern="0" dirty="0">
                <a:effectLst/>
                <a:latin typeface="Times New Roman" panose="02020603050405020304" pitchFamily="18" charset="0"/>
                <a:ea typeface="Times New Roman" panose="02020603050405020304" pitchFamily="18" charset="0"/>
              </a:rPr>
              <a:t> </a:t>
            </a:r>
            <a:endParaRPr lang="ru-RU" sz="1800" b="1" kern="0" dirty="0">
              <a:effectLst/>
              <a:latin typeface="Times New Roman" panose="02020603050405020304" pitchFamily="18" charset="0"/>
              <a:ea typeface="Times New Roman" panose="02020603050405020304" pitchFamily="18" charset="0"/>
            </a:endParaRPr>
          </a:p>
          <a:p>
            <a:pPr marL="539750" algn="ctr"/>
            <a:r>
              <a:rPr lang="ru-RU" sz="1800" b="1" kern="0" dirty="0">
                <a:effectLst/>
                <a:latin typeface="Times New Roman" panose="02020603050405020304" pitchFamily="18" charset="0"/>
                <a:ea typeface="Times New Roman" panose="02020603050405020304" pitchFamily="18" charset="0"/>
              </a:rPr>
              <a:t>по установлению условий труда, занятости и социальных гарантий для</a:t>
            </a:r>
            <a:r>
              <a:rPr lang="ru-RU" sz="1800" b="1" kern="0" spc="-335" dirty="0">
                <a:effectLst/>
                <a:latin typeface="Times New Roman" panose="02020603050405020304" pitchFamily="18" charset="0"/>
                <a:ea typeface="Times New Roman" panose="02020603050405020304" pitchFamily="18" charset="0"/>
              </a:rPr>
              <a:t> </a:t>
            </a:r>
            <a:r>
              <a:rPr lang="ru-RU" sz="1800" b="1" kern="0" dirty="0">
                <a:effectLst/>
                <a:latin typeface="Times New Roman" panose="02020603050405020304" pitchFamily="18" charset="0"/>
                <a:ea typeface="Times New Roman" panose="02020603050405020304" pitchFamily="18" charset="0"/>
              </a:rPr>
              <a:t>работников сферы науки и высшего образования на</a:t>
            </a:r>
            <a:r>
              <a:rPr lang="ru-RU" sz="1800" b="1" kern="0" spc="-5" dirty="0">
                <a:effectLst/>
                <a:latin typeface="Times New Roman" panose="02020603050405020304" pitchFamily="18" charset="0"/>
                <a:ea typeface="Times New Roman" panose="02020603050405020304" pitchFamily="18" charset="0"/>
              </a:rPr>
              <a:t> </a:t>
            </a:r>
            <a:r>
              <a:rPr lang="ru-RU" sz="1800" b="1" kern="0" dirty="0">
                <a:effectLst/>
                <a:latin typeface="Times New Roman" panose="02020603050405020304" pitchFamily="18" charset="0"/>
                <a:ea typeface="Times New Roman" panose="02020603050405020304" pitchFamily="18" charset="0"/>
              </a:rPr>
              <a:t>2023-2026</a:t>
            </a:r>
            <a:r>
              <a:rPr lang="ru-RU" sz="1800" b="1" kern="0" spc="-5" dirty="0">
                <a:effectLst/>
                <a:latin typeface="Times New Roman" panose="02020603050405020304" pitchFamily="18" charset="0"/>
                <a:ea typeface="Times New Roman" panose="02020603050405020304" pitchFamily="18" charset="0"/>
              </a:rPr>
              <a:t> </a:t>
            </a:r>
            <a:r>
              <a:rPr lang="ru-RU" sz="1800" b="1" kern="0" dirty="0">
                <a:effectLst/>
                <a:latin typeface="Times New Roman" panose="02020603050405020304" pitchFamily="18" charset="0"/>
                <a:ea typeface="Times New Roman" panose="02020603050405020304" pitchFamily="18" charset="0"/>
              </a:rPr>
              <a:t>годы</a:t>
            </a:r>
          </a:p>
          <a:p>
            <a:pPr marL="90170" indent="448945" algn="l"/>
            <a:r>
              <a:rPr lang="ru-RU" sz="1800" b="1" dirty="0">
                <a:effectLst/>
                <a:latin typeface="Times New Roman" panose="02020603050405020304" pitchFamily="18" charset="0"/>
                <a:ea typeface="Times New Roman" panose="02020603050405020304" pitchFamily="18" charset="0"/>
              </a:rPr>
              <a:t> </a:t>
            </a:r>
          </a:p>
          <a:p>
            <a:pPr marL="90170" indent="448945" algn="l"/>
            <a:r>
              <a:rPr lang="ru-RU" b="1" dirty="0">
                <a:latin typeface="Times New Roman" panose="02020603050405020304" pitchFamily="18" charset="0"/>
                <a:ea typeface="Times New Roman" panose="02020603050405020304" pitchFamily="18" charset="0"/>
              </a:rPr>
              <a:t>9. 1 </a:t>
            </a:r>
            <a:r>
              <a:rPr lang="ru-RU" sz="1800" dirty="0">
                <a:effectLst/>
                <a:latin typeface="Times New Roman" panose="02020603050405020304" pitchFamily="18" charset="0"/>
                <a:ea typeface="Times New Roman" panose="02020603050405020304" pitchFamily="18" charset="0"/>
              </a:rPr>
              <a:t>Обеспечивать</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выплату</a:t>
            </a:r>
            <a:r>
              <a:rPr lang="ru-RU" sz="1800" spc="5"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гражданским</a:t>
            </a:r>
            <a:r>
              <a:rPr lang="ru-RU" sz="1800" b="1" spc="5"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служащим</a:t>
            </a:r>
            <a:r>
              <a:rPr lang="ru-RU" sz="1800" b="1"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пособия</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на</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оздоровление</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в</a:t>
            </a:r>
            <a:r>
              <a:rPr lang="ru-RU" sz="1800" spc="5"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размере</a:t>
            </a:r>
            <a:r>
              <a:rPr lang="ru-RU" sz="1800" b="1" spc="5"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должностного</a:t>
            </a:r>
            <a:r>
              <a:rPr lang="ru-RU" sz="1800" b="1" spc="5"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оклада</a:t>
            </a:r>
            <a:r>
              <a:rPr lang="ru-RU" sz="1800" b="1"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при</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предоставлении</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им</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ежегодного</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оплачиваемого</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трудового</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отпуска.</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Лицам,</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работающим</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на</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условиях совместительства, пособие назначается и выплачивается на общих</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основаниях</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(как</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по</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основной</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должности,</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так</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и</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по</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работе</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на</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условиях</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совместительства).</a:t>
            </a:r>
          </a:p>
          <a:p>
            <a:pPr marL="90170" indent="448945"/>
            <a:r>
              <a:rPr lang="ru-RU" sz="1800" dirty="0">
                <a:effectLst/>
                <a:latin typeface="Times New Roman" panose="02020603050405020304" pitchFamily="18" charset="0"/>
                <a:ea typeface="Times New Roman" panose="02020603050405020304" pitchFamily="18" charset="0"/>
              </a:rPr>
              <a:t>6.11 Стороны договорились, увеличить оплачиваемый трудовой отпуск</a:t>
            </a:r>
            <a:r>
              <a:rPr lang="ru-RU" sz="1800" spc="-33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до трех</a:t>
            </a:r>
            <a:r>
              <a:rPr lang="ru-RU" sz="1800" spc="5"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дней</a:t>
            </a:r>
            <a:r>
              <a:rPr lang="ru-RU" sz="1800" spc="-10" dirty="0">
                <a:effectLst/>
                <a:latin typeface="Times New Roman" panose="02020603050405020304" pitchFamily="18" charset="0"/>
                <a:ea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rPr>
              <a:t>работникам административного персонала.</a:t>
            </a:r>
          </a:p>
          <a:p>
            <a:pPr marL="90170" indent="448945" algn="l"/>
            <a:endParaRPr lang="ru-RU" sz="166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6484911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6BB95-4A9F-C111-BB09-84D9EFEAAB6C}"/>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891FDB9-C9B1-8D9F-F196-D8DA4B78E5AF}"/>
              </a:ext>
            </a:extLst>
          </p:cNvPr>
          <p:cNvSpPr txBox="1"/>
          <p:nvPr/>
        </p:nvSpPr>
        <p:spPr>
          <a:xfrm>
            <a:off x="152400" y="228600"/>
            <a:ext cx="8763000" cy="2791533"/>
          </a:xfrm>
          <a:prstGeom prst="rect">
            <a:avLst/>
          </a:prstGeom>
          <a:noFill/>
        </p:spPr>
        <p:txBody>
          <a:bodyPr wrap="square">
            <a:spAutoFit/>
          </a:bodyPr>
          <a:lstStyle/>
          <a:p>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80" b="1"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b="1" dirty="0">
                <a:effectLst/>
                <a:latin typeface="Times New Roman" panose="02020603050405020304" pitchFamily="18" charset="0"/>
                <a:ea typeface="Times New Roman" panose="02020603050405020304" pitchFamily="18" charset="0"/>
              </a:rPr>
              <a:t>Отраслевое соглашение между Министерством здравоохранения Республики Казахстан, Республиканским общественным объединением «Отраслевой профессиональный союз работников системы здравоохранения «SENIM», Общественным объединением «Казахстанский отраслевой профессиональный союз работников здравоохранения «AQNIET», Республиканским общественным объединением «Отраслевой профсоюз работников медицины и смежной с ней отраслей «</a:t>
            </a:r>
            <a:r>
              <a:rPr lang="ru-RU" sz="1800" b="1" dirty="0" err="1">
                <a:effectLst/>
                <a:latin typeface="Times New Roman" panose="02020603050405020304" pitchFamily="18" charset="0"/>
                <a:ea typeface="Times New Roman" panose="02020603050405020304" pitchFamily="18" charset="0"/>
              </a:rPr>
              <a:t>QazMed</a:t>
            </a:r>
            <a:r>
              <a:rPr lang="ru-RU" sz="1800" b="1" dirty="0">
                <a:effectLst/>
                <a:latin typeface="Times New Roman" panose="02020603050405020304" pitchFamily="18" charset="0"/>
                <a:ea typeface="Times New Roman" panose="02020603050405020304" pitchFamily="18" charset="0"/>
              </a:rPr>
              <a:t>» и Национальной палатой здравоохранения на 2023 - 2025 годы</a:t>
            </a:r>
            <a:endParaRPr lang="ru-RU" sz="1800" dirty="0">
              <a:effectLst/>
              <a:latin typeface="Times New Roman" panose="02020603050405020304" pitchFamily="18" charset="0"/>
              <a:ea typeface="Times New Roman" panose="02020603050405020304" pitchFamily="18" charset="0"/>
            </a:endParaRPr>
          </a:p>
          <a:p>
            <a:endParaRPr lang="ru-RU" sz="166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63976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6DF47-F4AA-D4DE-ABB7-A97FF258390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D5A4E98-8926-2BD7-8CF8-A8C0AA106E83}"/>
              </a:ext>
            </a:extLst>
          </p:cNvPr>
          <p:cNvSpPr txBox="1"/>
          <p:nvPr/>
        </p:nvSpPr>
        <p:spPr>
          <a:xfrm>
            <a:off x="543721" y="497954"/>
            <a:ext cx="8430258" cy="5515036"/>
          </a:xfrm>
          <a:prstGeom prst="rect">
            <a:avLst/>
          </a:prstGeom>
          <a:noFill/>
        </p:spPr>
        <p:txBody>
          <a:bodyPr wrap="square">
            <a:spAutoFit/>
          </a:bodyPr>
          <a:lstStyle/>
          <a:p>
            <a:pPr algn="just" defTabSz="844083"/>
            <a:r>
              <a:rPr lang="ru-RU" sz="1532" b="1" dirty="0">
                <a:solidFill>
                  <a:srgbClr val="000000"/>
                </a:solidFill>
                <a:latin typeface="Times New Roman" panose="02020603050405020304" pitchFamily="18" charset="0"/>
                <a:ea typeface="Times New Roman" panose="02020603050405020304" pitchFamily="18" charset="0"/>
              </a:rPr>
              <a:t>Как правильно уволиться, </a:t>
            </a:r>
            <a:r>
              <a:rPr lang="ru-RU" sz="1532" dirty="0">
                <a:solidFill>
                  <a:srgbClr val="000000"/>
                </a:solidFill>
                <a:latin typeface="Times New Roman" panose="02020603050405020304" pitchFamily="18" charset="0"/>
                <a:ea typeface="Times New Roman" panose="02020603050405020304" pitchFamily="18" charset="0"/>
              </a:rPr>
              <a:t>если обстоятельства сложились так, что вы не хотите или не можете продолжать трудовые отношения именно с этим работодателем? </a:t>
            </a:r>
          </a:p>
          <a:p>
            <a:pPr algn="just" defTabSz="844083"/>
            <a:endParaRPr lang="ru-RU" sz="1532" dirty="0">
              <a:solidFill>
                <a:srgbClr val="000000"/>
              </a:solidFill>
              <a:latin typeface="Times New Roman" panose="02020603050405020304" pitchFamily="18" charset="0"/>
              <a:ea typeface="Times New Roman" panose="02020603050405020304" pitchFamily="18" charset="0"/>
            </a:endParaRPr>
          </a:p>
          <a:p>
            <a:pPr algn="just" defTabSz="844083"/>
            <a:r>
              <a:rPr lang="ru-RU" sz="1532" dirty="0">
                <a:solidFill>
                  <a:srgbClr val="000000"/>
                </a:solidFill>
                <a:latin typeface="Times New Roman" panose="02020603050405020304" pitchFamily="18" charset="0"/>
                <a:ea typeface="Times New Roman" panose="02020603050405020304" pitchFamily="18" charset="0"/>
              </a:rPr>
              <a:t>Например, одна из распространенных причин – вы </a:t>
            </a:r>
            <a:r>
              <a:rPr lang="ru-RU" sz="1532" b="1" dirty="0">
                <a:solidFill>
                  <a:srgbClr val="000000"/>
                </a:solidFill>
                <a:latin typeface="Times New Roman" panose="02020603050405020304" pitchFamily="18" charset="0"/>
                <a:ea typeface="Times New Roman" panose="02020603050405020304" pitchFamily="18" charset="0"/>
              </a:rPr>
              <a:t>не хотите отрабатывать обязательный месячный срок</a:t>
            </a:r>
            <a:r>
              <a:rPr lang="ru-RU" sz="1532" dirty="0">
                <a:solidFill>
                  <a:srgbClr val="000000"/>
                </a:solidFill>
                <a:latin typeface="Times New Roman" panose="02020603050405020304" pitchFamily="18" charset="0"/>
                <a:ea typeface="Times New Roman" panose="02020603050405020304" pitchFamily="18" charset="0"/>
              </a:rPr>
              <a:t>. Допустим, вам предложили новое рабочее место, оно вам нравится, но месяц держать эту вакансию не будут: либо сейчас, либо никогда. Как быть?</a:t>
            </a:r>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srgbClr val="000000"/>
                </a:solidFill>
                <a:latin typeface="Times New Roman" panose="02020603050405020304" pitchFamily="18" charset="0"/>
                <a:ea typeface="Times New Roman" panose="02020603050405020304" pitchFamily="18" charset="0"/>
              </a:rPr>
              <a:t>Действительно, в соответствии с </a:t>
            </a:r>
            <a:r>
              <a:rPr lang="ru-RU" sz="1532" u="sng" dirty="0">
                <a:solidFill>
                  <a:srgbClr val="0563C1"/>
                </a:solidFill>
                <a:latin typeface="Times New Roman" panose="02020603050405020304" pitchFamily="18" charset="0"/>
                <a:ea typeface="Times New Roman" panose="02020603050405020304" pitchFamily="18" charset="0"/>
                <a:hlinkClick r:id="rId2"/>
              </a:rPr>
              <a:t>пунктом</a:t>
            </a:r>
            <a:r>
              <a:rPr lang="ru-RU" sz="1532" dirty="0">
                <a:solidFill>
                  <a:srgbClr val="000000"/>
                </a:solidFill>
                <a:latin typeface="Times New Roman" panose="02020603050405020304" pitchFamily="18" charset="0"/>
                <a:ea typeface="Times New Roman" panose="02020603050405020304" pitchFamily="18" charset="0"/>
              </a:rPr>
              <a:t> 1 статьи 56 ТК:</a:t>
            </a:r>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srgbClr val="000000"/>
                </a:solidFill>
                <a:latin typeface="Times New Roman" panose="02020603050405020304" pitchFamily="18" charset="0"/>
                <a:ea typeface="Times New Roman" panose="02020603050405020304" pitchFamily="18" charset="0"/>
              </a:rPr>
              <a:t>"Работник вправе по своей инициативе расторгнуть трудовой договор, уведомив об этом работодателя не менее чем за один месяц…«</a:t>
            </a:r>
          </a:p>
          <a:p>
            <a:pPr algn="just" defTabSz="844083"/>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srgbClr val="000000"/>
                </a:solidFill>
                <a:latin typeface="Times New Roman" panose="02020603050405020304" pitchFamily="18" charset="0"/>
                <a:ea typeface="Times New Roman" panose="02020603050405020304" pitchFamily="18" charset="0"/>
              </a:rPr>
              <a:t>Но есть и другой путь прекратить трудовые отношения, обозначенный в </a:t>
            </a:r>
            <a:r>
              <a:rPr lang="ru-RU" sz="1532" b="1" dirty="0">
                <a:solidFill>
                  <a:srgbClr val="0000CC"/>
                </a:solidFill>
                <a:latin typeface="Times New Roman" panose="02020603050405020304" pitchFamily="18" charset="0"/>
                <a:ea typeface="Times New Roman" panose="02020603050405020304" pitchFamily="18" charset="0"/>
              </a:rPr>
              <a:t>статья 50 </a:t>
            </a:r>
            <a:r>
              <a:rPr lang="ru-RU" sz="1532" dirty="0">
                <a:solidFill>
                  <a:srgbClr val="000000"/>
                </a:solidFill>
                <a:latin typeface="Times New Roman" panose="02020603050405020304" pitchFamily="18" charset="0"/>
                <a:ea typeface="Times New Roman" panose="02020603050405020304" pitchFamily="18" charset="0"/>
              </a:rPr>
              <a:t>ТК РК. Работник может предложить работодателю </a:t>
            </a:r>
            <a:r>
              <a:rPr lang="ru-RU" sz="1532" b="1" dirty="0">
                <a:solidFill>
                  <a:srgbClr val="000000"/>
                </a:solidFill>
                <a:latin typeface="Times New Roman" panose="02020603050405020304" pitchFamily="18" charset="0"/>
                <a:ea typeface="Times New Roman" panose="02020603050405020304" pitchFamily="18" charset="0"/>
              </a:rPr>
              <a:t>расстаться по взаимному согласию</a:t>
            </a:r>
            <a:r>
              <a:rPr lang="ru-RU" sz="1532" dirty="0">
                <a:solidFill>
                  <a:srgbClr val="000000"/>
                </a:solidFill>
                <a:latin typeface="Times New Roman" panose="02020603050405020304" pitchFamily="18" charset="0"/>
                <a:ea typeface="Times New Roman" panose="02020603050405020304" pitchFamily="18" charset="0"/>
              </a:rPr>
              <a:t>. А именно: написать </a:t>
            </a:r>
            <a:r>
              <a:rPr lang="ru-RU" sz="1532" b="1" dirty="0">
                <a:solidFill>
                  <a:srgbClr val="000000"/>
                </a:solidFill>
                <a:latin typeface="Times New Roman" panose="02020603050405020304" pitchFamily="18" charset="0"/>
                <a:ea typeface="Times New Roman" panose="02020603050405020304" pitchFamily="18" charset="0"/>
              </a:rPr>
              <a:t>не заявление об увольнении по собственному желанию</a:t>
            </a:r>
            <a:r>
              <a:rPr lang="ru-RU" sz="1532" dirty="0">
                <a:solidFill>
                  <a:srgbClr val="000000"/>
                </a:solidFill>
                <a:latin typeface="Times New Roman" panose="02020603050405020304" pitchFamily="18" charset="0"/>
                <a:ea typeface="Times New Roman" panose="02020603050405020304" pitchFamily="18" charset="0"/>
              </a:rPr>
              <a:t>, но уведомление работодателю с предложением </a:t>
            </a:r>
            <a:r>
              <a:rPr lang="ru-RU" sz="1532" dirty="0">
                <a:solidFill>
                  <a:srgbClr val="0000CC"/>
                </a:solidFill>
                <a:latin typeface="Times New Roman" panose="02020603050405020304" pitchFamily="18" charset="0"/>
                <a:ea typeface="Times New Roman" panose="02020603050405020304" pitchFamily="18" charset="0"/>
              </a:rPr>
              <a:t>р</a:t>
            </a:r>
            <a:r>
              <a:rPr lang="ru-RU" sz="1532" b="1" dirty="0">
                <a:solidFill>
                  <a:srgbClr val="0000CC"/>
                </a:solidFill>
                <a:latin typeface="Times New Roman" panose="02020603050405020304" pitchFamily="18" charset="0"/>
                <a:ea typeface="Times New Roman" panose="02020603050405020304" pitchFamily="18" charset="0"/>
              </a:rPr>
              <a:t>асторгнуть трудовой договор по соглашению сторон</a:t>
            </a:r>
            <a:r>
              <a:rPr lang="ru-RU" sz="1532" dirty="0">
                <a:solidFill>
                  <a:srgbClr val="0000CC"/>
                </a:solidFill>
                <a:latin typeface="Times New Roman" panose="02020603050405020304" pitchFamily="18" charset="0"/>
                <a:ea typeface="Times New Roman" panose="02020603050405020304" pitchFamily="18" charset="0"/>
              </a:rPr>
              <a:t>.</a:t>
            </a:r>
          </a:p>
          <a:p>
            <a:pPr algn="just" defTabSz="844083"/>
            <a:r>
              <a:rPr lang="ru-RU" sz="1532" dirty="0">
                <a:solidFill>
                  <a:srgbClr val="000000"/>
                </a:solidFill>
                <a:latin typeface="Times New Roman" panose="02020603050405020304" pitchFamily="18" charset="0"/>
                <a:ea typeface="Times New Roman" panose="02020603050405020304" pitchFamily="18" charset="0"/>
              </a:rPr>
              <a:t>И поэтому в тексте заявления так и должно быть написано: </a:t>
            </a:r>
            <a:r>
              <a:rPr lang="ru-RU" sz="1532" b="1" dirty="0">
                <a:solidFill>
                  <a:srgbClr val="000000"/>
                </a:solidFill>
                <a:latin typeface="Times New Roman" panose="02020603050405020304" pitchFamily="18" charset="0"/>
                <a:ea typeface="Times New Roman" panose="02020603050405020304" pitchFamily="18" charset="0"/>
              </a:rPr>
              <a:t>предлагаю расторгнуть</a:t>
            </a:r>
            <a:r>
              <a:rPr lang="ru-RU" sz="1532" dirty="0">
                <a:solidFill>
                  <a:srgbClr val="000000"/>
                </a:solidFill>
                <a:latin typeface="Times New Roman" panose="02020603050405020304" pitchFamily="18" charset="0"/>
                <a:ea typeface="Times New Roman" panose="02020603050405020304" pitchFamily="18" charset="0"/>
              </a:rPr>
              <a:t>, а не прошу, как мы привыкли просить у работодателя. Также в договоре по соглашению сторон указывается предлагаемая дата расторжения.</a:t>
            </a:r>
          </a:p>
          <a:p>
            <a:pPr algn="just" defTabSz="844083"/>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srgbClr val="000000"/>
                </a:solidFill>
                <a:latin typeface="Times New Roman" panose="02020603050405020304" pitchFamily="18" charset="0"/>
                <a:ea typeface="Times New Roman" panose="02020603050405020304" pitchFamily="18" charset="0"/>
              </a:rPr>
              <a:t>Работодатель, в свою очередь, в течение 3 рабочих дней изучает ваше предложение, он может сказать "да", но может, конечно, – и "нет". </a:t>
            </a:r>
          </a:p>
          <a:p>
            <a:pPr algn="just" defTabSz="844083"/>
            <a:endParaRPr lang="ru-RU" sz="1532" dirty="0">
              <a:solidFill>
                <a:srgbClr val="000000"/>
              </a:solidFill>
              <a:latin typeface="Times New Roman" panose="02020603050405020304" pitchFamily="18" charset="0"/>
              <a:ea typeface="Times New Roman" panose="02020603050405020304" pitchFamily="18" charset="0"/>
            </a:endParaRPr>
          </a:p>
          <a:p>
            <a:pPr algn="just" defTabSz="844083"/>
            <a:r>
              <a:rPr lang="ru-RU" sz="1532" dirty="0">
                <a:solidFill>
                  <a:srgbClr val="000000"/>
                </a:solidFill>
                <a:latin typeface="Times New Roman" panose="02020603050405020304" pitchFamily="18" charset="0"/>
                <a:ea typeface="Times New Roman" panose="02020603050405020304" pitchFamily="18" charset="0"/>
              </a:rPr>
              <a:t>Если он согласится, то расторжение состоялось </a:t>
            </a:r>
            <a:r>
              <a:rPr lang="ru-RU" sz="1532" b="1" dirty="0">
                <a:solidFill>
                  <a:srgbClr val="0000CC"/>
                </a:solidFill>
                <a:latin typeface="Times New Roman" panose="02020603050405020304" pitchFamily="18" charset="0"/>
                <a:ea typeface="Times New Roman" panose="02020603050405020304" pitchFamily="18" charset="0"/>
              </a:rPr>
              <a:t>в ту дату, о которой мы договорились</a:t>
            </a:r>
            <a:r>
              <a:rPr lang="ru-RU" sz="1532" dirty="0">
                <a:solidFill>
                  <a:srgbClr val="000000"/>
                </a:solidFill>
                <a:latin typeface="Times New Roman" panose="02020603050405020304" pitchFamily="18" charset="0"/>
                <a:ea typeface="Times New Roman" panose="02020603050405020304" pitchFamily="18" charset="0"/>
              </a:rPr>
              <a:t>. И, следовательно, ни о какой отработке в течение месяца речи быть не может.</a:t>
            </a:r>
            <a:endParaRPr lang="ru-RU" sz="1532"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5173900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88046-D660-5BA7-65C5-E5491D55347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827D742-042C-4011-1E8B-8486CAFE4997}"/>
              </a:ext>
            </a:extLst>
          </p:cNvPr>
          <p:cNvSpPr txBox="1"/>
          <p:nvPr/>
        </p:nvSpPr>
        <p:spPr>
          <a:xfrm>
            <a:off x="100545" y="515307"/>
            <a:ext cx="8942910" cy="6222344"/>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Правила </a:t>
            </a:r>
            <a:r>
              <a:rPr lang="ru-RU" sz="1532" b="1" dirty="0">
                <a:solidFill>
                  <a:prstClr val="black"/>
                </a:solidFill>
                <a:latin typeface="Times New Roman" panose="02020603050405020304" pitchFamily="18" charset="0"/>
                <a:cs typeface="Times New Roman" panose="02020603050405020304" pitchFamily="18" charset="0"/>
              </a:rPr>
              <a:t>по направлению сведений о заключении договора обязательного страхования работника от несчастных случаев </a:t>
            </a:r>
            <a:r>
              <a:rPr lang="ru-RU" sz="1532" dirty="0">
                <a:solidFill>
                  <a:prstClr val="black"/>
                </a:solidFill>
                <a:latin typeface="Times New Roman" panose="02020603050405020304" pitchFamily="18" charset="0"/>
                <a:cs typeface="Times New Roman" panose="02020603050405020304" pitchFamily="18" charset="0"/>
              </a:rPr>
              <a:t>при исполнении им трудовых (служебных) обязанностей</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Глава 1. Общие положения</a:t>
            </a:r>
          </a:p>
          <a:p>
            <a:pPr defTabSz="844083"/>
            <a:r>
              <a:rPr lang="ru-RU" sz="1532" dirty="0">
                <a:solidFill>
                  <a:prstClr val="black"/>
                </a:solidFill>
                <a:latin typeface="Times New Roman" panose="02020603050405020304" pitchFamily="18" charset="0"/>
                <a:cs typeface="Times New Roman" panose="02020603050405020304" pitchFamily="18" charset="0"/>
              </a:rPr>
              <a:t>1. Настоящие Правила по направлению сведений о заключении договора обязательного страхования работника от несчастных случаев при исполнении им трудовых (служебных) обязанностей (далее – Правила) разработаны во исполнение пп 14) п 2 ст. 182 ТК РК и определяют порядок направления сведений о заключении договора обязательного страхования работника от несчастных случаев при исполнении им трудовых (служебных) обязанностей в уполномоченный государственный орган по труду.</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2. В Правилах используются следующие понятия:</a:t>
            </a:r>
          </a:p>
          <a:p>
            <a:pPr defTabSz="844083"/>
            <a:r>
              <a:rPr lang="ru-RU" sz="1532" dirty="0">
                <a:solidFill>
                  <a:prstClr val="black"/>
                </a:solidFill>
                <a:latin typeface="Times New Roman" panose="02020603050405020304" pitchFamily="18" charset="0"/>
                <a:cs typeface="Times New Roman" panose="02020603050405020304" pitchFamily="18" charset="0"/>
              </a:rPr>
              <a:t>1) </a:t>
            </a:r>
            <a:r>
              <a:rPr lang="ru-RU" sz="1532" b="1" dirty="0">
                <a:solidFill>
                  <a:prstClr val="black"/>
                </a:solidFill>
                <a:latin typeface="Times New Roman" panose="02020603050405020304" pitchFamily="18" charset="0"/>
                <a:cs typeface="Times New Roman" panose="02020603050405020304" pitchFamily="18" charset="0"/>
              </a:rPr>
              <a:t>страхование работника от несчастных случаев </a:t>
            </a:r>
            <a:r>
              <a:rPr lang="ru-RU" sz="1532" dirty="0">
                <a:solidFill>
                  <a:prstClr val="black"/>
                </a:solidFill>
                <a:latin typeface="Times New Roman" panose="02020603050405020304" pitchFamily="18" charset="0"/>
                <a:cs typeface="Times New Roman" panose="02020603050405020304" pitchFamily="18" charset="0"/>
              </a:rPr>
              <a:t>– комплекс отношений по защите имущественных интересов работника, жизни и здоровью которого причинен вред при исполнении им трудовых (служебных) обязанностей;</a:t>
            </a:r>
          </a:p>
          <a:p>
            <a:pPr defTabSz="844083"/>
            <a:r>
              <a:rPr lang="ru-RU" sz="1532" dirty="0">
                <a:solidFill>
                  <a:prstClr val="black"/>
                </a:solidFill>
                <a:latin typeface="Times New Roman" panose="02020603050405020304" pitchFamily="18" charset="0"/>
                <a:cs typeface="Times New Roman" panose="02020603050405020304" pitchFamily="18" charset="0"/>
              </a:rPr>
              <a:t>2) </a:t>
            </a:r>
            <a:r>
              <a:rPr lang="ru-RU" sz="1532" b="1" dirty="0">
                <a:solidFill>
                  <a:prstClr val="black"/>
                </a:solidFill>
                <a:latin typeface="Times New Roman" panose="02020603050405020304" pitchFamily="18" charset="0"/>
                <a:cs typeface="Times New Roman" panose="02020603050405020304" pitchFamily="18" charset="0"/>
              </a:rPr>
              <a:t>страхователь </a:t>
            </a:r>
            <a:r>
              <a:rPr lang="ru-RU" sz="1532" dirty="0">
                <a:solidFill>
                  <a:prstClr val="black"/>
                </a:solidFill>
                <a:latin typeface="Times New Roman" panose="02020603050405020304" pitchFamily="18" charset="0"/>
                <a:cs typeface="Times New Roman" panose="02020603050405020304" pitchFamily="18" charset="0"/>
              </a:rPr>
              <a:t>- работодатель, заключивший договор обязательного страхования работника от несчастных случаев;</a:t>
            </a:r>
          </a:p>
          <a:p>
            <a:pPr defTabSz="844083"/>
            <a:r>
              <a:rPr lang="ru-RU" sz="1532" dirty="0">
                <a:solidFill>
                  <a:prstClr val="black"/>
                </a:solidFill>
                <a:latin typeface="Times New Roman" panose="02020603050405020304" pitchFamily="18" charset="0"/>
                <a:cs typeface="Times New Roman" panose="02020603050405020304" pitchFamily="18" charset="0"/>
              </a:rPr>
              <a:t>3) </a:t>
            </a:r>
            <a:r>
              <a:rPr lang="ru-RU" sz="1532" b="1" dirty="0">
                <a:solidFill>
                  <a:prstClr val="black"/>
                </a:solidFill>
                <a:latin typeface="Times New Roman" panose="02020603050405020304" pitchFamily="18" charset="0"/>
                <a:cs typeface="Times New Roman" panose="02020603050405020304" pitchFamily="18" charset="0"/>
              </a:rPr>
              <a:t>страховщик </a:t>
            </a:r>
            <a:r>
              <a:rPr lang="ru-RU" sz="1532" dirty="0">
                <a:solidFill>
                  <a:prstClr val="black"/>
                </a:solidFill>
                <a:latin typeface="Times New Roman" panose="02020603050405020304" pitchFamily="18" charset="0"/>
                <a:cs typeface="Times New Roman" panose="02020603050405020304" pitchFamily="18" charset="0"/>
              </a:rPr>
              <a:t>- юридическое лицо, получившее лицензию на право осуществления страховой деятельности в отрасли «страхование жизни» по классу аннуитетное страхование и данному виду обязательного страхования на территории РК в порядке, установленном законодательством РК;</a:t>
            </a:r>
          </a:p>
          <a:p>
            <a:pPr defTabSz="844083"/>
            <a:r>
              <a:rPr lang="ru-RU" sz="1532" dirty="0">
                <a:solidFill>
                  <a:prstClr val="black"/>
                </a:solidFill>
                <a:latin typeface="Times New Roman" panose="02020603050405020304" pitchFamily="18" charset="0"/>
                <a:cs typeface="Times New Roman" panose="02020603050405020304" pitchFamily="18" charset="0"/>
              </a:rPr>
              <a:t>4) </a:t>
            </a:r>
            <a:r>
              <a:rPr lang="ru-RU" sz="1532" b="1" dirty="0">
                <a:solidFill>
                  <a:prstClr val="black"/>
                </a:solidFill>
                <a:latin typeface="Times New Roman" panose="02020603050405020304" pitchFamily="18" charset="0"/>
                <a:cs typeface="Times New Roman" panose="02020603050405020304" pitchFamily="18" charset="0"/>
              </a:rPr>
              <a:t>выгодоприобретатель </a:t>
            </a:r>
            <a:r>
              <a:rPr lang="ru-RU" sz="1532" dirty="0">
                <a:solidFill>
                  <a:prstClr val="black"/>
                </a:solidFill>
                <a:latin typeface="Times New Roman" panose="02020603050405020304" pitchFamily="18" charset="0"/>
                <a:cs typeface="Times New Roman" panose="02020603050405020304" pitchFamily="18" charset="0"/>
              </a:rPr>
              <a:t>- лицо, которое является получателем страховой выплаты;</a:t>
            </a:r>
          </a:p>
          <a:p>
            <a:pPr defTabSz="844083"/>
            <a:r>
              <a:rPr lang="ru-RU" sz="1532" dirty="0">
                <a:solidFill>
                  <a:prstClr val="black"/>
                </a:solidFill>
                <a:latin typeface="Times New Roman" panose="02020603050405020304" pitchFamily="18" charset="0"/>
                <a:cs typeface="Times New Roman" panose="02020603050405020304" pitchFamily="18" charset="0"/>
              </a:rPr>
              <a:t>5) </a:t>
            </a:r>
            <a:r>
              <a:rPr lang="ru-RU" sz="1532" b="1" dirty="0">
                <a:solidFill>
                  <a:prstClr val="black"/>
                </a:solidFill>
                <a:latin typeface="Times New Roman" panose="02020603050405020304" pitchFamily="18" charset="0"/>
                <a:cs typeface="Times New Roman" panose="02020603050405020304" pitchFamily="18" charset="0"/>
              </a:rPr>
              <a:t>информационная система «Охрана труда и безопасность» </a:t>
            </a:r>
            <a:r>
              <a:rPr lang="ru-RU" sz="1532" dirty="0">
                <a:solidFill>
                  <a:prstClr val="black"/>
                </a:solidFill>
                <a:latin typeface="Times New Roman" panose="02020603050405020304" pitchFamily="18" charset="0"/>
                <a:cs typeface="Times New Roman" panose="02020603050405020304" pitchFamily="18" charset="0"/>
              </a:rPr>
              <a:t>–информационная система, предназначенная для автоматизации учета результатов проверок государственных инспекторов труда, расследований несчастных случаев, связанных с трудовой деятельностью;</a:t>
            </a:r>
          </a:p>
          <a:p>
            <a:pPr defTabSz="844083"/>
            <a:r>
              <a:rPr lang="ru-RU" sz="1532" dirty="0">
                <a:solidFill>
                  <a:prstClr val="black"/>
                </a:solidFill>
                <a:latin typeface="Times New Roman" panose="02020603050405020304" pitchFamily="18" charset="0"/>
                <a:cs typeface="Times New Roman" panose="02020603050405020304" pitchFamily="18" charset="0"/>
              </a:rPr>
              <a:t>6) </a:t>
            </a:r>
            <a:r>
              <a:rPr lang="ru-RU" sz="1532" b="1" dirty="0">
                <a:solidFill>
                  <a:prstClr val="black"/>
                </a:solidFill>
                <a:latin typeface="Times New Roman" panose="02020603050405020304" pitchFamily="18" charset="0"/>
                <a:cs typeface="Times New Roman" panose="02020603050405020304" pitchFamily="18" charset="0"/>
              </a:rPr>
              <a:t>единая база данных по страхованию </a:t>
            </a:r>
            <a:r>
              <a:rPr lang="ru-RU" sz="1532" dirty="0">
                <a:solidFill>
                  <a:prstClr val="black"/>
                </a:solidFill>
                <a:latin typeface="Times New Roman" panose="02020603050405020304" pitchFamily="18" charset="0"/>
                <a:cs typeface="Times New Roman" panose="02020603050405020304" pitchFamily="18" charset="0"/>
              </a:rPr>
              <a:t>(далее – база данных) – совокупность информации (в т. ч. в электронной форме) о страховщике, страхователе, застрахованном и выгодоприобретателе.</a:t>
            </a:r>
          </a:p>
        </p:txBody>
      </p:sp>
    </p:spTree>
    <p:extLst>
      <p:ext uri="{BB962C8B-B14F-4D97-AF65-F5344CB8AC3E}">
        <p14:creationId xmlns:p14="http://schemas.microsoft.com/office/powerpoint/2010/main" val="331567019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B0FD3-E453-E0B8-0470-A0246D41DD3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FD31910-0A80-AE49-164A-5BE4D05E3C45}"/>
              </a:ext>
            </a:extLst>
          </p:cNvPr>
          <p:cNvSpPr txBox="1"/>
          <p:nvPr/>
        </p:nvSpPr>
        <p:spPr>
          <a:xfrm>
            <a:off x="124279" y="362871"/>
            <a:ext cx="8942910" cy="6222344"/>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Глава 2. </a:t>
            </a:r>
          </a:p>
          <a:p>
            <a:pPr defTabSz="844083"/>
            <a:r>
              <a:rPr lang="ru-RU" sz="1532" dirty="0">
                <a:solidFill>
                  <a:prstClr val="black"/>
                </a:solidFill>
                <a:latin typeface="Times New Roman" panose="02020603050405020304" pitchFamily="18" charset="0"/>
                <a:cs typeface="Times New Roman" panose="02020603050405020304" pitchFamily="18" charset="0"/>
              </a:rPr>
              <a:t>3. Сведения о заключенном договоре обязательного страхования работника от несчастных случаев при исполнении им трудовых (служебных) обязанностей, указанные в п 4 настоящих Правил, в </a:t>
            </a:r>
            <a:r>
              <a:rPr lang="ru-RU" sz="1532" b="1" dirty="0">
                <a:solidFill>
                  <a:prstClr val="black"/>
                </a:solidFill>
                <a:latin typeface="Times New Roman" panose="02020603050405020304" pitchFamily="18" charset="0"/>
                <a:cs typeface="Times New Roman" panose="02020603050405020304" pitchFamily="18" charset="0"/>
              </a:rPr>
              <a:t>автоматизированном режиме передаются из базы данных в ИС «Охрана труда и безопасность».</a:t>
            </a:r>
          </a:p>
          <a:p>
            <a:pPr defTabSz="844083"/>
            <a:r>
              <a:rPr lang="ru-RU" sz="1532" dirty="0">
                <a:solidFill>
                  <a:prstClr val="black"/>
                </a:solidFill>
                <a:latin typeface="Times New Roman" panose="02020603050405020304" pitchFamily="18" charset="0"/>
                <a:cs typeface="Times New Roman" panose="02020603050405020304" pitchFamily="18" charset="0"/>
              </a:rPr>
              <a:t>4. Из базы данных в ИС «Охрана труда и безопасность» передаются следующие сведения:</a:t>
            </a:r>
          </a:p>
          <a:p>
            <a:pPr defTabSz="844083"/>
            <a:r>
              <a:rPr lang="ru-RU" sz="1532" dirty="0">
                <a:solidFill>
                  <a:prstClr val="black"/>
                </a:solidFill>
                <a:latin typeface="Times New Roman" panose="02020603050405020304" pitchFamily="18" charset="0"/>
                <a:cs typeface="Times New Roman" panose="02020603050405020304" pitchFamily="18" charset="0"/>
              </a:rPr>
              <a:t>1) ИИН/БИН страховщика;</a:t>
            </a:r>
          </a:p>
          <a:p>
            <a:pPr defTabSz="844083"/>
            <a:r>
              <a:rPr lang="ru-RU" sz="1532" dirty="0">
                <a:solidFill>
                  <a:prstClr val="black"/>
                </a:solidFill>
                <a:latin typeface="Times New Roman" panose="02020603050405020304" pitchFamily="18" charset="0"/>
                <a:cs typeface="Times New Roman" panose="02020603050405020304" pitchFamily="18" charset="0"/>
              </a:rPr>
              <a:t>2) наименование страховщика;</a:t>
            </a:r>
          </a:p>
          <a:p>
            <a:pPr defTabSz="844083"/>
            <a:r>
              <a:rPr lang="ru-RU" sz="1532" dirty="0">
                <a:solidFill>
                  <a:prstClr val="black"/>
                </a:solidFill>
                <a:latin typeface="Times New Roman" panose="02020603050405020304" pitchFamily="18" charset="0"/>
                <a:cs typeface="Times New Roman" panose="02020603050405020304" pitchFamily="18" charset="0"/>
              </a:rPr>
              <a:t>3) номер и серия договора;</a:t>
            </a:r>
          </a:p>
          <a:p>
            <a:pPr defTabSz="844083"/>
            <a:r>
              <a:rPr lang="ru-RU" sz="1532" dirty="0">
                <a:solidFill>
                  <a:prstClr val="black"/>
                </a:solidFill>
                <a:latin typeface="Times New Roman" panose="02020603050405020304" pitchFamily="18" charset="0"/>
                <a:cs typeface="Times New Roman" panose="02020603050405020304" pitchFamily="18" charset="0"/>
              </a:rPr>
              <a:t>4) ИИН/БИН страхователя;</a:t>
            </a:r>
          </a:p>
          <a:p>
            <a:pPr defTabSz="844083"/>
            <a:r>
              <a:rPr lang="ru-RU" sz="1532" dirty="0">
                <a:solidFill>
                  <a:prstClr val="black"/>
                </a:solidFill>
                <a:latin typeface="Times New Roman" panose="02020603050405020304" pitchFamily="18" charset="0"/>
                <a:cs typeface="Times New Roman" panose="02020603050405020304" pitchFamily="18" charset="0"/>
              </a:rPr>
              <a:t>5) наименование страхователя;</a:t>
            </a:r>
          </a:p>
          <a:p>
            <a:pPr defTabSz="844083"/>
            <a:r>
              <a:rPr lang="ru-RU" sz="1532" dirty="0">
                <a:solidFill>
                  <a:prstClr val="black"/>
                </a:solidFill>
                <a:latin typeface="Times New Roman" panose="02020603050405020304" pitchFamily="18" charset="0"/>
                <a:cs typeface="Times New Roman" panose="02020603050405020304" pitchFamily="18" charset="0"/>
              </a:rPr>
              <a:t>6) вид страхования (наименование);</a:t>
            </a:r>
          </a:p>
          <a:p>
            <a:pPr defTabSz="844083"/>
            <a:r>
              <a:rPr lang="ru-RU" sz="1532" dirty="0">
                <a:solidFill>
                  <a:prstClr val="black"/>
                </a:solidFill>
                <a:latin typeface="Times New Roman" panose="02020603050405020304" pitchFamily="18" charset="0"/>
                <a:cs typeface="Times New Roman" panose="02020603050405020304" pitchFamily="18" charset="0"/>
              </a:rPr>
              <a:t>7) дата заключения;</a:t>
            </a:r>
          </a:p>
          <a:p>
            <a:pPr defTabSz="844083"/>
            <a:r>
              <a:rPr lang="ru-RU" sz="1532" dirty="0">
                <a:solidFill>
                  <a:prstClr val="black"/>
                </a:solidFill>
                <a:latin typeface="Times New Roman" panose="02020603050405020304" pitchFamily="18" charset="0"/>
                <a:cs typeface="Times New Roman" panose="02020603050405020304" pitchFamily="18" charset="0"/>
              </a:rPr>
              <a:t>8) начало действия;</a:t>
            </a:r>
          </a:p>
          <a:p>
            <a:pPr defTabSz="844083"/>
            <a:r>
              <a:rPr lang="ru-RU" sz="1532" dirty="0">
                <a:solidFill>
                  <a:prstClr val="black"/>
                </a:solidFill>
                <a:latin typeface="Times New Roman" panose="02020603050405020304" pitchFamily="18" charset="0"/>
                <a:cs typeface="Times New Roman" panose="02020603050405020304" pitchFamily="18" charset="0"/>
              </a:rPr>
              <a:t>9) конец действия;</a:t>
            </a:r>
          </a:p>
          <a:p>
            <a:pPr defTabSz="844083"/>
            <a:r>
              <a:rPr lang="ru-RU" sz="1532" dirty="0">
                <a:solidFill>
                  <a:prstClr val="black"/>
                </a:solidFill>
                <a:latin typeface="Times New Roman" panose="02020603050405020304" pitchFamily="18" charset="0"/>
                <a:cs typeface="Times New Roman" panose="02020603050405020304" pitchFamily="18" charset="0"/>
              </a:rPr>
              <a:t>10) тип договора (наименование);</a:t>
            </a:r>
          </a:p>
          <a:p>
            <a:pPr defTabSz="844083"/>
            <a:r>
              <a:rPr lang="ru-RU" sz="1532" dirty="0">
                <a:solidFill>
                  <a:prstClr val="black"/>
                </a:solidFill>
                <a:latin typeface="Times New Roman" panose="02020603050405020304" pitchFamily="18" charset="0"/>
                <a:cs typeface="Times New Roman" panose="02020603050405020304" pitchFamily="18" charset="0"/>
              </a:rPr>
              <a:t>11) наименование причины прекращения/расторжения договора;</a:t>
            </a:r>
          </a:p>
          <a:p>
            <a:pPr defTabSz="844083"/>
            <a:r>
              <a:rPr lang="ru-RU" sz="1532" dirty="0">
                <a:solidFill>
                  <a:prstClr val="black"/>
                </a:solidFill>
                <a:latin typeface="Times New Roman" panose="02020603050405020304" pitchFamily="18" charset="0"/>
                <a:cs typeface="Times New Roman" panose="02020603050405020304" pitchFamily="18" charset="0"/>
              </a:rPr>
              <a:t>12) дата прекращения/расторжения договора;</a:t>
            </a:r>
          </a:p>
          <a:p>
            <a:pPr defTabSz="844083"/>
            <a:r>
              <a:rPr lang="ru-RU" sz="1532" dirty="0">
                <a:solidFill>
                  <a:prstClr val="black"/>
                </a:solidFill>
                <a:latin typeface="Times New Roman" panose="02020603050405020304" pitchFamily="18" charset="0"/>
                <a:cs typeface="Times New Roman" panose="02020603050405020304" pitchFamily="18" charset="0"/>
              </a:rPr>
              <a:t>13) общий годовой фонд оплаты труда;</a:t>
            </a:r>
          </a:p>
          <a:p>
            <a:pPr defTabSz="844083"/>
            <a:r>
              <a:rPr lang="ru-RU" sz="1532" dirty="0">
                <a:solidFill>
                  <a:prstClr val="black"/>
                </a:solidFill>
                <a:latin typeface="Times New Roman" panose="02020603050405020304" pitchFamily="18" charset="0"/>
                <a:cs typeface="Times New Roman" panose="02020603050405020304" pitchFamily="18" charset="0"/>
              </a:rPr>
              <a:t>14) дата версии;</a:t>
            </a:r>
          </a:p>
          <a:p>
            <a:pPr defTabSz="844083"/>
            <a:r>
              <a:rPr lang="ru-RU" sz="1532" dirty="0">
                <a:solidFill>
                  <a:prstClr val="black"/>
                </a:solidFill>
                <a:latin typeface="Times New Roman" panose="02020603050405020304" pitchFamily="18" charset="0"/>
                <a:cs typeface="Times New Roman" panose="02020603050405020304" pitchFamily="18" charset="0"/>
              </a:rPr>
              <a:t>15) номер версии;</a:t>
            </a:r>
          </a:p>
          <a:p>
            <a:pPr defTabSz="844083"/>
            <a:r>
              <a:rPr lang="ru-RU" sz="1532" dirty="0">
                <a:solidFill>
                  <a:prstClr val="black"/>
                </a:solidFill>
                <a:latin typeface="Times New Roman" panose="02020603050405020304" pitchFamily="18" charset="0"/>
                <a:cs typeface="Times New Roman" panose="02020603050405020304" pitchFamily="18" charset="0"/>
              </a:rPr>
              <a:t>16) страховая премия;</a:t>
            </a:r>
          </a:p>
          <a:p>
            <a:pPr defTabSz="844083"/>
            <a:r>
              <a:rPr lang="ru-RU" sz="1532" dirty="0">
                <a:solidFill>
                  <a:prstClr val="black"/>
                </a:solidFill>
                <a:latin typeface="Times New Roman" panose="02020603050405020304" pitchFamily="18" charset="0"/>
                <a:cs typeface="Times New Roman" panose="02020603050405020304" pitchFamily="18" charset="0"/>
              </a:rPr>
              <a:t>17) введено ошибочно;</a:t>
            </a:r>
          </a:p>
          <a:p>
            <a:pPr defTabSz="844083"/>
            <a:r>
              <a:rPr lang="ru-RU" sz="1532" dirty="0">
                <a:solidFill>
                  <a:prstClr val="black"/>
                </a:solidFill>
                <a:latin typeface="Times New Roman" panose="02020603050405020304" pitchFamily="18" charset="0"/>
                <a:cs typeface="Times New Roman" panose="02020603050405020304" pitchFamily="18" charset="0"/>
              </a:rPr>
              <a:t>18) количество рабочих (без учета типа персонала);</a:t>
            </a:r>
          </a:p>
          <a:p>
            <a:pPr defTabSz="844083"/>
            <a:r>
              <a:rPr lang="ru-RU" sz="1532" dirty="0">
                <a:solidFill>
                  <a:prstClr val="black"/>
                </a:solidFill>
                <a:latin typeface="Times New Roman" panose="02020603050405020304" pitchFamily="18" charset="0"/>
                <a:cs typeface="Times New Roman" panose="02020603050405020304" pitchFamily="18" charset="0"/>
              </a:rPr>
              <a:t>19) всего количество работников;</a:t>
            </a:r>
          </a:p>
          <a:p>
            <a:pPr defTabSz="844083"/>
            <a:r>
              <a:rPr lang="ru-RU" sz="1532" dirty="0">
                <a:solidFill>
                  <a:prstClr val="black"/>
                </a:solidFill>
                <a:latin typeface="Times New Roman" panose="02020603050405020304" pitchFamily="18" charset="0"/>
                <a:cs typeface="Times New Roman" panose="02020603050405020304" pitchFamily="18" charset="0"/>
              </a:rPr>
              <a:t>20) список застрахованных по договору – ИИН/БИН застрахованного;</a:t>
            </a:r>
          </a:p>
          <a:p>
            <a:pPr defTabSz="844083"/>
            <a:r>
              <a:rPr lang="ru-RU" sz="1532" dirty="0">
                <a:solidFill>
                  <a:prstClr val="black"/>
                </a:solidFill>
                <a:latin typeface="Times New Roman" panose="02020603050405020304" pitchFamily="18" charset="0"/>
                <a:cs typeface="Times New Roman" panose="02020603050405020304" pitchFamily="18" charset="0"/>
              </a:rPr>
              <a:t>21) список выгодоприобретателей по договору страхования - ИИН/БИН выгодоприобретателя.</a:t>
            </a:r>
          </a:p>
        </p:txBody>
      </p:sp>
    </p:spTree>
    <p:extLst>
      <p:ext uri="{BB962C8B-B14F-4D97-AF65-F5344CB8AC3E}">
        <p14:creationId xmlns:p14="http://schemas.microsoft.com/office/powerpoint/2010/main" val="28490625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3737B3-4CCE-8F87-FB73-54997F99DA17}"/>
              </a:ext>
            </a:extLst>
          </p:cNvPr>
          <p:cNvSpPr txBox="1"/>
          <p:nvPr/>
        </p:nvSpPr>
        <p:spPr>
          <a:xfrm>
            <a:off x="103566" y="420995"/>
            <a:ext cx="9040434" cy="5986575"/>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Если работать меньше, экономика рухнет</a:t>
            </a:r>
          </a:p>
          <a:p>
            <a:pPr defTabSz="844083"/>
            <a:r>
              <a:rPr lang="ru-RU" sz="1532" dirty="0">
                <a:solidFill>
                  <a:prstClr val="black"/>
                </a:solidFill>
                <a:latin typeface="Times New Roman" panose="02020603050405020304" pitchFamily="18" charset="0"/>
                <a:cs typeface="Times New Roman" panose="02020603050405020304" pitchFamily="18" charset="0"/>
              </a:rPr>
              <a:t>Большинство работников в наше время трудится по 8 часов, и уже давно назрел вопрос о сокращении продолжительности рабочего дня, так как производительность труда сильно возросла. Между тем, 8-часовому рабочему дню уже более 100 лет, но никто всерьез не собирается уменьшать его хотя бы до 7 часов. Капиталисты регулярно уверяют, что, если сократить рабочий день хотя бы на час, экономика тут же рухнет.</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Однако эти слова человечество слышит уже не одну сотню лет. Так, например, когда в середине 19 века возникла идея об ограничении рабочего дня до 12 часов, владельцы крупных предприятий всячески сопротивлялись этому, говоря, что именно 14-часовой рабочий день позволяет конкурировать с зарубежными странами. Если же работники будут находиться на своих местах всего 12 часов, это тут же сделает экономику нежизнеспособной.</a:t>
            </a:r>
          </a:p>
          <a:p>
            <a:pPr defTabSz="844083"/>
            <a:r>
              <a:rPr lang="ru-RU" sz="1532" b="1" dirty="0">
                <a:solidFill>
                  <a:prstClr val="black"/>
                </a:solidFill>
                <a:latin typeface="Times New Roman" panose="02020603050405020304" pitchFamily="18" charset="0"/>
                <a:cs typeface="Times New Roman" panose="02020603050405020304" pitchFamily="18" charset="0"/>
              </a:rPr>
              <a:t>Все политики — коррумпированные лжецы, прогнившие до основания</a:t>
            </a:r>
          </a:p>
          <a:p>
            <a:pPr defTabSz="844083"/>
            <a:r>
              <a:rPr lang="ru-RU" sz="1532" dirty="0">
                <a:solidFill>
                  <a:prstClr val="black"/>
                </a:solidFill>
                <a:latin typeface="Times New Roman" panose="02020603050405020304" pitchFamily="18" charset="0"/>
                <a:cs typeface="Times New Roman" panose="02020603050405020304" pitchFamily="18" charset="0"/>
              </a:rPr>
              <a:t>Если сделать опрос, где у респондентов будут спрашивать о самых неприятных и коррумпированных профессиях, политики будут находиться на первом месте практически в любой стране мира. И так было всегда, в том числе и в античности, к примеру, в Римской империи, где патриции регулярно жаловались не только на Сенат, но и на императоров, и клеймили их бесполезными людьми, которые только и делают, что тратят казну на создание памятников самим себе.</a:t>
            </a:r>
          </a:p>
          <a:p>
            <a:pPr defTabSz="844083"/>
            <a:r>
              <a:rPr lang="ru-RU" sz="1532" b="1" dirty="0">
                <a:solidFill>
                  <a:prstClr val="black"/>
                </a:solidFill>
                <a:latin typeface="Times New Roman" panose="02020603050405020304" pitchFamily="18" charset="0"/>
                <a:cs typeface="Times New Roman" panose="02020603050405020304" pitchFamily="18" charset="0"/>
              </a:rPr>
              <a:t>Мигранты забирают нашу работу</a:t>
            </a:r>
          </a:p>
          <a:p>
            <a:pPr defTabSz="844083"/>
            <a:r>
              <a:rPr lang="ru-RU" sz="1532" dirty="0">
                <a:solidFill>
                  <a:prstClr val="black"/>
                </a:solidFill>
                <a:latin typeface="Times New Roman" panose="02020603050405020304" pitchFamily="18" charset="0"/>
                <a:cs typeface="Times New Roman" panose="02020603050405020304" pitchFamily="18" charset="0"/>
              </a:rPr>
              <a:t>Национализм возник сравнительно недавно, в 19 веке. Именно тогда стали возникать уже полноценные границы между государствами, зарождался шовинизм и расизм в том виде, в котором мы его знаем сегодня. А еще тогда стали все громче раздаваться голоса, которые негативно отзывались </a:t>
            </a:r>
            <a:r>
              <a:rPr lang="ru-RU" sz="1532" b="1" dirty="0">
                <a:solidFill>
                  <a:prstClr val="black"/>
                </a:solidFill>
                <a:latin typeface="Times New Roman" panose="02020603050405020304" pitchFamily="18" charset="0"/>
                <a:cs typeface="Times New Roman" panose="02020603050405020304" pitchFamily="18" charset="0"/>
              </a:rPr>
              <a:t>о мигрантах, забирающих работу у честных работников.</a:t>
            </a:r>
          </a:p>
          <a:p>
            <a:pPr defTabSz="844083"/>
            <a:r>
              <a:rPr lang="ru-RU" sz="1532" dirty="0">
                <a:solidFill>
                  <a:prstClr val="black"/>
                </a:solidFill>
                <a:latin typeface="Times New Roman" panose="02020603050405020304" pitchFamily="18" charset="0"/>
                <a:cs typeface="Times New Roman" panose="02020603050405020304" pitchFamily="18" charset="0"/>
              </a:rPr>
              <a:t>Однако негативные мысли по поводу мигрантов, отбирающих у рабочих стран хлеб, появились задолго до этого, еще в Древней Греции, где жители тех же Афин негативно относились не только к вольным гражданам из других полисов вроде Спарты, но и даже к рабам.</a:t>
            </a:r>
            <a:endParaRPr lang="ru-RU" sz="1505"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733501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C7C11B-6937-A59D-24AA-515859951638}"/>
              </a:ext>
            </a:extLst>
          </p:cNvPr>
          <p:cNvSpPr txBox="1"/>
          <p:nvPr/>
        </p:nvSpPr>
        <p:spPr>
          <a:xfrm>
            <a:off x="96716" y="373922"/>
            <a:ext cx="9047285" cy="5986575"/>
          </a:xfrm>
          <a:prstGeom prst="rect">
            <a:avLst/>
          </a:prstGeom>
          <a:noFill/>
        </p:spPr>
        <p:txBody>
          <a:bodyPr wrap="square">
            <a:spAutoFit/>
          </a:bodyPr>
          <a:lstStyle/>
          <a:p>
            <a:pPr indent="234467" defTabSz="844083" fontAlgn="base">
              <a:defRPr/>
            </a:pPr>
            <a:r>
              <a:rPr lang="ru-RU" sz="1532" b="1" dirty="0">
                <a:solidFill>
                  <a:prstClr val="black"/>
                </a:solidFill>
                <a:latin typeface="Times New Roman" panose="02020603050405020304" pitchFamily="18" charset="0"/>
              </a:rPr>
              <a:t>ЗРК от 2.04.2010г № 261-IV «Об исполнительном производстве и статусе судебных исполнителей» </a:t>
            </a:r>
          </a:p>
          <a:p>
            <a:pPr indent="234467" defTabSz="844083" fontAlgn="base">
              <a:defRPr/>
            </a:pPr>
            <a:endParaRPr lang="ru-RU" sz="1532" b="1" dirty="0">
              <a:solidFill>
                <a:prstClr val="black"/>
              </a:solidFill>
              <a:latin typeface="Times New Roman" panose="02020603050405020304" pitchFamily="18" charset="0"/>
            </a:endParaRPr>
          </a:p>
          <a:p>
            <a:pPr indent="234467" defTabSz="844083" fontAlgn="base">
              <a:defRPr/>
            </a:pPr>
            <a:r>
              <a:rPr lang="ru-RU" sz="1532" b="1" dirty="0">
                <a:solidFill>
                  <a:prstClr val="black"/>
                </a:solidFill>
                <a:latin typeface="Times New Roman" panose="02020603050405020304" pitchFamily="18" charset="0"/>
              </a:rPr>
              <a:t>Ст. 95. Размер удержаний из заработной платы и иных видов доходов должника</a:t>
            </a:r>
            <a:endParaRPr lang="ru-RU" sz="1532" dirty="0">
              <a:solidFill>
                <a:prstClr val="black"/>
              </a:solidFill>
              <a:latin typeface="Times New Roman" panose="02020603050405020304" pitchFamily="18" charset="0"/>
            </a:endParaRPr>
          </a:p>
          <a:p>
            <a:pPr indent="234467" defTabSz="844083" fontAlgn="base">
              <a:defRPr/>
            </a:pPr>
            <a:r>
              <a:rPr lang="ru-RU" sz="1532" dirty="0">
                <a:solidFill>
                  <a:prstClr val="black"/>
                </a:solidFill>
                <a:latin typeface="Times New Roman" panose="02020603050405020304" pitchFamily="18" charset="0"/>
              </a:rPr>
              <a:t>1. При обращении взыскания на заработную плату или иные виды дохода должника по одному или нескольким исполнительным документам, в т. ч. находящимся в производстве других судебных исполнителей, за должником должно быть с</a:t>
            </a:r>
            <a:r>
              <a:rPr lang="ru-RU" sz="1532" b="1" dirty="0">
                <a:solidFill>
                  <a:prstClr val="black"/>
                </a:solidFill>
                <a:latin typeface="Times New Roman" panose="02020603050405020304" pitchFamily="18" charset="0"/>
              </a:rPr>
              <a:t>охранено</a:t>
            </a:r>
            <a:r>
              <a:rPr lang="ru-RU" sz="1532" dirty="0">
                <a:solidFill>
                  <a:prstClr val="black"/>
                </a:solidFill>
                <a:latin typeface="Times New Roman" panose="02020603050405020304" pitchFamily="18" charset="0"/>
              </a:rPr>
              <a:t> не менее 50% заработной платы или иного дохода.</a:t>
            </a:r>
          </a:p>
          <a:p>
            <a:pPr indent="234467" defTabSz="844083" fontAlgn="base">
              <a:defRPr/>
            </a:pPr>
            <a:r>
              <a:rPr lang="ru-RU" sz="1532" dirty="0">
                <a:solidFill>
                  <a:prstClr val="black"/>
                </a:solidFill>
                <a:latin typeface="Times New Roman" panose="02020603050405020304" pitchFamily="18" charset="0"/>
              </a:rPr>
              <a:t>При этом сохраняемая сумма за должником должна быть </a:t>
            </a:r>
            <a:r>
              <a:rPr lang="ru-RU" sz="1532" b="1" dirty="0">
                <a:solidFill>
                  <a:srgbClr val="0000CC"/>
                </a:solidFill>
                <a:latin typeface="Times New Roman" panose="02020603050405020304" pitchFamily="18" charset="0"/>
              </a:rPr>
              <a:t>не менее размера прожиточного минимума,</a:t>
            </a:r>
            <a:r>
              <a:rPr lang="ru-RU" sz="1532" dirty="0">
                <a:solidFill>
                  <a:prstClr val="black"/>
                </a:solidFill>
                <a:latin typeface="Times New Roman" panose="02020603050405020304" pitchFamily="18" charset="0"/>
              </a:rPr>
              <a:t> устанавливаемого ежегодно на соответствующий финансовый год законом о республиканском бюджете, </a:t>
            </a:r>
            <a:r>
              <a:rPr lang="ru-RU" sz="1532" b="1" dirty="0">
                <a:solidFill>
                  <a:prstClr val="black"/>
                </a:solidFill>
                <a:latin typeface="Times New Roman" panose="02020603050405020304" pitchFamily="18" charset="0"/>
              </a:rPr>
              <a:t>за исключением случаев взыскания алиментов </a:t>
            </a:r>
            <a:r>
              <a:rPr lang="ru-RU" sz="1532" dirty="0">
                <a:solidFill>
                  <a:prstClr val="black"/>
                </a:solidFill>
                <a:latin typeface="Times New Roman" panose="02020603050405020304" pitchFamily="18" charset="0"/>
              </a:rPr>
              <a:t>и возмещения вреда, причиненного увечьем или иным повреждением здоровья, а также смертью кормильца.</a:t>
            </a:r>
          </a:p>
          <a:p>
            <a:pPr indent="234467" defTabSz="844083" fontAlgn="base">
              <a:defRPr/>
            </a:pPr>
            <a:r>
              <a:rPr lang="ru-RU" sz="1532" dirty="0">
                <a:solidFill>
                  <a:prstClr val="black"/>
                </a:solidFill>
                <a:latin typeface="Times New Roman" panose="02020603050405020304" pitchFamily="18" charset="0"/>
              </a:rPr>
              <a:t>3. При наличии нескольких постановлений об обращении взыскания на заработную плату и иные виды доходов в отношении одного должника производится </a:t>
            </a:r>
            <a:r>
              <a:rPr lang="ru-RU" sz="1532" b="1" dirty="0">
                <a:solidFill>
                  <a:prstClr val="black"/>
                </a:solidFill>
                <a:latin typeface="Times New Roman" panose="02020603050405020304" pitchFamily="18" charset="0"/>
              </a:rPr>
              <a:t>пропорциональное распределение</a:t>
            </a:r>
            <a:r>
              <a:rPr lang="ru-RU" sz="1532" dirty="0">
                <a:solidFill>
                  <a:prstClr val="black"/>
                </a:solidFill>
                <a:latin typeface="Times New Roman" panose="02020603050405020304" pitchFamily="18" charset="0"/>
              </a:rPr>
              <a:t> взысканных сумм по исполнительным документам с соблюдением требований </a:t>
            </a:r>
            <a:r>
              <a:rPr lang="ru-RU" sz="1532" u="sng" dirty="0">
                <a:solidFill>
                  <a:prstClr val="black"/>
                </a:solidFill>
                <a:latin typeface="Times New Roman" panose="02020603050405020304" pitchFamily="18" charset="0"/>
                <a:hlinkClick r:id="rId2" tooltip="Закон Республики Казахстан от 2 апреля 2010 года № 261-IV «Об исполнительном производстве и статусе судебных исполнителей» (с изменениями и дополнениями по состоянию на 18.11.2022 г.)">
                  <a:extLst>
                    <a:ext uri="{A12FA001-AC4F-418D-AE19-62706E023703}">
                      <ahyp:hlinkClr xmlns:ahyp="http://schemas.microsoft.com/office/drawing/2018/hyperlinkcolor" val="tx"/>
                    </a:ext>
                  </a:extLst>
                </a:hlinkClick>
              </a:rPr>
              <a:t>ст. 110 - 112</a:t>
            </a:r>
            <a:r>
              <a:rPr lang="ru-RU" sz="1532" dirty="0">
                <a:solidFill>
                  <a:prstClr val="black"/>
                </a:solidFill>
                <a:latin typeface="Times New Roman" panose="02020603050405020304" pitchFamily="18" charset="0"/>
              </a:rPr>
              <a:t> </a:t>
            </a:r>
          </a:p>
          <a:p>
            <a:pPr indent="234467" defTabSz="844083" fontAlgn="base">
              <a:defRPr/>
            </a:pPr>
            <a:r>
              <a:rPr lang="ru-RU" sz="1532" b="1" dirty="0">
                <a:solidFill>
                  <a:srgbClr val="000000"/>
                </a:solidFill>
                <a:latin typeface="Times New Roman" panose="02020603050405020304" pitchFamily="18" charset="0"/>
              </a:rPr>
              <a:t>Ст. 110. Очередность удовлетворения требований взыскателей</a:t>
            </a:r>
            <a:endParaRPr lang="ru-RU" sz="1532" dirty="0">
              <a:solidFill>
                <a:srgbClr val="000000"/>
              </a:solidFill>
              <a:latin typeface="Times New Roman" panose="02020603050405020304" pitchFamily="18" charset="0"/>
            </a:endParaRPr>
          </a:p>
          <a:p>
            <a:pPr indent="234467" defTabSz="844083" fontAlgn="base">
              <a:defRPr/>
            </a:pPr>
            <a:r>
              <a:rPr lang="ru-RU" sz="1532" dirty="0">
                <a:solidFill>
                  <a:srgbClr val="000000"/>
                </a:solidFill>
                <a:latin typeface="Times New Roman" panose="02020603050405020304" pitchFamily="18" charset="0"/>
              </a:rPr>
              <a:t>1. При недостаточности взысканной с должника суммы для удовлетворения всех требований по исполнительным документам эта сумма распределяется между взыскателями в порядке очередности, установленной настоящим Законом.</a:t>
            </a:r>
          </a:p>
          <a:p>
            <a:pPr indent="234467" defTabSz="844083" fontAlgn="base">
              <a:defRPr/>
            </a:pPr>
            <a:r>
              <a:rPr lang="ru-RU" sz="1532" dirty="0">
                <a:solidFill>
                  <a:srgbClr val="000000"/>
                </a:solidFill>
                <a:latin typeface="Times New Roman" panose="02020603050405020304" pitchFamily="18" charset="0"/>
              </a:rPr>
              <a:t>2. Требования каждой последующей очереди удовлетворяются после полного погашения требований предыдущей очереди. При недостаточности взысканной суммы для полного удовлетворения всех требований одной очереди эти требования удовлетворяются пропорционально причитающейся каждому взыскателю сумме.</a:t>
            </a:r>
          </a:p>
          <a:p>
            <a:pPr indent="234467" defTabSz="844083" fontAlgn="base">
              <a:defRPr/>
            </a:pPr>
            <a:r>
              <a:rPr lang="ru-RU" sz="1532" dirty="0">
                <a:solidFill>
                  <a:srgbClr val="000000"/>
                </a:solidFill>
                <a:latin typeface="Times New Roman" panose="02020603050405020304" pitchFamily="18" charset="0"/>
              </a:rPr>
              <a:t> </a:t>
            </a:r>
            <a:r>
              <a:rPr lang="ru-RU" sz="1532" b="1" dirty="0">
                <a:solidFill>
                  <a:srgbClr val="000000"/>
                </a:solidFill>
                <a:latin typeface="Times New Roman" panose="02020603050405020304" pitchFamily="18" charset="0"/>
              </a:rPr>
              <a:t>Ст. 111. Взыскание первой очереди</a:t>
            </a:r>
            <a:endParaRPr lang="ru-RU" sz="1532" dirty="0">
              <a:solidFill>
                <a:srgbClr val="000000"/>
              </a:solidFill>
              <a:latin typeface="Times New Roman" panose="02020603050405020304" pitchFamily="18" charset="0"/>
            </a:endParaRPr>
          </a:p>
          <a:p>
            <a:pPr indent="234467" defTabSz="844083" fontAlgn="base">
              <a:defRPr/>
            </a:pPr>
            <a:r>
              <a:rPr lang="ru-RU" sz="1532" b="1" dirty="0">
                <a:solidFill>
                  <a:srgbClr val="000000"/>
                </a:solidFill>
                <a:latin typeface="Times New Roman" panose="02020603050405020304" pitchFamily="18" charset="0"/>
              </a:rPr>
              <a:t>В первую очередь </a:t>
            </a:r>
            <a:r>
              <a:rPr lang="ru-RU" sz="1532" dirty="0">
                <a:solidFill>
                  <a:srgbClr val="000000"/>
                </a:solidFill>
                <a:latin typeface="Times New Roman" panose="02020603050405020304" pitchFamily="18" charset="0"/>
              </a:rPr>
              <a:t>удовлетворяются требования </a:t>
            </a:r>
            <a:r>
              <a:rPr lang="ru-RU" sz="1532" b="1" dirty="0">
                <a:solidFill>
                  <a:srgbClr val="000000"/>
                </a:solidFill>
                <a:latin typeface="Times New Roman" panose="02020603050405020304" pitchFamily="18" charset="0"/>
              </a:rPr>
              <a:t>по взысканию алиментов</a:t>
            </a:r>
            <a:r>
              <a:rPr lang="ru-RU" sz="1532" dirty="0">
                <a:solidFill>
                  <a:srgbClr val="000000"/>
                </a:solidFill>
                <a:latin typeface="Times New Roman" panose="02020603050405020304" pitchFamily="18" charset="0"/>
              </a:rPr>
              <a:t>; требования по возмещению вреда, причиненного увечьем или иным повреждением здоровья, а также в связи со смертью кормильца; требования работников, вытекающие из трудовых правоотношений.</a:t>
            </a:r>
            <a:endParaRPr lang="ru-RU" sz="1662" dirty="0">
              <a:solidFill>
                <a:prstClr val="black"/>
              </a:solidFill>
              <a:latin typeface="Times New Roman" panose="02020603050405020304" pitchFamily="18" charset="0"/>
            </a:endParaRPr>
          </a:p>
        </p:txBody>
      </p:sp>
    </p:spTree>
    <p:extLst>
      <p:ext uri="{BB962C8B-B14F-4D97-AF65-F5344CB8AC3E}">
        <p14:creationId xmlns:p14="http://schemas.microsoft.com/office/powerpoint/2010/main" val="264807013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0F32396-91E4-D920-4DC7-B0B0048BBD9D}"/>
              </a:ext>
            </a:extLst>
          </p:cNvPr>
          <p:cNvSpPr txBox="1"/>
          <p:nvPr/>
        </p:nvSpPr>
        <p:spPr>
          <a:xfrm>
            <a:off x="354506" y="490408"/>
            <a:ext cx="8626309" cy="5750805"/>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Алиментные  удержания (обязательства)</a:t>
            </a:r>
          </a:p>
          <a:p>
            <a:pPr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Ст. 140 Кодекса РК « О браке ( супружестве) и семье</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Перечень видов заработной платы и (или) иного дохода, которые получают родители и из которых производится удержание алиментов, утверждается Мин. юстиции РК (</a:t>
            </a:r>
            <a:r>
              <a:rPr lang="ru-RU" sz="1532" b="1" dirty="0">
                <a:solidFill>
                  <a:prstClr val="black"/>
                </a:solidFill>
                <a:latin typeface="Times New Roman" panose="02020603050405020304" pitchFamily="18" charset="0"/>
                <a:cs typeface="Times New Roman" panose="02020603050405020304" pitchFamily="18" charset="0"/>
              </a:rPr>
              <a:t>Приказ Министра юстиции РК от 24.12.2014 г. №372):</a:t>
            </a:r>
          </a:p>
          <a:p>
            <a:pPr algn="just"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Удержание алиментов на содержание несовершеннолетних детей производится </a:t>
            </a:r>
            <a:r>
              <a:rPr lang="ru-RU" sz="1532" b="1" dirty="0">
                <a:solidFill>
                  <a:prstClr val="black"/>
                </a:solidFill>
                <a:latin typeface="Times New Roman" panose="02020603050405020304" pitchFamily="18" charset="0"/>
                <a:cs typeface="Times New Roman" panose="02020603050405020304" pitchFamily="18" charset="0"/>
              </a:rPr>
              <a:t>со всех видов заработной платы </a:t>
            </a:r>
            <a:r>
              <a:rPr lang="ru-RU" sz="1532" dirty="0">
                <a:solidFill>
                  <a:prstClr val="black"/>
                </a:solidFill>
                <a:latin typeface="Times New Roman" panose="02020603050405020304" pitchFamily="18" charset="0"/>
                <a:cs typeface="Times New Roman" panose="02020603050405020304" pitchFamily="18" charset="0"/>
              </a:rPr>
              <a:t>(денежного вознаграждения, содержания) и иного дохода, которые </a:t>
            </a:r>
            <a:r>
              <a:rPr lang="ru-RU" sz="1532" b="1" dirty="0">
                <a:solidFill>
                  <a:prstClr val="black"/>
                </a:solidFill>
                <a:latin typeface="Times New Roman" panose="02020603050405020304" pitchFamily="18" charset="0"/>
                <a:cs typeface="Times New Roman" panose="02020603050405020304" pitchFamily="18" charset="0"/>
              </a:rPr>
              <a:t>получают родители в денежной (национальной и (или) иностранной валюте</a:t>
            </a:r>
            <a:r>
              <a:rPr lang="ru-RU" sz="1532" dirty="0">
                <a:solidFill>
                  <a:prstClr val="black"/>
                </a:solidFill>
                <a:latin typeface="Times New Roman" panose="02020603050405020304" pitchFamily="18" charset="0"/>
                <a:cs typeface="Times New Roman" panose="02020603050405020304" pitchFamily="18" charset="0"/>
              </a:rPr>
              <a:t>), за исключением доходов лиц, указанных в п. 2 перечня (военнослужащие, сотрудники  правоохранительных и спец. Гос. Органов)</a:t>
            </a:r>
          </a:p>
          <a:p>
            <a:pPr algn="just"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algn="just" defTabSz="844083">
              <a:defRPr/>
            </a:pPr>
            <a:r>
              <a:rPr lang="ru-RU" sz="1532" b="1" dirty="0">
                <a:solidFill>
                  <a:prstClr val="black"/>
                </a:solidFill>
                <a:latin typeface="Times New Roman" panose="02020603050405020304" pitchFamily="18" charset="0"/>
                <a:cs typeface="Times New Roman" panose="02020603050405020304" pitchFamily="18" charset="0"/>
              </a:rPr>
              <a:t>Закон «Об исполнительном производстве и статусе судебных исполнителей»</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Ст. 94 Размер удержаний исчисляется с суммы заработной платы (дохода) должника, </a:t>
            </a:r>
            <a:r>
              <a:rPr lang="ru-RU" sz="1532" b="1" dirty="0">
                <a:solidFill>
                  <a:prstClr val="black"/>
                </a:solidFill>
                <a:latin typeface="Times New Roman" panose="02020603050405020304" pitchFamily="18" charset="0"/>
                <a:cs typeface="Times New Roman" panose="02020603050405020304" pitchFamily="18" charset="0"/>
              </a:rPr>
              <a:t>причитающейся ему к получению.</a:t>
            </a:r>
          </a:p>
          <a:p>
            <a:pPr algn="just"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 Ст. 98  Денежные суммы, на которые </a:t>
            </a:r>
            <a:r>
              <a:rPr lang="ru-RU" sz="1532" b="1" dirty="0">
                <a:solidFill>
                  <a:prstClr val="black"/>
                </a:solidFill>
                <a:latin typeface="Times New Roman" panose="02020603050405020304" pitchFamily="18" charset="0"/>
                <a:cs typeface="Times New Roman" panose="02020603050405020304" pitchFamily="18" charset="0"/>
              </a:rPr>
              <a:t>не может быть обращено взыскание, в т.ч.</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1) суммы, полученные должником в возмещение вреда, причиненного увечьем или иным повреждением здоровья, а также смертью кормильца;</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 3) суммы, получаемые должником в виде пособия на детей с инвалидностью;</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 5) пособия по случаю рождения ребенка, пособия на содержание несовершеннолетних детей, а также пособия, выплачиваемые пенсионерам и лицам с инвалидностью I группы; </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8) материальную помощь, носящую единовременный характер, независимо от источника выплаты;</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9) пособие на погребение;</a:t>
            </a:r>
          </a:p>
        </p:txBody>
      </p:sp>
    </p:spTree>
    <p:extLst>
      <p:ext uri="{BB962C8B-B14F-4D97-AF65-F5344CB8AC3E}">
        <p14:creationId xmlns:p14="http://schemas.microsoft.com/office/powerpoint/2010/main" val="205645057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E8946373-A8A2-43CC-B714-C26E7F4200E9}"/>
              </a:ext>
            </a:extLst>
          </p:cNvPr>
          <p:cNvSpPr/>
          <p:nvPr/>
        </p:nvSpPr>
        <p:spPr>
          <a:xfrm>
            <a:off x="784546" y="716509"/>
            <a:ext cx="7830254" cy="4693977"/>
          </a:xfrm>
          <a:prstGeom prst="rect">
            <a:avLst/>
          </a:prstGeom>
        </p:spPr>
        <p:txBody>
          <a:bodyPr wrap="square">
            <a:spAutoFit/>
          </a:bodyPr>
          <a:lstStyle/>
          <a:p>
            <a:pPr marL="649310" indent="-432874" algn="just" defTabSz="779173" fontAlgn="base">
              <a:defRPr/>
            </a:pPr>
            <a:endParaRPr lang="ru-RU" sz="1619" dirty="0">
              <a:solidFill>
                <a:srgbClr val="000000"/>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При обращении взыскания на заработную плату и иные виды доходов должника </a:t>
            </a:r>
            <a:r>
              <a:rPr lang="ru-RU" sz="1414" b="1" dirty="0">
                <a:solidFill>
                  <a:prstClr val="black"/>
                </a:solidFill>
                <a:latin typeface="Times New Roman" panose="02020603050405020304" pitchFamily="18" charset="0"/>
              </a:rPr>
              <a:t>судебный исполнитель выносит постановление</a:t>
            </a:r>
            <a:r>
              <a:rPr lang="ru-RU" sz="1414" dirty="0">
                <a:solidFill>
                  <a:prstClr val="black"/>
                </a:solidFill>
                <a:latin typeface="Times New Roman" panose="02020603050405020304" pitchFamily="18" charset="0"/>
              </a:rPr>
              <a:t>, где указывает, в каком размере ежемесячно должно производиться удержание до полного взыскания присужденных сумм, и направляет вместе с копией исполнительного документа для исполнения работодателю, с которым должник состоит в трудовых отношениях, или лицу, от которого должник получает доход.</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Судебный исполнитель обязан осуществлять контроль за правильностью и своевременностью производства удержаний из заработной платы и других доходов должника, а также за своевременной пересылкой удержанных сумм взыскателю.</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b="1" dirty="0">
                <a:solidFill>
                  <a:prstClr val="black"/>
                </a:solidFill>
                <a:latin typeface="Times New Roman" panose="02020603050405020304" pitchFamily="18" charset="0"/>
              </a:rPr>
              <a:t>При увольнении должника работодатель обязан в 3-х срок направить извещение об этом судебному исполнителю.</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В связи с наличием административной ответственностью очень ответственно подходить к исполнению решений суда в случаях, когда Вы получили постановление судебного исполнителя;</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Письменно информировать ЧСИ об удержанных суммах, а также изменениях, которые могут произойти, например, по причине поступления нового постановления ЧСИ для исполнения;</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Письменно информировать работников о планируемых удержаниях.</a:t>
            </a:r>
            <a:endParaRPr lang="ru-RU" sz="1414"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42925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79D6C-8635-1397-941E-DB027537DEE4}"/>
            </a:ext>
          </a:extLst>
        </p:cNvPr>
        <p:cNvGrpSpPr/>
        <p:nvPr/>
      </p:nvGrpSpPr>
      <p:grpSpPr>
        <a:xfrm>
          <a:off x="0" y="0"/>
          <a:ext cx="0" cy="0"/>
          <a:chOff x="0" y="0"/>
          <a:chExt cx="0" cy="0"/>
        </a:xfrm>
      </p:grpSpPr>
      <p:pic>
        <p:nvPicPr>
          <p:cNvPr id="2" name="Рисунок 1" descr="Изображение выглядит как текст, снимок экрана, программное обеспечение, Значок на компьютере&#10;&#10;Автоматически созданное описание">
            <a:extLst>
              <a:ext uri="{FF2B5EF4-FFF2-40B4-BE49-F238E27FC236}">
                <a16:creationId xmlns:a16="http://schemas.microsoft.com/office/drawing/2014/main" id="{D84E18DB-DD61-EF8B-D1E9-72AFC0B428D1}"/>
              </a:ext>
            </a:extLst>
          </p:cNvPr>
          <p:cNvPicPr>
            <a:picLocks noChangeAspect="1"/>
          </p:cNvPicPr>
          <p:nvPr/>
        </p:nvPicPr>
        <p:blipFill rotWithShape="1">
          <a:blip r:embed="rId2">
            <a:extLst>
              <a:ext uri="{28A0092B-C50C-407E-A947-70E740481C1C}">
                <a14:useLocalDpi xmlns:a14="http://schemas.microsoft.com/office/drawing/2010/main" val="0"/>
              </a:ext>
            </a:extLst>
          </a:blip>
          <a:srcRect l="17917" t="44585" r="35055" b="26854"/>
          <a:stretch/>
        </p:blipFill>
        <p:spPr bwMode="auto">
          <a:xfrm>
            <a:off x="2514600" y="111196"/>
            <a:ext cx="6477000" cy="2458612"/>
          </a:xfrm>
          <a:prstGeom prst="rect">
            <a:avLst/>
          </a:prstGeom>
          <a:noFill/>
          <a:ln>
            <a:noFill/>
          </a:ln>
          <a:extLst>
            <a:ext uri="{53640926-AAD7-44D8-BBD7-CCE9431645EC}">
              <a14:shadowObscured xmlns:a14="http://schemas.microsoft.com/office/drawing/2010/main"/>
            </a:ext>
          </a:extLst>
        </p:spPr>
      </p:pic>
      <p:pic>
        <p:nvPicPr>
          <p:cNvPr id="3" name="Рисунок 2" descr="Изображение выглядит как текст, программное обеспечение, Значок на компьютере, веб-страница&#10;&#10;Автоматически созданное описание">
            <a:extLst>
              <a:ext uri="{FF2B5EF4-FFF2-40B4-BE49-F238E27FC236}">
                <a16:creationId xmlns:a16="http://schemas.microsoft.com/office/drawing/2014/main" id="{4E61AE88-AC1C-6E34-1733-46BBD47AF402}"/>
              </a:ext>
            </a:extLst>
          </p:cNvPr>
          <p:cNvPicPr>
            <a:picLocks noChangeAspect="1"/>
          </p:cNvPicPr>
          <p:nvPr/>
        </p:nvPicPr>
        <p:blipFill rotWithShape="1">
          <a:blip r:embed="rId3">
            <a:extLst>
              <a:ext uri="{28A0092B-C50C-407E-A947-70E740481C1C}">
                <a14:useLocalDpi xmlns:a14="http://schemas.microsoft.com/office/drawing/2010/main" val="0"/>
              </a:ext>
            </a:extLst>
          </a:blip>
          <a:srcRect l="22311" t="37105" r="42063" b="11540"/>
          <a:stretch/>
        </p:blipFill>
        <p:spPr bwMode="auto">
          <a:xfrm>
            <a:off x="76200" y="2658039"/>
            <a:ext cx="4546600" cy="4096385"/>
          </a:xfrm>
          <a:prstGeom prst="rect">
            <a:avLst/>
          </a:prstGeom>
          <a:noFill/>
          <a:ln>
            <a:noFill/>
          </a:ln>
          <a:extLst>
            <a:ext uri="{53640926-AAD7-44D8-BBD7-CCE9431645EC}">
              <a14:shadowObscured xmlns:a14="http://schemas.microsoft.com/office/drawing/2010/main"/>
            </a:ext>
          </a:extLst>
        </p:spPr>
      </p:pic>
      <p:pic>
        <p:nvPicPr>
          <p:cNvPr id="4" name="Рисунок 3" descr="Изображение выглядит как текст, снимок экрана, программное обеспечение, Значок на компьютере&#10;&#10;Автоматически созданное описание">
            <a:extLst>
              <a:ext uri="{FF2B5EF4-FFF2-40B4-BE49-F238E27FC236}">
                <a16:creationId xmlns:a16="http://schemas.microsoft.com/office/drawing/2014/main" id="{B928747B-0AD8-411A-9ADF-88AEF8BB0169}"/>
              </a:ext>
            </a:extLst>
          </p:cNvPr>
          <p:cNvPicPr>
            <a:picLocks noChangeAspect="1"/>
          </p:cNvPicPr>
          <p:nvPr/>
        </p:nvPicPr>
        <p:blipFill rotWithShape="1">
          <a:blip r:embed="rId4">
            <a:extLst>
              <a:ext uri="{28A0092B-C50C-407E-A947-70E740481C1C}">
                <a14:useLocalDpi xmlns:a14="http://schemas.microsoft.com/office/drawing/2010/main" val="0"/>
              </a:ext>
            </a:extLst>
          </a:blip>
          <a:srcRect l="25045" t="30756" r="42769" b="21840"/>
          <a:stretch/>
        </p:blipFill>
        <p:spPr bwMode="auto">
          <a:xfrm>
            <a:off x="4913342" y="2743200"/>
            <a:ext cx="4139218" cy="3810000"/>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14E341DB-0A10-FB2F-12CD-C888A86F5187}"/>
              </a:ext>
            </a:extLst>
          </p:cNvPr>
          <p:cNvSpPr txBox="1"/>
          <p:nvPr/>
        </p:nvSpPr>
        <p:spPr>
          <a:xfrm>
            <a:off x="152400" y="370784"/>
            <a:ext cx="2362200" cy="1686616"/>
          </a:xfrm>
          <a:prstGeom prst="rect">
            <a:avLst/>
          </a:prstGeom>
          <a:noFill/>
        </p:spPr>
        <p:txBody>
          <a:bodyPr wrap="square">
            <a:spAutoFit/>
          </a:bodyPr>
          <a:lstStyle/>
          <a:p>
            <a:r>
              <a:rPr lang="ru-RU" sz="1480" b="1" dirty="0">
                <a:solidFill>
                  <a:prstClr val="black"/>
                </a:solidFill>
                <a:latin typeface="Times New Roman" panose="02020603050405020304" pitchFamily="18" charset="0"/>
                <a:cs typeface="Times New Roman" panose="02020603050405020304" pitchFamily="18" charset="0"/>
              </a:rPr>
              <a:t>Если работник отработал менее 12 месяцев. При расчете средней  </a:t>
            </a:r>
            <a:r>
              <a:rPr lang="ru-RU" sz="1480" b="1" dirty="0">
                <a:solidFill>
                  <a:srgbClr val="0070C0"/>
                </a:solidFill>
                <a:latin typeface="Times New Roman" panose="02020603050405020304" pitchFamily="18" charset="0"/>
                <a:cs typeface="Times New Roman" panose="02020603050405020304" pitchFamily="18" charset="0"/>
              </a:rPr>
              <a:t>обязательно</a:t>
            </a:r>
            <a:r>
              <a:rPr lang="ru-RU" sz="1480" b="1" dirty="0">
                <a:solidFill>
                  <a:prstClr val="black"/>
                </a:solidFill>
                <a:latin typeface="Times New Roman" panose="02020603050405020304" pitchFamily="18" charset="0"/>
                <a:cs typeface="Times New Roman" panose="02020603050405020304" pitchFamily="18" charset="0"/>
              </a:rPr>
              <a:t> до расчета средней надо </a:t>
            </a:r>
            <a:r>
              <a:rPr lang="ru-RU" sz="1480" b="1" dirty="0">
                <a:solidFill>
                  <a:srgbClr val="0070C0"/>
                </a:solidFill>
                <a:latin typeface="Times New Roman" panose="02020603050405020304" pitchFamily="18" charset="0"/>
                <a:cs typeface="Times New Roman" panose="02020603050405020304" pitchFamily="18" charset="0"/>
              </a:rPr>
              <a:t>начислить зарплату за текущий </a:t>
            </a:r>
            <a:r>
              <a:rPr lang="ru-RU" sz="1480" b="1" dirty="0">
                <a:latin typeface="Times New Roman" panose="02020603050405020304" pitchFamily="18" charset="0"/>
                <a:cs typeface="Times New Roman" panose="02020603050405020304" pitchFamily="18" charset="0"/>
              </a:rPr>
              <a:t>месяц.</a:t>
            </a:r>
            <a:endParaRPr lang="ru-RU" dirty="0"/>
          </a:p>
        </p:txBody>
      </p:sp>
    </p:spTree>
    <p:extLst>
      <p:ext uri="{BB962C8B-B14F-4D97-AF65-F5344CB8AC3E}">
        <p14:creationId xmlns:p14="http://schemas.microsoft.com/office/powerpoint/2010/main" val="41586206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09CE4D-24BB-BB7A-3CF4-4925696A048E}"/>
              </a:ext>
            </a:extLst>
          </p:cNvPr>
          <p:cNvSpPr txBox="1"/>
          <p:nvPr/>
        </p:nvSpPr>
        <p:spPr>
          <a:xfrm>
            <a:off x="360485" y="809745"/>
            <a:ext cx="8607669" cy="3157339"/>
          </a:xfrm>
          <a:prstGeom prst="rect">
            <a:avLst/>
          </a:prstGeom>
          <a:noFill/>
        </p:spPr>
        <p:txBody>
          <a:bodyPr wrap="square">
            <a:spAutoFit/>
          </a:bodyPr>
          <a:lstStyle/>
          <a:p>
            <a:pPr algn="ctr" defTabSz="844083">
              <a:defRPr/>
            </a:pPr>
            <a:r>
              <a:rPr lang="ru-RU" sz="1532" b="1" dirty="0">
                <a:solidFill>
                  <a:prstClr val="black"/>
                </a:solidFill>
                <a:latin typeface="Times New Roman" panose="02020603050405020304" pitchFamily="18" charset="0"/>
                <a:cs typeface="Times New Roman" panose="02020603050405020304" pitchFamily="18" charset="0"/>
              </a:rPr>
              <a:t>Удерживаются ли алименты по договорам ГПХ?</a:t>
            </a:r>
          </a:p>
          <a:p>
            <a:pPr algn="ct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В соответствии с Приказом Министра юстиции Республики Казахстан от 24 декабря 2014 года № 372, не удержание алиментов на содержание несовершеннолетних детей производится со всех видов заработной платы (денежного вознаграждения, содержания) и иного дохода, которые получают родители в денежной (национальной и (или) иностранной валюте), за исключением доходов лиц, указанных в пункте 2 настоящего перечня, в том числе с доходов, полученных за выполненные работы, предоставленные услуги по договорам, заключаемым в соответствии с гражданским законодательством и не носящим разовый характер.</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Таким образом алименты удерживаются и перечисляются независимо от того является должник по алиментам работником по трудовому договору или он регулярно оказывает услуги по договору гражданско-правового характера. Основанием к удержанию является исполнительный лист.</a:t>
            </a:r>
          </a:p>
        </p:txBody>
      </p:sp>
    </p:spTree>
    <p:extLst>
      <p:ext uri="{BB962C8B-B14F-4D97-AF65-F5344CB8AC3E}">
        <p14:creationId xmlns:p14="http://schemas.microsoft.com/office/powerpoint/2010/main" val="1248195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79D6C-8635-1397-941E-DB027537DEE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B7542EE4-22FC-E8CF-F302-20645781433C}"/>
              </a:ext>
            </a:extLst>
          </p:cNvPr>
          <p:cNvSpPr txBox="1"/>
          <p:nvPr/>
        </p:nvSpPr>
        <p:spPr>
          <a:xfrm>
            <a:off x="228600" y="139303"/>
            <a:ext cx="8763000" cy="6469463"/>
          </a:xfrm>
          <a:prstGeom prst="rect">
            <a:avLst/>
          </a:prstGeom>
          <a:noFill/>
        </p:spPr>
        <p:txBody>
          <a:bodyPr wrap="square">
            <a:spAutoFit/>
          </a:bodyPr>
          <a:lstStyle/>
          <a:p>
            <a:r>
              <a:rPr lang="ru-RU" sz="1480" b="1" dirty="0">
                <a:latin typeface="Times New Roman" panose="02020603050405020304" pitchFamily="18" charset="0"/>
                <a:cs typeface="Times New Roman" panose="02020603050405020304" pitchFamily="18" charset="0"/>
              </a:rPr>
              <a:t>Ст. 111. </a:t>
            </a:r>
            <a:r>
              <a:rPr lang="ru-RU" sz="1480" dirty="0">
                <a:latin typeface="Times New Roman" panose="02020603050405020304" pitchFamily="18" charset="0"/>
                <a:cs typeface="Times New Roman" panose="02020603050405020304" pitchFamily="18" charset="0"/>
              </a:rPr>
              <a:t>Оплата труда при совмещении должностей, расширении зоны обслуживания и исполнении (замещении) обязанностей временно отсутствующего работника</a:t>
            </a:r>
          </a:p>
          <a:p>
            <a:endParaRPr lang="ru-RU" sz="1480" dirty="0">
              <a:latin typeface="Times New Roman" panose="02020603050405020304" pitchFamily="18" charset="0"/>
              <a:cs typeface="Times New Roman" panose="02020603050405020304" pitchFamily="18" charset="0"/>
            </a:endParaRPr>
          </a:p>
          <a:p>
            <a:r>
              <a:rPr lang="ru-RU" sz="1480" dirty="0">
                <a:latin typeface="Times New Roman" panose="02020603050405020304" pitchFamily="18" charset="0"/>
                <a:cs typeface="Times New Roman" panose="02020603050405020304" pitchFamily="18" charset="0"/>
              </a:rPr>
              <a:t>      1. Работникам, выполняющим в одной и той же организации наряду со своей основной работой, обусловленной трудовым договором, дополнительную работу по другой или такой же должности либо обязанности временно отсутствующего работника без освобождения от своей основной работы, производится доплата.</a:t>
            </a:r>
          </a:p>
          <a:p>
            <a:r>
              <a:rPr lang="ru-RU" sz="1480" dirty="0">
                <a:latin typeface="Times New Roman" panose="02020603050405020304" pitchFamily="18" charset="0"/>
                <a:cs typeface="Times New Roman" panose="02020603050405020304" pitchFamily="18" charset="0"/>
              </a:rPr>
              <a:t>      2. Поручаемые работникам дополнительные работы могут осуществляться путем:</a:t>
            </a:r>
          </a:p>
          <a:p>
            <a:r>
              <a:rPr lang="ru-RU" sz="1480" dirty="0">
                <a:latin typeface="Times New Roman" panose="02020603050405020304" pitchFamily="18" charset="0"/>
                <a:cs typeface="Times New Roman" panose="02020603050405020304" pitchFamily="18" charset="0"/>
              </a:rPr>
              <a:t>      1) совмещения должностей – выполнения работником наряду со своей основной работой, предусмотренной трудовым договором (должностной инструкцией), дополнительной работы по другой вакантной должности;</a:t>
            </a:r>
          </a:p>
          <a:p>
            <a:r>
              <a:rPr lang="ru-RU" sz="1480" dirty="0">
                <a:latin typeface="Times New Roman" panose="02020603050405020304" pitchFamily="18" charset="0"/>
                <a:cs typeface="Times New Roman" panose="02020603050405020304" pitchFamily="18" charset="0"/>
              </a:rPr>
              <a:t>      2) расширения зон обслуживания – выполнения работником наряду со своей основной работой, предусмотренной трудовым договором (должностной инструкцией), дополнительной работы в течение установленной продолжительности рабочего дня (смены);</a:t>
            </a:r>
          </a:p>
          <a:p>
            <a:r>
              <a:rPr lang="ru-RU" sz="1480" dirty="0">
                <a:latin typeface="Times New Roman" panose="02020603050405020304" pitchFamily="18" charset="0"/>
                <a:cs typeface="Times New Roman" panose="02020603050405020304" pitchFamily="18" charset="0"/>
              </a:rPr>
              <a:t>      3) исполнения (замещения) обязанностей временно отсутствующего работника – выполнения работником наряду со своей основной работой, предусмотренной трудовым договором (должностной инструкцией), дополнительной работы как по другой, так и по такой же должности.</a:t>
            </a:r>
          </a:p>
          <a:p>
            <a:r>
              <a:rPr lang="ru-RU" sz="1480" dirty="0">
                <a:latin typeface="Times New Roman" panose="02020603050405020304" pitchFamily="18" charset="0"/>
                <a:cs typeface="Times New Roman" panose="02020603050405020304" pitchFamily="18" charset="0"/>
              </a:rPr>
              <a:t>      Доплата работникам за исполнение (замещение) обязанностей временно отсутствующего работника не производится в случае, если замещение временно отсутствующего работника входит в должностные обязанности замещающего работника.</a:t>
            </a:r>
          </a:p>
          <a:p>
            <a:r>
              <a:rPr lang="ru-RU" sz="1480" dirty="0">
                <a:latin typeface="Times New Roman" panose="02020603050405020304" pitchFamily="18" charset="0"/>
                <a:cs typeface="Times New Roman" panose="02020603050405020304" pitchFamily="18" charset="0"/>
              </a:rPr>
              <a:t>      3. Размеры доплат за совмещение должностей, расширение зоны обслуживания или исполнение (замещение) обязанностей временно отсутствующего работника устанавливаются работодателем по соглашению с работником исходя из объема выполняемой работы.</a:t>
            </a:r>
          </a:p>
          <a:p>
            <a:r>
              <a:rPr lang="ru-RU" sz="1480" dirty="0">
                <a:latin typeface="Times New Roman" panose="02020603050405020304" pitchFamily="18" charset="0"/>
                <a:cs typeface="Times New Roman" panose="02020603050405020304" pitchFamily="18" charset="0"/>
              </a:rPr>
              <a:t>      4. Работник имеет право отказаться от выполнения дополнительной работы, а работодатель – отменить поручение о ее выполнении, уведомив об этом другую сторону не позднее чем за три рабочих дня до прекращения дополнительной работы.</a:t>
            </a:r>
          </a:p>
          <a:p>
            <a:r>
              <a:rPr lang="ru-RU" sz="1480" dirty="0">
                <a:latin typeface="Times New Roman" panose="02020603050405020304" pitchFamily="18" charset="0"/>
                <a:cs typeface="Times New Roman" panose="02020603050405020304" pitchFamily="18" charset="0"/>
              </a:rPr>
              <a:t>      При досрочной отмене поручения или отказе от выполнения дополнительной работы работником работодатель обязан выплатить работнику заработную плату за отработанный период.</a:t>
            </a:r>
          </a:p>
        </p:txBody>
      </p:sp>
    </p:spTree>
    <p:extLst>
      <p:ext uri="{BB962C8B-B14F-4D97-AF65-F5344CB8AC3E}">
        <p14:creationId xmlns:p14="http://schemas.microsoft.com/office/powerpoint/2010/main" val="659343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79D6C-8635-1397-941E-DB027537DEE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D98295A-7C07-51F7-C5E2-6AD37CF5B959}"/>
              </a:ext>
            </a:extLst>
          </p:cNvPr>
          <p:cNvSpPr txBox="1"/>
          <p:nvPr/>
        </p:nvSpPr>
        <p:spPr>
          <a:xfrm>
            <a:off x="381000" y="152400"/>
            <a:ext cx="8534400" cy="6546407"/>
          </a:xfrm>
          <a:prstGeom prst="rect">
            <a:avLst/>
          </a:prstGeom>
          <a:noFill/>
        </p:spPr>
        <p:txBody>
          <a:bodyPr wrap="square">
            <a:spAutoFit/>
          </a:bodyPr>
          <a:lstStyle/>
          <a:p>
            <a:r>
              <a:rPr lang="ru-RU" sz="1660" b="1" i="0" dirty="0">
                <a:effectLst/>
                <a:latin typeface="Times New Roman" panose="02020603050405020304" pitchFamily="18" charset="0"/>
                <a:cs typeface="Times New Roman" panose="02020603050405020304" pitchFamily="18" charset="0"/>
              </a:rPr>
              <a:t>Притча об усилии</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Однажды Мастер шёл со своими учениками по дороге. Они увидели, как крестьянин пытается вытянуть из ямы вола, который̆ случайно свалился туда, но сил ему явно не хватало.</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Крестьянин не оставлял попыток, Мастер же дал знак своим ученикам и общими усилиями они смогли достать вола из ямы. Крестьянин поблагодарил их и они пошли дальше.</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Продолжая свой путь они снова увидели яму, в ней̆ так же оказался вол, а на краю сидел другой̆ крестьянин и горько плакал о своём несчастье.</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Ученики посмотрели на Мастера, но тот просто прошёл мимо, как будто ничего не заметил.</a:t>
            </a:r>
          </a:p>
          <a:p>
            <a:endParaRPr lang="ru-RU" sz="1660" dirty="0">
              <a:latin typeface="Times New Roman" panose="02020603050405020304" pitchFamily="18" charset="0"/>
              <a:cs typeface="Times New Roman" panose="02020603050405020304" pitchFamily="18" charset="0"/>
            </a:endParaRPr>
          </a:p>
          <a:p>
            <a:r>
              <a:rPr lang="ru-RU" sz="1660" dirty="0">
                <a:latin typeface="Times New Roman" panose="02020603050405020304" pitchFamily="18" charset="0"/>
                <a:cs typeface="Times New Roman" panose="02020603050405020304" pitchFamily="18" charset="0"/>
              </a:rPr>
              <a:t>Через время ученики спросили его:</a:t>
            </a:r>
          </a:p>
          <a:p>
            <a:r>
              <a:rPr lang="ru-RU" sz="1660" dirty="0">
                <a:latin typeface="Times New Roman" panose="02020603050405020304" pitchFamily="18" charset="0"/>
                <a:cs typeface="Times New Roman" panose="02020603050405020304" pitchFamily="18" charset="0"/>
              </a:rPr>
              <a:t>– Учитель, почему одному крестьянину мы помогли, а второму ты не захотел помочь?</a:t>
            </a:r>
          </a:p>
          <a:p>
            <a:r>
              <a:rPr lang="ru-RU" sz="1660" dirty="0">
                <a:latin typeface="Times New Roman" panose="02020603050405020304" pitchFamily="18" charset="0"/>
                <a:cs typeface="Times New Roman" panose="02020603050405020304" pitchFamily="18" charset="0"/>
              </a:rPr>
              <a:t>– Помочь ему плакать?</a:t>
            </a:r>
          </a:p>
          <a:p>
            <a:endParaRPr lang="ru-RU" sz="1660" dirty="0">
              <a:latin typeface="Times New Roman" panose="02020603050405020304" pitchFamily="18" charset="0"/>
              <a:cs typeface="Times New Roman" panose="02020603050405020304" pitchFamily="18" charset="0"/>
            </a:endParaRPr>
          </a:p>
          <a:p>
            <a:endParaRPr lang="ru-RU" sz="1660" dirty="0">
              <a:latin typeface="Times New Roman" panose="02020603050405020304" pitchFamily="18" charset="0"/>
              <a:cs typeface="Times New Roman" panose="02020603050405020304" pitchFamily="18" charset="0"/>
            </a:endParaRPr>
          </a:p>
          <a:p>
            <a:r>
              <a:rPr lang="ru-RU" sz="1300" dirty="0">
                <a:latin typeface="Times New Roman" panose="02020603050405020304" pitchFamily="18" charset="0"/>
                <a:cs typeface="Times New Roman" panose="02020603050405020304" pitchFamily="18" charset="0"/>
              </a:rPr>
              <a:t>Помочь, значит </a:t>
            </a:r>
            <a:r>
              <a:rPr lang="ru-RU" sz="1300" b="1" dirty="0">
                <a:latin typeface="Times New Roman" panose="02020603050405020304" pitchFamily="18" charset="0"/>
                <a:cs typeface="Times New Roman" panose="02020603050405020304" pitchFamily="18" charset="0"/>
              </a:rPr>
              <a:t>добавить </a:t>
            </a:r>
            <a:r>
              <a:rPr lang="ru-RU" sz="1300" dirty="0">
                <a:latin typeface="Times New Roman" panose="02020603050405020304" pitchFamily="18" charset="0"/>
                <a:cs typeface="Times New Roman" panose="02020603050405020304" pitchFamily="18" charset="0"/>
              </a:rPr>
              <a:t>свои усилия к попыткам другого, а </a:t>
            </a:r>
            <a:r>
              <a:rPr lang="ru-RU" sz="1300" b="1" dirty="0">
                <a:latin typeface="Times New Roman" panose="02020603050405020304" pitchFamily="18" charset="0"/>
                <a:cs typeface="Times New Roman" panose="02020603050405020304" pitchFamily="18" charset="0"/>
              </a:rPr>
              <a:t>не делать вместо него</a:t>
            </a:r>
            <a:r>
              <a:rPr lang="ru-RU" sz="1300" dirty="0">
                <a:latin typeface="Times New Roman" panose="02020603050405020304" pitchFamily="18" charset="0"/>
                <a:cs typeface="Times New Roman" panose="02020603050405020304" pitchFamily="18" charset="0"/>
              </a:rPr>
              <a:t>.</a:t>
            </a:r>
          </a:p>
          <a:p>
            <a:r>
              <a:rPr lang="ru-RU" sz="1300" dirty="0">
                <a:latin typeface="Times New Roman" panose="02020603050405020304" pitchFamily="18" charset="0"/>
                <a:cs typeface="Times New Roman" panose="02020603050405020304" pitchFamily="18" charset="0"/>
              </a:rPr>
              <a:t>Увы, часто люди считают что кто-то другой должен полностью решить их проблемы.</a:t>
            </a:r>
          </a:p>
          <a:p>
            <a:r>
              <a:rPr lang="ru-RU" sz="1300" dirty="0">
                <a:latin typeface="Times New Roman" panose="02020603050405020304" pitchFamily="18" charset="0"/>
                <a:cs typeface="Times New Roman" panose="02020603050405020304" pitchFamily="18" charset="0"/>
              </a:rPr>
              <a:t> Сами же "несчастные" будут просто при этом присутствовать.</a:t>
            </a:r>
          </a:p>
          <a:p>
            <a:r>
              <a:rPr lang="ru-RU" sz="1300" dirty="0">
                <a:latin typeface="Times New Roman" panose="02020603050405020304" pitchFamily="18" charset="0"/>
                <a:cs typeface="Times New Roman" panose="02020603050405020304" pitchFamily="18" charset="0"/>
              </a:rPr>
              <a:t>Вывод простой.</a:t>
            </a:r>
          </a:p>
          <a:p>
            <a:r>
              <a:rPr lang="ru-RU" sz="1300" dirty="0">
                <a:latin typeface="Times New Roman" panose="02020603050405020304" pitchFamily="18" charset="0"/>
                <a:cs typeface="Times New Roman" panose="02020603050405020304" pitchFamily="18" charset="0"/>
              </a:rPr>
              <a:t>Хочешь чтобы тебе помогли?</a:t>
            </a:r>
          </a:p>
          <a:p>
            <a:r>
              <a:rPr lang="ru-RU" sz="1300" dirty="0">
                <a:latin typeface="Times New Roman" panose="02020603050405020304" pitchFamily="18" charset="0"/>
                <a:cs typeface="Times New Roman" panose="02020603050405020304" pitchFamily="18" charset="0"/>
              </a:rPr>
              <a:t>Во-первых, начни разруливать проблему сам. </a:t>
            </a:r>
          </a:p>
          <a:p>
            <a:r>
              <a:rPr lang="ru-RU" sz="1300" dirty="0">
                <a:latin typeface="Times New Roman" panose="02020603050405020304" pitchFamily="18" charset="0"/>
                <a:cs typeface="Times New Roman" panose="02020603050405020304" pitchFamily="18" charset="0"/>
              </a:rPr>
              <a:t>Во-вторых, попроси помощи.</a:t>
            </a:r>
          </a:p>
          <a:p>
            <a:r>
              <a:rPr lang="ru-RU" sz="1300" dirty="0">
                <a:latin typeface="Times New Roman" panose="02020603050405020304" pitchFamily="18" charset="0"/>
                <a:cs typeface="Times New Roman" panose="02020603050405020304" pitchFamily="18" charset="0"/>
              </a:rPr>
              <a:t>Тогда шансов будет куда больше.</a:t>
            </a:r>
          </a:p>
        </p:txBody>
      </p:sp>
    </p:spTree>
    <p:extLst>
      <p:ext uri="{BB962C8B-B14F-4D97-AF65-F5344CB8AC3E}">
        <p14:creationId xmlns:p14="http://schemas.microsoft.com/office/powerpoint/2010/main" val="2600230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79D6C-8635-1397-941E-DB027537DEE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C7F5881-1E1F-E894-9FD9-121E21132154}"/>
              </a:ext>
            </a:extLst>
          </p:cNvPr>
          <p:cNvSpPr txBox="1"/>
          <p:nvPr/>
        </p:nvSpPr>
        <p:spPr>
          <a:xfrm>
            <a:off x="381000" y="553522"/>
            <a:ext cx="8458200" cy="3413242"/>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Программа:</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 и особенности исчисления средней заработной платы работников</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дней ежегодного оплачиваемого трудового отпуска</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Учет премий при расчете средней заработной платы</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Применение коэффициента повышения заработной платы</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средней зарплаты для оплаты трудовых отпусков.</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Вопросы регулирования отзыва работника из трудового отпуска.</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компенсации за неиспользованный отпуск.</a:t>
            </a:r>
          </a:p>
          <a:p>
            <a:pPr marL="316531" indent="-316531" eaLnBrk="0" fontAlgn="base" hangingPunct="0">
              <a:spcAft>
                <a:spcPct val="0"/>
              </a:spcAft>
              <a:buFont typeface="Wingdings" panose="05000000000000000000" pitchFamily="2" charset="2"/>
              <a:buChar char="ü"/>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Вопросы исчисления средней заработной платы при суммированном учете рабочего времени. Вахтовый метод работы.</a:t>
            </a: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ct val="0"/>
              </a:spcAft>
              <a:buClrTx/>
              <a:buSzTx/>
              <a:buFontTx/>
              <a:buNone/>
              <a:tabLst/>
              <a:defRPr/>
            </a:pPr>
            <a:endPar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136251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79D6C-8635-1397-941E-DB027537DEE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C7F5881-1E1F-E894-9FD9-121E21132154}"/>
              </a:ext>
            </a:extLst>
          </p:cNvPr>
          <p:cNvSpPr txBox="1"/>
          <p:nvPr/>
        </p:nvSpPr>
        <p:spPr>
          <a:xfrm>
            <a:off x="381000" y="0"/>
            <a:ext cx="8686800" cy="6989606"/>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Вопрос</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Добрый день, Тамара Босымбековна! Прошу дать разъяснения по методике расчета средней заработной платы в случае выплаты годовой премии. </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Согласно ст.14 Единых правил исчисления средней заработной платы, годовые премии, вознаграждения, выплачиваемые по итогам работы за год, при подсчете средней заработной платы учитываются с момента фактической выплаты в размере 1/12 за каждый месяц, предшествующий месяцу фактической выплаты годовой премии, вознаграждения в пределах расчетного периода. </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Пример: Работник отработал весь расчетный период и по итогам 2021 г. работодатель 15 мая 2022 года выплатил годовую премию в размере 240 тыс. тенге. С 30 мая 2022 года (после момента фактической выплаты премии) работник уходит в очередной трудовой отпуск. Прошу подтвердить правильность толкования нормы ст. 14 Единых правил исчисления средней заработной планы в приведенном примере: при расчете средней заработной платы будет учтена годовая премия в полном объеме в размере 1/12 части с </a:t>
            </a:r>
            <a:r>
              <a:rPr kumimoji="0" lang="ru-RU" sz="1660" i="0" u="none" strike="noStrike" kern="1200" cap="none" spc="0" normalizeH="0" baseline="0" noProof="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мая</a:t>
            </a: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2021 г. по </a:t>
            </a:r>
            <a:r>
              <a:rPr kumimoji="0" lang="ru-RU" sz="1660" i="0" u="none" strike="noStrike" kern="1200" cap="none" spc="0" normalizeH="0" baseline="0" noProof="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апрель</a:t>
            </a: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2022г. (за каждый месяц, предшествующий месяцу фактической выплаты годовой премии, вознаграждения в пределах расчетного периода), т.е. все 240 тыс. тенге.</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endParaRPr lang="ru-RU" sz="1660" noProof="1">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Ответ на </a:t>
            </a: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вопрос от 26 мая 2022 года № 741192   Дуйсенова Т.Б. 09.06.2022, 07:01</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Уважаемая Номаконова Татьяна! Согласно п.14 Единых правил исчисления средней заработной платы (утв. приказом Министра здравоохранения и социального развития РК от 30 ноября 2015 года № 908) годовые премии, вознаграждения, выплачиваемые по итогам работы за год, при подсчете средней заработной платы учитываются с момента фактической выплаты в размере 1/12 за каждый месяц, предшествующий месяцу фактической выплаты годовой премии, вознаграждения в пределах расчетного периода. В этой связи, в рассматриваемом случае, при расчете средней заработной платы годовая премия учитывается в размере 1/12 </a:t>
            </a: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 июня 2021 г. по апрель 2022 г.</a:t>
            </a:r>
          </a:p>
          <a:p>
            <a:pPr marL="0" marR="0" lvl="0" indent="0" algn="l" defTabSz="914400" rtl="0" eaLnBrk="0" fontAlgn="base" latinLnBrk="0" hangingPunct="0">
              <a:lnSpc>
                <a:spcPct val="100000"/>
              </a:lnSpc>
              <a:spcBef>
                <a:spcPts val="0"/>
              </a:spcBef>
              <a:spcAft>
                <a:spcPct val="0"/>
              </a:spcAft>
              <a:buClrTx/>
              <a:buSzTx/>
              <a:buFontTx/>
              <a:buNone/>
              <a:tabLst/>
              <a:defRPr/>
            </a:pPr>
            <a:endPar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757394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79D6C-8635-1397-941E-DB027537DEE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C7F5881-1E1F-E894-9FD9-121E21132154}"/>
              </a:ext>
            </a:extLst>
          </p:cNvPr>
          <p:cNvSpPr txBox="1"/>
          <p:nvPr/>
        </p:nvSpPr>
        <p:spPr>
          <a:xfrm>
            <a:off x="381000" y="47649"/>
            <a:ext cx="8686800" cy="6734151"/>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Поясните, пожалуйста, как учитывать начисленную годовую премию сотруднику, который отработал менее 12 месяцев.  Пример, работник принят 01.07.2017 года, в марте 2018 года всем сотрудникам была начислена и выплачена премия по итогам работы 2017 года. Данному сотруднику была начислена годовая премия в размере 60 000 тенге. В апреле сотрудник идет в отпуск. Как требуется распределить годовую премию в данном случае? </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Вариант 1: Премия будет распределена </a:t>
            </a: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 размере 1/12 за каждый месяц</a:t>
            </a: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предшествующий месяцу фактической выплаты годовой премии, в пределах расчетного периода, т.е. 60 000 / 12 = 5 000. В данном варианте в расчет среднего заработка войдет только 9/12 ( 5 000 * 9 мес = 45 000) премии. </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Вариант 2: С июля 2017г по март 2018г сотрудник отработал 9 месяцев, поэтому премия будет распределена в размере 1/9 (60 000 / 9мес ) на каждый месяц отработанного им периода. В данном варианте в расчет среднего заработка войдет вся сумма начисленной премии.</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Ответ: </a:t>
            </a: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Нурымбетов Б.Б. 19.09.2019, 03:49 </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средней заработной платы производится на основании Единых правил исчисления средней заработной платы, утвержденных приказом Министра здравоохранения и социального развития РК от 30 ноября 2015 года № 908 «Об утверждении Единых правил исчисления средней заработной платы» (далее-Правила).  Согласно пункту 14. годовые премии, вознаграждения, выплачиваемые по итогам работы за год, при подсчете средней заработной платы учитываются с момента фактической выплаты в размере 1/12 за каждый месяц, предшествующий месяцу фактической выплаты годовой премии, вознаграждения в пределах расчетного периода.  В тех случаях, когда время, приходящееся на расчетный период, </a:t>
            </a: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отработано не полностью</a:t>
            </a: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премии, вознаграждения учитываются при подсчете среднего заработка </a:t>
            </a: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пропорционально отработанному времени </a:t>
            </a: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 расчетном периоде. </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 указанных Вами вариантах расчета первый вариант является верным. Вместе с тем, отмечаем, что расчет по приведенным примерам не входит в должностные обязанности работников Минтруда и социальной защиты населения РК.</a:t>
            </a:r>
            <a:endPar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97164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4033F5-A1BB-D7BC-3983-C6E20E685ABD}"/>
              </a:ext>
            </a:extLst>
          </p:cNvPr>
          <p:cNvSpPr txBox="1"/>
          <p:nvPr/>
        </p:nvSpPr>
        <p:spPr>
          <a:xfrm>
            <a:off x="381000" y="336590"/>
            <a:ext cx="8610600" cy="2391424"/>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НОРМАТИВНЫЕ ДОКУМЕНТЫ</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Утверждены приказом Министра здравоохранения и социального развития РК 30 ноября 2015 года № 908:</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endPar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 «Единые правила исчисления средней заработной платы» </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endPar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r>
              <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«Методические рекомендации по применению Единых правил исчисления средней заработной платы»</a:t>
            </a:r>
          </a:p>
          <a:p>
            <a:pPr marL="0" marR="0" lvl="0" indent="0" algn="l" defTabSz="914400" rtl="0" eaLnBrk="0" fontAlgn="base" latinLnBrk="0" hangingPunct="0">
              <a:lnSpc>
                <a:spcPct val="100000"/>
              </a:lnSpc>
              <a:spcBef>
                <a:spcPts val="0"/>
              </a:spcBef>
              <a:spcAft>
                <a:spcPct val="0"/>
              </a:spcAft>
              <a:buClrTx/>
              <a:buSzTx/>
              <a:buFont typeface="Arial" charset="0"/>
              <a:buNone/>
              <a:tabLst/>
              <a:defRPr/>
            </a:pPr>
            <a:endParaRPr kumimoji="0" lang="ru-RU" sz="166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4472883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66BF2-400F-ECC1-7959-8DF8781F6C9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B7327A3-652B-A8CF-A089-DD91D67868E4}"/>
              </a:ext>
            </a:extLst>
          </p:cNvPr>
          <p:cNvSpPr txBox="1"/>
          <p:nvPr/>
        </p:nvSpPr>
        <p:spPr>
          <a:xfrm>
            <a:off x="304800" y="336590"/>
            <a:ext cx="8686800" cy="673415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ПОНЯТИЯ: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Средняя заработная плата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сумма денежных средств, исчисляемая работодателем и выплачиваемая работнику за период, в течение которого работнику гарантируется сохранение его заработка;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Средний дневной (часовой) заработок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средняя заработная плата за единицу времени (день, час);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Событие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случаи, связанные с сохранением или выплатой средней заработной платы, компенсацией за неиспользованные дни оплачиваемого ежегодного трудового отпуска в соответствии с Трудовым кодексом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Месяц</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период с 1 по 30 (31) число соответствующего месяца включительно (в феврале - по 28 (29) число включительно);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Расчетный период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период продолжительностью 12 календарных месяцев, предшествующих событию, с которым связана соответствующая оплата (выплата) либо период фактически отработанного времени, если работник проработал у работодателя менее 12-и календарных месяцев, используемый для исчисления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Баланс рабочего времени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таблица показателей распределения нормы рабочего времени по месяцам на соответствующий календарный год с учетом рабочих дней (часов) при 36-часовой, 40- часовой рабочих недель (пятидневка, шестидневка);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Дневной (часовой) заработок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заработная плата за единицу времени (день, час);</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480" dirty="0">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Возможно ли?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Позавчера Вам было 40 лет, а на следующем году исполниться 43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928298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66BF2-400F-ECC1-7959-8DF8781F6C9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B7327A3-652B-A8CF-A089-DD91D67868E4}"/>
              </a:ext>
            </a:extLst>
          </p:cNvPr>
          <p:cNvSpPr txBox="1"/>
          <p:nvPr/>
        </p:nvSpPr>
        <p:spPr>
          <a:xfrm>
            <a:off x="381000" y="336590"/>
            <a:ext cx="8610600" cy="280076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Событие</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00" b="1" dirty="0">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Возможно ли?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Позавчера Вам было 40 лет, а на следующем году исполниться 43.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Решение: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День рождения 31 декабря, исполнилось 41 год. Вчера. Сегодня 1 января, в этом году 42, а в следующем 43!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Если сегодня1 января, а родились 31 декабря тогда. Да.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809317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203903-CFD1-4C37-BCAF-B578944BF557}"/>
              </a:ext>
            </a:extLst>
          </p:cNvPr>
          <p:cNvSpPr txBox="1"/>
          <p:nvPr/>
        </p:nvSpPr>
        <p:spPr>
          <a:xfrm>
            <a:off x="193543" y="494125"/>
            <a:ext cx="8833077" cy="6187720"/>
          </a:xfrm>
          <a:prstGeom prst="rect">
            <a:avLst/>
          </a:prstGeom>
          <a:noFill/>
        </p:spPr>
        <p:txBody>
          <a:bodyPr wrap="square">
            <a:spAutoFit/>
          </a:bodyPr>
          <a:lstStyle/>
          <a:p>
            <a:pPr defTabSz="844083" fontAlgn="base"/>
            <a:r>
              <a:rPr lang="ru-RU" sz="1366" b="1" dirty="0">
                <a:solidFill>
                  <a:srgbClr val="000000"/>
                </a:solidFill>
                <a:latin typeface="Times New Roman" panose="02020603050405020304" pitchFamily="18" charset="0"/>
                <a:ea typeface="Times New Roman" panose="02020603050405020304" pitchFamily="18" charset="0"/>
              </a:rPr>
              <a:t>Ответ Министра труда и социальной защиты населения РК от 8 июня 2021 года на вопрос от 24 мая 2021 года № 686676 (dialog.egov.kz)</a:t>
            </a:r>
            <a:br>
              <a:rPr lang="ru-RU" sz="1366" b="1" dirty="0">
                <a:solidFill>
                  <a:srgbClr val="000000"/>
                </a:solidFill>
                <a:latin typeface="Times New Roman" panose="02020603050405020304" pitchFamily="18" charset="0"/>
                <a:ea typeface="Times New Roman" panose="02020603050405020304" pitchFamily="18" charset="0"/>
              </a:rPr>
            </a:br>
            <a:r>
              <a:rPr lang="ru-RU" sz="1366" b="1" dirty="0">
                <a:solidFill>
                  <a:srgbClr val="000000"/>
                </a:solidFill>
                <a:latin typeface="Times New Roman" panose="02020603050405020304" pitchFamily="18" charset="0"/>
                <a:ea typeface="Times New Roman" panose="02020603050405020304" pitchFamily="18" charset="0"/>
              </a:rPr>
              <a:t>Вопрос:</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соответствии </a:t>
            </a:r>
            <a:r>
              <a:rPr lang="ru-RU" sz="1366" u="sng" dirty="0">
                <a:solidFill>
                  <a:srgbClr val="000080"/>
                </a:solidFill>
                <a:latin typeface="Times New Roman" panose="02020603050405020304" pitchFamily="18" charset="0"/>
                <a:ea typeface="Times New Roman" panose="02020603050405020304" pitchFamily="18" charset="0"/>
                <a:hlinkClick r:id="rId2"/>
              </a:rPr>
              <a:t>п. 1, 2, 3 ст. 61</a:t>
            </a:r>
            <a:r>
              <a:rPr lang="ru-RU" sz="1366" dirty="0">
                <a:solidFill>
                  <a:srgbClr val="000000"/>
                </a:solidFill>
                <a:latin typeface="Times New Roman" panose="02020603050405020304" pitchFamily="18" charset="0"/>
                <a:ea typeface="Times New Roman" panose="02020603050405020304" pitchFamily="18" charset="0"/>
              </a:rPr>
              <a:t>. «Прекращение трудового договора оформляется актом работодателя, за исключением прекращения трудового договора в случае смерти (объявления судом умершим или признания безвестно отсутствующим) работодателя - физического лица и прекращения трудового договора с домашними работниками.</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акте работодателя должно быть указано основание прекращения трудового договора в соответствии с настоящим Кодексом.</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Копия акта работодателя о прекращении трудового договора вручается работнику либо направляется ему по почте заказным письмом с уведомлением о его вручении в течение трех рабочих дней со дня издания акта работодателя.</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данной статье не указано что, в таком акте должна быть указана информация о количестве неиспользованных дней оплачиваемого ежегодного трудового отпуска для компенсационной выплаты.</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Так же в соответствии </a:t>
            </a:r>
            <a:r>
              <a:rPr lang="ru-RU" sz="1366" u="sng" dirty="0">
                <a:solidFill>
                  <a:srgbClr val="000080"/>
                </a:solidFill>
                <a:latin typeface="Times New Roman" panose="02020603050405020304" pitchFamily="18" charset="0"/>
                <a:ea typeface="Times New Roman" panose="02020603050405020304" pitchFamily="18" charset="0"/>
                <a:hlinkClick r:id="rId3"/>
              </a:rPr>
              <a:t>п.2 ст.96</a:t>
            </a:r>
            <a:r>
              <a:rPr lang="ru-RU" sz="1366" dirty="0">
                <a:solidFill>
                  <a:srgbClr val="000000"/>
                </a:solidFill>
                <a:latin typeface="Times New Roman" panose="02020603050405020304" pitchFamily="18" charset="0"/>
                <a:ea typeface="Times New Roman" panose="02020603050405020304" pitchFamily="18" charset="0"/>
              </a:rPr>
              <a:t> Трудового Кодекса «При прекращении трудового договора работнику, который не использовал или использовал не полностью оплачиваемый ежегодный трудовой отпуск (ежегодные трудовые отпуска), производится компенсационная выплата за неиспользованные им дни оплачиваемого ежегодного трудового отпуска (ежегодных трудовых отпусков).</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Компенсационная выплата за неиспользованные им дни оплачиваемого ежегодного трудового отпуска (ежегодных трудовых отпусков) исчисляется из расчета средней заработной платы работника».</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данной статье не указано что, компенсационная выплата за неиспользованные дни оплачиваемого ежегодного трудового отпуска должны быть утверждены актом работодателя.</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На основании вышеизложенного дать разъяснения по следующим вопросам:</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b="1" dirty="0">
                <a:solidFill>
                  <a:srgbClr val="000000"/>
                </a:solidFill>
                <a:latin typeface="Times New Roman" panose="02020603050405020304" pitchFamily="18" charset="0"/>
                <a:ea typeface="Times New Roman" panose="02020603050405020304" pitchFamily="18" charset="0"/>
              </a:rPr>
              <a:t>- Обязаны ли сотрудники кадровой службы указывать в акте о прекращение трудового договора (об увольнении) информацию о количестве неиспользованных дней оплачиваемого ежегодного трудового отпуска для компенсационной выплаты?</a:t>
            </a:r>
            <a:endParaRPr lang="ru-RU" sz="1366" b="1"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b="1" dirty="0">
                <a:solidFill>
                  <a:srgbClr val="000000"/>
                </a:solidFill>
                <a:latin typeface="Times New Roman" panose="02020603050405020304" pitchFamily="18" charset="0"/>
                <a:ea typeface="Times New Roman" panose="02020603050405020304" pitchFamily="18" charset="0"/>
              </a:rPr>
              <a:t>- Кто из сотрудников (бухгалтер или кадровик) должен выполнять расчёт неиспользованных дней оплачиваемого ежегодного трудового отпуска?</a:t>
            </a:r>
            <a:endParaRPr lang="ru-RU" sz="1366" b="1"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b="1" i="1" dirty="0">
                <a:solidFill>
                  <a:srgbClr val="000000"/>
                </a:solidFill>
                <a:latin typeface="Times New Roman" panose="02020603050405020304" pitchFamily="18" charset="0"/>
                <a:ea typeface="Times New Roman" panose="02020603050405020304" pitchFamily="18" charset="0"/>
              </a:rPr>
              <a:t> </a:t>
            </a:r>
            <a:endParaRPr lang="ru-RU" sz="1366" b="1"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69460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FF7BB-5780-88BB-BBA6-3860B7EC683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C99C3A7-9CAB-A11C-FFFD-2443983824EC}"/>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479C485E-E5D2-C4A2-60A4-0A3C8DA050C2}"/>
              </a:ext>
            </a:extLst>
          </p:cNvPr>
          <p:cNvSpPr txBox="1"/>
          <p:nvPr/>
        </p:nvSpPr>
        <p:spPr>
          <a:xfrm>
            <a:off x="228600" y="76200"/>
            <a:ext cx="8915400" cy="64786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событиям относятся: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Направление сотрудника в ежегодный оплачиваемый трудовой отпуск;</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Компенсация за неиспользованные дни оплачиваемого ежегодного трудового отпуска;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Временный перевод на другую работу в случае производственной необходимости;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Временный перевод беременных женщин на другую работу;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Отпуск по беременности и родам;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Отпуск работникам, усыновившим (удочерившим) новорожденного ребенка (детей);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Прохождение медицинских осмотров;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Донорам во время обследования и донации крови и ее компонентов и т.д.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Оплата времени простоя;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Гарантии при выполнении работниками государственных и общественных обязанностей;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Компенсационные выплаты в связи с потерей работы</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Расчетный период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Под расчетным периодом понимается </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 продолжительностью 12 месяцев, предшествующих событию</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 которым связана соответствующая оплата (выплата) либо период фактически отработанного времени, если работник проработал у работодателя менее 12-и календарных месяцев (к примеру, 6 месяцев 20 дней), используемый для исчисления средней </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660" dirty="0">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 1</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принят на работу 20 ноября 2019 года. Он временно нетрудоспособен с 15 по 20 марта 202</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исчисления средней заработной платы расчетным периодом с 01.03.2</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 по 28.02.2</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 2</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принят на работу 1 марта 202</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года. Он временно нетрудоспособен с 10 по 18 июля 202</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Расчетным периодом является период с 01.03.2</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года по 01.07. 2</a:t>
            </a:r>
            <a:r>
              <a:rPr kumimoji="0" lang="en-US"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 </a:t>
            </a: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065533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F7DBD-B5E0-C861-35DB-0BA246EE205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A7FE570-8C91-F027-B788-D29BFA9E2537}"/>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28A7F023-5AB3-EDFC-029F-3020B334D14B}"/>
              </a:ext>
            </a:extLst>
          </p:cNvPr>
          <p:cNvSpPr txBox="1"/>
          <p:nvPr/>
        </p:nvSpPr>
        <p:spPr>
          <a:xfrm>
            <a:off x="609600" y="609600"/>
            <a:ext cx="8229600" cy="26468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Работнику предоставлен отпуск с 23 января по 20 февраля 2023 года, работника </a:t>
            </a:r>
            <a:r>
              <a:rPr kumimoji="0" lang="ru-RU" sz="166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отзывают</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связи с производственной необходимостью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 2 февраля 2023 года с выплатой компенсации.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начислении трудового отпуска расчетный период составляет с 1 января по 31 декабря 2022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Какой расчетный период учитывается при начислении компенсации за неиспользованный отпуск при отзыве работника из трудового отпуска:</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 1 января по 31 декабря 2022 года или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1 февраля 2022 года по 31 января 2023года?</a:t>
            </a: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248107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E4E68-91EF-8F5A-EEC9-95EFEF39354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C4421E8-0DB0-81D9-C5A0-826013FAA6A4}"/>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3DA25B15-1D5C-15AD-C2B1-F7BDDF6600C8}"/>
              </a:ext>
            </a:extLst>
          </p:cNvPr>
          <p:cNvSpPr txBox="1"/>
          <p:nvPr/>
        </p:nvSpPr>
        <p:spPr>
          <a:xfrm>
            <a:off x="609600" y="228600"/>
            <a:ext cx="8458200" cy="698037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Решение: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пп 7) п 2 Единых правил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событие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случаи, связанные с сохранением или выплатой средней заработной платы,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компенсацией за неиспользованные дни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оплачиваемого ежегодного трудового отпуска в соответствии с ТК РК.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п.3 ст. 95 ТК РК при отзыве работника из оплачиваемого ежегодного трудового отпуска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вместо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предоставления неиспользованной части отпуска в другое время по соглашению между работником и работодателем работнику производится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компенсационная выплата за дни неиспользованной части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оплачиваемого ежегодного трудового отпуска.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компенсационная выплата производится, если работник не получил среднюю заработную плату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дни неиспользованной части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оплачиваемого ежегодного трудового отпуска в связи с отзывом.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если работник получил среднюю заработную плату, сохраняемую за ним за дни оплачиваемого ежегодного трудового отпуска, возможны следующие варианты: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неиспользованная часть отпуска будет предоставлена в течение текущего рабочего года или в следующем рабочем году в любое время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без оплаты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работник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возвращает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работодателю среднюю заработную плату за дни неиспользованной части отпуска в связи с отзывом, а работодатель выплачивает компенсационную выплату за дни неиспользованной части отпуска или предоставляет неиспользованную часть отпуска в течение текущего рабочего года или в следующем рабочем году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любое время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сохранением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отзыве работника в связи с производственной необходимостью со 2 февраля 2023 года и выплате компенсации учитывается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расчетный период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начислении компенсации за неиспользованный отпуск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1 февраля 2022 года по 31 января 2023года.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28905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D5BDB-474E-C077-00F8-BDB91C975C2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A7DBB19-8C3F-745A-7F85-0216613011B6}"/>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D5AFEF5B-1618-0A11-BB5F-B912988C746F}"/>
              </a:ext>
            </a:extLst>
          </p:cNvPr>
          <p:cNvSpPr txBox="1"/>
          <p:nvPr/>
        </p:nvSpPr>
        <p:spPr>
          <a:xfrm>
            <a:off x="609600" y="228600"/>
            <a:ext cx="8458200" cy="421961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производится выплата компенсации за неиспользованную часть отпуска при отзыве работника из отпуска?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Минтруда и социальной защиты населения РК от 07.09.2020 года  от 26.08.2020 года № 637917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работник получил среднюю заработную плату, сохраняемую за ним за дни оплачиваемого ежегодного трудового отпуска, работник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возвращает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пп.4) п.2 статьи 115 Кодекса) работодателю среднюю заработную плату за дни неиспользованной части отпуска в связи с отзывом, а работодатель выплачивает компенсационную выплату за дни неиспользованной части отпуска или предоставляет неиспользованную часть отпуска в течение текущего рабочего года или в следующем рабочем году в любое время с сохранением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Так, в соответствии с пп.4) п.2 статьи 115 Кодекса удержания из заработной платы работника для погашения его задолженности перед организацией, в которой он работает, могут производиться на основании акта работодателя с письменным уведомлением работника в случаях перенесения или отзыва работника из ежегодного оплачиваемого трудового отпуска, за исключением пункта 3 статьи 95 Кодекса.</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5855597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BA5AA-50A8-E12D-3B18-B1E77A29E73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880D234-178B-CA14-4E10-DFCEB47833ED}"/>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E2EF59FC-27B4-F203-A2D4-06E99BA66FE5}"/>
              </a:ext>
            </a:extLst>
          </p:cNvPr>
          <p:cNvSpPr txBox="1"/>
          <p:nvPr/>
        </p:nvSpPr>
        <p:spPr>
          <a:xfrm>
            <a:off x="228600" y="0"/>
            <a:ext cx="8915400" cy="760823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Отзыв из ежегодного трудового отпуска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 95 ТК РК, п 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«Оплачиваемый ежегодный трудовой отпуск может быть прерван работодателем в случае производственной необходимости только с письменного согласия работника».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Производственная необходимость (ст.1 п.1 пп.62) - это выполнение работ в целях предотвращения или ликвидации стихийного бедствия, аварии или немедленного устранения их последствий, для предотвращения несчастных случаев, простоя, гибели или порчи имущества и в других исключительных случаях, а также для замещения временно отсутствующего работника.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допускается отзыв из оплачиваемого ежегодного трудового отпуска работника, не достигшего восемнадцатилетнего возраста, беременных женщин и работников, занятых на тяжелых работах, работах с вредными и (или) опасными условиями труда.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Удержания из заработной платы работника производятся по решению суда, а также в случаях, предусмотренных законами РК и данной статьей ТК. (ст.115 ТК)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Удержания из заработной платы работника для погашения его задолженности перед организацией, в которой он работает, могут производиться на основании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акта работодателя с письменным уведомлением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 в случаях перенесения или отзыва работника из ежегодного оплачиваемого трудового отпуска, за исключением п 3 ст 95 ТК РК.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отзыве работника из оплачиваемого ежегодного трудового отпуска вместо предоставления неиспользованной части отпуска в другое время по соглашению между работником и работодателем работнику производится компенсационная выплата за дни неиспользованной части оплачиваемого ежегодного трудового отпуска. (Ст 95 п 3 ТК)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отзыве работника из ежегодного трудового отпуска неиспользованная часть трудового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предоставляется в течение текущего рабочего года (ранее начисленные и выплаченные отпускные удерживаются из заработной платы работника с его письменного согласия);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предоставляется в следующем рабочем году в любое время (ранее начисленные и выплаченные отпускные удерживаются из заработной платы работника с его письменного согласия);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187646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6E790-4476-84A8-CA44-A2817F55D44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7B04727-9F9A-0DED-2B3B-2B35DAE46A7C}"/>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D9F15D4C-E268-5A45-E4A2-3149FA8B4CD6}"/>
              </a:ext>
            </a:extLst>
          </p:cNvPr>
          <p:cNvSpPr txBox="1"/>
          <p:nvPr/>
        </p:nvSpPr>
        <p:spPr>
          <a:xfrm>
            <a:off x="228600" y="233601"/>
            <a:ext cx="8915400" cy="57861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Отзыв из ежегодного трудового отпуска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 95 ТК РК, п 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«Оплачиваемый ежегодный трудовой отпуск может быть прерван работодателем в случае производственной необходимости только с письменного согласия работника».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Производственная необходимость (ст.1 п.1 пп.62) - это выполнение работ в целях предотвращения или ликвидации стихийного бедствия, аварии или немедленного устранения их последствий, для предотвращения несчастных случаев, простоя, гибели или порчи имущества и в других исключительных случаях, а также для замещения временно отсутствующего работника.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допускается отзыв из оплачиваемого ежегодного трудового отпуска работника, не достигшего восемнадцатилетнего возраста, беременных женщин и работников, занятых на тяжелых работах, работах с вредными и (или) опасными условиями труда.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Удержания из заработной платы работника производятся по решению суда, а также в случаях, предусмотренных законами РК и данной статьей ТК. (ст.115 ТК)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Удержания из заработной платы работника для погашения его задолженности перед организацией, в которой он работает, могут производиться на основании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акта работодателя с письменным уведомлением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 в случаях перенесения или отзыва работника из ежегодного оплачиваемого трудового отпуска, за исключением п 3 ст 95 ТК РК.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отзыве работника из оплачиваемого ежегодного трудового отпуска вместо предоставления неиспользованной части отпуска в другое время по соглашению между работником и работодателем работнику производится компенсационная выплата за дни неиспользованной части оплачиваемого ежегодного трудового отпуска. (Ст 95 п 3 ТК) </a:t>
            </a: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81924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33E5E-6155-1FA2-943E-2968E79C257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E8B8808-012D-6F53-61CD-EA60760B207C}"/>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CE077D54-0AD5-1317-2B86-4A8FE1E6AD32}"/>
              </a:ext>
            </a:extLst>
          </p:cNvPr>
          <p:cNvSpPr txBox="1"/>
          <p:nvPr/>
        </p:nvSpPr>
        <p:spPr>
          <a:xfrm>
            <a:off x="228600" y="219230"/>
            <a:ext cx="8915400" cy="533069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Отзыв из ежегодного трудового отпуска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отзыве работника из ежегодного трудового отпуска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неиспользованная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часть трудового отпуска: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предоставляется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течение </a:t>
            </a:r>
            <a:r>
              <a:rPr kumimoji="0" lang="ru-RU" sz="148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текущего</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рабочего года (ранее начисленные и выплаченные отпускные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удерживаются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из заработной платы работника с его письменного согласия);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предоставляется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a:t>
            </a:r>
            <a:r>
              <a:rPr kumimoji="0" lang="ru-RU" sz="148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следующем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рабочем году в любое время (ранее начисленные и выплаченные отпускные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удерживаются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из заработной платы работника с его письменного согласия);</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присоединяется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трудовому отпуску за следующий рабочий год (ранее начисленные и выплаченные отпускные удерживаются из заработной платы работника с его письменного согласия);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вместо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предоставления</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неиспользованной части отпуска в другое время может быть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произведена компенсационная выплата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дни неиспользованной части оплачиваемого ежегодного трудового отпуска (ранее начисленные и выплаченные отпускные </a:t>
            </a:r>
            <a:r>
              <a:rPr kumimoji="0" lang="ru-RU" sz="148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не</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удерживаются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 заработной платы).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Процедура отзыва работника из трудового оплачиваемого отпуска</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письменное уведомление работника работодателем об отзыве из отпуска;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получение ответа от работника: согласие или отказ, которое может быть оформлено в виде соответствующего заявления;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договоренность о сроках использования неиспользованной части отпуска либо о компенсационной выплате;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издание приказа об отзыве работника из отпуска.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8016003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9B71A-3397-5CB3-849D-ED2045C1D9A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9682D37-367D-D5A0-8A71-997C3F6F8694}"/>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CB8D8AFB-F362-1CEE-EEA8-396E85132964}"/>
              </a:ext>
            </a:extLst>
          </p:cNvPr>
          <p:cNvSpPr txBox="1"/>
          <p:nvPr/>
        </p:nvSpPr>
        <p:spPr>
          <a:xfrm>
            <a:off x="228600" y="219230"/>
            <a:ext cx="8915400" cy="64694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производится расчет если работнику выплачены отпускные (авансом), а работник досрочно увольняется?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115 ТК РК удержания из заработной платы работника для погашения его задолженности перед организацией, в которой он работает, могут производиться на о</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сновании акта работодателя с письменным уведомлением работника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возмещения неотработанного аванса, выданного работнику в счет заработной платы; в иных случаях при наличии письменного согласия работника.</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 56 ТК РК, согласно которой Работник вправе по своей инициативе расторгнуть трудовой договор, уведомив об этом работодателя письменно не менее чем за 1 месяц, за исключением случаев, предусмотренных п3 настоящей статьи. В трудовом договоре допускается установление более длительного срока уведомления работником работодателя о расторжении трудового договора.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компания вправе задержать данного сотрудника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ещё месяц, и отработать часть отпуска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(минимум 2 календарных дня) и увеличить базу для удержания отпускных.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уплатил отпускные за неотработанное время, он вправе принять решение об удержании суммы задолженности с работника. Соответственно с этой суммы задолженности были уплачены излишне ОПВ, ИПН, СО, ОСМС, ВОСМС.</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возврата излишне начисленных и выплаченных отпускных работников производится работодателю за минусом ранее удержанного c суммы задолженности ИПН и ОПВ, ВОСМС.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у работника есть начисление за отработанный период, то компания  вправе удержать из начисленной суммы заработной платы сумму задолженности.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Однако, работодатель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обязан издать акт (приказ) об этом и уведомить письменно работника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предстоящем удержании.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Бухгалтер без наличия акта (приказа) не имеет права производить удержание из заработной платы.</a:t>
            </a: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79139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7808C-A6A8-BE56-25DC-F09068410AA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D63D819-F939-F0AF-A167-7F8DC1C8C00A}"/>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CEA2714A-18C4-FA0F-1D72-F14DA420123D}"/>
              </a:ext>
            </a:extLst>
          </p:cNvPr>
          <p:cNvSpPr txBox="1"/>
          <p:nvPr/>
        </p:nvSpPr>
        <p:spPr>
          <a:xfrm>
            <a:off x="304800" y="84582"/>
            <a:ext cx="8686800" cy="669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Дневной (часовой) заработок -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заработная плата за единицу времени (день, час)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Дневная (часовая) ставка работника определяется путем деления тарифной ставки (должностного оклада) на количество рабочих дней (часов)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текущем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месяце, при пятидневной или шестидневной рабочей неделе,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балансу рабочего времени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соответствующий календарный год.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Например: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должностной оклад работника составляет 100 000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количество рабочих дней за апрель месяц по балансу рабочего времени за 2024 год,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пятидневной рабочей недели - 22 дня.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Дневная ставка 100 000/22 = 4 545,5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Средний дневной (часовой) заработок -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средняя заработная плата за единицу времени (день, час).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 всех случаях средний дневной (часовой) заработок определяется путем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деления суммы начисленной заработной платы в расчетном периоде на количество рабочих дней (часов) в данном периоде.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суммированном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учете рабочего времени используется средний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часовой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заработок.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Средний часовой заработок во всех случаях определяется путем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деления суммы начисленной заработной платы в расчетном периоде на количество отработанных часов в данном периоде.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Исключения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 расчетного периода при исчислении средней заработной платы исключается неотработанное время и суммы, начисленные в данный период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за неотработанное время, когда работнику в соответствии с Трудовым кодексом выплачивалась или сохранялась средняя заработная плата.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Исчисление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средней заработной платы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как при пятидневной, так и при шестидневной рабочей неделе производится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фактически отработанное время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 расчета среднего дневного (часового) заработка за соответствующий период с учетом установленных доплат и надбавок, премий и других стимулирующих выплат, носящих постоянный характер, предусмотренных системой оплаты труда,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исключением среднемесячного заработка, определенного в целях возмещение вреда, причиненного жизни и здоровью гражданина согласно ГК РК.</a:t>
            </a:r>
            <a:endParaRPr kumimoji="0" lang="ru-KZ"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4359325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5C0B8-C5B3-EAB5-2390-1AE4CC36EEB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2C4F028-AC9D-0DD0-9E67-6469FB17A8A0}"/>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66BC25F3-51A5-457B-8B49-39398637EE95}"/>
              </a:ext>
            </a:extLst>
          </p:cNvPr>
          <p:cNvSpPr txBox="1"/>
          <p:nvPr/>
        </p:nvSpPr>
        <p:spPr>
          <a:xfrm>
            <a:off x="457200" y="228600"/>
            <a:ext cx="8534400" cy="624170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Премии и надбавки носят постоянный характер и включаются в расчет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107 ТК система оплаты труда должна обеспечить долю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основной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заработной платы не менее 75 % в заработной плате работников без учета единовременных стимулирующих выплат.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состав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основной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заработной платы, составляющей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менее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75 % от заработной платы работника, относятся: </a:t>
            </a:r>
          </a:p>
          <a:p>
            <a:pPr marL="285750" marR="0" lvl="0" indent="-285750" algn="l" defTabSz="3429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оплата труда по окладам, по тарифным ставкам, по сдельным расценкам;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выплаты, связанные с режимом оплаты труда и условиями работы (доплата за работу в ночное время, праздничные и выходные дни, за работу во вредных, тяжелых условиях труда, установленная коллективными договорами и актами работодателя, доплата за вахтовый метод работы, дополнительная оплата труда, предусмотренная Законами РК «О социальной защите граждан, пострадавших вследствие ядерных испытаний на Семипалатинском ядерном испытательном полигоне» и «О социальной защите граждан, пострадавших вследствие экологического бедствия в Приаралье»);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выплаты стимулирующего характера (надбавка за профессиональное мастерство, за стаж работы, премии постоянного характера и др.)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переменной части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заработной платы, составляющей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более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25 % от среднемесячной заработной платы, относятся премии (денежные вознаграждения) по итогам работы, выплачиваемые в зависимости от выполнения показателей, определенных условиями коллективного, трудового договоров и (или) актами работодателя.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единовременным стимулирующим выплатам относятся: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единовременные (разовые) премии независимо от источника выплаты;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вознаграждение по итогам работы за полгода, год (премии, бонусы);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единовременные денежные вознаграждения (к юбилейным, праздничным датам и др.);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премия по итогам выполнения работ разового характера. </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559356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203903-CFD1-4C37-BCAF-B578944BF557}"/>
              </a:ext>
            </a:extLst>
          </p:cNvPr>
          <p:cNvSpPr txBox="1"/>
          <p:nvPr/>
        </p:nvSpPr>
        <p:spPr>
          <a:xfrm>
            <a:off x="193543" y="510253"/>
            <a:ext cx="8833077" cy="5043497"/>
          </a:xfrm>
          <a:prstGeom prst="rect">
            <a:avLst/>
          </a:prstGeom>
          <a:noFill/>
        </p:spPr>
        <p:txBody>
          <a:bodyPr wrap="square">
            <a:spAutoFit/>
          </a:bodyPr>
          <a:lstStyle/>
          <a:p>
            <a:pPr algn="ctr" defTabSz="844083" fontAlgn="base"/>
            <a:r>
              <a:rPr lang="ru-RU" sz="1532" b="1" dirty="0">
                <a:solidFill>
                  <a:srgbClr val="000000"/>
                </a:solidFill>
                <a:latin typeface="Times New Roman" panose="02020603050405020304" pitchFamily="18" charset="0"/>
                <a:ea typeface="Times New Roman" panose="02020603050405020304" pitchFamily="18" charset="0"/>
              </a:rPr>
              <a:t>Ответ Министра труда и социальной защиты населения РК от 8 июня 2021 года на вопрос от 24 мая 2021 года № 686676 (dialog.egov.kz)</a:t>
            </a:r>
            <a:br>
              <a:rPr lang="ru-RU" sz="1532" b="1" dirty="0">
                <a:solidFill>
                  <a:srgbClr val="000000"/>
                </a:solidFill>
                <a:latin typeface="Times New Roman" panose="02020603050405020304" pitchFamily="18" charset="0"/>
                <a:ea typeface="Times New Roman" panose="02020603050405020304" pitchFamily="18" charset="0"/>
              </a:rPr>
            </a:br>
            <a:r>
              <a:rPr lang="ru-RU" sz="1532" i="1" dirty="0">
                <a:solidFill>
                  <a:srgbClr val="000000"/>
                </a:solidFill>
                <a:latin typeface="Times New Roman" panose="02020603050405020304" pitchFamily="18" charset="0"/>
                <a:ea typeface="Times New Roman" panose="02020603050405020304" pitchFamily="18" charset="0"/>
              </a:rPr>
              <a:t> </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b="1" i="1" dirty="0">
                <a:solidFill>
                  <a:srgbClr val="000000"/>
                </a:solidFill>
                <a:latin typeface="Times New Roman" panose="02020603050405020304" pitchFamily="18" charset="0"/>
                <a:ea typeface="Times New Roman" panose="02020603050405020304" pitchFamily="18" charset="0"/>
              </a:rPr>
              <a:t>Ответ:</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Согласно </a:t>
            </a:r>
            <a:r>
              <a:rPr lang="ru-RU" sz="1532" u="sng" dirty="0">
                <a:solidFill>
                  <a:srgbClr val="000080"/>
                </a:solidFill>
                <a:latin typeface="Times New Roman" panose="02020603050405020304" pitchFamily="18" charset="0"/>
                <a:ea typeface="Times New Roman" panose="02020603050405020304" pitchFamily="18" charset="0"/>
                <a:hlinkClick r:id="rId2" tooltip="Трудовой кодекс Республики Казахстан от 23 ноября 2015 года № 414-V (с изменениями и дополнениями по состоянию на 07.03.2023 г.)"/>
              </a:rPr>
              <a:t>пункту 2 статьи 96</a:t>
            </a:r>
            <a:r>
              <a:rPr lang="ru-RU" sz="1532" dirty="0">
                <a:solidFill>
                  <a:srgbClr val="000000"/>
                </a:solidFill>
                <a:latin typeface="Times New Roman" panose="02020603050405020304" pitchFamily="18" charset="0"/>
                <a:ea typeface="Times New Roman" panose="02020603050405020304" pitchFamily="18" charset="0"/>
              </a:rPr>
              <a:t> Трудового кодекса РК (далее - Кодекс) при прекращении трудового договора работнику, который не использовал или использовал не полностью оплачиваемый ежегодный трудовой отпуск (ежегодные трудовые отпуска), производится компенсационная выплата за неиспользованные им дни оплачиваемого ежегодного трудового отпуска (ежегодных трудовых отпусков).</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Компенсационная выплата за неиспользованные им дни оплачиваемого ежегодного трудового отпуска (ежегодных трудовых отпусков) исчисляется из расчета средней заработной платы работника.</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При этом, считаем, что в случае, когда при прекращении трудового договора производится компенсация за неиспользованные дни ежегодного трудового отпуска, работник кадровой службы не обязан указывать в акте о прекращении трудового договора информацию о количестве неиспользованных дней трудового отпуска.</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Кроме того, исчисление неиспользованных дней ежегодного трудового отпуска производится в соответствии с актом работодателя.</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При этом, исчисление неиспользованных дней трудового отпуска работника</a:t>
            </a:r>
            <a:r>
              <a:rPr lang="ru-RU" sz="1532" b="1" dirty="0">
                <a:solidFill>
                  <a:srgbClr val="000000"/>
                </a:solidFill>
                <a:latin typeface="Times New Roman" panose="02020603050405020304" pitchFamily="18" charset="0"/>
                <a:ea typeface="Times New Roman" panose="02020603050405020304" pitchFamily="18" charset="0"/>
              </a:rPr>
              <a:t> входит в обязанности кадровой службы организации.</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b="1" dirty="0">
                <a:solidFill>
                  <a:srgbClr val="000000"/>
                </a:solidFill>
                <a:latin typeface="Times New Roman" panose="02020603050405020304" pitchFamily="18" charset="0"/>
                <a:ea typeface="Times New Roman" panose="02020603050405020304" pitchFamily="18" charset="0"/>
              </a:rPr>
              <a:t>В связи с этим, расчет неиспользованных дней трудового отпуска работника </a:t>
            </a:r>
            <a:r>
              <a:rPr lang="ru-RU" sz="1532" b="1" dirty="0">
                <a:solidFill>
                  <a:srgbClr val="000000"/>
                </a:solidFill>
                <a:highlight>
                  <a:srgbClr val="FFFF00"/>
                </a:highlight>
                <a:latin typeface="Times New Roman" panose="02020603050405020304" pitchFamily="18" charset="0"/>
                <a:ea typeface="Times New Roman" panose="02020603050405020304" pitchFamily="18" charset="0"/>
              </a:rPr>
              <a:t>осуществляется кадровой службой организации.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64992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38695-AAFC-C31B-EC21-04967A425BF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C4E5E03-501B-F370-2987-4A4DE1A9F3D8}"/>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D8F7654B-25B5-5E6C-7A5F-4774525D71D8}"/>
              </a:ext>
            </a:extLst>
          </p:cNvPr>
          <p:cNvSpPr txBox="1"/>
          <p:nvPr/>
        </p:nvSpPr>
        <p:spPr>
          <a:xfrm>
            <a:off x="457200" y="228600"/>
            <a:ext cx="8534400" cy="67803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Министра труда и соцзащиты населения РК № 503319 от 22.06.18г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&lt;…&gt;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указанные премии выплачиваются ежемесячно или ежеквартально (постоянно), то соответственно данные выплаты носят постоянный характер, где они должны включаться в расчет средней заработной платы.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характер тех или иных премий, надбавок и других стимулирующих выплат определяется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Положением о премировании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либо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Положением об оплате труда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работников организации.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Таким образом, работодатель должен определить к какому характеру (постоянный или единовременный) относится та или иная выплата и конкретно прописать в Положениях о премировании либо об оплате труда работников организации.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Средний дневной (часовой) заработок при неполной рабочей неделе (рабочем дне) рассчитывается в соответствии с пунктами 8, 9, 10 настоящих Правил.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работник при поступлении на работу не имеет начисленной суммы заработной платы, либо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имел заработной платы в течение 24 месяцев, предшествующих событию</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в случае наступления события средний дневной (часовой) заработок рассчитывается исходя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 дневной (часовой) тарифной ставки (должностного оклада)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примеру, работник принят на работу 2 февраля 2023 года, с 2 по 10 февраля 2023 года он временно нетрудоспособен, в этом случае средний дневной (часовой) заработок рассчитывается исходя из дневной (часовой)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тарифной ставки (должностного оклада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работника.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Дневная (часовая) ставка работника определяется путем деления тарифной ставки (должностного оклада) на количество рабочих дней (часов) в текущем месяце, при пятидневной или шестидневной рабочей неделе, согласно балансу рабочего времени на соответствующий календарный год.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502736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A7319-F183-037F-9FB6-735370D022F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28C3EDD-E3C6-7A13-10E1-3683BC0F98F7}"/>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90E627F6-6574-08DD-C8AD-E4F235ACF454}"/>
              </a:ext>
            </a:extLst>
          </p:cNvPr>
          <p:cNvSpPr txBox="1"/>
          <p:nvPr/>
        </p:nvSpPr>
        <p:spPr>
          <a:xfrm>
            <a:off x="290775" y="76200"/>
            <a:ext cx="8534400" cy="67249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Выплаты, не учитываемые при исчислении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компенсация за неиспользованную часть оплачиваемого ежегодного трудового отпуска;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социальное пособие по временной нетрудоспособности, а также дополнительные выплаты к размерам социального пособия, устанавливаемые работодателем;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пособие на оздоровление, выплачиваемое работникам при предоставлении оплачиваемого ежегодного трудового отпуска;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компенсации работникам, направляемым в служебные командировки;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компенсационные выплаты в случаях, когда постоянная работа протекает в пути или имеет разъездной характер либо связана со служебными поездками в пределах обслуживаемых участков;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полевое довольствие работникам, занятым на полевых работах;</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компенсационная выплата при переводе или переезде работника на работу в другую местность вместе с работодателем;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компенсация расходов при использовании личного имущества работника (физического лица) в интересах работодателя на основании соглашения сторон;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стоимость выданного молока или равноценных пищевых продуктов и (или) специализированных продуктов для диетического (лечебного и профилактического) питания, специальной одежды и других средств индивидуальной защиты в соответствии с Трудовым кодексом;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выплаты по возмещению вреда жизни и здоровью, причиненного работнику при исполнении им трудовых обязанностей (кроме выплат в части утраченного заработка);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материальная помощь (денежное пособие), оказываемая работникам работодателем (при рождении ребенка, для оплаты медицинских услуг, на погребение и других случаях), а также выплата компенсаций и социальных гарантий, предусмотренных дополнительно в коллективном договоре и (или) актом работодателя за счет средств работодателя;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единовременные поощрительные выплаты (включая единовременные денежные вознаграждения);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пени, выплачиваемые работнику работодателем при задержке выплаты заработной платы по вине работодателя в соответствии с Трудовым кодексом и за несвоевременное перечисление обязательных пенсионных взносов согласно кодексу РК от 5 июля 2014 года «Об административных правонарушениях»; </a:t>
            </a: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738105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08530-13A5-EAFC-94DA-25C4195FF77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0F2CC92-D772-14F2-54B2-827E97BD9360}"/>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8BC3BB98-3CD6-1046-8343-FD831E7D9934}"/>
              </a:ext>
            </a:extLst>
          </p:cNvPr>
          <p:cNvSpPr txBox="1"/>
          <p:nvPr/>
        </p:nvSpPr>
        <p:spPr>
          <a:xfrm>
            <a:off x="290775" y="76200"/>
            <a:ext cx="8534400" cy="718042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Выплаты, не учитываемые при исчислении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14) расходы работодателя, связанные с обучением и повышением квалификации работников;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15) денежные награды, присуждаемые за призовые места на спортивных смотрах, конкурсах и соревнованиях;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16) заработная плата, выплаченная работнику по месту выполнения государственных и общественных обязанностей, согласно ст. 124 Трудового кодекса;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17) компенсационные выплаты работникам за работу при разделении ежедневной работы (рабочей смены) на части согласно ст. 72 Трудового кодекса;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18) компенсационные выплаты надомным работникам;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19) средняя заработная плата, сохраняемая за время перерывов для кормления ребенка (детей) согласно статье 82 Трудового кодекса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20) суммы, выплаченные работникам в случае простоя согласно ст. 112 Трудового кодекса.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Основание: исчисление средней заработной платы, как при пятидневной, так и при шестидневной рабочей неделе производится за </a:t>
            </a:r>
            <a:r>
              <a:rPr kumimoji="0" lang="ru-RU" sz="148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фактически отработанное время.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согласно Трудовому кодексу </a:t>
            </a:r>
            <a:r>
              <a:rPr kumimoji="0" lang="ru-RU" sz="148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простой</a:t>
            </a:r>
            <a:r>
              <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временная приостановка работы по причинам экономического, технологического, организационного, иного производственного или природного характера.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Исходя из этого следует, что во время простоя работником трудовая деятельность не осуществляется, в связи с чем оплата времени простоя не учитывается при исчислении средней заработной платы.</a:t>
            </a:r>
            <a:endParaRPr kumimoji="0" lang="ru-KZ"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1018331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F6D6B-711A-8AB7-4260-359172AB34B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10C181B-7E90-3D79-94FD-7C9CAA880E8D}"/>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F7F24E6C-F4E6-39DC-78B9-2952ED5B5268}"/>
              </a:ext>
            </a:extLst>
          </p:cNvPr>
          <p:cNvSpPr txBox="1"/>
          <p:nvPr/>
        </p:nvSpPr>
        <p:spPr>
          <a:xfrm>
            <a:off x="290775" y="335607"/>
            <a:ext cx="8534400" cy="565693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расчетном периоде работнику не начислялась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заработная плата, то расчет среднего дневного (часового) заработка осуществляется путем деления суммы начисленной заработной платы за 12 месяцев работы, предшествующих расчетному периоду, либо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период фактически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отработанного времени у данного работодателя, предшествующего расчетному периоду, на количество рабочих дней (часов), при пятидневной или шестидневной рабочей неделе, соответственно приходящихся на это отработанное время.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принят на работу в организацию с 1 июля 2018 года.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 по 16 мая 2022 года он временно нетрудоспособен.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исчисления средней заработной платы расчетный период с 1 мая 2021 года по 30 апреля 2022 года, но с 12 мая 2021 года по 15 апреля 2022 года данный работник находился в отпуске по уходу за ребенком.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этом случае расчетный период следует брать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1 мая 2020 года по 30 апреля 2021 года</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8646713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4E5E6-AA8F-9D64-90D8-7B4158C6AA8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FAEA259-B1C0-C12F-B5CE-CDD950EB7CC9}"/>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22A325AC-AF9B-6DF1-9168-AB0DAAD28933}"/>
              </a:ext>
            </a:extLst>
          </p:cNvPr>
          <p:cNvSpPr txBox="1"/>
          <p:nvPr/>
        </p:nvSpPr>
        <p:spPr>
          <a:xfrm>
            <a:off x="315552" y="710148"/>
            <a:ext cx="8534400" cy="31577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Применение коэффициента повышения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 ведущего специалиста на 31.12.2021г. зарплата составила 100 000 тн, с 01.01.2022г. - 150 000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с 05.01.2022 г. его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перевели с должности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ведущего специалиста на должность главного специалиста, и зарплата составила 200 000 тенге.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01.06.2022г. его зарплата повысилась и составила 250 000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уходит в трудовой отпуск с 01.07.2022г по 31.07.2022г.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Расчетный период июль с 01.07.2021г. по 31.06.2022 г.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применить коэффициент повышения?</a:t>
            </a: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1905471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9F16F-2EEE-6611-9DC1-E0A5B1CD09D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26A5AD0-2205-ACE3-E53D-BFF3B6B85D31}"/>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D4304CD9-2D29-90AB-9E78-DE4D718010D7}"/>
              </a:ext>
            </a:extLst>
          </p:cNvPr>
          <p:cNvSpPr txBox="1"/>
          <p:nvPr/>
        </p:nvSpPr>
        <p:spPr>
          <a:xfrm>
            <a:off x="315552" y="152400"/>
            <a:ext cx="8534400" cy="23698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 ведущего специалиста на 31.12.2021г. зарплата составила 100 000 тн, с 01.01.2022г. - 150 000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с 05.01.2022 г. его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перевели с должности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ведущего специалиста на должность главного специалиста, и зарплата составила 200 000 тенге.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01.06.2022г. его зарплата повысилась и составила 250 000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уходит в трудовой отпуск с 01.07.2022г по 31.07.2022г.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Расчетный период июль с 01.07.2021г. по 31.06.2022 г.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применить коэффициент повышения?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Решение:</a:t>
            </a:r>
          </a:p>
        </p:txBody>
      </p:sp>
      <p:graphicFrame>
        <p:nvGraphicFramePr>
          <p:cNvPr id="2" name="Таблица 1">
            <a:extLst>
              <a:ext uri="{FF2B5EF4-FFF2-40B4-BE49-F238E27FC236}">
                <a16:creationId xmlns:a16="http://schemas.microsoft.com/office/drawing/2014/main" id="{F792C8A0-9741-4FB0-510C-56616BC9DC58}"/>
              </a:ext>
            </a:extLst>
          </p:cNvPr>
          <p:cNvGraphicFramePr>
            <a:graphicFrameLocks noGrp="1"/>
          </p:cNvGraphicFramePr>
          <p:nvPr/>
        </p:nvGraphicFramePr>
        <p:xfrm>
          <a:off x="323500" y="2522280"/>
          <a:ext cx="7619999" cy="3467100"/>
        </p:xfrm>
        <a:graphic>
          <a:graphicData uri="http://schemas.openxmlformats.org/drawingml/2006/table">
            <a:tbl>
              <a:tblPr firstRow="1" bandRow="1">
                <a:tableStyleId>{8799B23B-EC83-4686-B30A-512413B5E67A}</a:tableStyleId>
              </a:tblPr>
              <a:tblGrid>
                <a:gridCol w="1184401">
                  <a:extLst>
                    <a:ext uri="{9D8B030D-6E8A-4147-A177-3AD203B41FA5}">
                      <a16:colId xmlns:a16="http://schemas.microsoft.com/office/drawing/2014/main" val="303112604"/>
                    </a:ext>
                  </a:extLst>
                </a:gridCol>
                <a:gridCol w="841578">
                  <a:extLst>
                    <a:ext uri="{9D8B030D-6E8A-4147-A177-3AD203B41FA5}">
                      <a16:colId xmlns:a16="http://schemas.microsoft.com/office/drawing/2014/main" val="2883433090"/>
                    </a:ext>
                  </a:extLst>
                </a:gridCol>
                <a:gridCol w="1534643">
                  <a:extLst>
                    <a:ext uri="{9D8B030D-6E8A-4147-A177-3AD203B41FA5}">
                      <a16:colId xmlns:a16="http://schemas.microsoft.com/office/drawing/2014/main" val="3386107956"/>
                    </a:ext>
                  </a:extLst>
                </a:gridCol>
                <a:gridCol w="2535377">
                  <a:extLst>
                    <a:ext uri="{9D8B030D-6E8A-4147-A177-3AD203B41FA5}">
                      <a16:colId xmlns:a16="http://schemas.microsoft.com/office/drawing/2014/main" val="445510306"/>
                    </a:ext>
                  </a:extLst>
                </a:gridCol>
                <a:gridCol w="1524000">
                  <a:extLst>
                    <a:ext uri="{9D8B030D-6E8A-4147-A177-3AD203B41FA5}">
                      <a16:colId xmlns:a16="http://schemas.microsoft.com/office/drawing/2014/main" val="1254210528"/>
                    </a:ext>
                  </a:extLst>
                </a:gridCol>
              </a:tblGrid>
              <a:tr h="256149">
                <a:tc>
                  <a:txBody>
                    <a:bodyPr/>
                    <a:lstStyle/>
                    <a:p>
                      <a:r>
                        <a:rPr lang="ru-RU" sz="1300" dirty="0">
                          <a:latin typeface="Times New Roman" panose="02020603050405020304" pitchFamily="18" charset="0"/>
                          <a:cs typeface="Times New Roman" panose="02020603050405020304" pitchFamily="18" charset="0"/>
                        </a:rPr>
                        <a:t>Месяц</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a:latin typeface="Times New Roman" panose="02020603050405020304" pitchFamily="18" charset="0"/>
                          <a:cs typeface="Times New Roman" panose="02020603050405020304" pitchFamily="18" charset="0"/>
                        </a:rPr>
                        <a:t>Оклад</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К повышения</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Оклад с учетом К повышения</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Примечание</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9614859"/>
                  </a:ext>
                </a:extLst>
              </a:tr>
              <a:tr h="2561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latin typeface="Times New Roman" panose="02020603050405020304" pitchFamily="18" charset="0"/>
                          <a:cs typeface="Times New Roman" panose="02020603050405020304" pitchFamily="18" charset="0"/>
                        </a:rPr>
                        <a:t>Июль 2021г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100 000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a:t>
                      </a:r>
                      <a:r>
                        <a:rPr lang="ru-RU" sz="1300" dirty="0">
                          <a:latin typeface="Times New Roman" panose="02020603050405020304" pitchFamily="18" charset="0"/>
                          <a:cs typeface="Times New Roman" panose="02020603050405020304" pitchFamily="18" charset="0"/>
                        </a:rPr>
                        <a:t>5</a:t>
                      </a:r>
                      <a:r>
                        <a:rPr lang="ru-KZ" sz="1300" dirty="0">
                          <a:latin typeface="Times New Roman" panose="02020603050405020304" pitchFamily="18" charset="0"/>
                          <a:cs typeface="Times New Roman" panose="02020603050405020304" pitchFamily="18" charset="0"/>
                        </a:rPr>
                        <a:t>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KZ" sz="1300" dirty="0">
                          <a:latin typeface="Times New Roman" panose="02020603050405020304" pitchFamily="18" charset="0"/>
                          <a:cs typeface="Times New Roman" panose="02020603050405020304" pitchFamily="18" charset="0"/>
                        </a:rPr>
                        <a:t>150 000/ 100 000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2338220"/>
                  </a:ext>
                </a:extLst>
              </a:tr>
              <a:tr h="256149">
                <a:tc>
                  <a:txBody>
                    <a:bodyPr/>
                    <a:lstStyle/>
                    <a:p>
                      <a:r>
                        <a:rPr lang="ru-RU" sz="1300" dirty="0">
                          <a:latin typeface="Times New Roman" panose="02020603050405020304" pitchFamily="18" charset="0"/>
                          <a:cs typeface="Times New Roman" panose="02020603050405020304" pitchFamily="18" charset="0"/>
                        </a:rPr>
                        <a:t>Август 2021г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100 000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a:t>
                      </a:r>
                      <a:r>
                        <a:rPr lang="ru-RU" sz="1300" dirty="0">
                          <a:latin typeface="Times New Roman" panose="02020603050405020304" pitchFamily="18" charset="0"/>
                          <a:cs typeface="Times New Roman" panose="02020603050405020304" pitchFamily="18" charset="0"/>
                        </a:rPr>
                        <a:t>5</a:t>
                      </a:r>
                      <a:r>
                        <a:rPr lang="ru-KZ" sz="1300" dirty="0">
                          <a:latin typeface="Times New Roman" panose="02020603050405020304" pitchFamily="18" charset="0"/>
                          <a:cs typeface="Times New Roman" panose="02020603050405020304" pitchFamily="18" charset="0"/>
                        </a:rPr>
                        <a:t>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4795498"/>
                  </a:ext>
                </a:extLst>
              </a:tr>
              <a:tr h="256149">
                <a:tc>
                  <a:txBody>
                    <a:bodyPr/>
                    <a:lstStyle/>
                    <a:p>
                      <a:r>
                        <a:rPr lang="ru-RU" sz="1300" dirty="0">
                          <a:latin typeface="Times New Roman" panose="02020603050405020304" pitchFamily="18" charset="0"/>
                          <a:cs typeface="Times New Roman" panose="02020603050405020304" pitchFamily="18" charset="0"/>
                        </a:rPr>
                        <a:t>Сентябрь2021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100 000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a:t>
                      </a:r>
                      <a:r>
                        <a:rPr lang="ru-RU" sz="1300" dirty="0">
                          <a:latin typeface="Times New Roman" panose="02020603050405020304" pitchFamily="18" charset="0"/>
                          <a:cs typeface="Times New Roman" panose="02020603050405020304" pitchFamily="18" charset="0"/>
                        </a:rPr>
                        <a:t>5</a:t>
                      </a:r>
                      <a:r>
                        <a:rPr lang="ru-KZ" sz="1300" dirty="0">
                          <a:latin typeface="Times New Roman" panose="02020603050405020304" pitchFamily="18" charset="0"/>
                          <a:cs typeface="Times New Roman" panose="02020603050405020304" pitchFamily="18" charset="0"/>
                        </a:rPr>
                        <a:t>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127094"/>
                  </a:ext>
                </a:extLst>
              </a:tr>
              <a:tr h="256149">
                <a:tc>
                  <a:txBody>
                    <a:bodyPr/>
                    <a:lstStyle/>
                    <a:p>
                      <a:r>
                        <a:rPr lang="ru-RU" sz="1300" dirty="0">
                          <a:latin typeface="Times New Roman" panose="02020603050405020304" pitchFamily="18" charset="0"/>
                          <a:cs typeface="Times New Roman" panose="02020603050405020304" pitchFamily="18" charset="0"/>
                        </a:rPr>
                        <a:t>Октябрь 2021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100 000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a:t>
                      </a:r>
                      <a:r>
                        <a:rPr lang="ru-RU" sz="1300" dirty="0">
                          <a:latin typeface="Times New Roman" panose="02020603050405020304" pitchFamily="18" charset="0"/>
                          <a:cs typeface="Times New Roman" panose="02020603050405020304" pitchFamily="18" charset="0"/>
                        </a:rPr>
                        <a:t>5</a:t>
                      </a:r>
                      <a:r>
                        <a:rPr lang="ru-KZ" sz="1300" dirty="0">
                          <a:latin typeface="Times New Roman" panose="02020603050405020304" pitchFamily="18" charset="0"/>
                          <a:cs typeface="Times New Roman" panose="02020603050405020304" pitchFamily="18" charset="0"/>
                        </a:rPr>
                        <a:t>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0833380"/>
                  </a:ext>
                </a:extLst>
              </a:tr>
              <a:tr h="256149">
                <a:tc>
                  <a:txBody>
                    <a:bodyPr/>
                    <a:lstStyle/>
                    <a:p>
                      <a:r>
                        <a:rPr lang="ru-RU" sz="1300" dirty="0">
                          <a:latin typeface="Times New Roman" panose="02020603050405020304" pitchFamily="18" charset="0"/>
                          <a:cs typeface="Times New Roman" panose="02020603050405020304" pitchFamily="18" charset="0"/>
                        </a:rPr>
                        <a:t>Ноябрь 2021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100 000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a:t>
                      </a:r>
                      <a:r>
                        <a:rPr lang="ru-RU" sz="1300" dirty="0">
                          <a:latin typeface="Times New Roman" panose="02020603050405020304" pitchFamily="18" charset="0"/>
                          <a:cs typeface="Times New Roman" panose="02020603050405020304" pitchFamily="18" charset="0"/>
                        </a:rPr>
                        <a:t>5</a:t>
                      </a:r>
                      <a:r>
                        <a:rPr lang="ru-KZ" sz="1300" dirty="0">
                          <a:latin typeface="Times New Roman" panose="02020603050405020304" pitchFamily="18" charset="0"/>
                          <a:cs typeface="Times New Roman" panose="02020603050405020304" pitchFamily="18" charset="0"/>
                        </a:rPr>
                        <a:t>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1885855"/>
                  </a:ext>
                </a:extLst>
              </a:tr>
              <a:tr h="256149">
                <a:tc>
                  <a:txBody>
                    <a:bodyPr/>
                    <a:lstStyle/>
                    <a:p>
                      <a:r>
                        <a:rPr lang="ru-RU" sz="1300" dirty="0">
                          <a:latin typeface="Times New Roman" panose="02020603050405020304" pitchFamily="18" charset="0"/>
                          <a:cs typeface="Times New Roman" panose="02020603050405020304" pitchFamily="18" charset="0"/>
                        </a:rPr>
                        <a:t>Декабрь 2021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100 000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1</a:t>
                      </a:r>
                      <a:r>
                        <a:rPr lang="ru-RU" sz="1300" dirty="0">
                          <a:latin typeface="Times New Roman" panose="02020603050405020304" pitchFamily="18" charset="0"/>
                          <a:cs typeface="Times New Roman" panose="02020603050405020304" pitchFamily="18" charset="0"/>
                        </a:rPr>
                        <a:t>5</a:t>
                      </a:r>
                      <a:r>
                        <a:rPr lang="ru-KZ" sz="1300" dirty="0">
                          <a:latin typeface="Times New Roman" panose="02020603050405020304" pitchFamily="18" charset="0"/>
                          <a:cs typeface="Times New Roman" panose="02020603050405020304" pitchFamily="18" charset="0"/>
                        </a:rPr>
                        <a:t>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4637398"/>
                  </a:ext>
                </a:extLst>
              </a:tr>
              <a:tr h="256149">
                <a:tc>
                  <a:txBody>
                    <a:bodyPr/>
                    <a:lstStyle/>
                    <a:p>
                      <a:r>
                        <a:rPr lang="ru-RU" sz="1300" dirty="0">
                          <a:latin typeface="Times New Roman" panose="02020603050405020304" pitchFamily="18" charset="0"/>
                          <a:cs typeface="Times New Roman" panose="02020603050405020304" pitchFamily="18" charset="0"/>
                        </a:rPr>
                        <a:t>Январь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1,25</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250 000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250 000/200 000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8084439"/>
                  </a:ext>
                </a:extLst>
              </a:tr>
              <a:tr h="256149">
                <a:tc>
                  <a:txBody>
                    <a:bodyPr/>
                    <a:lstStyle/>
                    <a:p>
                      <a:r>
                        <a:rPr lang="ru-RU" sz="1300" dirty="0">
                          <a:latin typeface="Times New Roman" panose="02020603050405020304" pitchFamily="18" charset="0"/>
                          <a:cs typeface="Times New Roman" panose="02020603050405020304" pitchFamily="18" charset="0"/>
                        </a:rPr>
                        <a:t>Февраль 2022</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1,25</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250 000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3530157"/>
                  </a:ext>
                </a:extLst>
              </a:tr>
              <a:tr h="256149">
                <a:tc>
                  <a:txBody>
                    <a:bodyPr/>
                    <a:lstStyle/>
                    <a:p>
                      <a:r>
                        <a:rPr lang="ru-RU" sz="1300" dirty="0">
                          <a:latin typeface="Times New Roman" panose="02020603050405020304" pitchFamily="18" charset="0"/>
                          <a:cs typeface="Times New Roman" panose="02020603050405020304" pitchFamily="18" charset="0"/>
                        </a:rPr>
                        <a:t>Март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1,25</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250 000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7083183"/>
                  </a:ext>
                </a:extLst>
              </a:tr>
              <a:tr h="256149">
                <a:tc>
                  <a:txBody>
                    <a:bodyPr/>
                    <a:lstStyle/>
                    <a:p>
                      <a:r>
                        <a:rPr lang="ru-RU" sz="1300" dirty="0">
                          <a:latin typeface="Times New Roman" panose="02020603050405020304" pitchFamily="18" charset="0"/>
                          <a:cs typeface="Times New Roman" panose="02020603050405020304" pitchFamily="18" charset="0"/>
                        </a:rPr>
                        <a:t>Апрель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1,25</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250 000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5081145"/>
                  </a:ext>
                </a:extLst>
              </a:tr>
              <a:tr h="256149">
                <a:tc>
                  <a:txBody>
                    <a:bodyPr/>
                    <a:lstStyle/>
                    <a:p>
                      <a:r>
                        <a:rPr lang="ru-RU" sz="1300" dirty="0">
                          <a:latin typeface="Times New Roman" panose="02020603050405020304" pitchFamily="18" charset="0"/>
                          <a:cs typeface="Times New Roman" panose="02020603050405020304" pitchFamily="18" charset="0"/>
                        </a:rPr>
                        <a:t>Май 2022 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200 000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1,25</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250 000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8043708"/>
                  </a:ext>
                </a:extLst>
              </a:tr>
              <a:tr h="256149">
                <a:tc>
                  <a:txBody>
                    <a:bodyPr/>
                    <a:lstStyle/>
                    <a:p>
                      <a:r>
                        <a:rPr lang="ru-RU" sz="1300" dirty="0">
                          <a:latin typeface="Times New Roman" panose="02020603050405020304" pitchFamily="18" charset="0"/>
                          <a:cs typeface="Times New Roman" panose="02020603050405020304" pitchFamily="18" charset="0"/>
                        </a:rPr>
                        <a:t>Июнь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KZ" sz="1300" dirty="0">
                          <a:latin typeface="Times New Roman" panose="02020603050405020304" pitchFamily="18" charset="0"/>
                          <a:cs typeface="Times New Roman" panose="02020603050405020304" pitchFamily="18" charset="0"/>
                        </a:rPr>
                        <a:t>250 000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KZ" sz="1300" dirty="0">
                          <a:latin typeface="Times New Roman" panose="02020603050405020304" pitchFamily="18" charset="0"/>
                          <a:cs typeface="Times New Roman" panose="02020603050405020304" pitchFamily="18" charset="0"/>
                        </a:rPr>
                        <a:t>250 000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734561"/>
                  </a:ext>
                </a:extLst>
              </a:tr>
            </a:tbl>
          </a:graphicData>
        </a:graphic>
      </p:graphicFrame>
      <p:sp>
        <p:nvSpPr>
          <p:cNvPr id="6" name="TextBox 5">
            <a:extLst>
              <a:ext uri="{FF2B5EF4-FFF2-40B4-BE49-F238E27FC236}">
                <a16:creationId xmlns:a16="http://schemas.microsoft.com/office/drawing/2014/main" id="{BFC577DB-8D9D-E5F9-DECC-98493ED6C0CD}"/>
              </a:ext>
            </a:extLst>
          </p:cNvPr>
          <p:cNvSpPr txBox="1"/>
          <p:nvPr/>
        </p:nvSpPr>
        <p:spPr>
          <a:xfrm>
            <a:off x="228600" y="5994737"/>
            <a:ext cx="8839200" cy="7848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31.12.2021 по 01.01.2022г.  ведущий специалист.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05.01.2022г. главный специалист  (с 01.01.2022г. по 04.01.2022г. выходные дни.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Первый рабочий день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начинается с 05.01.2022г.)</a:t>
            </a:r>
          </a:p>
        </p:txBody>
      </p:sp>
    </p:spTree>
    <p:extLst>
      <p:ext uri="{BB962C8B-B14F-4D97-AF65-F5344CB8AC3E}">
        <p14:creationId xmlns:p14="http://schemas.microsoft.com/office/powerpoint/2010/main" val="13791686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205CD-8B6E-9179-E690-BA4B9958375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E65C9AC-C233-46B3-8191-13E6749209FD}"/>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5414FD00-F2D2-0B08-C3B0-660757F9A859}"/>
              </a:ext>
            </a:extLst>
          </p:cNvPr>
          <p:cNvSpPr txBox="1"/>
          <p:nvPr/>
        </p:nvSpPr>
        <p:spPr>
          <a:xfrm>
            <a:off x="290775" y="76200"/>
            <a:ext cx="8534400" cy="48967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действующем Трудовом кодексе РК отсутствует запрет на предоставление трудового отпуска работникам, работающим вахтовым методом работы, в их межвахтовый отдых.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Следовательно, при предоставлении работнику трудового отпуска в его межвахтовый отдых отсутствуют рабочие часы для исчисления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этой связи, при предоставлении работнику трудового отпуска в его межвахтовый отдых, для расчета средней заработной платы предлагается применять среднедневное количество рабочих часов исходя из баланса рабочего времени при пятидневной или шестидневной рабочей неделе;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будет выполняться по формулам: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Средняя ЗП = средний часовой заработок * среднедневное количество рабочих часов.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Среднедневное количество рабочих часов = среднемесячное кол-во рабочих часов / среднемесячное количество календарных дней по балансу * количество календарных дней отпуска.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030310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9B81A-9C3E-48CD-E689-FF896C13A71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0D9F137-47E2-0A04-1565-300CC3B90014}"/>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B50D822C-1050-8BD9-918B-1C61A48330C3}"/>
              </a:ext>
            </a:extLst>
          </p:cNvPr>
          <p:cNvSpPr txBox="1"/>
          <p:nvPr/>
        </p:nvSpPr>
        <p:spPr>
          <a:xfrm>
            <a:off x="290775" y="203365"/>
            <a:ext cx="8534400" cy="58785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расчете коэффициента повышения необходимо учитывать, что применение нормы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касается только случаев повышения должностного оклада (часовой ставки).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уменьшения размера должностного оклада (часовой ставки) работника коэффициент понижение не рассчитывается и не применяется, а исчисление среднего дневного (часового) заработка производится в порядке, предусмотренном Правилами.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переводе работника с одной должности (позиции) на другую коэффициент повышения не применяется.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Коэффициент повышения также не применяется в случаях, когда увеличивается стаж работы по специальности, в частности, работников государственной и гражданской службы, учитываемый при исчислении заработной платы (поскольку базовый оклад по должности не меняется), также при повышении работника - служащего в должности или при повышении квалификационного разряда рабочего.</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роста заработной платы за счет дополнительных выплат, без увеличения должностного оклада, коэффициент повышения также не применяется.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Применяется ли повышающий коэффициент если работника перевели из одного подразделения в другое, но должность не меняется?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Применяется ли повышающий коэффициент если работника перевели с временной должности на постоянную, но функция не меняется?</a:t>
            </a: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5927432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1588A-FD05-CB7A-D90B-7C0340C5E9A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D3E7368-F36E-3C61-61A1-4BAEAFBDDC31}"/>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5904F457-D4EC-2B1D-86D5-19DC1E8FD5E6}"/>
              </a:ext>
            </a:extLst>
          </p:cNvPr>
          <p:cNvSpPr txBox="1"/>
          <p:nvPr/>
        </p:nvSpPr>
        <p:spPr>
          <a:xfrm>
            <a:off x="290774" y="203365"/>
            <a:ext cx="8700825" cy="282538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министра труда и социальной защиты населения РК от 26 июня 2020 года № 622899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событие наступает до выплаты годовой премии и вознаграждения по итогам работы за год, то средняя заработная плата будет исчислена без учета годовой премии.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последующем - после начисления и выплаты годовой премии и вознаграждения по итогам работы за прошлый год пересчет выплаченной или сохраненной в период события средней заработной платы производиться не будет.</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выплата годовой премии за отработанный календарный год производится в феврале следующего года, как Компания должна правильно учесть годовые премии, начисленные за используемый в расчете среднего заработка 12 месячный период.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59829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234EA-96BE-A495-5D40-1176BE11435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94B16A6-0C2B-C7EF-DE0F-0B1E83243D97}"/>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0A55FE33-8A4C-7238-EC47-4D5A77140496}"/>
              </a:ext>
            </a:extLst>
          </p:cNvPr>
          <p:cNvSpPr txBox="1"/>
          <p:nvPr/>
        </p:nvSpPr>
        <p:spPr>
          <a:xfrm>
            <a:off x="290774" y="76200"/>
            <a:ext cx="8853226" cy="39641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министра труда и соцзащиты населения </a:t>
            </a:r>
            <a:r>
              <a:rPr kumimoji="0" lang="ru-RU" sz="148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рк</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от 23.06.20 г № 623312)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Предположим, Работник планирует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июне 2020 года (период для расчета - июнь 2019 - май 2020);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декабре 2020 года (период для расчета - декабрь 2019-ноябрь 2020),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в феврале 2019 работнику было выплачено 1 200 000 тенге за 2018 год,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в феврале 2020 было выплачено 2 000 000 - за 2019 г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Должна ли Компания включать премию в полной сумме или пропорционально отработанному времени, если при ее расчете (в момент выплаты) уже были учтены фактически отработанные в 2018 и 2019 г дни?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Предположим, Работник отработал 222 из 246 дней в 12- месячном периоде, используемом для расчета среднего заработка, а премия, которая была ему выплачена составила 1 200 000 (из положенной по должности 2 000 000 с учетом дней, отработанных в году, за который она начислена).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первом случае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так как событие наступает в июне 2020 года, при расчете средней заработной платы учитывается премия, выплаченная в феврале 2020 года в размере 2 000 000, с момента фактической выплаты в размере 1/12 за каждый месяц, предшествующий месяцу фактической выплаты годовой премии в пределах расчетного периода. </a:t>
            </a:r>
          </a:p>
        </p:txBody>
      </p:sp>
      <p:graphicFrame>
        <p:nvGraphicFramePr>
          <p:cNvPr id="2" name="Таблица 1">
            <a:extLst>
              <a:ext uri="{FF2B5EF4-FFF2-40B4-BE49-F238E27FC236}">
                <a16:creationId xmlns:a16="http://schemas.microsoft.com/office/drawing/2014/main" id="{DEA3B4D8-DDE6-ACA6-D297-D61E561BE580}"/>
              </a:ext>
            </a:extLst>
          </p:cNvPr>
          <p:cNvGraphicFramePr>
            <a:graphicFrameLocks noGrp="1"/>
          </p:cNvGraphicFramePr>
          <p:nvPr/>
        </p:nvGraphicFramePr>
        <p:xfrm>
          <a:off x="4529925" y="3962400"/>
          <a:ext cx="4385475" cy="2834148"/>
        </p:xfrm>
        <a:graphic>
          <a:graphicData uri="http://schemas.openxmlformats.org/drawingml/2006/table">
            <a:tbl>
              <a:tblPr>
                <a:tableStyleId>{8799B23B-EC83-4686-B30A-512413B5E67A}</a:tableStyleId>
              </a:tblPr>
              <a:tblGrid>
                <a:gridCol w="1156477">
                  <a:extLst>
                    <a:ext uri="{9D8B030D-6E8A-4147-A177-3AD203B41FA5}">
                      <a16:colId xmlns:a16="http://schemas.microsoft.com/office/drawing/2014/main" val="3467128127"/>
                    </a:ext>
                  </a:extLst>
                </a:gridCol>
                <a:gridCol w="1307321">
                  <a:extLst>
                    <a:ext uri="{9D8B030D-6E8A-4147-A177-3AD203B41FA5}">
                      <a16:colId xmlns:a16="http://schemas.microsoft.com/office/drawing/2014/main" val="3177769562"/>
                    </a:ext>
                  </a:extLst>
                </a:gridCol>
                <a:gridCol w="1921677">
                  <a:extLst>
                    <a:ext uri="{9D8B030D-6E8A-4147-A177-3AD203B41FA5}">
                      <a16:colId xmlns:a16="http://schemas.microsoft.com/office/drawing/2014/main" val="2285793108"/>
                    </a:ext>
                  </a:extLst>
                </a:gridCol>
              </a:tblGrid>
              <a:tr h="381489">
                <a:tc>
                  <a:txBody>
                    <a:bodyPr/>
                    <a:lstStyle/>
                    <a:p>
                      <a:pPr algn="ctr" fontAlgn="base">
                        <a:spcAft>
                          <a:spcPts val="0"/>
                        </a:spcAft>
                      </a:pPr>
                      <a:r>
                        <a:rPr lang="ru-RU" sz="1300" b="1" dirty="0">
                          <a:solidFill>
                            <a:srgbClr val="000000"/>
                          </a:solidFill>
                          <a:effectLst/>
                          <a:latin typeface="Times New Roman" panose="02020603050405020304" pitchFamily="18" charset="0"/>
                          <a:cs typeface="Times New Roman" panose="02020603050405020304" pitchFamily="18" charset="0"/>
                        </a:rPr>
                        <a:t>Месяц</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b="1">
                          <a:solidFill>
                            <a:srgbClr val="000000"/>
                          </a:solidFill>
                          <a:effectLst/>
                          <a:latin typeface="Times New Roman" panose="02020603050405020304" pitchFamily="18" charset="0"/>
                          <a:cs typeface="Times New Roman" panose="02020603050405020304" pitchFamily="18" charset="0"/>
                        </a:rPr>
                        <a:t>Заработная плата</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b="1">
                          <a:solidFill>
                            <a:srgbClr val="000000"/>
                          </a:solidFill>
                          <a:effectLst/>
                          <a:latin typeface="Times New Roman" panose="02020603050405020304" pitchFamily="18" charset="0"/>
                          <a:cs typeface="Times New Roman" panose="02020603050405020304" pitchFamily="18" charset="0"/>
                        </a:rPr>
                        <a:t>Учет премии (2019г)</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6830128"/>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cs typeface="Times New Roman" panose="02020603050405020304" pitchFamily="18" charset="0"/>
                        </a:rPr>
                        <a:t>Июнь 2019</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dirty="0">
                          <a:solidFill>
                            <a:srgbClr val="000000"/>
                          </a:solidFill>
                          <a:effectLst/>
                          <a:latin typeface="Times New Roman" panose="02020603050405020304" pitchFamily="18" charset="0"/>
                          <a:cs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dirty="0">
                          <a:solidFill>
                            <a:srgbClr val="000000"/>
                          </a:solidFill>
                          <a:effectLst/>
                          <a:latin typeface="Times New Roman" panose="02020603050405020304" pitchFamily="18" charset="0"/>
                          <a:cs typeface="Times New Roman" panose="02020603050405020304" pitchFamily="18" charset="0"/>
                        </a:rPr>
                        <a:t>166 666,7</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0408657"/>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Июль 2019</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cs typeface="Times New Roman" panose="02020603050405020304" pitchFamily="18" charset="0"/>
                        </a:rPr>
                        <a:t>200 000</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724512"/>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cs typeface="Times New Roman" panose="02020603050405020304" pitchFamily="18" charset="0"/>
                        </a:rPr>
                        <a:t>Август 2019</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cs typeface="Times New Roman" panose="02020603050405020304" pitchFamily="18" charset="0"/>
                        </a:rPr>
                        <a:t>200 000</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9717126"/>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Сентябрь 2019</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dirty="0">
                          <a:solidFill>
                            <a:srgbClr val="000000"/>
                          </a:solidFill>
                          <a:effectLst/>
                          <a:latin typeface="Times New Roman" panose="02020603050405020304" pitchFamily="18" charset="0"/>
                          <a:cs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9443955"/>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Октябрь 2019</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cs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3098103"/>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Ноябрь 2019</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cs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8113252"/>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Декабрь 2019</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cs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9854096"/>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Январь 2020</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cs typeface="Times New Roman" panose="02020603050405020304" pitchFamily="18" charset="0"/>
                        </a:rPr>
                        <a:t>200 000</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7592374"/>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Февраль 2020</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200 000</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767864"/>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Март 2020</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200 000</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9035243"/>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Апрель 2020</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200 000</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5276205"/>
                  </a:ext>
                </a:extLst>
              </a:tr>
              <a:tr h="203159">
                <a:tc>
                  <a:txBody>
                    <a:bodyPr/>
                    <a:lstStyle/>
                    <a:p>
                      <a:pPr algn="just"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Май 2020</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a:solidFill>
                            <a:srgbClr val="000000"/>
                          </a:solidFill>
                          <a:effectLst/>
                          <a:latin typeface="Times New Roman" panose="02020603050405020304" pitchFamily="18" charset="0"/>
                          <a:cs typeface="Times New Roman" panose="02020603050405020304" pitchFamily="18" charset="0"/>
                        </a:rPr>
                        <a:t>200 000</a:t>
                      </a: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1175111"/>
                  </a:ext>
                </a:extLst>
              </a:tr>
            </a:tbl>
          </a:graphicData>
        </a:graphic>
      </p:graphicFrame>
      <p:sp>
        <p:nvSpPr>
          <p:cNvPr id="8" name="TextBox 7">
            <a:extLst>
              <a:ext uri="{FF2B5EF4-FFF2-40B4-BE49-F238E27FC236}">
                <a16:creationId xmlns:a16="http://schemas.microsoft.com/office/drawing/2014/main" id="{3EF26A60-6FAF-1ACF-6C6E-E4D5C93DC799}"/>
              </a:ext>
            </a:extLst>
          </p:cNvPr>
          <p:cNvSpPr txBox="1"/>
          <p:nvPr/>
        </p:nvSpPr>
        <p:spPr>
          <a:xfrm>
            <a:off x="76201" y="4027539"/>
            <a:ext cx="4114800" cy="145886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годовая премия - 2 000 000/12 = 166 666,7 тенге за каждый месяц в пределах расчетного периода, учитывается с момента фактической выплаты (с июня 2019 года по февраль 2020 года).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968993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7D7EF-DC12-50ED-172D-AAE1F09312C1}"/>
            </a:ext>
          </a:extLst>
        </p:cNvPr>
        <p:cNvGrpSpPr/>
        <p:nvPr/>
      </p:nvGrpSpPr>
      <p:grpSpPr>
        <a:xfrm>
          <a:off x="0" y="0"/>
          <a:ext cx="0" cy="0"/>
          <a:chOff x="0" y="0"/>
          <a:chExt cx="0" cy="0"/>
        </a:xfrm>
      </p:grpSpPr>
      <p:sp>
        <p:nvSpPr>
          <p:cNvPr id="2" name="Заголовок 1">
            <a:extLst>
              <a:ext uri="{FF2B5EF4-FFF2-40B4-BE49-F238E27FC236}">
                <a16:creationId xmlns:a16="http://schemas.microsoft.com/office/drawing/2014/main" id="{866AC0CF-DDAF-2579-C954-F04025D57310}"/>
              </a:ext>
            </a:extLst>
          </p:cNvPr>
          <p:cNvSpPr>
            <a:spLocks noGrp="1"/>
          </p:cNvSpPr>
          <p:nvPr>
            <p:ph type="title"/>
          </p:nvPr>
        </p:nvSpPr>
        <p:spPr>
          <a:xfrm>
            <a:off x="694481" y="1559958"/>
            <a:ext cx="5816279" cy="599215"/>
          </a:xfrm>
        </p:spPr>
        <p:txBody>
          <a:bodyPr>
            <a:noAutofit/>
          </a:bodyPr>
          <a:lstStyle/>
          <a:p>
            <a:r>
              <a:rPr lang="ru-RU" sz="2200" b="1" dirty="0">
                <a:latin typeface="Times New Roman" panose="02020603050405020304" pitchFamily="18" charset="0"/>
                <a:cs typeface="Times New Roman" panose="02020603050405020304" pitchFamily="18" charset="0"/>
              </a:rPr>
              <a:t>Объекты социальных платежей</a:t>
            </a:r>
            <a:endParaRPr lang="ru-KZ" sz="2200" b="1" dirty="0">
              <a:latin typeface="Times New Roman" panose="02020603050405020304" pitchFamily="18" charset="0"/>
              <a:cs typeface="Times New Roman" panose="02020603050405020304" pitchFamily="18" charset="0"/>
            </a:endParaRPr>
          </a:p>
        </p:txBody>
      </p:sp>
      <p:graphicFrame>
        <p:nvGraphicFramePr>
          <p:cNvPr id="11" name="Таблица 10">
            <a:extLst>
              <a:ext uri="{FF2B5EF4-FFF2-40B4-BE49-F238E27FC236}">
                <a16:creationId xmlns:a16="http://schemas.microsoft.com/office/drawing/2014/main" id="{774F4861-A883-0637-0687-7998640CB7D4}"/>
              </a:ext>
            </a:extLst>
          </p:cNvPr>
          <p:cNvGraphicFramePr>
            <a:graphicFrameLocks noGrp="1"/>
          </p:cNvGraphicFramePr>
          <p:nvPr>
            <p:extLst>
              <p:ext uri="{D42A27DB-BD31-4B8C-83A1-F6EECF244321}">
                <p14:modId xmlns:p14="http://schemas.microsoft.com/office/powerpoint/2010/main" val="1408202411"/>
              </p:ext>
            </p:extLst>
          </p:nvPr>
        </p:nvGraphicFramePr>
        <p:xfrm>
          <a:off x="694481" y="2516851"/>
          <a:ext cx="7882360" cy="2503932"/>
        </p:xfrm>
        <a:graphic>
          <a:graphicData uri="http://schemas.openxmlformats.org/drawingml/2006/table">
            <a:tbl>
              <a:tblPr firstRow="1" bandRow="1">
                <a:tableStyleId>{0505E3EF-67EA-436B-97B2-0124C06EBD24}</a:tableStyleId>
              </a:tblPr>
              <a:tblGrid>
                <a:gridCol w="2100805">
                  <a:extLst>
                    <a:ext uri="{9D8B030D-6E8A-4147-A177-3AD203B41FA5}">
                      <a16:colId xmlns:a16="http://schemas.microsoft.com/office/drawing/2014/main" val="4078378464"/>
                    </a:ext>
                  </a:extLst>
                </a:gridCol>
                <a:gridCol w="1475772">
                  <a:extLst>
                    <a:ext uri="{9D8B030D-6E8A-4147-A177-3AD203B41FA5}">
                      <a16:colId xmlns:a16="http://schemas.microsoft.com/office/drawing/2014/main" val="909172930"/>
                    </a:ext>
                  </a:extLst>
                </a:gridCol>
                <a:gridCol w="1024360">
                  <a:extLst>
                    <a:ext uri="{9D8B030D-6E8A-4147-A177-3AD203B41FA5}">
                      <a16:colId xmlns:a16="http://schemas.microsoft.com/office/drawing/2014/main" val="2310055566"/>
                    </a:ext>
                  </a:extLst>
                </a:gridCol>
                <a:gridCol w="928868">
                  <a:extLst>
                    <a:ext uri="{9D8B030D-6E8A-4147-A177-3AD203B41FA5}">
                      <a16:colId xmlns:a16="http://schemas.microsoft.com/office/drawing/2014/main" val="3713854029"/>
                    </a:ext>
                  </a:extLst>
                </a:gridCol>
                <a:gridCol w="1093808">
                  <a:extLst>
                    <a:ext uri="{9D8B030D-6E8A-4147-A177-3AD203B41FA5}">
                      <a16:colId xmlns:a16="http://schemas.microsoft.com/office/drawing/2014/main" val="637369105"/>
                    </a:ext>
                  </a:extLst>
                </a:gridCol>
                <a:gridCol w="1258747">
                  <a:extLst>
                    <a:ext uri="{9D8B030D-6E8A-4147-A177-3AD203B41FA5}">
                      <a16:colId xmlns:a16="http://schemas.microsoft.com/office/drawing/2014/main" val="3266454046"/>
                    </a:ext>
                  </a:extLst>
                </a:gridCol>
              </a:tblGrid>
              <a:tr h="278130">
                <a:tc rowSpan="2">
                  <a:txBody>
                    <a:bodyPr/>
                    <a:lstStyle/>
                    <a:p>
                      <a:r>
                        <a:rPr lang="ru-RU" sz="1660" dirty="0">
                          <a:latin typeface="Times New Roman" panose="02020603050405020304" pitchFamily="18" charset="0"/>
                          <a:cs typeface="Times New Roman" panose="02020603050405020304" pitchFamily="18" charset="0"/>
                        </a:rPr>
                        <a:t>Социальные платежи</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660" dirty="0">
                          <a:latin typeface="Times New Roman" panose="02020603050405020304" pitchFamily="18" charset="0"/>
                          <a:cs typeface="Times New Roman" panose="02020603050405020304" pitchFamily="18" charset="0"/>
                        </a:rPr>
                        <a:t>Доход работника</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660" dirty="0">
                          <a:latin typeface="Times New Roman" panose="02020603050405020304" pitchFamily="18" charset="0"/>
                          <a:cs typeface="Times New Roman" panose="02020603050405020304" pitchFamily="18" charset="0"/>
                        </a:rPr>
                        <a:t>Доход ИП</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ru-RU" sz="1660" dirty="0">
                          <a:latin typeface="Times New Roman" panose="02020603050405020304" pitchFamily="18" charset="0"/>
                          <a:cs typeface="Times New Roman" panose="02020603050405020304" pitchFamily="18" charset="0"/>
                        </a:rPr>
                        <a:t>ДГПХ</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KZ" dirty="0"/>
                    </a:p>
                  </a:txBody>
                  <a:tcPr/>
                </a:tc>
                <a:tc hMerge="1">
                  <a:txBody>
                    <a:bodyPr/>
                    <a:lstStyle/>
                    <a:p>
                      <a:endParaRPr lang="ru-KZ" dirty="0"/>
                    </a:p>
                  </a:txBody>
                  <a:tcPr/>
                </a:tc>
                <a:extLst>
                  <a:ext uri="{0D108BD9-81ED-4DB2-BD59-A6C34878D82A}">
                    <a16:rowId xmlns:a16="http://schemas.microsoft.com/office/drawing/2014/main" val="1223472906"/>
                  </a:ext>
                </a:extLst>
              </a:tr>
              <a:tr h="448532">
                <a:tc vMerge="1">
                  <a:txBody>
                    <a:bodyPr/>
                    <a:lstStyle/>
                    <a:p>
                      <a:endParaRPr lang="ru-KZ" dirty="0"/>
                    </a:p>
                  </a:txBody>
                  <a:tcPr/>
                </a:tc>
                <a:tc vMerge="1">
                  <a:txBody>
                    <a:bodyPr/>
                    <a:lstStyle/>
                    <a:p>
                      <a:endParaRPr lang="ru-KZ" dirty="0"/>
                    </a:p>
                  </a:txBody>
                  <a:tcPr/>
                </a:tc>
                <a:tc vMerge="1">
                  <a:txBody>
                    <a:bodyPr/>
                    <a:lstStyle/>
                    <a:p>
                      <a:endParaRPr lang="ru-KZ" dirty="0"/>
                    </a:p>
                  </a:txBody>
                  <a:tcPr/>
                </a:tc>
                <a:tc>
                  <a:txBody>
                    <a:bodyPr/>
                    <a:lstStyle/>
                    <a:p>
                      <a:r>
                        <a:rPr lang="ru-RU" sz="1660" dirty="0">
                          <a:latin typeface="Times New Roman" panose="02020603050405020304" pitchFamily="18" charset="0"/>
                          <a:cs typeface="Times New Roman" panose="02020603050405020304" pitchFamily="18" charset="0"/>
                        </a:rPr>
                        <a:t>Работы, услуги</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За товар</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660" dirty="0">
                          <a:latin typeface="Times New Roman" panose="02020603050405020304" pitchFamily="18" charset="0"/>
                          <a:cs typeface="Times New Roman" panose="02020603050405020304" pitchFamily="18" charset="0"/>
                        </a:rPr>
                        <a:t>За аренду</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5275314"/>
                  </a:ext>
                </a:extLst>
              </a:tr>
              <a:tr h="278130">
                <a:tc>
                  <a:txBody>
                    <a:bodyPr/>
                    <a:lstStyle/>
                    <a:p>
                      <a:r>
                        <a:rPr lang="ru-RU" sz="1660" dirty="0">
                          <a:latin typeface="Times New Roman" panose="02020603050405020304" pitchFamily="18" charset="0"/>
                          <a:cs typeface="Times New Roman" panose="02020603050405020304" pitchFamily="18" charset="0"/>
                        </a:rPr>
                        <a:t>ОПВ</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5932572"/>
                  </a:ext>
                </a:extLst>
              </a:tr>
              <a:tr h="278130">
                <a:tc>
                  <a:txBody>
                    <a:bodyPr/>
                    <a:lstStyle/>
                    <a:p>
                      <a:r>
                        <a:rPr lang="ru-RU" sz="1660" dirty="0">
                          <a:latin typeface="Times New Roman" panose="02020603050405020304" pitchFamily="18" charset="0"/>
                          <a:cs typeface="Times New Roman" panose="02020603050405020304" pitchFamily="18" charset="0"/>
                        </a:rPr>
                        <a:t>ОПВР</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6610054"/>
                  </a:ext>
                </a:extLst>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60" dirty="0">
                          <a:latin typeface="Times New Roman" panose="02020603050405020304" pitchFamily="18" charset="0"/>
                          <a:cs typeface="Times New Roman" panose="02020603050405020304" pitchFamily="18" charset="0"/>
                        </a:rPr>
                        <a:t>СО</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b="1" dirty="0">
                          <a:latin typeface="Times New Roman" panose="02020603050405020304" pitchFamily="18" charset="0"/>
                          <a:cs typeface="Times New Roman" panose="02020603050405020304" pitchFamily="18" charset="0"/>
                        </a:rPr>
                        <a:t>С 2025г</a:t>
                      </a:r>
                      <a:endParaRPr lang="ru-KZ" sz="166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6035837"/>
                  </a:ext>
                </a:extLst>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60" dirty="0">
                          <a:latin typeface="Times New Roman" panose="02020603050405020304" pitchFamily="18" charset="0"/>
                          <a:cs typeface="Times New Roman" panose="02020603050405020304" pitchFamily="18" charset="0"/>
                        </a:rPr>
                        <a:t>ОСМС</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66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1039170"/>
                  </a:ext>
                </a:extLst>
              </a:tr>
              <a:tr h="278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60" dirty="0">
                          <a:latin typeface="Times New Roman" panose="02020603050405020304" pitchFamily="18" charset="0"/>
                          <a:cs typeface="Times New Roman" panose="02020603050405020304" pitchFamily="18" charset="0"/>
                        </a:rPr>
                        <a:t>ВОСМС</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60" dirty="0">
                          <a:latin typeface="Times New Roman" panose="02020603050405020304" pitchFamily="18" charset="0"/>
                          <a:cs typeface="Times New Roman" panose="02020603050405020304" pitchFamily="18" charset="0"/>
                        </a:rPr>
                        <a:t>+</a:t>
                      </a:r>
                      <a:endParaRPr lang="ru-KZ" sz="166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9601597"/>
                  </a:ext>
                </a:extLst>
              </a:tr>
            </a:tbl>
          </a:graphicData>
        </a:graphic>
      </p:graphicFrame>
    </p:spTree>
    <p:extLst>
      <p:ext uri="{BB962C8B-B14F-4D97-AF65-F5344CB8AC3E}">
        <p14:creationId xmlns:p14="http://schemas.microsoft.com/office/powerpoint/2010/main" val="15487479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A13DB-71C8-6310-E988-C08D0ACFF7E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AD470C0-29FD-C1B4-6991-A464BCFF2A1D}"/>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A722A690-5C0D-C483-7E36-20E9714F733F}"/>
              </a:ext>
            </a:extLst>
          </p:cNvPr>
          <p:cNvSpPr txBox="1"/>
          <p:nvPr/>
        </p:nvSpPr>
        <p:spPr>
          <a:xfrm>
            <a:off x="290774" y="76200"/>
            <a:ext cx="8853226" cy="39641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министра труда и соцзащиты населения РК от 23.06.20 г № 623312)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Предположим, Работник планирует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июне 2020 года (период для расчета - июнь 2019 - май 2020);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декабре 2020 года (период для расчета - декабрь 2019-ноябрь 2020),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в феврале 2019 работнику было выплачено 1 200 000 тенге за 2018 год,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в феврале 2020 было выплачено 2 000 000 - за 2019 г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Должна ли Компания включать премию в полной сумме или пропорционально отработанному времени, если при ее расчете (в момент выплаты) уже были учтены фактически отработанные в 2018 и 2019 г дни?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Предположим, Работник отработал 222 из 246 дней в 12- месячном периоде, используемом для расчета среднего заработка, а премия, которая была ему выплачена составила 1 200 000 (из положенной по должности 2 000 000 с учетом дней, отработанных в году, за который она начислена).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 втором случае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 декабря 2019 года по февраль 2020 года - 166 666,7 тенге.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премия, выплаченная в феврале 2019 года за 2018г, не учитывается ни в одном вышеуказанных случаях, так как момент выплаты данной премии не входит в расчетный период</a:t>
            </a:r>
          </a:p>
        </p:txBody>
      </p:sp>
      <p:graphicFrame>
        <p:nvGraphicFramePr>
          <p:cNvPr id="2" name="Таблица 1">
            <a:extLst>
              <a:ext uri="{FF2B5EF4-FFF2-40B4-BE49-F238E27FC236}">
                <a16:creationId xmlns:a16="http://schemas.microsoft.com/office/drawing/2014/main" id="{49F349E9-9DF7-F06B-5C32-72D75217E448}"/>
              </a:ext>
            </a:extLst>
          </p:cNvPr>
          <p:cNvGraphicFramePr>
            <a:graphicFrameLocks noGrp="1"/>
          </p:cNvGraphicFramePr>
          <p:nvPr/>
        </p:nvGraphicFramePr>
        <p:xfrm>
          <a:off x="2362200" y="3962400"/>
          <a:ext cx="4495800" cy="2834148"/>
        </p:xfrm>
        <a:graphic>
          <a:graphicData uri="http://schemas.openxmlformats.org/drawingml/2006/table">
            <a:tbl>
              <a:tblPr>
                <a:tableStyleId>{8799B23B-EC83-4686-B30A-512413B5E67A}</a:tableStyleId>
              </a:tblPr>
              <a:tblGrid>
                <a:gridCol w="1266802">
                  <a:extLst>
                    <a:ext uri="{9D8B030D-6E8A-4147-A177-3AD203B41FA5}">
                      <a16:colId xmlns:a16="http://schemas.microsoft.com/office/drawing/2014/main" val="3467128127"/>
                    </a:ext>
                  </a:extLst>
                </a:gridCol>
                <a:gridCol w="1307321">
                  <a:extLst>
                    <a:ext uri="{9D8B030D-6E8A-4147-A177-3AD203B41FA5}">
                      <a16:colId xmlns:a16="http://schemas.microsoft.com/office/drawing/2014/main" val="3177769562"/>
                    </a:ext>
                  </a:extLst>
                </a:gridCol>
                <a:gridCol w="1921677">
                  <a:extLst>
                    <a:ext uri="{9D8B030D-6E8A-4147-A177-3AD203B41FA5}">
                      <a16:colId xmlns:a16="http://schemas.microsoft.com/office/drawing/2014/main" val="2285793108"/>
                    </a:ext>
                  </a:extLst>
                </a:gridCol>
              </a:tblGrid>
              <a:tr h="381489">
                <a:tc>
                  <a:txBody>
                    <a:bodyPr/>
                    <a:lstStyle/>
                    <a:p>
                      <a:pPr algn="ctr" fontAlgn="base">
                        <a:spcAft>
                          <a:spcPts val="0"/>
                        </a:spcAft>
                      </a:pPr>
                      <a:r>
                        <a:rPr lang="ru-RU" sz="1300" b="1" dirty="0">
                          <a:solidFill>
                            <a:srgbClr val="000000"/>
                          </a:solidFill>
                          <a:effectLst/>
                          <a:latin typeface="Times New Roman" panose="02020603050405020304" pitchFamily="18" charset="0"/>
                          <a:cs typeface="Times New Roman" panose="02020603050405020304" pitchFamily="18" charset="0"/>
                        </a:rPr>
                        <a:t>Месяц</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b="1">
                          <a:solidFill>
                            <a:srgbClr val="000000"/>
                          </a:solidFill>
                          <a:effectLst/>
                          <a:latin typeface="Times New Roman" panose="02020603050405020304" pitchFamily="18" charset="0"/>
                          <a:cs typeface="Times New Roman" panose="02020603050405020304" pitchFamily="18" charset="0"/>
                        </a:rPr>
                        <a:t>Заработная плата</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b="1" dirty="0">
                          <a:solidFill>
                            <a:srgbClr val="000000"/>
                          </a:solidFill>
                          <a:effectLst/>
                          <a:latin typeface="Times New Roman" panose="02020603050405020304" pitchFamily="18" charset="0"/>
                          <a:cs typeface="Times New Roman" panose="02020603050405020304" pitchFamily="18" charset="0"/>
                        </a:rPr>
                        <a:t>Учет премии (2019г)</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6830128"/>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Декабрь 2019</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0408657"/>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Январь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dirty="0">
                          <a:solidFill>
                            <a:srgbClr val="000000"/>
                          </a:solidFill>
                          <a:effectLst/>
                          <a:latin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724512"/>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Февраль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dirty="0">
                          <a:solidFill>
                            <a:srgbClr val="000000"/>
                          </a:solidFill>
                          <a:effectLst/>
                          <a:latin typeface="Times New Roman" panose="02020603050405020304" pitchFamily="18" charset="0"/>
                        </a:rPr>
                        <a:t>200 000</a:t>
                      </a: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9717126"/>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Март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dirty="0">
                          <a:solidFill>
                            <a:srgbClr val="000000"/>
                          </a:solidFill>
                          <a:effectLst/>
                          <a:latin typeface="Times New Roman" panose="02020603050405020304" pitchFamily="18" charset="0"/>
                        </a:rPr>
                        <a:t>200 000</a:t>
                      </a: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9443955"/>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Апрель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dirty="0">
                          <a:solidFill>
                            <a:srgbClr val="000000"/>
                          </a:solidFill>
                          <a:effectLst/>
                          <a:latin typeface="Times New Roman" panose="02020603050405020304" pitchFamily="18" charset="0"/>
                        </a:rPr>
                        <a:t>200 000</a:t>
                      </a: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3098103"/>
                  </a:ext>
                </a:extLst>
              </a:tr>
              <a:tr h="203159">
                <a:tc>
                  <a:txBody>
                    <a:bodyPr/>
                    <a:lstStyle/>
                    <a:p>
                      <a:pPr marL="0" marR="0" lvl="0" indent="0" algn="just" defTabSz="914400" rtl="0" eaLnBrk="1" fontAlgn="base" latinLnBrk="0" hangingPunct="1">
                        <a:lnSpc>
                          <a:spcPct val="100000"/>
                        </a:lnSpc>
                        <a:spcBef>
                          <a:spcPts val="0"/>
                        </a:spcBef>
                        <a:spcAft>
                          <a:spcPts val="0"/>
                        </a:spcAft>
                        <a:buClrTx/>
                        <a:buSzTx/>
                        <a:buFontTx/>
                        <a:buNone/>
                        <a:tabLst/>
                        <a:defRPr/>
                      </a:pPr>
                      <a:r>
                        <a:rPr lang="ru-RU" sz="1300" dirty="0">
                          <a:solidFill>
                            <a:srgbClr val="000000"/>
                          </a:solidFill>
                          <a:effectLst/>
                          <a:latin typeface="Times New Roman" panose="02020603050405020304" pitchFamily="18" charset="0"/>
                        </a:rPr>
                        <a:t>Май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8113252"/>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Июнь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9854096"/>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Июль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7592374"/>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Август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767864"/>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Сентябрь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9035243"/>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Октябрь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5276205"/>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Ноябрь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1175111"/>
                  </a:ext>
                </a:extLst>
              </a:tr>
            </a:tbl>
          </a:graphicData>
        </a:graphic>
      </p:graphicFrame>
    </p:spTree>
    <p:extLst>
      <p:ext uri="{BB962C8B-B14F-4D97-AF65-F5344CB8AC3E}">
        <p14:creationId xmlns:p14="http://schemas.microsoft.com/office/powerpoint/2010/main" val="18730247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F0A563-ABF1-8008-DBD5-A4848025E7D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187795B-6D55-92BE-2A43-3EA6CCD4788D}"/>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64CCA495-370D-CFF1-C18F-FC4C5CE315EB}"/>
              </a:ext>
            </a:extLst>
          </p:cNvPr>
          <p:cNvSpPr txBox="1"/>
          <p:nvPr/>
        </p:nvSpPr>
        <p:spPr>
          <a:xfrm>
            <a:off x="290774" y="76200"/>
            <a:ext cx="8853226" cy="419191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министра труда и соцзащиты населения </a:t>
            </a:r>
            <a:r>
              <a:rPr kumimoji="0" lang="ru-RU" sz="148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рк</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от 23.06.20 г № 623312)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Предположим, Работник планирует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июне 2020 года (период для расчета - июнь 2019 - май 2020);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декабре 2020 года (период для расчета - декабрь 2019-ноябрь 2020),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в феврале 2019 работнику было выплачено 1 200 000 тенге за 2018 год,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в феврале 2020 было выплачено 2 000 000 - за 2019 г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Должна ли Компания включать премию в полной сумме или пропорционально отработанному времени, если при ее расчете (в момент выплаты) уже были учтены фактически отработанные в 2018 и 2019 году дни?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Предположим, Работник отработал 222 из 246 дней в 12- месячном периоде, используемом для расчета среднего заработка, а премия, которая была ему выплачена составила 1 200 000 (из положенной по должности 2 000 000 с учетом дней, отработанных в году, за который она начислена).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первом случае, так как событие наступает в июне 2020 года, при расчете средней заработной платы учитывается премия, выплаченная в феврале 2020 года в размере 2 000 000, с момента фактической выплаты в размере 1/12 за каждый месяц, предшествующий месяцу фактической выплаты годовой премии в пределах расчетного периода. </a:t>
            </a:r>
          </a:p>
        </p:txBody>
      </p:sp>
      <p:graphicFrame>
        <p:nvGraphicFramePr>
          <p:cNvPr id="2" name="Таблица 1">
            <a:extLst>
              <a:ext uri="{FF2B5EF4-FFF2-40B4-BE49-F238E27FC236}">
                <a16:creationId xmlns:a16="http://schemas.microsoft.com/office/drawing/2014/main" id="{A9758920-A680-17A6-E9F9-E8BA55FDDE51}"/>
              </a:ext>
            </a:extLst>
          </p:cNvPr>
          <p:cNvGraphicFramePr>
            <a:graphicFrameLocks noGrp="1"/>
          </p:cNvGraphicFramePr>
          <p:nvPr/>
        </p:nvGraphicFramePr>
        <p:xfrm>
          <a:off x="3386926" y="4003081"/>
          <a:ext cx="4385475" cy="2778719"/>
        </p:xfrm>
        <a:graphic>
          <a:graphicData uri="http://schemas.openxmlformats.org/drawingml/2006/table">
            <a:tbl>
              <a:tblPr>
                <a:tableStyleId>{8799B23B-EC83-4686-B30A-512413B5E67A}</a:tableStyleId>
              </a:tblPr>
              <a:tblGrid>
                <a:gridCol w="1156477">
                  <a:extLst>
                    <a:ext uri="{9D8B030D-6E8A-4147-A177-3AD203B41FA5}">
                      <a16:colId xmlns:a16="http://schemas.microsoft.com/office/drawing/2014/main" val="3467128127"/>
                    </a:ext>
                  </a:extLst>
                </a:gridCol>
                <a:gridCol w="1476397">
                  <a:extLst>
                    <a:ext uri="{9D8B030D-6E8A-4147-A177-3AD203B41FA5}">
                      <a16:colId xmlns:a16="http://schemas.microsoft.com/office/drawing/2014/main" val="3177769562"/>
                    </a:ext>
                  </a:extLst>
                </a:gridCol>
                <a:gridCol w="1752601">
                  <a:extLst>
                    <a:ext uri="{9D8B030D-6E8A-4147-A177-3AD203B41FA5}">
                      <a16:colId xmlns:a16="http://schemas.microsoft.com/office/drawing/2014/main" val="2285793108"/>
                    </a:ext>
                  </a:extLst>
                </a:gridCol>
              </a:tblGrid>
              <a:tr h="228600">
                <a:tc>
                  <a:txBody>
                    <a:bodyPr/>
                    <a:lstStyle/>
                    <a:p>
                      <a:pPr algn="ctr" fontAlgn="base">
                        <a:spcAft>
                          <a:spcPts val="0"/>
                        </a:spcAft>
                      </a:pPr>
                      <a:r>
                        <a:rPr lang="ru-RU" sz="1300" b="1" dirty="0">
                          <a:solidFill>
                            <a:srgbClr val="000000"/>
                          </a:solidFill>
                          <a:effectLst/>
                          <a:latin typeface="Times New Roman" panose="02020603050405020304" pitchFamily="18" charset="0"/>
                          <a:cs typeface="Times New Roman" panose="02020603050405020304" pitchFamily="18" charset="0"/>
                        </a:rPr>
                        <a:t>Месяц</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b="1">
                          <a:solidFill>
                            <a:srgbClr val="000000"/>
                          </a:solidFill>
                          <a:effectLst/>
                          <a:latin typeface="Times New Roman" panose="02020603050405020304" pitchFamily="18" charset="0"/>
                          <a:cs typeface="Times New Roman" panose="02020603050405020304" pitchFamily="18" charset="0"/>
                        </a:rPr>
                        <a:t>Заработная плата</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b="1" dirty="0">
                          <a:solidFill>
                            <a:srgbClr val="000000"/>
                          </a:solidFill>
                          <a:effectLst/>
                          <a:latin typeface="Times New Roman" panose="02020603050405020304" pitchFamily="18" charset="0"/>
                          <a:cs typeface="Times New Roman" panose="02020603050405020304" pitchFamily="18" charset="0"/>
                        </a:rPr>
                        <a:t>Учет премии (2019г)</a:t>
                      </a:r>
                      <a:endParaRPr lang="ru-RU" sz="1300" dirty="0">
                        <a:solidFill>
                          <a:srgbClr val="000000"/>
                        </a:solidFill>
                        <a:effectLst/>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6830128"/>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Декабрь 2019</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a:solidFill>
                            <a:srgbClr val="000000"/>
                          </a:solidFill>
                          <a:effectLst/>
                          <a:latin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0408657"/>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Январь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KZ" sz="1300" dirty="0">
                          <a:solidFill>
                            <a:srgbClr val="000000"/>
                          </a:solidFill>
                          <a:effectLst/>
                          <a:latin typeface="Times New Roman" panose="02020603050405020304" pitchFamily="18" charset="0"/>
                        </a:rPr>
                        <a:t>200 000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724512"/>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Февраль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dirty="0">
                          <a:solidFill>
                            <a:srgbClr val="000000"/>
                          </a:solidFill>
                          <a:effectLst/>
                          <a:latin typeface="Times New Roman" panose="02020603050405020304" pitchFamily="18" charset="0"/>
                        </a:rPr>
                        <a:t>200 000</a:t>
                      </a: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166 666,7</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9717126"/>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Март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dirty="0">
                          <a:solidFill>
                            <a:srgbClr val="000000"/>
                          </a:solidFill>
                          <a:effectLst/>
                          <a:latin typeface="Times New Roman" panose="02020603050405020304" pitchFamily="18" charset="0"/>
                        </a:rPr>
                        <a:t>200 000</a:t>
                      </a: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9443955"/>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Апрель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300" dirty="0">
                          <a:solidFill>
                            <a:srgbClr val="000000"/>
                          </a:solidFill>
                          <a:effectLst/>
                          <a:latin typeface="Times New Roman" panose="02020603050405020304" pitchFamily="18" charset="0"/>
                        </a:rPr>
                        <a:t>200 000</a:t>
                      </a: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3098103"/>
                  </a:ext>
                </a:extLst>
              </a:tr>
              <a:tr h="203159">
                <a:tc>
                  <a:txBody>
                    <a:bodyPr/>
                    <a:lstStyle/>
                    <a:p>
                      <a:pPr marL="0" marR="0" lvl="0" indent="0" algn="just" defTabSz="914400" rtl="0" eaLnBrk="1" fontAlgn="base" latinLnBrk="0" hangingPunct="1">
                        <a:lnSpc>
                          <a:spcPct val="100000"/>
                        </a:lnSpc>
                        <a:spcBef>
                          <a:spcPts val="0"/>
                        </a:spcBef>
                        <a:spcAft>
                          <a:spcPts val="0"/>
                        </a:spcAft>
                        <a:buClrTx/>
                        <a:buSzTx/>
                        <a:buFontTx/>
                        <a:buNone/>
                        <a:tabLst/>
                        <a:defRPr/>
                      </a:pPr>
                      <a:r>
                        <a:rPr lang="ru-RU" sz="1300" dirty="0">
                          <a:solidFill>
                            <a:srgbClr val="000000"/>
                          </a:solidFill>
                          <a:effectLst/>
                          <a:latin typeface="Times New Roman" panose="02020603050405020304" pitchFamily="18" charset="0"/>
                        </a:rPr>
                        <a:t>Май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88113252"/>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Июнь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9854096"/>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Июль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7592374"/>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Август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767864"/>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Сентябрь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9035243"/>
                  </a:ext>
                </a:extLst>
              </a:tr>
              <a:tr h="315370">
                <a:tc>
                  <a:txBody>
                    <a:bodyPr/>
                    <a:lstStyle/>
                    <a:p>
                      <a:pPr algn="just" fontAlgn="base">
                        <a:spcAft>
                          <a:spcPts val="0"/>
                        </a:spcAft>
                      </a:pPr>
                      <a:r>
                        <a:rPr lang="ru-RU" sz="1300" dirty="0">
                          <a:solidFill>
                            <a:srgbClr val="000000"/>
                          </a:solidFill>
                          <a:effectLst/>
                          <a:latin typeface="Times New Roman" panose="02020603050405020304" pitchFamily="18" charset="0"/>
                        </a:rPr>
                        <a:t>Октябрь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5276205"/>
                  </a:ext>
                </a:extLst>
              </a:tr>
              <a:tr h="203159">
                <a:tc>
                  <a:txBody>
                    <a:bodyPr/>
                    <a:lstStyle/>
                    <a:p>
                      <a:pPr algn="just" fontAlgn="base">
                        <a:spcAft>
                          <a:spcPts val="0"/>
                        </a:spcAft>
                      </a:pPr>
                      <a:r>
                        <a:rPr lang="ru-RU" sz="1300" dirty="0">
                          <a:solidFill>
                            <a:srgbClr val="000000"/>
                          </a:solidFill>
                          <a:effectLst/>
                          <a:latin typeface="Times New Roman" panose="02020603050405020304" pitchFamily="18" charset="0"/>
                        </a:rPr>
                        <a:t>Ноябрь 2020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200 000</a:t>
                      </a:r>
                      <a:endParaRPr kumimoji="0" lang="ru-KZ" sz="13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endParaRPr lang="ru-KZ" sz="1300" dirty="0">
                        <a:solidFill>
                          <a:srgbClr val="000000"/>
                        </a:solidFill>
                        <a:effectLst/>
                        <a:latin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1175111"/>
                  </a:ext>
                </a:extLst>
              </a:tr>
            </a:tbl>
          </a:graphicData>
        </a:graphic>
      </p:graphicFrame>
    </p:spTree>
    <p:extLst>
      <p:ext uri="{BB962C8B-B14F-4D97-AF65-F5344CB8AC3E}">
        <p14:creationId xmlns:p14="http://schemas.microsoft.com/office/powerpoint/2010/main" val="27676370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8EA22-697D-FB64-3F54-816912C4441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CF4BA3F-8321-0E7E-E5D0-F7D6E1EBF5B2}"/>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D86B607C-8776-CD74-B85C-C55B81EB1026}"/>
              </a:ext>
            </a:extLst>
          </p:cNvPr>
          <p:cNvSpPr txBox="1"/>
          <p:nvPr/>
        </p:nvSpPr>
        <p:spPr>
          <a:xfrm>
            <a:off x="290774" y="203365"/>
            <a:ext cx="8700825" cy="55399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должен дать согласие на удержание начисленных и выплаченным ему отпускных из заработной платы, приходящиеся на дни неиспользованного отпуска вследствие временной нетрудоспособности (при условии, что установлена договоренность переноса неиспользованных дней отпуска).</a:t>
            </a: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Какой порядок продления или перенесения отпуска?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Работнику необходимо уведомить о переносе необходимо до выхода из отпуска во время наступившей нетрудоспособности.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будет производиться оплата в таких случаях?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Оплачивается больничный.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Необходимо вернуть начисленные отпускные и оплатить больничные дни, а при переносе отпуска снова начислить отпускные дни?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Выплаченную среднюю заработную плату за перенесенные дни отпуска, согласно статье 115 Кодекса, необходимо удержать из заработной платы работника. Работник должен дать согласие на удержание. Снова начислить отпускные при наступлении переноса отпуска.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Какой документ будет считаться основанием для переноса и оплаты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Заявление работника-Приказ на перенос отпуска и удержание отпускных.</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7826951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74486-89B6-71DC-18E0-2CA8A03B9EB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4890D14-E6B3-05E9-D860-7A51277A36C1}"/>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 name="TextBox 5">
            <a:extLst>
              <a:ext uri="{FF2B5EF4-FFF2-40B4-BE49-F238E27FC236}">
                <a16:creationId xmlns:a16="http://schemas.microsoft.com/office/drawing/2014/main" id="{6CB5FBD7-7F09-E164-836D-C3FC65712F6C}"/>
              </a:ext>
            </a:extLst>
          </p:cNvPr>
          <p:cNvSpPr txBox="1"/>
          <p:nvPr/>
        </p:nvSpPr>
        <p:spPr>
          <a:xfrm>
            <a:off x="228600" y="228600"/>
            <a:ext cx="8915400" cy="67803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Особенности исчисления средней заработной платы за время перерывов для кормления ребенка/детей</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Согласно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ст. 100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ТК РК работодатель обязан предоставить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отпуск без сохранения заработной платы работнику по уходу за ребенком до достижения им возраста 3 лет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по выбору родителей - матери либо отцу ребенка;</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Отпуск без сохранения заработной платы по уходу за ребенком до достижения им возраста 3 лет предоставляется на основании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письменного заявления работника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 указанием его продолжительности и предоставлением свидетельства о рождении или другого документа, подтверждающего факт рождения ребенка.</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 время отпуска без сохранения заработной платы по уходу за ребенком до достижения им возраста 3 лет за работником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сохраняется место работы (должность).</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Работник может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использовать отпуск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по уходу за ребенком до достижения им возраста трех лет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полностью или по частям.</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случае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выхода на работу до истечения отпуска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без сохранения заработной платы по уходу за ребенком до достижения им возраста 3х лет работник обязан уведомить работодателя о своем намерении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за месяц до начала работы</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 основании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ст. 82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ТК РК:</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«3. Работающим женщинам, имеющим детей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возрасте до 1,5 лет</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отцам (усыновителям, удочерителям), воспитывающим детей в возрасте до 1,5 лет без матери, предоставляются дополнительные перерывы для кормления ребенка (детей)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не реже чем через каждые 3 часа работы:</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 имеющим одного ребенка, - каждый перерыв не менее 30-и минут;</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 имеющим двух или более детей, - каждый перерыв не менее 1-го часа.</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4. Перерывы для кормления ребенка (детей) по заявлению работника, указанного в п 3 настоящей статьи, присоединяются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к перерыву для отдыха и приема пищи либо суммированные перерывы предоставляются в начале или конце рабочего дня (смены).</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5. Перерывы для кормления ребенка (детей) включаются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рабочее время</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За время перерывов женщинам, отцам, усыновителям (удочерителям)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сохраняется средняя заработная плата»</a:t>
            </a: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269705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13B16-2F5C-55F0-4800-7F0ECED3E56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D1239E4-65ED-0E8C-81F8-06C6F0ADF9B5}"/>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45C37944-0361-9993-CC0B-20103DC8B2DD}"/>
              </a:ext>
            </a:extLst>
          </p:cNvPr>
          <p:cNvSpPr txBox="1"/>
          <p:nvPr/>
        </p:nvSpPr>
        <p:spPr>
          <a:xfrm>
            <a:off x="304800" y="152400"/>
            <a:ext cx="8686800" cy="6013954"/>
          </a:xfrm>
          <a:prstGeom prst="rect">
            <a:avLst/>
          </a:prstGeom>
          <a:noFill/>
        </p:spPr>
        <p:txBody>
          <a:bodyPr wrap="square">
            <a:spAutoFit/>
          </a:bodyPr>
          <a:lstStyle/>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Согласно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ст. 70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ТК РК работодатель по письменному заявлению беременной женщины, одного из родителей (усыновителя, удочерителя), имеющего ребенка (детей) в возрасте до 3-х лет, а также работника, осуществляющего уход за больным членом семьи в соответствии с медицинским заключением,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обязан установить им режим неполного рабочего времени</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табеле учета рабочего времени</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 связи с тем, что 1 час будет оплачен сотруднице отдельно путем расчета средней заработной платы, необходимо указывать 7 часов отработанного времени, при этом основанием для начисления средней заработной платы за часы перерывов в работе, предоставленные на кормление ребенка будет служить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приказ руководителя</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Ситуация.</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Работница вышла на работу в </a:t>
            </a:r>
            <a:r>
              <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июле 2021 года</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асчетным</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периодом будет являться период с </a:t>
            </a:r>
            <a:r>
              <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июля 2020 года по июнь 2021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года. </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Так как в это период работнице не начислялась заработная плата, то будем рассматривать период должен рассматриваться период фактически отработанного времени у работодателя, предшествовавшего расчетному периоду, то есть с июля 2019 года по март 2020 года.</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За этот период начислена зарплата в размере </a:t>
            </a:r>
            <a:r>
              <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1 050 000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тенге:</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оклад - 100 000 тенге × 9 месяцев = 900 000 тенге;</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квартальные премии - 50 000 × 3 квартала - 150 000 тенге.</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Предположим, что работница отработала полностью период с июля 2019 года по март 2020 года. </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При пятидневной рабочей неделе работница отработала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182</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рабочих дня: в соответствии с балансом рабочего времени в 2019 году отработано 125, а в 2020 году - 57 рабочих дня.</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Таким образом, среднедневной заработок работницы составил 1 050 000 / 182 = 5 769 тенге.</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KZ" sz="148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37496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0AEDC-6364-DC95-9187-46D4F35DD3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DCFE6BD-3FF1-895E-6234-7653C0F774F1}"/>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2D84552F-6535-7B9F-4769-67014F24C9A0}"/>
              </a:ext>
            </a:extLst>
          </p:cNvPr>
          <p:cNvSpPr txBox="1"/>
          <p:nvPr/>
        </p:nvSpPr>
        <p:spPr>
          <a:xfrm>
            <a:off x="304800" y="152400"/>
            <a:ext cx="8686800" cy="4419671"/>
          </a:xfrm>
          <a:prstGeom prst="rect">
            <a:avLst/>
          </a:prstGeom>
          <a:noFill/>
        </p:spPr>
        <p:txBody>
          <a:bodyPr wrap="square">
            <a:spAutoFit/>
          </a:bodyPr>
          <a:lstStyle/>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Общее количество часов, приходящихся на периоды кормления ребенка за месяц, нужно перевести в рабочие дни. </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июле 2021 года - 22 рабочих дня, и этот месяц работница отработала полностью. </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Работнице надо оплатить дополнительный перерыв для кормления ребенка, составивший за месяц 33 часа.</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Разделим 33 часа на 8 часов и получим 4,13 рабочих дня. </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a:t>
            </a:r>
            <a:r>
              <a:rPr kumimoji="0" lang="ru-RU" sz="148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mn-cs"/>
              </a:rPr>
              <a:t>редний</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дневной заработок работницы - 4,13 × 5 769  = 23 826 тенге за время дополнительного перерывая для кормления ребенка в июле 2021 года.</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Данной работнице за рабочие часы будет начислен оклад в июле 2021 года в следующем размере:</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дневной заработок (оклад) работницы в июле - 100 000 тенге / 22 дня = 4 545 тенге;</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оклад за 17,87 дня (22 - 4,13): 4 545 × 17,87 = 81 219 тенге.</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Такой алгоритм применяется ежемесячно до тех пор, пока работница будет использовать перерывы для кормления малыша.</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KZ" sz="148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99384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B4A7F-66E7-C56B-93D3-571B3437D28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5677B74-08D0-0A33-B27D-E1E6A3E3D976}"/>
              </a:ext>
            </a:extLst>
          </p:cNvPr>
          <p:cNvSpPr txBox="1"/>
          <p:nvPr/>
        </p:nvSpPr>
        <p:spPr>
          <a:xfrm>
            <a:off x="381000" y="396758"/>
            <a:ext cx="8610600" cy="3413242"/>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организации пятидневная 40-часовая рабочая неделя.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январе 2023 года работнику предоставлен трудовой отпуск на 24 календарных дня, на которые выпадает 18 рабочих дней. Оклад работника составляет 190 000 тенге. Известна следующая информация по работнику в течение 2022 года: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марте 2022 года работник находился на </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больничном</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5 рабочих дней, за которые ему было начислено пособие по временной нетрудоспособности в сумме 20 000 тенге;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апреле 2022 года работнику было выплачена </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поощрительная выплата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связи с его юбилеем в сумме 55 000 тенге;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июне 2022 года работник был </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командирован</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 приказу руководителя с компенсацией командировочных расходов в сумме 52 000 тенге;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августе 2022 года работнику был предоставлен </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отпуск без содержания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10 раб. дней;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Сумма отпускных? </a:t>
            </a:r>
            <a:endParaRPr kumimoji="0" lang="ru-KZ"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2208117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5A7BD-D0D1-CFBE-ECFC-43759D8AED4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FE24455-B0C2-4B09-4941-36BABFB5B001}"/>
              </a:ext>
            </a:extLst>
          </p:cNvPr>
          <p:cNvSpPr txBox="1"/>
          <p:nvPr/>
        </p:nvSpPr>
        <p:spPr>
          <a:xfrm>
            <a:off x="381000" y="0"/>
            <a:ext cx="8610600" cy="2803844"/>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 typeface="Arial" charset="0"/>
              <a:buNone/>
              <a:tabLst/>
              <a:defRPr/>
            </a:pPr>
            <a:r>
              <a:rPr kumimoji="0" lang="ru-RU" sz="130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организации пятидневная 40-часовая рабочая неделя.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январе 2023 года работнику предоставлен трудовой отпуск на 24 календарных дня, на которые выпадает 18 рабочих дней. Оклад работника составляет 190 000 тенге.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марте 2022г работник находился на </a:t>
            </a:r>
            <a:r>
              <a:rPr kumimoji="0" lang="ru-RU" sz="13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больничном</a:t>
            </a: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5 рабочих дней, пособие по временной нетрудоспособности в сумме 20 000 тенге;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апреле 2022г работнику было выплачена </a:t>
            </a:r>
            <a:r>
              <a:rPr kumimoji="0" lang="ru-RU" sz="13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поощрительная выплата </a:t>
            </a: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связи с его юбилеем в сумме 55 000 тн;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июне 2022г работник был </a:t>
            </a:r>
            <a:r>
              <a:rPr kumimoji="0" lang="ru-RU" sz="13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командирован</a:t>
            </a: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 приказу руководителя с компенсацией командировочных 52 000 тн;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августе 2022 года работнику был предоставлен </a:t>
            </a:r>
            <a:r>
              <a:rPr kumimoji="0" lang="ru-RU" sz="13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отпуск без содержания </a:t>
            </a: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10 раб. дней;     </a:t>
            </a:r>
            <a:endParaRPr kumimoji="0" lang="ru-RU" sz="13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Рассчитаем средний дневной заработок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2 139 523 /230 раб. дн. = 9 302,27тенге/раб. дн.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Средняя заработная плата (отпускные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9 302,27/раб. дн. × 18 раб. дн. = 167 440,93тенге. </a:t>
            </a:r>
            <a:endParaRPr kumimoji="0" lang="ru-KZ"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2" name="Таблица 1">
            <a:extLst>
              <a:ext uri="{FF2B5EF4-FFF2-40B4-BE49-F238E27FC236}">
                <a16:creationId xmlns:a16="http://schemas.microsoft.com/office/drawing/2014/main" id="{A788FFA8-CCD4-48DF-A555-A946AF10F170}"/>
              </a:ext>
            </a:extLst>
          </p:cNvPr>
          <p:cNvGraphicFramePr>
            <a:graphicFrameLocks noGrp="1"/>
          </p:cNvGraphicFramePr>
          <p:nvPr>
            <p:extLst>
              <p:ext uri="{D42A27DB-BD31-4B8C-83A1-F6EECF244321}">
                <p14:modId xmlns:p14="http://schemas.microsoft.com/office/powerpoint/2010/main" val="3685136670"/>
              </p:ext>
            </p:extLst>
          </p:nvPr>
        </p:nvGraphicFramePr>
        <p:xfrm>
          <a:off x="1600200" y="2895600"/>
          <a:ext cx="5778641" cy="3893820"/>
        </p:xfrm>
        <a:graphic>
          <a:graphicData uri="http://schemas.openxmlformats.org/drawingml/2006/table">
            <a:tbl>
              <a:tblPr firstRow="1" bandRow="1">
                <a:tableStyleId>{8799B23B-EC83-4686-B30A-512413B5E67A}</a:tableStyleId>
              </a:tblPr>
              <a:tblGrid>
                <a:gridCol w="1268430">
                  <a:extLst>
                    <a:ext uri="{9D8B030D-6E8A-4147-A177-3AD203B41FA5}">
                      <a16:colId xmlns:a16="http://schemas.microsoft.com/office/drawing/2014/main" val="1557310633"/>
                    </a:ext>
                  </a:extLst>
                </a:gridCol>
                <a:gridCol w="2187954">
                  <a:extLst>
                    <a:ext uri="{9D8B030D-6E8A-4147-A177-3AD203B41FA5}">
                      <a16:colId xmlns:a16="http://schemas.microsoft.com/office/drawing/2014/main" val="1866904498"/>
                    </a:ext>
                  </a:extLst>
                </a:gridCol>
                <a:gridCol w="2322257">
                  <a:extLst>
                    <a:ext uri="{9D8B030D-6E8A-4147-A177-3AD203B41FA5}">
                      <a16:colId xmlns:a16="http://schemas.microsoft.com/office/drawing/2014/main" val="708633499"/>
                    </a:ext>
                  </a:extLst>
                </a:gridCol>
              </a:tblGrid>
              <a:tr h="278130">
                <a:tc>
                  <a:txBody>
                    <a:bodyPr/>
                    <a:lstStyle/>
                    <a:p>
                      <a:r>
                        <a:rPr lang="ru-RU" sz="1300" dirty="0">
                          <a:latin typeface="Times New Roman" panose="02020603050405020304" pitchFamily="18" charset="0"/>
                          <a:cs typeface="Times New Roman" panose="02020603050405020304" pitchFamily="18" charset="0"/>
                        </a:rPr>
                        <a:t>Месяц</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Фактические рабочие дни</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Начисленная зарплата</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0455327"/>
                  </a:ext>
                </a:extLst>
              </a:tr>
              <a:tr h="278130">
                <a:tc>
                  <a:txBody>
                    <a:bodyPr/>
                    <a:lstStyle/>
                    <a:p>
                      <a:r>
                        <a:rPr lang="ru-RU" sz="1300" dirty="0">
                          <a:latin typeface="Times New Roman" panose="02020603050405020304" pitchFamily="18" charset="0"/>
                          <a:cs typeface="Times New Roman" panose="02020603050405020304" pitchFamily="18" charset="0"/>
                        </a:rPr>
                        <a:t>Январь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18 из 18</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8339166"/>
                  </a:ext>
                </a:extLst>
              </a:tr>
              <a:tr h="278130">
                <a:tc>
                  <a:txBody>
                    <a:bodyPr/>
                    <a:lstStyle/>
                    <a:p>
                      <a:r>
                        <a:rPr lang="ru-RU" sz="1300" dirty="0">
                          <a:latin typeface="Times New Roman" panose="02020603050405020304" pitchFamily="18" charset="0"/>
                          <a:cs typeface="Times New Roman" panose="02020603050405020304" pitchFamily="18" charset="0"/>
                        </a:rPr>
                        <a:t>Февраль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20 из 20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8756766"/>
                  </a:ext>
                </a:extLst>
              </a:tr>
              <a:tr h="278130">
                <a:tc>
                  <a:txBody>
                    <a:bodyPr/>
                    <a:lstStyle/>
                    <a:p>
                      <a:r>
                        <a:rPr lang="ru-RU" sz="1300" dirty="0">
                          <a:latin typeface="Times New Roman" panose="02020603050405020304" pitchFamily="18" charset="0"/>
                          <a:cs typeface="Times New Roman" panose="02020603050405020304" pitchFamily="18" charset="0"/>
                        </a:rPr>
                        <a:t>Март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1" dirty="0">
                          <a:latin typeface="Times New Roman" panose="02020603050405020304" pitchFamily="18" charset="0"/>
                          <a:cs typeface="Times New Roman" panose="02020603050405020304" pitchFamily="18" charset="0"/>
                        </a:rPr>
                        <a:t>14</a:t>
                      </a:r>
                      <a:r>
                        <a:rPr lang="ru-RU" sz="1300" dirty="0">
                          <a:latin typeface="Times New Roman" panose="02020603050405020304" pitchFamily="18" charset="0"/>
                          <a:cs typeface="Times New Roman" panose="02020603050405020304" pitchFamily="18" charset="0"/>
                        </a:rPr>
                        <a:t> из 19 </a:t>
                      </a:r>
                      <a:r>
                        <a:rPr lang="ru-RU" sz="1000" dirty="0">
                          <a:latin typeface="Times New Roman" panose="02020603050405020304" pitchFamily="18" charset="0"/>
                          <a:cs typeface="Times New Roman" panose="02020603050405020304" pitchFamily="18" charset="0"/>
                        </a:rPr>
                        <a:t>без 5 рабочих</a:t>
                      </a:r>
                      <a:endParaRPr lang="ru-KZ" sz="10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140 000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7332485"/>
                  </a:ext>
                </a:extLst>
              </a:tr>
              <a:tr h="278130">
                <a:tc>
                  <a:txBody>
                    <a:bodyPr/>
                    <a:lstStyle/>
                    <a:p>
                      <a:r>
                        <a:rPr lang="ru-RU" sz="1300" dirty="0">
                          <a:latin typeface="Times New Roman" panose="02020603050405020304" pitchFamily="18" charset="0"/>
                          <a:cs typeface="Times New Roman" panose="02020603050405020304" pitchFamily="18" charset="0"/>
                        </a:rPr>
                        <a:t>Апрель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22 из 22</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 </a:t>
                      </a:r>
                      <a:r>
                        <a:rPr lang="ru-RU" sz="1000" dirty="0">
                          <a:latin typeface="Times New Roman" panose="02020603050405020304" pitchFamily="18" charset="0"/>
                          <a:cs typeface="Times New Roman" panose="02020603050405020304" pitchFamily="18" charset="0"/>
                        </a:rPr>
                        <a:t>в т.ч 55 000</a:t>
                      </a:r>
                      <a:endParaRPr lang="ru-KZ" sz="10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2713798"/>
                  </a:ext>
                </a:extLst>
              </a:tr>
              <a:tr h="278130">
                <a:tc>
                  <a:txBody>
                    <a:bodyPr/>
                    <a:lstStyle/>
                    <a:p>
                      <a:r>
                        <a:rPr lang="ru-RU" sz="1300" dirty="0">
                          <a:latin typeface="Times New Roman" panose="02020603050405020304" pitchFamily="18" charset="0"/>
                          <a:cs typeface="Times New Roman" panose="02020603050405020304" pitchFamily="18" charset="0"/>
                        </a:rPr>
                        <a:t>Май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18 из 18</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531895"/>
                  </a:ext>
                </a:extLst>
              </a:tr>
              <a:tr h="278130">
                <a:tc>
                  <a:txBody>
                    <a:bodyPr/>
                    <a:lstStyle/>
                    <a:p>
                      <a:r>
                        <a:rPr lang="ru-RU" sz="1300" dirty="0">
                          <a:latin typeface="Times New Roman" panose="02020603050405020304" pitchFamily="18" charset="0"/>
                          <a:cs typeface="Times New Roman" panose="02020603050405020304" pitchFamily="18" charset="0"/>
                        </a:rPr>
                        <a:t>Июнь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22 из 22</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4027216"/>
                  </a:ext>
                </a:extLst>
              </a:tr>
              <a:tr h="278130">
                <a:tc>
                  <a:txBody>
                    <a:bodyPr/>
                    <a:lstStyle/>
                    <a:p>
                      <a:r>
                        <a:rPr lang="ru-RU" sz="1300" dirty="0">
                          <a:latin typeface="Times New Roman" panose="02020603050405020304" pitchFamily="18" charset="0"/>
                          <a:cs typeface="Times New Roman" panose="02020603050405020304" pitchFamily="18" charset="0"/>
                        </a:rPr>
                        <a:t>Июль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20 из 20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1185306"/>
                  </a:ext>
                </a:extLst>
              </a:tr>
              <a:tr h="278130">
                <a:tc>
                  <a:txBody>
                    <a:bodyPr/>
                    <a:lstStyle/>
                    <a:p>
                      <a:r>
                        <a:rPr lang="ru-RU" sz="1300" dirty="0">
                          <a:latin typeface="Times New Roman" panose="02020603050405020304" pitchFamily="18" charset="0"/>
                          <a:cs typeface="Times New Roman" panose="02020603050405020304" pitchFamily="18" charset="0"/>
                        </a:rPr>
                        <a:t>Август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1" dirty="0">
                          <a:latin typeface="Times New Roman" panose="02020603050405020304" pitchFamily="18" charset="0"/>
                          <a:cs typeface="Times New Roman" panose="02020603050405020304" pitchFamily="18" charset="0"/>
                        </a:rPr>
                        <a:t>11</a:t>
                      </a:r>
                      <a:r>
                        <a:rPr lang="ru-RU" sz="1300" dirty="0">
                          <a:latin typeface="Times New Roman" panose="02020603050405020304" pitchFamily="18" charset="0"/>
                          <a:cs typeface="Times New Roman" panose="02020603050405020304" pitchFamily="18" charset="0"/>
                        </a:rPr>
                        <a:t> из 21 </a:t>
                      </a:r>
                      <a:r>
                        <a:rPr lang="ru-RU" sz="1000" dirty="0">
                          <a:latin typeface="Times New Roman" panose="02020603050405020304" pitchFamily="18" charset="0"/>
                          <a:cs typeface="Times New Roman" panose="02020603050405020304" pitchFamily="18" charset="0"/>
                        </a:rPr>
                        <a:t>без 10 раб.</a:t>
                      </a:r>
                      <a:endParaRPr lang="ru-KZ" sz="10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99 523</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3485929"/>
                  </a:ext>
                </a:extLst>
              </a:tr>
              <a:tr h="278130">
                <a:tc>
                  <a:txBody>
                    <a:bodyPr/>
                    <a:lstStyle/>
                    <a:p>
                      <a:r>
                        <a:rPr lang="ru-RU" sz="1300" dirty="0">
                          <a:latin typeface="Times New Roman" panose="02020603050405020304" pitchFamily="18" charset="0"/>
                          <a:cs typeface="Times New Roman" panose="02020603050405020304" pitchFamily="18" charset="0"/>
                        </a:rPr>
                        <a:t>Сентябрь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22 из 22</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5601967"/>
                  </a:ext>
                </a:extLst>
              </a:tr>
              <a:tr h="278130">
                <a:tc>
                  <a:txBody>
                    <a:bodyPr/>
                    <a:lstStyle/>
                    <a:p>
                      <a:r>
                        <a:rPr lang="ru-RU" sz="1300" dirty="0">
                          <a:latin typeface="Times New Roman" panose="02020603050405020304" pitchFamily="18" charset="0"/>
                          <a:cs typeface="Times New Roman" panose="02020603050405020304" pitchFamily="18" charset="0"/>
                        </a:rPr>
                        <a:t>Октябрь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21 из 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1789576"/>
                  </a:ext>
                </a:extLst>
              </a:tr>
              <a:tr h="278130">
                <a:tc>
                  <a:txBody>
                    <a:bodyPr/>
                    <a:lstStyle/>
                    <a:p>
                      <a:r>
                        <a:rPr lang="ru-RU" sz="1300" dirty="0">
                          <a:latin typeface="Times New Roman" panose="02020603050405020304" pitchFamily="18" charset="0"/>
                          <a:cs typeface="Times New Roman" panose="02020603050405020304" pitchFamily="18" charset="0"/>
                        </a:rPr>
                        <a:t>Ноябрь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22 из 22</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5173841"/>
                  </a:ext>
                </a:extLst>
              </a:tr>
              <a:tr h="278130">
                <a:tc>
                  <a:txBody>
                    <a:bodyPr/>
                    <a:lstStyle/>
                    <a:p>
                      <a:r>
                        <a:rPr lang="ru-RU" sz="1300" dirty="0">
                          <a:latin typeface="Times New Roman" panose="02020603050405020304" pitchFamily="18" charset="0"/>
                          <a:cs typeface="Times New Roman" panose="02020603050405020304" pitchFamily="18" charset="0"/>
                        </a:rPr>
                        <a:t>Декабрь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20 из 20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190 000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8581047"/>
                  </a:ext>
                </a:extLst>
              </a:tr>
              <a:tr h="278130">
                <a:tc>
                  <a:txBody>
                    <a:bodyPr/>
                    <a:lstStyle/>
                    <a:p>
                      <a:r>
                        <a:rPr lang="ru-RU" sz="1300" b="1" dirty="0">
                          <a:latin typeface="Times New Roman" panose="02020603050405020304" pitchFamily="18" charset="0"/>
                          <a:cs typeface="Times New Roman" panose="02020603050405020304" pitchFamily="18" charset="0"/>
                        </a:rPr>
                        <a:t>Итого:</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1" dirty="0">
                          <a:latin typeface="Times New Roman" panose="02020603050405020304" pitchFamily="18" charset="0"/>
                          <a:cs typeface="Times New Roman" panose="02020603050405020304" pitchFamily="18" charset="0"/>
                        </a:rPr>
                        <a:t>230 из 245</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1" dirty="0">
                          <a:latin typeface="Times New Roman" panose="02020603050405020304" pitchFamily="18" charset="0"/>
                          <a:cs typeface="Times New Roman" panose="02020603050405020304" pitchFamily="18" charset="0"/>
                        </a:rPr>
                        <a:t>2 139 523</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0882539"/>
                  </a:ext>
                </a:extLst>
              </a:tr>
            </a:tbl>
          </a:graphicData>
        </a:graphic>
      </p:graphicFrame>
    </p:spTree>
    <p:extLst>
      <p:ext uri="{BB962C8B-B14F-4D97-AF65-F5344CB8AC3E}">
        <p14:creationId xmlns:p14="http://schemas.microsoft.com/office/powerpoint/2010/main" val="5722465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A3278-1208-EAA3-2326-B866C2E01CB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7904368-C649-1566-70DE-5468F8F6C158}"/>
              </a:ext>
            </a:extLst>
          </p:cNvPr>
          <p:cNvSpPr txBox="1"/>
          <p:nvPr/>
        </p:nvSpPr>
        <p:spPr>
          <a:xfrm>
            <a:off x="381000" y="396758"/>
            <a:ext cx="8458200" cy="2902333"/>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Сотрудник, работающий в организации уже несколько лет, в конце мая 2023 года обратился с заявлением о предоставлении ему трудового оплачиваемого отпуска продолжительностью 24 календарных дня с 1 июня 2023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согласен на предоставление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течение рабочего года с 01.06.2022 по 31.05.2023 (а именно за этот рабочий год работнику предоставляется отпуск), с работником произошли следующие события: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Определить количество дней отпуска, на которое может рассчитывать работник</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Сколько дней отпуска следует предоставить работнику, если время фактической работы всего 2 месяца?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803407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9DBBC-CCD7-EF42-ADAD-4B61A58C686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8F35103-E579-63FC-60E8-E7D0205DAE06}"/>
              </a:ext>
            </a:extLst>
          </p:cNvPr>
          <p:cNvSpPr txBox="1"/>
          <p:nvPr/>
        </p:nvSpPr>
        <p:spPr>
          <a:xfrm>
            <a:off x="381000" y="76200"/>
            <a:ext cx="8458200" cy="2391424"/>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Сотрудник, работающий в организации уже несколько лет, в конце мая 2023 года обратился с заявлением о предоставлении ему трудового оплачиваемого отпуска продолжительностью 24 календарных дня с 1 июня 2023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согласен на предоставление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течение рабочего года с 01.06.2022 по 31.05.2023 (а именно за этот рабочий год работнику предоставляется отпуск), с работником произошли следующие события: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Сколько дней отпуска следует предоставить работнику, если время фактической работы всего 2 месяца?</a:t>
            </a:r>
            <a:endParaRPr kumimoji="0" lang="ru-KZ"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2" name="Таблица 1">
            <a:extLst>
              <a:ext uri="{FF2B5EF4-FFF2-40B4-BE49-F238E27FC236}">
                <a16:creationId xmlns:a16="http://schemas.microsoft.com/office/drawing/2014/main" id="{1E73DE2A-3FB1-B677-DA40-225D95B2E433}"/>
              </a:ext>
            </a:extLst>
          </p:cNvPr>
          <p:cNvGraphicFramePr>
            <a:graphicFrameLocks noGrp="1"/>
          </p:cNvGraphicFramePr>
          <p:nvPr>
            <p:extLst>
              <p:ext uri="{D42A27DB-BD31-4B8C-83A1-F6EECF244321}">
                <p14:modId xmlns:p14="http://schemas.microsoft.com/office/powerpoint/2010/main" val="3102409790"/>
              </p:ext>
            </p:extLst>
          </p:nvPr>
        </p:nvGraphicFramePr>
        <p:xfrm>
          <a:off x="2819400" y="2514600"/>
          <a:ext cx="5867400" cy="3860292"/>
        </p:xfrm>
        <a:graphic>
          <a:graphicData uri="http://schemas.openxmlformats.org/drawingml/2006/table">
            <a:tbl>
              <a:tblPr firstRow="1" bandRow="1">
                <a:tableStyleId>{8799B23B-EC83-4686-B30A-512413B5E67A}</a:tableStyleId>
              </a:tblPr>
              <a:tblGrid>
                <a:gridCol w="1130283">
                  <a:extLst>
                    <a:ext uri="{9D8B030D-6E8A-4147-A177-3AD203B41FA5}">
                      <a16:colId xmlns:a16="http://schemas.microsoft.com/office/drawing/2014/main" val="1717939812"/>
                    </a:ext>
                  </a:extLst>
                </a:gridCol>
                <a:gridCol w="4737117">
                  <a:extLst>
                    <a:ext uri="{9D8B030D-6E8A-4147-A177-3AD203B41FA5}">
                      <a16:colId xmlns:a16="http://schemas.microsoft.com/office/drawing/2014/main" val="2815306339"/>
                    </a:ext>
                  </a:extLst>
                </a:gridCol>
              </a:tblGrid>
              <a:tr h="297180">
                <a:tc>
                  <a:txBody>
                    <a:bodyPr/>
                    <a:lstStyle/>
                    <a:p>
                      <a:r>
                        <a:rPr lang="ru-RU" sz="1480" dirty="0">
                          <a:latin typeface="Times New Roman" panose="02020603050405020304" pitchFamily="18" charset="0"/>
                          <a:cs typeface="Times New Roman" panose="02020603050405020304" pitchFamily="18" charset="0"/>
                        </a:rPr>
                        <a:t>Месяц</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Событие</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067329"/>
                  </a:ext>
                </a:extLst>
              </a:tr>
              <a:tr h="297180">
                <a:tc>
                  <a:txBody>
                    <a:bodyPr/>
                    <a:lstStyle/>
                    <a:p>
                      <a:r>
                        <a:rPr lang="ru-RU" sz="1480" dirty="0">
                          <a:latin typeface="Times New Roman" panose="02020603050405020304" pitchFamily="18" charset="0"/>
                          <a:cs typeface="Times New Roman" panose="02020603050405020304" pitchFamily="18" charset="0"/>
                        </a:rPr>
                        <a:t>Июнь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Фактическая работа</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618984"/>
                  </a:ext>
                </a:extLst>
              </a:tr>
              <a:tr h="297180">
                <a:tc>
                  <a:txBody>
                    <a:bodyPr/>
                    <a:lstStyle/>
                    <a:p>
                      <a:r>
                        <a:rPr lang="ru-RU" sz="1480" dirty="0">
                          <a:latin typeface="Times New Roman" panose="02020603050405020304" pitchFamily="18" charset="0"/>
                          <a:cs typeface="Times New Roman" panose="02020603050405020304" pitchFamily="18" charset="0"/>
                        </a:rPr>
                        <a:t>Июль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Оплачиваемый трудовой отпуск</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5962192"/>
                  </a:ext>
                </a:extLst>
              </a:tr>
              <a:tr h="297180">
                <a:tc>
                  <a:txBody>
                    <a:bodyPr/>
                    <a:lstStyle/>
                    <a:p>
                      <a:r>
                        <a:rPr lang="ru-RU" sz="1480" dirty="0">
                          <a:latin typeface="Times New Roman" panose="02020603050405020304" pitchFamily="18" charset="0"/>
                          <a:cs typeface="Times New Roman" panose="02020603050405020304" pitchFamily="18" charset="0"/>
                        </a:rPr>
                        <a:t>Август</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Учебный отпуск оплачиваемый</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5348502"/>
                  </a:ext>
                </a:extLst>
              </a:tr>
              <a:tr h="297180">
                <a:tc>
                  <a:txBody>
                    <a:bodyPr/>
                    <a:lstStyle/>
                    <a:p>
                      <a:r>
                        <a:rPr lang="ru-RU" sz="1480" dirty="0">
                          <a:latin typeface="Times New Roman" panose="02020603050405020304" pitchFamily="18" charset="0"/>
                          <a:cs typeface="Times New Roman" panose="02020603050405020304" pitchFamily="18" charset="0"/>
                        </a:rPr>
                        <a:t>Сентябрь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480" dirty="0">
                          <a:latin typeface="Times New Roman" panose="02020603050405020304" pitchFamily="18" charset="0"/>
                          <a:cs typeface="Times New Roman" panose="02020603050405020304" pitchFamily="18" charset="0"/>
                        </a:rPr>
                        <a:t>Простой по вине работодателя</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1708327"/>
                  </a:ext>
                </a:extLst>
              </a:tr>
              <a:tr h="297180">
                <a:tc>
                  <a:txBody>
                    <a:bodyPr/>
                    <a:lstStyle/>
                    <a:p>
                      <a:r>
                        <a:rPr lang="ru-RU" sz="1480" dirty="0">
                          <a:latin typeface="Times New Roman" panose="02020603050405020304" pitchFamily="18" charset="0"/>
                          <a:cs typeface="Times New Roman" panose="02020603050405020304" pitchFamily="18" charset="0"/>
                        </a:rPr>
                        <a:t>Октябрь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KZ" dirty="0"/>
                    </a:p>
                  </a:txBody>
                  <a:tcPr/>
                </a:tc>
                <a:extLst>
                  <a:ext uri="{0D108BD9-81ED-4DB2-BD59-A6C34878D82A}">
                    <a16:rowId xmlns:a16="http://schemas.microsoft.com/office/drawing/2014/main" val="3719007117"/>
                  </a:ext>
                </a:extLst>
              </a:tr>
              <a:tr h="297180">
                <a:tc>
                  <a:txBody>
                    <a:bodyPr/>
                    <a:lstStyle/>
                    <a:p>
                      <a:r>
                        <a:rPr lang="ru-RU" sz="1480" dirty="0">
                          <a:latin typeface="Times New Roman" panose="02020603050405020304" pitchFamily="18" charset="0"/>
                          <a:cs typeface="Times New Roman" panose="02020603050405020304" pitchFamily="18" charset="0"/>
                        </a:rPr>
                        <a:t>Ноябрь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Военные сборы</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0296554"/>
                  </a:ext>
                </a:extLst>
              </a:tr>
              <a:tr h="297180">
                <a:tc>
                  <a:txBody>
                    <a:bodyPr/>
                    <a:lstStyle/>
                    <a:p>
                      <a:r>
                        <a:rPr lang="ru-RU" sz="1480" dirty="0">
                          <a:latin typeface="Times New Roman" panose="02020603050405020304" pitchFamily="18" charset="0"/>
                          <a:cs typeface="Times New Roman" panose="02020603050405020304" pitchFamily="18" charset="0"/>
                        </a:rPr>
                        <a:t>Декабрь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Временная нетрудоспособность (болезнь)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9884574"/>
                  </a:ext>
                </a:extLst>
              </a:tr>
              <a:tr h="297180">
                <a:tc>
                  <a:txBody>
                    <a:bodyPr/>
                    <a:lstStyle/>
                    <a:p>
                      <a:r>
                        <a:rPr lang="ru-RU" sz="1480" dirty="0">
                          <a:latin typeface="Times New Roman" panose="02020603050405020304" pitchFamily="18" charset="0"/>
                          <a:cs typeface="Times New Roman" panose="02020603050405020304" pitchFamily="18" charset="0"/>
                        </a:rPr>
                        <a:t>Январь.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Отстранен от работы как непрошедший медосмотр</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122090"/>
                  </a:ext>
                </a:extLst>
              </a:tr>
              <a:tr h="297180">
                <a:tc>
                  <a:txBody>
                    <a:bodyPr/>
                    <a:lstStyle/>
                    <a:p>
                      <a:r>
                        <a:rPr lang="ru-RU" sz="1480" dirty="0">
                          <a:latin typeface="Times New Roman" panose="02020603050405020304" pitchFamily="18" charset="0"/>
                          <a:cs typeface="Times New Roman" panose="02020603050405020304" pitchFamily="18" charset="0"/>
                        </a:rPr>
                        <a:t>Февраль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Участие в работе суда в качестве присяжного заседателя</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0174367"/>
                  </a:ext>
                </a:extLst>
              </a:tr>
              <a:tr h="297180">
                <a:tc>
                  <a:txBody>
                    <a:bodyPr/>
                    <a:lstStyle/>
                    <a:p>
                      <a:r>
                        <a:rPr lang="ru-RU" sz="1480" dirty="0">
                          <a:latin typeface="Times New Roman" panose="02020603050405020304" pitchFamily="18" charset="0"/>
                          <a:cs typeface="Times New Roman" panose="02020603050405020304" pitchFamily="18" charset="0"/>
                        </a:rPr>
                        <a:t>Март.</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Отпуск без сохранения заработной платы</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7572297"/>
                  </a:ext>
                </a:extLst>
              </a:tr>
              <a:tr h="297180">
                <a:tc>
                  <a:txBody>
                    <a:bodyPr/>
                    <a:lstStyle/>
                    <a:p>
                      <a:r>
                        <a:rPr lang="ru-RU" sz="1480" dirty="0">
                          <a:latin typeface="Times New Roman" panose="02020603050405020304" pitchFamily="18" charset="0"/>
                          <a:cs typeface="Times New Roman" panose="02020603050405020304" pitchFamily="18" charset="0"/>
                        </a:rPr>
                        <a:t>Апрель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Учебный отпуск не оплачиваемый</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6456505"/>
                  </a:ext>
                </a:extLst>
              </a:tr>
              <a:tr h="0">
                <a:tc>
                  <a:txBody>
                    <a:bodyPr/>
                    <a:lstStyle/>
                    <a:p>
                      <a:r>
                        <a:rPr lang="ru-RU" sz="1480" dirty="0">
                          <a:latin typeface="Times New Roman" panose="02020603050405020304" pitchFamily="18" charset="0"/>
                          <a:cs typeface="Times New Roman" panose="02020603050405020304" pitchFamily="18" charset="0"/>
                        </a:rPr>
                        <a:t>Май</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Фактическая работа</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7296686"/>
                  </a:ext>
                </a:extLst>
              </a:tr>
            </a:tbl>
          </a:graphicData>
        </a:graphic>
      </p:graphicFrame>
    </p:spTree>
    <p:extLst>
      <p:ext uri="{BB962C8B-B14F-4D97-AF65-F5344CB8AC3E}">
        <p14:creationId xmlns:p14="http://schemas.microsoft.com/office/powerpoint/2010/main" val="2788024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7231FC3-5303-A8BD-9EB3-968D988A3441}"/>
              </a:ext>
            </a:extLst>
          </p:cNvPr>
          <p:cNvSpPr>
            <a:spLocks noGrp="1"/>
          </p:cNvSpPr>
          <p:nvPr>
            <p:ph type="title"/>
          </p:nvPr>
        </p:nvSpPr>
        <p:spPr>
          <a:xfrm>
            <a:off x="461434" y="1120835"/>
            <a:ext cx="8339666" cy="938682"/>
          </a:xfrm>
        </p:spPr>
        <p:txBody>
          <a:bodyPr>
            <a:noAutofit/>
          </a:bodyPr>
          <a:lstStyle/>
          <a:p>
            <a:br>
              <a:rPr lang="ru-RU" sz="2625" dirty="0"/>
            </a:br>
            <a:endParaRPr lang="ru-KZ" sz="3075" dirty="0"/>
          </a:p>
        </p:txBody>
      </p:sp>
      <p:sp>
        <p:nvSpPr>
          <p:cNvPr id="4" name="TextBox 3">
            <a:extLst>
              <a:ext uri="{FF2B5EF4-FFF2-40B4-BE49-F238E27FC236}">
                <a16:creationId xmlns:a16="http://schemas.microsoft.com/office/drawing/2014/main" id="{C044D000-DB9C-34C0-09D3-CB7B26F1500A}"/>
              </a:ext>
            </a:extLst>
          </p:cNvPr>
          <p:cNvSpPr txBox="1"/>
          <p:nvPr/>
        </p:nvSpPr>
        <p:spPr>
          <a:xfrm>
            <a:off x="342900" y="0"/>
            <a:ext cx="8801100" cy="6623352"/>
          </a:xfrm>
          <a:prstGeom prst="rect">
            <a:avLst/>
          </a:prstGeom>
          <a:noFill/>
        </p:spPr>
        <p:txBody>
          <a:bodyPr wrap="square">
            <a:spAutoFit/>
          </a:bodyPr>
          <a:lstStyle/>
          <a:p>
            <a:pPr defTabSz="685800">
              <a:defRPr/>
            </a:pPr>
            <a:r>
              <a:rPr lang="ru-RU" sz="1660" b="1" dirty="0">
                <a:latin typeface="Times New Roman" panose="02020603050405020304" pitchFamily="18" charset="0"/>
                <a:cs typeface="Times New Roman" panose="02020603050405020304" pitchFamily="18" charset="0"/>
              </a:rPr>
              <a:t>Статья 319. Годовой доход физического лица</a:t>
            </a:r>
          </a:p>
          <a:p>
            <a:pPr defTabSz="685800">
              <a:defRPr/>
            </a:pPr>
            <a:r>
              <a:rPr lang="ru-RU" sz="1660" dirty="0">
                <a:latin typeface="Times New Roman" panose="02020603050405020304" pitchFamily="18" charset="0"/>
                <a:cs typeface="Times New Roman" panose="02020603050405020304" pitchFamily="18" charset="0"/>
              </a:rPr>
              <a:t>2. Не рассматриваются в качестве дохода физического лица:</a:t>
            </a:r>
          </a:p>
          <a:p>
            <a:pPr defTabSz="685800">
              <a:defRPr/>
            </a:pPr>
            <a:r>
              <a:rPr lang="ru-RU" sz="1300" dirty="0">
                <a:latin typeface="Times New Roman" panose="02020603050405020304" pitchFamily="18" charset="0"/>
                <a:cs typeface="Times New Roman" panose="02020603050405020304" pitchFamily="18" charset="0"/>
              </a:rPr>
              <a:t>Пункт дополнен пп 9-1 в соответствии с ЗРК от 12.12.23 г. № 45-VIII (введен в с 01. 01. 24г)</a:t>
            </a:r>
          </a:p>
          <a:p>
            <a:pPr defTabSz="685800">
              <a:defRPr/>
            </a:pPr>
            <a:r>
              <a:rPr lang="ru-RU" sz="1660" dirty="0">
                <a:latin typeface="Times New Roman" panose="02020603050405020304" pitchFamily="18" charset="0"/>
                <a:cs typeface="Times New Roman" panose="02020603050405020304" pitchFamily="18" charset="0"/>
              </a:rPr>
              <a:t>9-1) профессиональная выплата за счет средств работодателя в соответствии с ТК РК;</a:t>
            </a:r>
          </a:p>
          <a:p>
            <a:pPr defTabSz="685800">
              <a:defRPr/>
            </a:pPr>
            <a:endParaRPr lang="ru-RU" sz="1660" dirty="0">
              <a:latin typeface="Times New Roman" panose="02020603050405020304" pitchFamily="18" charset="0"/>
              <a:cs typeface="Times New Roman" panose="02020603050405020304" pitchFamily="18" charset="0"/>
            </a:endParaRPr>
          </a:p>
          <a:p>
            <a:pPr defTabSz="685800">
              <a:defRPr/>
            </a:pPr>
            <a:r>
              <a:rPr lang="ru-RU" sz="1660" dirty="0">
                <a:latin typeface="Times New Roman" panose="02020603050405020304" pitchFamily="18" charset="0"/>
                <a:cs typeface="Times New Roman" panose="02020603050405020304" pitchFamily="18" charset="0"/>
              </a:rPr>
              <a:t>Статья 257. Вычет расходов по начисленным доходам работников и иным выплатам физическим лицам</a:t>
            </a:r>
          </a:p>
          <a:p>
            <a:pPr defTabSz="685800">
              <a:defRPr/>
            </a:pPr>
            <a:r>
              <a:rPr lang="ru-RU" sz="1300" dirty="0">
                <a:latin typeface="Times New Roman" panose="02020603050405020304" pitchFamily="18" charset="0"/>
                <a:cs typeface="Times New Roman" panose="02020603050405020304" pitchFamily="18" charset="0"/>
              </a:rPr>
              <a:t>В п 2 внесены изменения ЗРК от 12.12.23 г. № 45-VIII (введен в с 01. 01. 24г)</a:t>
            </a:r>
          </a:p>
          <a:p>
            <a:pPr defTabSz="685800">
              <a:defRPr/>
            </a:pPr>
            <a:r>
              <a:rPr lang="ru-RU" sz="1660" dirty="0">
                <a:latin typeface="Times New Roman" panose="02020603050405020304" pitchFamily="18" charset="0"/>
                <a:cs typeface="Times New Roman" panose="02020603050405020304" pitchFamily="18" charset="0"/>
              </a:rPr>
              <a:t>2. Вычету подлежат расходы налогоплательщика в виде выплат физическим лицам, указанным в подпунктах 1), 5), 7), 8), 9), </a:t>
            </a:r>
            <a:r>
              <a:rPr lang="ru-RU" sz="1660" b="1" dirty="0">
                <a:latin typeface="Times New Roman" panose="02020603050405020304" pitchFamily="18" charset="0"/>
                <a:cs typeface="Times New Roman" panose="02020603050405020304" pitchFamily="18" charset="0"/>
              </a:rPr>
              <a:t>9-1)</a:t>
            </a:r>
            <a:r>
              <a:rPr lang="ru-RU" sz="1660" dirty="0">
                <a:latin typeface="Times New Roman" panose="02020603050405020304" pitchFamily="18" charset="0"/>
                <a:cs typeface="Times New Roman" panose="02020603050405020304" pitchFamily="18" charset="0"/>
              </a:rPr>
              <a:t>, 10), 10-1) и 12) п 2 ст. 319, пп 42) и 44) п 1 ст. 341 НК РК.</a:t>
            </a:r>
          </a:p>
          <a:p>
            <a:pPr defTabSz="685800">
              <a:defRPr/>
            </a:pPr>
            <a:r>
              <a:rPr lang="ru-RU" sz="1660" dirty="0">
                <a:latin typeface="Times New Roman" panose="02020603050405020304" pitchFamily="18" charset="0"/>
                <a:cs typeface="Times New Roman" panose="02020603050405020304" pitchFamily="18" charset="0"/>
              </a:rPr>
              <a:t>9-1) профессиональная выплата за счет средств работодателя в соответствии с ТК РК;</a:t>
            </a:r>
          </a:p>
          <a:p>
            <a:pPr defTabSz="685800">
              <a:defRPr/>
            </a:pPr>
            <a:endParaRPr lang="ru-RU" sz="1660" dirty="0">
              <a:latin typeface="Times New Roman" panose="02020603050405020304" pitchFamily="18" charset="0"/>
              <a:cs typeface="Times New Roman" panose="02020603050405020304" pitchFamily="18" charset="0"/>
            </a:endParaRPr>
          </a:p>
          <a:p>
            <a:pPr defTabSz="685800">
              <a:defRPr/>
            </a:pPr>
            <a:r>
              <a:rPr lang="ru-RU" sz="1660" dirty="0">
                <a:latin typeface="Times New Roman" panose="02020603050405020304" pitchFamily="18" charset="0"/>
                <a:cs typeface="Times New Roman" panose="02020603050405020304" pitchFamily="18" charset="0"/>
              </a:rPr>
              <a:t>Профессиональная выплата за счет средств работодателя (</a:t>
            </a:r>
            <a:r>
              <a:rPr lang="ru-RU" sz="1660" b="1" dirty="0">
                <a:latin typeface="Times New Roman" panose="02020603050405020304" pitchFamily="18" charset="0"/>
                <a:cs typeface="Times New Roman" panose="02020603050405020304" pitchFamily="18" charset="0"/>
              </a:rPr>
              <a:t>профессиональная выплата) </a:t>
            </a:r>
            <a:r>
              <a:rPr lang="ru-RU" sz="1660" dirty="0">
                <a:latin typeface="Times New Roman" panose="02020603050405020304" pitchFamily="18" charset="0"/>
                <a:cs typeface="Times New Roman" panose="02020603050405020304" pitchFamily="18" charset="0"/>
              </a:rPr>
              <a:t>– денежная выплата, которая производится при наступлении условий, предусмотренных ст. 127-3 ТК РК.</a:t>
            </a:r>
          </a:p>
          <a:p>
            <a:pPr defTabSz="685800">
              <a:defRPr/>
            </a:pPr>
            <a:endParaRPr lang="ru-RU" sz="1660" dirty="0">
              <a:latin typeface="Times New Roman" panose="02020603050405020304" pitchFamily="18" charset="0"/>
              <a:cs typeface="Times New Roman" panose="02020603050405020304" pitchFamily="18" charset="0"/>
            </a:endParaRPr>
          </a:p>
          <a:p>
            <a:pPr defTabSz="685800">
              <a:defRPr/>
            </a:pPr>
            <a:r>
              <a:rPr lang="ru-RU" sz="1660" dirty="0">
                <a:latin typeface="Times New Roman" panose="02020603050405020304" pitchFamily="18" charset="0"/>
                <a:cs typeface="Times New Roman" panose="02020603050405020304" pitchFamily="18" charset="0"/>
              </a:rPr>
              <a:t>В соответствии со статьей 127-3 ТК РК такими условиями являются: </a:t>
            </a:r>
          </a:p>
          <a:p>
            <a:pPr marL="285750" indent="-285750" defTabSz="685800">
              <a:buFont typeface="Wingdings" panose="05000000000000000000" pitchFamily="2" charset="2"/>
              <a:buChar char="ü"/>
              <a:defRPr/>
            </a:pPr>
            <a:r>
              <a:rPr lang="ru-RU" sz="1660" dirty="0">
                <a:latin typeface="Times New Roman" panose="02020603050405020304" pitchFamily="18" charset="0"/>
                <a:cs typeface="Times New Roman" panose="02020603050405020304" pitchFamily="18" charset="0"/>
              </a:rPr>
              <a:t>достижение работником 55-летнего возраста </a:t>
            </a:r>
          </a:p>
          <a:p>
            <a:pPr marL="285750" indent="-285750" defTabSz="685800">
              <a:buFont typeface="Wingdings" panose="05000000000000000000" pitchFamily="2" charset="2"/>
              <a:buChar char="ü"/>
              <a:defRPr/>
            </a:pPr>
            <a:r>
              <a:rPr lang="ru-RU" sz="1660" dirty="0">
                <a:latin typeface="Times New Roman" panose="02020603050405020304" pitchFamily="18" charset="0"/>
                <a:cs typeface="Times New Roman" panose="02020603050405020304" pitchFamily="18" charset="0"/>
              </a:rPr>
              <a:t>прекращение работником трудовой деятельности на работах с вредными условиями труда или перевод на другую работу, исключающую воздействие вредных производственных факторов. </a:t>
            </a:r>
          </a:p>
          <a:p>
            <a:pPr marL="285750" indent="-285750" defTabSz="685800">
              <a:buFont typeface="Wingdings" panose="05000000000000000000" pitchFamily="2" charset="2"/>
              <a:buChar char="ü"/>
              <a:defRPr/>
            </a:pPr>
            <a:r>
              <a:rPr lang="ru-RU" sz="1660" dirty="0">
                <a:latin typeface="Times New Roman" panose="02020603050405020304" pitchFamily="18" charset="0"/>
                <a:cs typeface="Times New Roman" panose="02020603050405020304" pitchFamily="18" charset="0"/>
              </a:rPr>
              <a:t>уплата за работника обязательных профессиональных пенсионных взносов (ОППВ) в совокупности не менее восьмидесяти четырех месяцев. </a:t>
            </a:r>
          </a:p>
          <a:p>
            <a:pPr defTabSz="685800">
              <a:defRPr/>
            </a:pPr>
            <a:endParaRPr lang="ru-RU" sz="1660" dirty="0">
              <a:latin typeface="Times New Roman" panose="02020603050405020304" pitchFamily="18" charset="0"/>
              <a:cs typeface="Times New Roman" panose="02020603050405020304" pitchFamily="18" charset="0"/>
            </a:endParaRPr>
          </a:p>
          <a:p>
            <a:pPr defTabSz="685800">
              <a:defRPr/>
            </a:pPr>
            <a:r>
              <a:rPr lang="ru-RU" sz="1660" dirty="0">
                <a:latin typeface="Times New Roman" panose="02020603050405020304" pitchFamily="18" charset="0"/>
                <a:cs typeface="Times New Roman" panose="02020603050405020304" pitchFamily="18" charset="0"/>
              </a:rPr>
              <a:t>Размер профессиональной </a:t>
            </a:r>
            <a:r>
              <a:rPr lang="ru-RU" sz="1660" b="1" dirty="0">
                <a:latin typeface="Times New Roman" panose="02020603050405020304" pitchFamily="18" charset="0"/>
                <a:cs typeface="Times New Roman" panose="02020603050405020304" pitchFamily="18" charset="0"/>
              </a:rPr>
              <a:t>выплаты работодателя </a:t>
            </a:r>
            <a:r>
              <a:rPr lang="ru-RU" sz="1660" dirty="0">
                <a:latin typeface="Times New Roman" panose="02020603050405020304" pitchFamily="18" charset="0"/>
                <a:cs typeface="Times New Roman" panose="02020603050405020304" pitchFamily="18" charset="0"/>
              </a:rPr>
              <a:t>составляет величину 1 прожиточного минимума (в 2024 году - 43 407 тенге).</a:t>
            </a:r>
            <a:endParaRPr lang="ru-KZ" sz="1660" dirty="0">
              <a:solidFill>
                <a:srgbClr val="000000"/>
              </a:solidFill>
              <a:latin typeface="Georgia Pro Cond Light" panose="020F0302020204030204"/>
            </a:endParaRPr>
          </a:p>
        </p:txBody>
      </p:sp>
    </p:spTree>
    <p:extLst>
      <p:ext uri="{BB962C8B-B14F-4D97-AF65-F5344CB8AC3E}">
        <p14:creationId xmlns:p14="http://schemas.microsoft.com/office/powerpoint/2010/main" val="24718538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BBC05-F371-E2BD-54AA-A1E7035C599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77E585B-5297-A8C0-E006-A5F1525DFD2E}"/>
              </a:ext>
            </a:extLst>
          </p:cNvPr>
          <p:cNvSpPr txBox="1"/>
          <p:nvPr/>
        </p:nvSpPr>
        <p:spPr>
          <a:xfrm>
            <a:off x="381000" y="228600"/>
            <a:ext cx="8610600" cy="6241709"/>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 typeface="Arial" charset="0"/>
              <a:buNone/>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91. Исчисление трудового стажа при предоставлении оплачиваемого ежегодного трудового отпуска</a:t>
            </a:r>
          </a:p>
          <a:p>
            <a:pPr marL="0" marR="0" lvl="0" indent="0" algn="l" defTabSz="914400" rtl="0" eaLnBrk="0" fontAlgn="base" latinLnBrk="0" hangingPunct="0">
              <a:lnSpc>
                <a:spcPct val="100000"/>
              </a:lnSpc>
              <a:spcBef>
                <a:spcPts val="0"/>
              </a:spcBef>
              <a:spcAft>
                <a:spcPts val="0"/>
              </a:spcAft>
              <a:buClrTx/>
              <a:buSzTx/>
              <a:buFont typeface="Arial" charset="0"/>
              <a:buNone/>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 трудовой стаж при предоставлении оплачиваемого ежегодного трудового отпуска включаются:</a:t>
            </a:r>
          </a:p>
          <a:p>
            <a:pPr marL="342900" marR="0" lvl="0" indent="-342900" algn="l" defTabSz="914400" rtl="0" eaLnBrk="0" fontAlgn="base" latinLnBrk="0" hangingPunct="0">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фактически проработанное время;</a:t>
            </a:r>
          </a:p>
          <a:p>
            <a:pPr marL="342900" marR="0" lvl="0" indent="-342900" algn="l" defTabSz="914400" rtl="0" eaLnBrk="0" fontAlgn="base" latinLnBrk="0" hangingPunct="0">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время, когда работник фактически не работал, но за ним сохранялись место работы (должность) и заработная плата полностью или частично;</a:t>
            </a:r>
          </a:p>
          <a:p>
            <a:pPr marL="342900" marR="0" lvl="0" indent="-342900" algn="l" defTabSz="914400" rtl="0" eaLnBrk="0" fontAlgn="base" latinLnBrk="0" hangingPunct="0">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время, когда работник фактически не работал в связи с временной нетрудоспособностью, в том числе время нахождения в отпуске по беременности и родам;</a:t>
            </a:r>
          </a:p>
          <a:p>
            <a:pPr marL="342900" marR="0" lvl="0" indent="-342900" algn="l" defTabSz="914400" rtl="0" eaLnBrk="0" fontAlgn="base" latinLnBrk="0" hangingPunct="0">
              <a:lnSpc>
                <a:spcPct val="100000"/>
              </a:lnSpc>
              <a:spcBef>
                <a:spcPts val="0"/>
              </a:spcBef>
              <a:spcAft>
                <a:spcPts val="0"/>
              </a:spcAft>
              <a:buClrTx/>
              <a:buSzTx/>
              <a:buFont typeface="+mj-lt"/>
              <a:buAutoNum type="arabicPeriod"/>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время, когда работник фактически не работал перед восстановлением на работе</a:t>
            </a:r>
          </a:p>
          <a:p>
            <a:pPr marL="342900" marR="0" lvl="0" indent="-342900" algn="l" defTabSz="914400" rtl="0" eaLnBrk="0" fontAlgn="base" latinLnBrk="0" hangingPunct="0">
              <a:lnSpc>
                <a:spcPct val="100000"/>
              </a:lnSpc>
              <a:spcBef>
                <a:spcPts val="0"/>
              </a:spcBef>
              <a:spcAft>
                <a:spcPts val="0"/>
              </a:spcAft>
              <a:buClrTx/>
              <a:buSzTx/>
              <a:buFont typeface="+mj-lt"/>
              <a:buAutoNum type="arabicPeriod"/>
              <a:tabLst/>
              <a:defRPr/>
            </a:pPr>
            <a:endPar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ts val="0"/>
              </a:spcAft>
              <a:buClrTx/>
              <a:buSzTx/>
              <a:buFontTx/>
              <a:buNone/>
              <a:tabLst/>
              <a:defRPr/>
            </a:pPr>
            <a:r>
              <a:rPr kumimoji="0" lang="ru-RU" sz="148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Комментарии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Июнь, Май.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Фактическая работа – 2 месяца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Июль</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Оплачиваемый отпуск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соответствии с п. 2 ст. 87 ТК РК оплачиваемый</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ежегодный трудовой отпуск предназначен для отдыха работника, восстановления работоспособности, укрепления здоровья и иных личных потребностей работника и предоставляется на определенное количество календарных дней с сохранением места работы (должности) и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Август, Апрель.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Учебный отпуск.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п 2 ст. 98 ТК РК,  оплата учебного отпуска определяется соглашениями, коллективным, трудовым договорами, договором обучения. Исходя из данной нормы, мы не можем, однозначно отнести этот месяц к какому-либо периоду. Это индивидуально.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том случае, если указанному работнику учебный отпуск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оплачивается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«Август» и «Апрель»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войдут в стаж</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дающий право на трудовой отпуск.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оплата учебного отпуска сторонами трудовых отношений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принята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«Август» и «Апрель»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следует учитывать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данном действии</a:t>
            </a:r>
            <a:endParaRPr kumimoji="0" lang="ru-RU" sz="148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6904437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46301-E5CE-0672-FC2B-A13D8739405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DE11D83-9B0F-7D50-0C63-90BCBCB24DDE}"/>
              </a:ext>
            </a:extLst>
          </p:cNvPr>
          <p:cNvSpPr txBox="1"/>
          <p:nvPr/>
        </p:nvSpPr>
        <p:spPr>
          <a:xfrm>
            <a:off x="381000" y="76200"/>
            <a:ext cx="8686800" cy="6469463"/>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ru-RU" sz="148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Комментарии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Сентябрь, Октябрь. Простой по вине работодателя.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п 1 ст. 112 ТК РК: «Порядок оформления простоя и условия оплаты времени простоя по причинам, не зависящим от работодателя и работника, определяются трудовым, коллективным договорами и устанавливаются в размере не ниже минимального размера заработной платы, по вине работодателя - в размере не менее 50-и % от средней заработной платы работника».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Ноябрь</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Военные сборы.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Февраль.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Участие в работе суда присяжных в качестве присяжного заседателя. События разные, однако, ТК РК относит их к одной категории - привлечение к государственным или общественным обязанностям. В соответствии с п. 2 ст. 124 ТК РК, «за выполнение государственных и общественных обязанностей заработная плата работнику выплачивается по месту выполнения указанных обязанностей, но не ниже средней заработной платы по месту работы».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Декабрь.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Временная нетрудоспособность.  Декабрь, учтем при определении трудового стажа, дающего право на трудовой отпуск.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Январь.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отстранен от работы, как непрошедший медосмотр (будем считать, что для нашего работника прохождение такого медицинского осмотра обязательное требование) .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Cт. 48 ТК РК. «работодатель обязан отстранить от работы работника: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не прошедшего медицинский осмотр либо предсменное медицинское освидетельствование, если они являются обязательными в соответствии с законодательством РК. Заработная плата за этот период не сохраняется. «Январь» не следует включать в трудовой стаж, дающий право на трудовой отпуск.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Март.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Отпуск без сохранения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статье 91 ТК РК, не упоминают периоды, когда заработная плата за работником совсем не сохраняется (Отпуск без сохранения заработной платы) «Март», не учтем при определении трудового стажа.</a:t>
            </a:r>
          </a:p>
        </p:txBody>
      </p:sp>
    </p:spTree>
    <p:extLst>
      <p:ext uri="{BB962C8B-B14F-4D97-AF65-F5344CB8AC3E}">
        <p14:creationId xmlns:p14="http://schemas.microsoft.com/office/powerpoint/2010/main" val="4443007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E7583-79D9-7CD0-B271-B7A7A7A5D0B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D6589DA-8C8A-C516-29B8-CB6494DB3FEC}"/>
              </a:ext>
            </a:extLst>
          </p:cNvPr>
          <p:cNvSpPr txBox="1"/>
          <p:nvPr/>
        </p:nvSpPr>
        <p:spPr>
          <a:xfrm>
            <a:off x="381000" y="76200"/>
            <a:ext cx="8458200" cy="2391424"/>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 typeface="Arial" charset="0"/>
              <a:buNone/>
              <a:tabLst/>
              <a:defRPr/>
            </a:pPr>
            <a:r>
              <a:rPr kumimoji="0" lang="ru-RU" sz="166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Сотрудник, работающий в организации уже несколько лет, в конце мая 2023 года обратился с заявлением о предоставлении ему трудового оплачиваемого отпуска продолжительностью 24 календарных дня с 1 июня 2023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согласен на предоставление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течение рабочего года с 01.06.2022 по 31.05.2023 (а именно за этот рабочий год работнику предоставляется отпуск), с работником произошли следующие события: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Сколько дней отпуска следует предоставить работнику, если время фактической работы всего 2 месяца? Позиция </a:t>
            </a:r>
            <a:r>
              <a:rPr kumimoji="0" lang="ru-RU" sz="166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кадравика</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KZ"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2" name="Таблица 1">
            <a:extLst>
              <a:ext uri="{FF2B5EF4-FFF2-40B4-BE49-F238E27FC236}">
                <a16:creationId xmlns:a16="http://schemas.microsoft.com/office/drawing/2014/main" id="{FD11D658-22F7-76C8-286E-C0F440A8E628}"/>
              </a:ext>
            </a:extLst>
          </p:cNvPr>
          <p:cNvGraphicFramePr>
            <a:graphicFrameLocks noGrp="1"/>
          </p:cNvGraphicFramePr>
          <p:nvPr>
            <p:extLst>
              <p:ext uri="{D42A27DB-BD31-4B8C-83A1-F6EECF244321}">
                <p14:modId xmlns:p14="http://schemas.microsoft.com/office/powerpoint/2010/main" val="343079743"/>
              </p:ext>
            </p:extLst>
          </p:nvPr>
        </p:nvGraphicFramePr>
        <p:xfrm>
          <a:off x="2057400" y="2514600"/>
          <a:ext cx="6629399" cy="3860292"/>
        </p:xfrm>
        <a:graphic>
          <a:graphicData uri="http://schemas.openxmlformats.org/drawingml/2006/table">
            <a:tbl>
              <a:tblPr firstRow="1" bandRow="1">
                <a:tableStyleId>{8799B23B-EC83-4686-B30A-512413B5E67A}</a:tableStyleId>
              </a:tblPr>
              <a:tblGrid>
                <a:gridCol w="1033153">
                  <a:extLst>
                    <a:ext uri="{9D8B030D-6E8A-4147-A177-3AD203B41FA5}">
                      <a16:colId xmlns:a16="http://schemas.microsoft.com/office/drawing/2014/main" val="1717939812"/>
                    </a:ext>
                  </a:extLst>
                </a:gridCol>
                <a:gridCol w="4821382">
                  <a:extLst>
                    <a:ext uri="{9D8B030D-6E8A-4147-A177-3AD203B41FA5}">
                      <a16:colId xmlns:a16="http://schemas.microsoft.com/office/drawing/2014/main" val="2815306339"/>
                    </a:ext>
                  </a:extLst>
                </a:gridCol>
                <a:gridCol w="774864">
                  <a:extLst>
                    <a:ext uri="{9D8B030D-6E8A-4147-A177-3AD203B41FA5}">
                      <a16:colId xmlns:a16="http://schemas.microsoft.com/office/drawing/2014/main" val="3600212041"/>
                    </a:ext>
                  </a:extLst>
                </a:gridCol>
              </a:tblGrid>
              <a:tr h="297180">
                <a:tc>
                  <a:txBody>
                    <a:bodyPr/>
                    <a:lstStyle/>
                    <a:p>
                      <a:r>
                        <a:rPr lang="ru-RU" sz="1480" dirty="0">
                          <a:latin typeface="Times New Roman" panose="02020603050405020304" pitchFamily="18" charset="0"/>
                          <a:cs typeface="Times New Roman" panose="02020603050405020304" pitchFamily="18" charset="0"/>
                        </a:rPr>
                        <a:t>Месяц</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Событие</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067329"/>
                  </a:ext>
                </a:extLst>
              </a:tr>
              <a:tr h="297180">
                <a:tc>
                  <a:txBody>
                    <a:bodyPr/>
                    <a:lstStyle/>
                    <a:p>
                      <a:r>
                        <a:rPr lang="ru-RU" sz="1480" dirty="0">
                          <a:latin typeface="Times New Roman" panose="02020603050405020304" pitchFamily="18" charset="0"/>
                          <a:cs typeface="Times New Roman" panose="02020603050405020304" pitchFamily="18" charset="0"/>
                        </a:rPr>
                        <a:t>Июнь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Фактическая работа</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618984"/>
                  </a:ext>
                </a:extLst>
              </a:tr>
              <a:tr h="297180">
                <a:tc>
                  <a:txBody>
                    <a:bodyPr/>
                    <a:lstStyle/>
                    <a:p>
                      <a:r>
                        <a:rPr lang="ru-RU" sz="1480" dirty="0">
                          <a:latin typeface="Times New Roman" panose="02020603050405020304" pitchFamily="18" charset="0"/>
                          <a:cs typeface="Times New Roman" panose="02020603050405020304" pitchFamily="18" charset="0"/>
                        </a:rPr>
                        <a:t>Июль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Оплачиваемый трудовой отпуск</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5962192"/>
                  </a:ext>
                </a:extLst>
              </a:tr>
              <a:tr h="297180">
                <a:tc>
                  <a:txBody>
                    <a:bodyPr/>
                    <a:lstStyle/>
                    <a:p>
                      <a:r>
                        <a:rPr lang="ru-RU" sz="1480" dirty="0">
                          <a:latin typeface="Times New Roman" panose="02020603050405020304" pitchFamily="18" charset="0"/>
                          <a:cs typeface="Times New Roman" panose="02020603050405020304" pitchFamily="18" charset="0"/>
                        </a:rPr>
                        <a:t>Август</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Учебный отпуск </a:t>
                      </a:r>
                      <a:r>
                        <a:rPr lang="ru-RU" sz="1480" b="1" dirty="0">
                          <a:highlight>
                            <a:srgbClr val="FFFF00"/>
                          </a:highlight>
                          <a:latin typeface="Times New Roman" panose="02020603050405020304" pitchFamily="18" charset="0"/>
                          <a:cs typeface="Times New Roman" panose="02020603050405020304" pitchFamily="18" charset="0"/>
                        </a:rPr>
                        <a:t>оплачиваемый</a:t>
                      </a:r>
                      <a:endParaRPr lang="ru-KZ" sz="1480" b="1" dirty="0">
                        <a:highlight>
                          <a:srgbClr val="FFFF00"/>
                        </a:highlight>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 </a:t>
                      </a:r>
                      <a:r>
                        <a:rPr lang="ru-RU" sz="1480" b="1" dirty="0">
                          <a:highlight>
                            <a:srgbClr val="FFFF00"/>
                          </a:highlight>
                          <a:latin typeface="Times New Roman" panose="02020603050405020304" pitchFamily="18" charset="0"/>
                          <a:cs typeface="Times New Roman" panose="02020603050405020304" pitchFamily="18" charset="0"/>
                        </a:rPr>
                        <a:t>+</a:t>
                      </a:r>
                      <a:endParaRPr lang="ru-KZ" sz="1480" b="1" dirty="0">
                        <a:highlight>
                          <a:srgbClr val="FFFF00"/>
                        </a:highlight>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5348502"/>
                  </a:ext>
                </a:extLst>
              </a:tr>
              <a:tr h="297180">
                <a:tc>
                  <a:txBody>
                    <a:bodyPr/>
                    <a:lstStyle/>
                    <a:p>
                      <a:r>
                        <a:rPr lang="ru-RU" sz="1480" dirty="0">
                          <a:latin typeface="Times New Roman" panose="02020603050405020304" pitchFamily="18" charset="0"/>
                          <a:cs typeface="Times New Roman" panose="02020603050405020304" pitchFamily="18" charset="0"/>
                        </a:rPr>
                        <a:t>Сентябрь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480" dirty="0">
                          <a:latin typeface="Times New Roman" panose="02020603050405020304" pitchFamily="18" charset="0"/>
                          <a:cs typeface="Times New Roman" panose="02020603050405020304" pitchFamily="18" charset="0"/>
                        </a:rPr>
                        <a:t>Простой по вине работодателя</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1708327"/>
                  </a:ext>
                </a:extLst>
              </a:tr>
              <a:tr h="297180">
                <a:tc>
                  <a:txBody>
                    <a:bodyPr/>
                    <a:lstStyle/>
                    <a:p>
                      <a:r>
                        <a:rPr lang="ru-RU" sz="1480" dirty="0">
                          <a:latin typeface="Times New Roman" panose="02020603050405020304" pitchFamily="18" charset="0"/>
                          <a:cs typeface="Times New Roman" panose="02020603050405020304" pitchFamily="18" charset="0"/>
                        </a:rPr>
                        <a:t>Октябрь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KZ" dirty="0"/>
                    </a:p>
                  </a:txBody>
                  <a:tcPr/>
                </a:tc>
                <a:tc vMerge="1">
                  <a:txBody>
                    <a:bodyPr/>
                    <a:lstStyle/>
                    <a:p>
                      <a:endParaRPr lang="ru-RU"/>
                    </a:p>
                  </a:txBody>
                  <a:tcPr/>
                </a:tc>
                <a:extLst>
                  <a:ext uri="{0D108BD9-81ED-4DB2-BD59-A6C34878D82A}">
                    <a16:rowId xmlns:a16="http://schemas.microsoft.com/office/drawing/2014/main" val="3719007117"/>
                  </a:ext>
                </a:extLst>
              </a:tr>
              <a:tr h="297180">
                <a:tc>
                  <a:txBody>
                    <a:bodyPr/>
                    <a:lstStyle/>
                    <a:p>
                      <a:r>
                        <a:rPr lang="ru-RU" sz="1480" dirty="0">
                          <a:latin typeface="Times New Roman" panose="02020603050405020304" pitchFamily="18" charset="0"/>
                          <a:cs typeface="Times New Roman" panose="02020603050405020304" pitchFamily="18" charset="0"/>
                        </a:rPr>
                        <a:t>Ноябрь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Военные сборы</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0296554"/>
                  </a:ext>
                </a:extLst>
              </a:tr>
              <a:tr h="297180">
                <a:tc>
                  <a:txBody>
                    <a:bodyPr/>
                    <a:lstStyle/>
                    <a:p>
                      <a:r>
                        <a:rPr lang="ru-RU" sz="1480" dirty="0">
                          <a:latin typeface="Times New Roman" panose="02020603050405020304" pitchFamily="18" charset="0"/>
                          <a:cs typeface="Times New Roman" panose="02020603050405020304" pitchFamily="18" charset="0"/>
                        </a:rPr>
                        <a:t>Декабрь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Временная нетрудоспособность (болезнь)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9884574"/>
                  </a:ext>
                </a:extLst>
              </a:tr>
              <a:tr h="297180">
                <a:tc>
                  <a:txBody>
                    <a:bodyPr/>
                    <a:lstStyle/>
                    <a:p>
                      <a:r>
                        <a:rPr lang="ru-RU" sz="1480" dirty="0">
                          <a:latin typeface="Times New Roman" panose="02020603050405020304" pitchFamily="18" charset="0"/>
                          <a:cs typeface="Times New Roman" panose="02020603050405020304" pitchFamily="18" charset="0"/>
                        </a:rPr>
                        <a:t>Январь.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Отстранен от работы как непрошедший медосмотр</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122090"/>
                  </a:ext>
                </a:extLst>
              </a:tr>
              <a:tr h="297180">
                <a:tc>
                  <a:txBody>
                    <a:bodyPr/>
                    <a:lstStyle/>
                    <a:p>
                      <a:r>
                        <a:rPr lang="ru-RU" sz="1480" dirty="0">
                          <a:latin typeface="Times New Roman" panose="02020603050405020304" pitchFamily="18" charset="0"/>
                          <a:cs typeface="Times New Roman" panose="02020603050405020304" pitchFamily="18" charset="0"/>
                        </a:rPr>
                        <a:t>Февраль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Участие в работе суда в качестве присяжного заседателя</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0174367"/>
                  </a:ext>
                </a:extLst>
              </a:tr>
              <a:tr h="297180">
                <a:tc>
                  <a:txBody>
                    <a:bodyPr/>
                    <a:lstStyle/>
                    <a:p>
                      <a:r>
                        <a:rPr lang="ru-RU" sz="1480" dirty="0">
                          <a:latin typeface="Times New Roman" panose="02020603050405020304" pitchFamily="18" charset="0"/>
                          <a:cs typeface="Times New Roman" panose="02020603050405020304" pitchFamily="18" charset="0"/>
                        </a:rPr>
                        <a:t>Март.</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Отпуск без сохранения заработной платы</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7572297"/>
                  </a:ext>
                </a:extLst>
              </a:tr>
              <a:tr h="297180">
                <a:tc>
                  <a:txBody>
                    <a:bodyPr/>
                    <a:lstStyle/>
                    <a:p>
                      <a:r>
                        <a:rPr lang="ru-RU" sz="1480" dirty="0">
                          <a:latin typeface="Times New Roman" panose="02020603050405020304" pitchFamily="18" charset="0"/>
                          <a:cs typeface="Times New Roman" panose="02020603050405020304" pitchFamily="18" charset="0"/>
                        </a:rPr>
                        <a:t>Апрель</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Учебный отпуск </a:t>
                      </a:r>
                      <a:r>
                        <a:rPr lang="ru-RU" sz="1480" b="1" dirty="0">
                          <a:highlight>
                            <a:srgbClr val="FFFF00"/>
                          </a:highlight>
                          <a:latin typeface="Times New Roman" panose="02020603050405020304" pitchFamily="18" charset="0"/>
                          <a:cs typeface="Times New Roman" panose="02020603050405020304" pitchFamily="18" charset="0"/>
                        </a:rPr>
                        <a:t>не</a:t>
                      </a:r>
                      <a:r>
                        <a:rPr lang="ru-RU" sz="1480" dirty="0">
                          <a:latin typeface="Times New Roman" panose="02020603050405020304" pitchFamily="18" charset="0"/>
                          <a:cs typeface="Times New Roman" panose="02020603050405020304" pitchFamily="18" charset="0"/>
                        </a:rPr>
                        <a:t> оплачиваемый</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lang="ru-RU" sz="1480" b="1" dirty="0">
                          <a:latin typeface="Times New Roman" panose="02020603050405020304" pitchFamily="18" charset="0"/>
                          <a:cs typeface="Times New Roman" panose="02020603050405020304" pitchFamily="18" charset="0"/>
                        </a:rPr>
                        <a:t>? </a:t>
                      </a:r>
                      <a:r>
                        <a:rPr lang="ru-RU" sz="1480" b="1" dirty="0">
                          <a:highlight>
                            <a:srgbClr val="FFFF00"/>
                          </a:highlight>
                          <a:latin typeface="Times New Roman" panose="02020603050405020304" pitchFamily="18" charset="0"/>
                          <a:cs typeface="Times New Roman" panose="02020603050405020304" pitchFamily="18" charset="0"/>
                        </a:rPr>
                        <a:t>-</a:t>
                      </a:r>
                      <a:endParaRPr lang="ru-KZ" sz="1480" b="1" dirty="0">
                        <a:highlight>
                          <a:srgbClr val="FFFF00"/>
                        </a:highlight>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6456505"/>
                  </a:ext>
                </a:extLst>
              </a:tr>
              <a:tr h="0">
                <a:tc>
                  <a:txBody>
                    <a:bodyPr/>
                    <a:lstStyle/>
                    <a:p>
                      <a:r>
                        <a:rPr lang="ru-RU" sz="1480" dirty="0">
                          <a:latin typeface="Times New Roman" panose="02020603050405020304" pitchFamily="18" charset="0"/>
                          <a:cs typeface="Times New Roman" panose="02020603050405020304" pitchFamily="18" charset="0"/>
                        </a:rPr>
                        <a:t>Май</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80" dirty="0">
                          <a:latin typeface="Times New Roman" panose="02020603050405020304" pitchFamily="18" charset="0"/>
                          <a:cs typeface="Times New Roman" panose="02020603050405020304" pitchFamily="18" charset="0"/>
                        </a:rPr>
                        <a:t>Фактическая работа</a:t>
                      </a:r>
                      <a:endParaRPr lang="ru-KZ" sz="148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80" b="1" dirty="0">
                          <a:latin typeface="Times New Roman" panose="02020603050405020304" pitchFamily="18" charset="0"/>
                          <a:cs typeface="Times New Roman" panose="02020603050405020304" pitchFamily="18" charset="0"/>
                        </a:rPr>
                        <a:t>+</a:t>
                      </a:r>
                      <a:endParaRPr lang="ru-KZ" sz="148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7296686"/>
                  </a:ext>
                </a:extLst>
              </a:tr>
            </a:tbl>
          </a:graphicData>
        </a:graphic>
      </p:graphicFrame>
    </p:spTree>
    <p:extLst>
      <p:ext uri="{BB962C8B-B14F-4D97-AF65-F5344CB8AC3E}">
        <p14:creationId xmlns:p14="http://schemas.microsoft.com/office/powerpoint/2010/main" val="38467610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57028-740F-A6DA-7EE1-84C095A05BD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6ABC6D4-1AA9-23FC-672B-9B88124A94E9}"/>
              </a:ext>
            </a:extLst>
          </p:cNvPr>
          <p:cNvSpPr txBox="1"/>
          <p:nvPr/>
        </p:nvSpPr>
        <p:spPr>
          <a:xfrm>
            <a:off x="266700" y="0"/>
            <a:ext cx="8801100" cy="6697218"/>
          </a:xfrm>
          <a:prstGeom prst="rect">
            <a:avLst/>
          </a:prstGeom>
          <a:noFill/>
        </p:spPr>
        <p:txBody>
          <a:bodyPr wrap="square">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ru-RU" sz="148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Вопрос: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Переносится ли дополнительный экологический отпуск на следующий год, если он не был использован в текущем году?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Можно ли отозвать работника из экологического отпуска и получить компенсацию за его неиспользование?</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endPar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1"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Блог Минтруда и социальной защиты населения РК Дуйсеновой Т.Б. (№ 754730 от 20.09.2022г.)</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пунктом 3 ст. 87 ТК РК работникам предоставляются следующие виды оплачиваемых ежегодных трудовых отпусков: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1) основной оплачиваемый ежегодный трудовой отпуск;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2) дополнительный оплачиваемый ежегодный трудовой отпуск.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Иным категориям работников предоставление дополнительного ежегодного отпуска и его продолжительность могут устанавливаться законами РК (п2 ст. 89).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пп 3) п 1 ст. 13 ЗРК «О социальной защите гpаждан, постpадавших вследствие экологического бедствия в Пpиаpалье», населению, проживающему в зоне экологического бедствия, устанавливается ежегодный дополнительный оплачиваемый отпуск, (сверх отпуска, представляемого за работу с вредными условиями труда).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п 2 ст. 90 ТК РК при исчислении общей продолжительности оплачиваемого ежегодного трудового отпуска дополнительные оплачиваемые ежегодные трудовые отпуска суммируются с основным оплачиваемым ежегодным трудовым отпуском.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endPar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Кодексом не предусмотрены ограничения по переносу и отзыву работника из дополнительного оплачиваемого ежегодного трудового отпуска (экологический отпуск). </a:t>
            </a: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endPar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0" fontAlgn="base" latinLnBrk="0" hangingPunct="0">
              <a:lnSpc>
                <a:spcPct val="100000"/>
              </a:lnSpc>
              <a:spcBef>
                <a:spcPts val="0"/>
              </a:spcBef>
              <a:spcAft>
                <a:spcPts val="0"/>
              </a:spcAft>
              <a:buClrTx/>
              <a:buSzTx/>
              <a:buFontTx/>
              <a:buNone/>
              <a:tabLst>
                <a:tab pos="3590925" algn="l"/>
              </a:tabLst>
              <a:defRPr/>
            </a:pPr>
            <a:r>
              <a:rPr kumimoji="0" lang="ru-RU" sz="148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rPr>
              <a:t>При отзыве работника из дополнительного оплачиваемого ежегодного трудового отпуска (экологический отпуск) вместо предоставления неиспользованной части отпуска в другое время по соглашению между работником и работодателем работнику производится компенсационная выплата за дни неиспользованной части дополнительного оплачиваемого ежегодного трудового отпуска (экологический отпуск).</a:t>
            </a:r>
          </a:p>
        </p:txBody>
      </p:sp>
    </p:spTree>
    <p:extLst>
      <p:ext uri="{BB962C8B-B14F-4D97-AF65-F5344CB8AC3E}">
        <p14:creationId xmlns:p14="http://schemas.microsoft.com/office/powerpoint/2010/main" val="18322701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1766D-DCF3-A37D-FCE7-8926ADF4694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D29AE5A-FF16-0377-A328-3010161E2D58}"/>
              </a:ext>
            </a:extLst>
          </p:cNvPr>
          <p:cNvSpPr txBox="1"/>
          <p:nvPr/>
        </p:nvSpPr>
        <p:spPr>
          <a:xfrm>
            <a:off x="266700" y="324683"/>
            <a:ext cx="8496300" cy="2902333"/>
          </a:xfrm>
          <a:prstGeom prst="rect">
            <a:avLst/>
          </a:prstGeom>
          <a:noFill/>
        </p:spPr>
        <p:txBody>
          <a:bodyPr wrap="square">
            <a:spAutoFit/>
          </a:bodyPr>
          <a:lstStyle/>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случае прекращения трудовых отношений с работником, который получил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авансом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среднюю заработную плату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отпускные</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за неотработанный период, работодатель, руководствуясь ст. 115 ТК РК вправе произвести перерасчет средней заработной платы с учетом отработанного времени в рабочем году.</a:t>
            </a: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Т.е. работник возвращает работодателю среднюю заработную плату, произведенную авансом за неотработанный период.</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Министра труда и социальной защиты населения РК от 22 июля 2022 года на вопрос от 8 июля 2022 года № 746951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(dialog.egov.kz) «Об удержании работодателем материальной помощи, оказанной работнику для оздоровления, после увольнения работника по собственному желанию»</a:t>
            </a: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1311546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A35CB-39C1-A66A-E2F4-D3F73493C11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9464DEA-9748-5BBA-DECB-039E72FF1EE8}"/>
              </a:ext>
            </a:extLst>
          </p:cNvPr>
          <p:cNvSpPr txBox="1"/>
          <p:nvPr/>
        </p:nvSpPr>
        <p:spPr>
          <a:xfrm>
            <a:off x="266700" y="83737"/>
            <a:ext cx="8801100" cy="64694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Компенсация за неиспользованный трудовой отпуск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прекращении трудового договора работнику, который не использовал или использовал не полностью оплачиваемый ежегодный трудовой отпуск, производится компенсационная выплата за неиспользованные им дни оплачиваемого ежегодного трудового отпуска (ежегодных трудовых отпусков).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Датой прекращения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трудового договора является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последний день работы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 исключением случаев, предусмотренных в ТК РК.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Количество неиспользованных дней трудового отпуска подсчитывается пропорционально отработанному времени.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определения суммы компенсации за неиспользованный трудовой отпуск при прекращении или расторжении трудового договора, дни неиспользованного отпуска отсчитываются с рабочего дня по календарю 5дневной или 6дневной рабочей недели, следующего за датой увольнения работника и выбираются рабочие дни, приходящиеся на этот период с учетом режима работы.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Дата увольнения работника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соответствии со ст 13 ТК РК установленный Кодексом, трудовым или коллективным договором, соглашениями срок определяется календарной датой, истечением периода времени, который исчисляется годами, месяцами, неделями или днями. Срок может определяться также указанием на событие, которое должно наступить.  </a:t>
            </a:r>
            <a:endParaRPr kumimoji="0" lang="en-US"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Если последний день срока приходится на нерабочий день, то днем окончания срока считается первый, следующий за ним рабочий день, если иное не предусмотрено настоящим Кодексом.  </a:t>
            </a:r>
            <a:endParaRPr kumimoji="0" lang="en-US"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Т. о., по общему правилу, </a:t>
            </a:r>
            <a:r>
              <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последний рабочий день является днём увольнения</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исключение составляют ситуации, когда увольняемый работник отсутствует на работе (выходной, болел, находился в отпуске и др.). В данном случае, днем увольнения считается первый рабочий день после окончания указанных событий.  </a:t>
            </a:r>
            <a:endParaRPr kumimoji="0" lang="en-US"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Вместе с тем, на практике нередки случаи, когда работники в заявлениях об увольнении применяют </a:t>
            </a:r>
            <a:r>
              <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предлог «с», соответственно, в этих случаях, днем увольнения считается последний рабочий день, предшествующий дате, указанной в заявлении.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Ответ Министра труда и соцзащиты населения РК от 03.09.21 №701510</a:t>
            </a:r>
            <a:endParaRPr kumimoji="0" lang="en-US"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5528114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D1143-9177-D146-9A48-B2872A2DDF8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C170793-E133-31DE-7AF0-710FA4966F47}"/>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97C3881C-5540-9F74-4018-FA7CD2EC3BE1}"/>
              </a:ext>
            </a:extLst>
          </p:cNvPr>
          <p:cNvSpPr txBox="1"/>
          <p:nvPr/>
        </p:nvSpPr>
        <p:spPr>
          <a:xfrm>
            <a:off x="304800" y="235089"/>
            <a:ext cx="8610600" cy="18805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принят на работу с 12 июля 2022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Режим работы предприятия - пятидневная 8 -часовая рабочая неделя.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прекращает трудовой договор 21 февраля 2023 года (последний рабочий день).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 условию трудового договора работнику положено 24 календарных дня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Оклад работника составляет 270 000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Следует начислить компенсацию за неиспользованный трудовой отпуск.</a:t>
            </a:r>
          </a:p>
        </p:txBody>
      </p:sp>
    </p:spTree>
    <p:extLst>
      <p:ext uri="{BB962C8B-B14F-4D97-AF65-F5344CB8AC3E}">
        <p14:creationId xmlns:p14="http://schemas.microsoft.com/office/powerpoint/2010/main" val="8920047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DCEB3-07C2-C2D2-1506-2A9A961AB20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8D23C5D-4481-6D24-0A30-48D8CA2339A0}"/>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C5D230CE-91C9-42A4-2877-FC0E41491BF1}"/>
              </a:ext>
            </a:extLst>
          </p:cNvPr>
          <p:cNvSpPr txBox="1"/>
          <p:nvPr/>
        </p:nvSpPr>
        <p:spPr>
          <a:xfrm>
            <a:off x="304800" y="190548"/>
            <a:ext cx="8610600" cy="361945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принят на работу с 12 июля 2022 года.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Режим работы предприятия - пятидневная 8 -часовая рабочая неделя.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прекращает трудовой договор 21 февраля 2023 года (последний рабочий день).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 условию трудового договора работнику положено 24 календарных дня отпуска.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Оклад работника составляет 270 000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Следует начислить компенсацию за неиспользованный трудовой отпуск.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Количество календарных дней отпуска, приходящихся на отработанный период: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365 к. д. - 24 к. 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225 к. д. - Х к. 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 = 24 × 225 / 365 = 15 к. 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отработанный период приходится </a:t>
            </a: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15 календарных дней.</a:t>
            </a:r>
            <a:endParaRPr kumimoji="0" lang="ru-KZ"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2" name="Таблица 4">
            <a:extLst>
              <a:ext uri="{FF2B5EF4-FFF2-40B4-BE49-F238E27FC236}">
                <a16:creationId xmlns:a16="http://schemas.microsoft.com/office/drawing/2014/main" id="{FD36FAA6-EAAA-48F4-5C65-C1A05739F02E}"/>
              </a:ext>
            </a:extLst>
          </p:cNvPr>
          <p:cNvGraphicFramePr>
            <a:graphicFrameLocks noGrp="1"/>
          </p:cNvGraphicFramePr>
          <p:nvPr/>
        </p:nvGraphicFramePr>
        <p:xfrm>
          <a:off x="457200" y="3848100"/>
          <a:ext cx="3156012" cy="2781300"/>
        </p:xfrm>
        <a:graphic>
          <a:graphicData uri="http://schemas.openxmlformats.org/drawingml/2006/table">
            <a:tbl>
              <a:tblPr firstRow="1" bandRow="1">
                <a:tableStyleId>{8799B23B-EC83-4686-B30A-512413B5E67A}</a:tableStyleId>
              </a:tblPr>
              <a:tblGrid>
                <a:gridCol w="1535832">
                  <a:extLst>
                    <a:ext uri="{9D8B030D-6E8A-4147-A177-3AD203B41FA5}">
                      <a16:colId xmlns:a16="http://schemas.microsoft.com/office/drawing/2014/main" val="642718813"/>
                    </a:ext>
                  </a:extLst>
                </a:gridCol>
                <a:gridCol w="1620180">
                  <a:extLst>
                    <a:ext uri="{9D8B030D-6E8A-4147-A177-3AD203B41FA5}">
                      <a16:colId xmlns:a16="http://schemas.microsoft.com/office/drawing/2014/main" val="4187417679"/>
                    </a:ext>
                  </a:extLst>
                </a:gridCol>
              </a:tblGrid>
              <a:tr h="278130">
                <a:tc>
                  <a:txBody>
                    <a:bodyPr/>
                    <a:lstStyle/>
                    <a:p>
                      <a:r>
                        <a:rPr lang="ru-RU" sz="1300" dirty="0">
                          <a:latin typeface="Times New Roman" panose="02020603050405020304" pitchFamily="18" charset="0"/>
                          <a:cs typeface="Times New Roman" panose="02020603050405020304" pitchFamily="18" charset="0"/>
                        </a:rPr>
                        <a:t>Месяц</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Календарные дни</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7582995"/>
                  </a:ext>
                </a:extLst>
              </a:tr>
              <a:tr h="278130">
                <a:tc>
                  <a:txBody>
                    <a:bodyPr/>
                    <a:lstStyle/>
                    <a:p>
                      <a:r>
                        <a:rPr lang="ru-RU" sz="1300" dirty="0">
                          <a:latin typeface="Times New Roman" panose="02020603050405020304" pitchFamily="18" charset="0"/>
                          <a:cs typeface="Times New Roman" panose="02020603050405020304" pitchFamily="18" charset="0"/>
                        </a:rPr>
                        <a:t>Июль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9478716"/>
                  </a:ext>
                </a:extLst>
              </a:tr>
              <a:tr h="278130">
                <a:tc>
                  <a:txBody>
                    <a:bodyPr/>
                    <a:lstStyle/>
                    <a:p>
                      <a:r>
                        <a:rPr lang="ru-RU" sz="1300" dirty="0">
                          <a:latin typeface="Times New Roman" panose="02020603050405020304" pitchFamily="18" charset="0"/>
                          <a:cs typeface="Times New Roman" panose="02020603050405020304" pitchFamily="18" charset="0"/>
                        </a:rPr>
                        <a:t>Август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8004911"/>
                  </a:ext>
                </a:extLst>
              </a:tr>
              <a:tr h="278130">
                <a:tc>
                  <a:txBody>
                    <a:bodyPr/>
                    <a:lstStyle/>
                    <a:p>
                      <a:r>
                        <a:rPr lang="ru-RU" sz="1300" dirty="0">
                          <a:latin typeface="Times New Roman" panose="02020603050405020304" pitchFamily="18" charset="0"/>
                          <a:cs typeface="Times New Roman" panose="02020603050405020304" pitchFamily="18" charset="0"/>
                        </a:rPr>
                        <a:t>Сентябрь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5832849"/>
                  </a:ext>
                </a:extLst>
              </a:tr>
              <a:tr h="278130">
                <a:tc>
                  <a:txBody>
                    <a:bodyPr/>
                    <a:lstStyle/>
                    <a:p>
                      <a:r>
                        <a:rPr lang="ru-RU" sz="1300" dirty="0">
                          <a:latin typeface="Times New Roman" panose="02020603050405020304" pitchFamily="18" charset="0"/>
                          <a:cs typeface="Times New Roman" panose="02020603050405020304" pitchFamily="18" charset="0"/>
                        </a:rPr>
                        <a:t>Октябрь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835244"/>
                  </a:ext>
                </a:extLst>
              </a:tr>
              <a:tr h="278130">
                <a:tc>
                  <a:txBody>
                    <a:bodyPr/>
                    <a:lstStyle/>
                    <a:p>
                      <a:r>
                        <a:rPr lang="ru-RU" sz="1300" dirty="0">
                          <a:latin typeface="Times New Roman" panose="02020603050405020304" pitchFamily="18" charset="0"/>
                          <a:cs typeface="Times New Roman" panose="02020603050405020304" pitchFamily="18" charset="0"/>
                        </a:rPr>
                        <a:t>Ноябрь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057380"/>
                  </a:ext>
                </a:extLst>
              </a:tr>
              <a:tr h="278130">
                <a:tc>
                  <a:txBody>
                    <a:bodyPr/>
                    <a:lstStyle/>
                    <a:p>
                      <a:r>
                        <a:rPr lang="ru-RU" sz="1300" dirty="0">
                          <a:latin typeface="Times New Roman" panose="02020603050405020304" pitchFamily="18" charset="0"/>
                          <a:cs typeface="Times New Roman" panose="02020603050405020304" pitchFamily="18" charset="0"/>
                        </a:rPr>
                        <a:t>Декабрь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8025272"/>
                  </a:ext>
                </a:extLst>
              </a:tr>
              <a:tr h="278130">
                <a:tc>
                  <a:txBody>
                    <a:bodyPr/>
                    <a:lstStyle/>
                    <a:p>
                      <a:r>
                        <a:rPr lang="ru-RU" sz="1300" dirty="0">
                          <a:latin typeface="Times New Roman" panose="02020603050405020304" pitchFamily="18" charset="0"/>
                          <a:cs typeface="Times New Roman" panose="02020603050405020304" pitchFamily="18" charset="0"/>
                        </a:rPr>
                        <a:t>Январь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8081060"/>
                  </a:ext>
                </a:extLst>
              </a:tr>
              <a:tr h="278130">
                <a:tc>
                  <a:txBody>
                    <a:bodyPr/>
                    <a:lstStyle/>
                    <a:p>
                      <a:r>
                        <a:rPr lang="ru-RU" sz="1300" dirty="0">
                          <a:latin typeface="Times New Roman" panose="02020603050405020304" pitchFamily="18" charset="0"/>
                          <a:cs typeface="Times New Roman" panose="02020603050405020304" pitchFamily="18" charset="0"/>
                        </a:rPr>
                        <a:t>Февраль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7371552"/>
                  </a:ext>
                </a:extLst>
              </a:tr>
              <a:tr h="278130">
                <a:tc>
                  <a:txBody>
                    <a:bodyPr/>
                    <a:lstStyle/>
                    <a:p>
                      <a:r>
                        <a:rPr lang="ru-RU" sz="1300" b="1" dirty="0">
                          <a:latin typeface="Times New Roman" panose="02020603050405020304" pitchFamily="18" charset="0"/>
                          <a:cs typeface="Times New Roman" panose="02020603050405020304" pitchFamily="18" charset="0"/>
                        </a:rPr>
                        <a:t>Итого:</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b="1" dirty="0">
                          <a:latin typeface="Times New Roman" panose="02020603050405020304" pitchFamily="18" charset="0"/>
                          <a:cs typeface="Times New Roman" panose="02020603050405020304" pitchFamily="18" charset="0"/>
                        </a:rPr>
                        <a:t>225</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61372797"/>
                  </a:ext>
                </a:extLst>
              </a:tr>
            </a:tbl>
          </a:graphicData>
        </a:graphic>
      </p:graphicFrame>
      <p:graphicFrame>
        <p:nvGraphicFramePr>
          <p:cNvPr id="3" name="Таблица 2">
            <a:extLst>
              <a:ext uri="{FF2B5EF4-FFF2-40B4-BE49-F238E27FC236}">
                <a16:creationId xmlns:a16="http://schemas.microsoft.com/office/drawing/2014/main" id="{B38BE359-5DD3-A50E-715C-235EE318BFEA}"/>
              </a:ext>
            </a:extLst>
          </p:cNvPr>
          <p:cNvGraphicFramePr>
            <a:graphicFrameLocks noGrp="1"/>
          </p:cNvGraphicFramePr>
          <p:nvPr/>
        </p:nvGraphicFramePr>
        <p:xfrm>
          <a:off x="5867400" y="2609850"/>
          <a:ext cx="3048000" cy="4171950"/>
        </p:xfrm>
        <a:graphic>
          <a:graphicData uri="http://schemas.openxmlformats.org/drawingml/2006/table">
            <a:tbl>
              <a:tblPr firstRow="1" bandRow="1">
                <a:tableStyleId>{8799B23B-EC83-4686-B30A-512413B5E67A}</a:tableStyleId>
              </a:tblPr>
              <a:tblGrid>
                <a:gridCol w="1427820">
                  <a:extLst>
                    <a:ext uri="{9D8B030D-6E8A-4147-A177-3AD203B41FA5}">
                      <a16:colId xmlns:a16="http://schemas.microsoft.com/office/drawing/2014/main" val="3079413994"/>
                    </a:ext>
                  </a:extLst>
                </a:gridCol>
                <a:gridCol w="1620180">
                  <a:extLst>
                    <a:ext uri="{9D8B030D-6E8A-4147-A177-3AD203B41FA5}">
                      <a16:colId xmlns:a16="http://schemas.microsoft.com/office/drawing/2014/main" val="3584812296"/>
                    </a:ext>
                  </a:extLst>
                </a:gridCol>
              </a:tblGrid>
              <a:tr h="278130">
                <a:tc>
                  <a:txBody>
                    <a:bodyPr/>
                    <a:lstStyle/>
                    <a:p>
                      <a:r>
                        <a:rPr lang="ru-RU" sz="1300" dirty="0">
                          <a:latin typeface="Times New Roman" panose="02020603050405020304" pitchFamily="18" charset="0"/>
                          <a:cs typeface="Times New Roman" panose="02020603050405020304" pitchFamily="18" charset="0"/>
                        </a:rPr>
                        <a:t>Месяц</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Календарные дни</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9693127"/>
                  </a:ext>
                </a:extLst>
              </a:tr>
              <a:tr h="278130">
                <a:tc>
                  <a:txBody>
                    <a:bodyPr/>
                    <a:lstStyle/>
                    <a:p>
                      <a:r>
                        <a:rPr lang="ru-RU" sz="1300" dirty="0">
                          <a:latin typeface="Times New Roman" panose="02020603050405020304" pitchFamily="18" charset="0"/>
                          <a:cs typeface="Times New Roman" panose="02020603050405020304" pitchFamily="18" charset="0"/>
                        </a:rPr>
                        <a:t>Июль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189248"/>
                  </a:ext>
                </a:extLst>
              </a:tr>
              <a:tr h="278130">
                <a:tc>
                  <a:txBody>
                    <a:bodyPr/>
                    <a:lstStyle/>
                    <a:p>
                      <a:r>
                        <a:rPr lang="ru-RU" sz="1300" dirty="0">
                          <a:latin typeface="Times New Roman" panose="02020603050405020304" pitchFamily="18" charset="0"/>
                          <a:cs typeface="Times New Roman" panose="02020603050405020304" pitchFamily="18" charset="0"/>
                        </a:rPr>
                        <a:t>Август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0672254"/>
                  </a:ext>
                </a:extLst>
              </a:tr>
              <a:tr h="278130">
                <a:tc>
                  <a:txBody>
                    <a:bodyPr/>
                    <a:lstStyle/>
                    <a:p>
                      <a:r>
                        <a:rPr lang="ru-RU" sz="1300" dirty="0">
                          <a:latin typeface="Times New Roman" panose="02020603050405020304" pitchFamily="18" charset="0"/>
                          <a:cs typeface="Times New Roman" panose="02020603050405020304" pitchFamily="18" charset="0"/>
                        </a:rPr>
                        <a:t>Сентябрь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7534081"/>
                  </a:ext>
                </a:extLst>
              </a:tr>
              <a:tr h="278130">
                <a:tc>
                  <a:txBody>
                    <a:bodyPr/>
                    <a:lstStyle/>
                    <a:p>
                      <a:r>
                        <a:rPr lang="ru-RU" sz="1300" dirty="0">
                          <a:latin typeface="Times New Roman" panose="02020603050405020304" pitchFamily="18" charset="0"/>
                          <a:cs typeface="Times New Roman" panose="02020603050405020304" pitchFamily="18" charset="0"/>
                        </a:rPr>
                        <a:t>Октябрь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3324493"/>
                  </a:ext>
                </a:extLst>
              </a:tr>
              <a:tr h="278130">
                <a:tc>
                  <a:txBody>
                    <a:bodyPr/>
                    <a:lstStyle/>
                    <a:p>
                      <a:r>
                        <a:rPr lang="ru-RU" sz="1300" dirty="0">
                          <a:latin typeface="Times New Roman" panose="02020603050405020304" pitchFamily="18" charset="0"/>
                          <a:cs typeface="Times New Roman" panose="02020603050405020304" pitchFamily="18" charset="0"/>
                        </a:rPr>
                        <a:t>Ноябрь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5952313"/>
                  </a:ext>
                </a:extLst>
              </a:tr>
              <a:tr h="278130">
                <a:tc>
                  <a:txBody>
                    <a:bodyPr/>
                    <a:lstStyle/>
                    <a:p>
                      <a:r>
                        <a:rPr lang="ru-RU" sz="1300" dirty="0">
                          <a:latin typeface="Times New Roman" panose="02020603050405020304" pitchFamily="18" charset="0"/>
                          <a:cs typeface="Times New Roman" panose="02020603050405020304" pitchFamily="18" charset="0"/>
                        </a:rPr>
                        <a:t>Декабрь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62353178"/>
                  </a:ext>
                </a:extLst>
              </a:tr>
              <a:tr h="278130">
                <a:tc>
                  <a:txBody>
                    <a:bodyPr/>
                    <a:lstStyle/>
                    <a:p>
                      <a:r>
                        <a:rPr lang="ru-RU" sz="1300" dirty="0">
                          <a:latin typeface="Times New Roman" panose="02020603050405020304" pitchFamily="18" charset="0"/>
                          <a:cs typeface="Times New Roman" panose="02020603050405020304" pitchFamily="18" charset="0"/>
                        </a:rPr>
                        <a:t>Январь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8263392"/>
                  </a:ext>
                </a:extLst>
              </a:tr>
              <a:tr h="278130">
                <a:tc>
                  <a:txBody>
                    <a:bodyPr/>
                    <a:lstStyle/>
                    <a:p>
                      <a:r>
                        <a:rPr lang="ru-RU" sz="1300" dirty="0">
                          <a:latin typeface="Times New Roman" panose="02020603050405020304" pitchFamily="18" charset="0"/>
                          <a:cs typeface="Times New Roman" panose="02020603050405020304" pitchFamily="18" charset="0"/>
                        </a:rPr>
                        <a:t>Февраль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28</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3561592"/>
                  </a:ext>
                </a:extLst>
              </a:tr>
              <a:tr h="278130">
                <a:tc>
                  <a:txBody>
                    <a:bodyPr/>
                    <a:lstStyle/>
                    <a:p>
                      <a:r>
                        <a:rPr lang="ru-RU" sz="1300" dirty="0">
                          <a:latin typeface="Times New Roman" panose="02020603050405020304" pitchFamily="18" charset="0"/>
                          <a:cs typeface="Times New Roman" panose="02020603050405020304" pitchFamily="18" charset="0"/>
                        </a:rPr>
                        <a:t>Март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753108"/>
                  </a:ext>
                </a:extLst>
              </a:tr>
              <a:tr h="278130">
                <a:tc>
                  <a:txBody>
                    <a:bodyPr/>
                    <a:lstStyle/>
                    <a:p>
                      <a:r>
                        <a:rPr lang="ru-RU" sz="1300" dirty="0">
                          <a:latin typeface="Times New Roman" panose="02020603050405020304" pitchFamily="18" charset="0"/>
                          <a:cs typeface="Times New Roman" panose="02020603050405020304" pitchFamily="18" charset="0"/>
                        </a:rPr>
                        <a:t>Апрель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9901976"/>
                  </a:ext>
                </a:extLst>
              </a:tr>
              <a:tr h="278130">
                <a:tc>
                  <a:txBody>
                    <a:bodyPr/>
                    <a:lstStyle/>
                    <a:p>
                      <a:r>
                        <a:rPr lang="ru-RU" sz="1300" dirty="0">
                          <a:latin typeface="Times New Roman" panose="02020603050405020304" pitchFamily="18" charset="0"/>
                          <a:cs typeface="Times New Roman" panose="02020603050405020304" pitchFamily="18" charset="0"/>
                        </a:rPr>
                        <a:t>Май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7180249"/>
                  </a:ext>
                </a:extLst>
              </a:tr>
              <a:tr h="278130">
                <a:tc>
                  <a:txBody>
                    <a:bodyPr/>
                    <a:lstStyle/>
                    <a:p>
                      <a:r>
                        <a:rPr lang="ru-RU" sz="1300" dirty="0">
                          <a:latin typeface="Times New Roman" panose="02020603050405020304" pitchFamily="18" charset="0"/>
                          <a:cs typeface="Times New Roman" panose="02020603050405020304" pitchFamily="18" charset="0"/>
                        </a:rPr>
                        <a:t>Июнь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1533625"/>
                  </a:ext>
                </a:extLst>
              </a:tr>
              <a:tr h="278130">
                <a:tc>
                  <a:txBody>
                    <a:bodyPr/>
                    <a:lstStyle/>
                    <a:p>
                      <a:r>
                        <a:rPr lang="ru-RU" sz="1300" dirty="0">
                          <a:latin typeface="Times New Roman" panose="02020603050405020304" pitchFamily="18" charset="0"/>
                          <a:cs typeface="Times New Roman" panose="02020603050405020304" pitchFamily="18" charset="0"/>
                        </a:rPr>
                        <a:t>Июль 2023г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31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6257607"/>
                  </a:ext>
                </a:extLst>
              </a:tr>
              <a:tr h="278130">
                <a:tc>
                  <a:txBody>
                    <a:bodyPr/>
                    <a:lstStyle/>
                    <a:p>
                      <a:r>
                        <a:rPr lang="ru-RU" sz="1300" b="1" dirty="0">
                          <a:latin typeface="Times New Roman" panose="02020603050405020304" pitchFamily="18" charset="0"/>
                          <a:cs typeface="Times New Roman" panose="02020603050405020304" pitchFamily="18" charset="0"/>
                        </a:rPr>
                        <a:t>Итого:</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b="1" dirty="0">
                          <a:latin typeface="Times New Roman" panose="02020603050405020304" pitchFamily="18" charset="0"/>
                          <a:cs typeface="Times New Roman" panose="02020603050405020304" pitchFamily="18" charset="0"/>
                        </a:rPr>
                        <a:t>365</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2700809"/>
                  </a:ext>
                </a:extLst>
              </a:tr>
            </a:tbl>
          </a:graphicData>
        </a:graphic>
      </p:graphicFrame>
    </p:spTree>
    <p:extLst>
      <p:ext uri="{BB962C8B-B14F-4D97-AF65-F5344CB8AC3E}">
        <p14:creationId xmlns:p14="http://schemas.microsoft.com/office/powerpoint/2010/main" val="33939026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9E1ED-1416-52DC-4FAC-1DB242B88A9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B1FEE44-B6A7-7F13-B4B6-9E9B3DB7E82F}"/>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77F18E5C-1B5C-2952-F411-3D43D0584F7E}"/>
              </a:ext>
            </a:extLst>
          </p:cNvPr>
          <p:cNvSpPr txBox="1"/>
          <p:nvPr/>
        </p:nvSpPr>
        <p:spPr>
          <a:xfrm>
            <a:off x="381000" y="228600"/>
            <a:ext cx="8229600" cy="2400657"/>
          </a:xfrm>
          <a:prstGeom prst="rect">
            <a:avLst/>
          </a:prstGeom>
          <a:noFill/>
        </p:spPr>
        <p:txBody>
          <a:bodyPr wrap="square">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Средний дневной заработок: 2 025 000тенге / 154 раб. дн. = 13 149,35тенге/раб. дн. </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Так как работник прекратил трудовые отношения с 22 февраля 2023 года (последний рабочий день - 21 февраля 2023 года), то отсчет рабочих дней, приходящихся на 15 календарных дней заработанного отпуска нужно начинать с 22 февраля 2023 года. </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Количество рабочих дней, приходящихся на период с 22 по 8 марта 2023 г. составляет 10 раб дней. </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Сумма компенсации за неиспользованный трудовой отпуск: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13 149,35 тенге /раб. дн. × 10 </a:t>
            </a:r>
            <a:r>
              <a:rPr kumimoji="0" lang="ru-RU" sz="15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раб.дн</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131 493,5 тг</a:t>
            </a:r>
            <a:endParaRPr kumimoji="0" lang="ru-KZ"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3E807DEC-C049-24EA-A1EB-229DCEA7A32D}"/>
              </a:ext>
            </a:extLst>
          </p:cNvPr>
          <p:cNvGraphicFramePr>
            <a:graphicFrameLocks noGrp="1"/>
          </p:cNvGraphicFramePr>
          <p:nvPr/>
        </p:nvGraphicFramePr>
        <p:xfrm>
          <a:off x="457200" y="2971800"/>
          <a:ext cx="8323730" cy="2856912"/>
        </p:xfrm>
        <a:graphic>
          <a:graphicData uri="http://schemas.openxmlformats.org/drawingml/2006/table">
            <a:tbl>
              <a:tblPr firstRow="1" bandRow="1">
                <a:tableStyleId>{8799B23B-EC83-4686-B30A-512413B5E67A}</a:tableStyleId>
              </a:tblPr>
              <a:tblGrid>
                <a:gridCol w="2714226">
                  <a:extLst>
                    <a:ext uri="{9D8B030D-6E8A-4147-A177-3AD203B41FA5}">
                      <a16:colId xmlns:a16="http://schemas.microsoft.com/office/drawing/2014/main" val="2597072562"/>
                    </a:ext>
                  </a:extLst>
                </a:gridCol>
                <a:gridCol w="2804752">
                  <a:extLst>
                    <a:ext uri="{9D8B030D-6E8A-4147-A177-3AD203B41FA5}">
                      <a16:colId xmlns:a16="http://schemas.microsoft.com/office/drawing/2014/main" val="2562476441"/>
                    </a:ext>
                  </a:extLst>
                </a:gridCol>
                <a:gridCol w="2804752">
                  <a:extLst>
                    <a:ext uri="{9D8B030D-6E8A-4147-A177-3AD203B41FA5}">
                      <a16:colId xmlns:a16="http://schemas.microsoft.com/office/drawing/2014/main" val="172424271"/>
                    </a:ext>
                  </a:extLst>
                </a:gridCol>
              </a:tblGrid>
              <a:tr h="278130">
                <a:tc>
                  <a:txBody>
                    <a:bodyPr/>
                    <a:lstStyle/>
                    <a:p>
                      <a:r>
                        <a:rPr lang="ru-RU" sz="1300" dirty="0">
                          <a:latin typeface="Times New Roman" panose="02020603050405020304" pitchFamily="18" charset="0"/>
                          <a:cs typeface="Times New Roman" panose="02020603050405020304" pitchFamily="18" charset="0"/>
                        </a:rPr>
                        <a:t>Месяц</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Фактические рабочие дни</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300" dirty="0">
                          <a:latin typeface="Times New Roman" panose="02020603050405020304" pitchFamily="18" charset="0"/>
                          <a:cs typeface="Times New Roman" panose="02020603050405020304" pitchFamily="18" charset="0"/>
                        </a:rPr>
                        <a:t>Начисленная зарплата</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5281871"/>
                  </a:ext>
                </a:extLst>
              </a:tr>
              <a:tr h="278130">
                <a:tc>
                  <a:txBody>
                    <a:bodyPr/>
                    <a:lstStyle/>
                    <a:p>
                      <a:r>
                        <a:rPr lang="ru-RU" sz="1300" dirty="0">
                          <a:latin typeface="Times New Roman" panose="02020603050405020304" pitchFamily="18" charset="0"/>
                          <a:cs typeface="Times New Roman" panose="02020603050405020304" pitchFamily="18" charset="0"/>
                        </a:rPr>
                        <a:t>Июль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15</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202 500 </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484094"/>
                  </a:ext>
                </a:extLst>
              </a:tr>
              <a:tr h="278130">
                <a:tc>
                  <a:txBody>
                    <a:bodyPr/>
                    <a:lstStyle/>
                    <a:p>
                      <a:r>
                        <a:rPr lang="ru-RU" sz="1300" dirty="0">
                          <a:latin typeface="Times New Roman" panose="02020603050405020304" pitchFamily="18" charset="0"/>
                          <a:cs typeface="Times New Roman" panose="02020603050405020304" pitchFamily="18" charset="0"/>
                        </a:rPr>
                        <a:t>Август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270 000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01000892"/>
                  </a:ext>
                </a:extLst>
              </a:tr>
              <a:tr h="353742">
                <a:tc>
                  <a:txBody>
                    <a:bodyPr/>
                    <a:lstStyle/>
                    <a:p>
                      <a:r>
                        <a:rPr lang="ru-RU" sz="1300" dirty="0">
                          <a:latin typeface="Times New Roman" panose="02020603050405020304" pitchFamily="18" charset="0"/>
                          <a:cs typeface="Times New Roman" panose="02020603050405020304" pitchFamily="18" charset="0"/>
                        </a:rPr>
                        <a:t>Сентябрь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22</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270 000</a:t>
                      </a:r>
                      <a:endParaRPr kumimoji="0" lang="ru-KZ"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3567000"/>
                  </a:ext>
                </a:extLst>
              </a:tr>
              <a:tr h="278130">
                <a:tc>
                  <a:txBody>
                    <a:bodyPr/>
                    <a:lstStyle/>
                    <a:p>
                      <a:r>
                        <a:rPr lang="ru-RU" sz="1300" dirty="0">
                          <a:latin typeface="Times New Roman" panose="02020603050405020304" pitchFamily="18" charset="0"/>
                          <a:cs typeface="Times New Roman" panose="02020603050405020304" pitchFamily="18" charset="0"/>
                        </a:rPr>
                        <a:t>Октябрь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21</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270 000</a:t>
                      </a:r>
                      <a:endParaRPr kumimoji="0" lang="ru-KZ"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3696412"/>
                  </a:ext>
                </a:extLst>
              </a:tr>
              <a:tr h="278130">
                <a:tc>
                  <a:txBody>
                    <a:bodyPr/>
                    <a:lstStyle/>
                    <a:p>
                      <a:r>
                        <a:rPr lang="ru-RU" sz="1300" dirty="0">
                          <a:latin typeface="Times New Roman" panose="02020603050405020304" pitchFamily="18" charset="0"/>
                          <a:cs typeface="Times New Roman" panose="02020603050405020304" pitchFamily="18" charset="0"/>
                        </a:rPr>
                        <a:t>Ноябрь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22</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270 000</a:t>
                      </a:r>
                      <a:endParaRPr kumimoji="0" lang="ru-KZ"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8917817"/>
                  </a:ext>
                </a:extLst>
              </a:tr>
              <a:tr h="278130">
                <a:tc>
                  <a:txBody>
                    <a:bodyPr/>
                    <a:lstStyle/>
                    <a:p>
                      <a:r>
                        <a:rPr lang="ru-RU" sz="1300" dirty="0">
                          <a:latin typeface="Times New Roman" panose="02020603050405020304" pitchFamily="18" charset="0"/>
                          <a:cs typeface="Times New Roman" panose="02020603050405020304" pitchFamily="18" charset="0"/>
                        </a:rPr>
                        <a:t>Декабрь 2022г</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dirty="0">
                          <a:latin typeface="Times New Roman" panose="02020603050405020304" pitchFamily="18" charset="0"/>
                          <a:cs typeface="Times New Roman" panose="02020603050405020304" pitchFamily="18" charset="0"/>
                        </a:rPr>
                        <a:t>20</a:t>
                      </a:r>
                      <a:endParaRPr lang="ru-KZ" sz="130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270 000</a:t>
                      </a:r>
                      <a:endParaRPr kumimoji="0" lang="ru-KZ"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2276788"/>
                  </a:ext>
                </a:extLst>
              </a:tr>
              <a:tr h="278130">
                <a:tc>
                  <a:txBody>
                    <a:bodyPr/>
                    <a:lstStyle/>
                    <a:p>
                      <a:r>
                        <a:rPr lang="ru-RU" sz="1300" b="0" dirty="0">
                          <a:latin typeface="Times New Roman" panose="02020603050405020304" pitchFamily="18" charset="0"/>
                          <a:cs typeface="Times New Roman" panose="02020603050405020304" pitchFamily="18" charset="0"/>
                        </a:rPr>
                        <a:t>Январь 2023г</a:t>
                      </a:r>
                      <a:endParaRPr lang="ru-KZ" sz="1300" b="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0" dirty="0">
                          <a:latin typeface="Times New Roman" panose="02020603050405020304" pitchFamily="18" charset="0"/>
                          <a:cs typeface="Times New Roman" panose="02020603050405020304" pitchFamily="18" charset="0"/>
                        </a:rPr>
                        <a:t>18</a:t>
                      </a:r>
                      <a:endParaRPr lang="ru-KZ" sz="1300" b="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300" b="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270 000</a:t>
                      </a:r>
                      <a:endParaRPr kumimoji="0" lang="ru-KZ"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30176338"/>
                  </a:ext>
                </a:extLst>
              </a:tr>
              <a:tr h="278130">
                <a:tc>
                  <a:txBody>
                    <a:bodyPr/>
                    <a:lstStyle/>
                    <a:p>
                      <a:r>
                        <a:rPr lang="ru-RU" sz="1300" b="0" dirty="0">
                          <a:latin typeface="Times New Roman" panose="02020603050405020304" pitchFamily="18" charset="0"/>
                          <a:cs typeface="Times New Roman" panose="02020603050405020304" pitchFamily="18" charset="0"/>
                        </a:rPr>
                        <a:t>Февраль 2023г</a:t>
                      </a:r>
                      <a:endParaRPr lang="ru-KZ" sz="1300" b="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0" dirty="0">
                          <a:latin typeface="Times New Roman" panose="02020603050405020304" pitchFamily="18" charset="0"/>
                          <a:cs typeface="Times New Roman" panose="02020603050405020304" pitchFamily="18" charset="0"/>
                        </a:rPr>
                        <a:t>15</a:t>
                      </a:r>
                      <a:endParaRPr lang="ru-KZ" sz="1300" b="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0" dirty="0">
                          <a:latin typeface="Times New Roman" panose="02020603050405020304" pitchFamily="18" charset="0"/>
                          <a:cs typeface="Times New Roman" panose="02020603050405020304" pitchFamily="18" charset="0"/>
                        </a:rPr>
                        <a:t>202 500</a:t>
                      </a:r>
                      <a:endParaRPr lang="ru-KZ" sz="1300" b="0"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8879169"/>
                  </a:ext>
                </a:extLst>
              </a:tr>
              <a:tr h="278130">
                <a:tc>
                  <a:txBody>
                    <a:bodyPr/>
                    <a:lstStyle/>
                    <a:p>
                      <a:r>
                        <a:rPr lang="ru-RU" sz="1300" b="1" dirty="0">
                          <a:latin typeface="Times New Roman" panose="02020603050405020304" pitchFamily="18" charset="0"/>
                          <a:cs typeface="Times New Roman" panose="02020603050405020304" pitchFamily="18" charset="0"/>
                        </a:rPr>
                        <a:t>Итого:</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1" dirty="0">
                          <a:latin typeface="Times New Roman" panose="02020603050405020304" pitchFamily="18" charset="0"/>
                          <a:cs typeface="Times New Roman" panose="02020603050405020304" pitchFamily="18" charset="0"/>
                        </a:rPr>
                        <a:t>154</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b="1" dirty="0">
                          <a:latin typeface="Times New Roman" panose="02020603050405020304" pitchFamily="18" charset="0"/>
                          <a:cs typeface="Times New Roman" panose="02020603050405020304" pitchFamily="18" charset="0"/>
                        </a:rPr>
                        <a:t>2 025 000</a:t>
                      </a:r>
                      <a:endParaRPr lang="ru-KZ" sz="1300" b="1" dirty="0">
                        <a:latin typeface="Times New Roman" panose="02020603050405020304" pitchFamily="18" charset="0"/>
                        <a:cs typeface="Times New Roman" panose="02020603050405020304" pitchFamily="18"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0959274"/>
                  </a:ext>
                </a:extLst>
              </a:tr>
            </a:tbl>
          </a:graphicData>
        </a:graphic>
      </p:graphicFrame>
    </p:spTree>
    <p:extLst>
      <p:ext uri="{BB962C8B-B14F-4D97-AF65-F5344CB8AC3E}">
        <p14:creationId xmlns:p14="http://schemas.microsoft.com/office/powerpoint/2010/main" val="27751249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13F32-4DC2-C45B-DDA4-4EF9133411D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F202A78-962E-810E-F9FA-EB581B0DC43E}"/>
              </a:ext>
            </a:extLst>
          </p:cNvPr>
          <p:cNvSpPr txBox="1"/>
          <p:nvPr/>
        </p:nvSpPr>
        <p:spPr>
          <a:xfrm>
            <a:off x="304800" y="304800"/>
            <a:ext cx="8686800" cy="494596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Возмещение вреда, причиненного жизни и здоровью гражданина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Статья 936 ГК РК</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Возмещение вреда, причиненного жизни и здоровью гражданина при исполнении договорных и иных обязательств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Вред, причиненный жизни и здоровью гражданина при исполнении договорных обязательств, трудовых (служебных) обязанностей, обязанностей воинской службы, возмещается по правилам настоящей главы, если законодательными актами или договором не предусмотрена повышенная ответственность.</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Н</a:t>
            </a:r>
            <a:r>
              <a:rPr kumimoji="0" lang="ru-RU" sz="1660" b="1"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есчастный</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случай, связанный с трудовой деятельностью</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Если работнику еще не установлена утрата профессиональной трудоспособности, он еще находится на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больничном</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то работнику в этот период назначается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социальное пособие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по временной нетрудоспособности в размере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100% средней заработной платы</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при наличии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акта о несчастном случае на производстве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согласно п 1 ст. 190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Кодекса </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 основании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ст. 133 ТК РК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социальные пособия по временной нетрудоспособности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выплачиваются работникам с первого дня нетрудоспособности </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до дня восстановления трудоспособности или до установления инвалидности</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в соответствии с законодательством.</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4175721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18E58C9-9DD5-D3B4-978C-A39C19C948FB}"/>
              </a:ext>
            </a:extLst>
          </p:cNvPr>
          <p:cNvSpPr txBox="1"/>
          <p:nvPr/>
        </p:nvSpPr>
        <p:spPr>
          <a:xfrm>
            <a:off x="789093" y="304800"/>
            <a:ext cx="7745307" cy="4016484"/>
          </a:xfrm>
          <a:prstGeom prst="rect">
            <a:avLst/>
          </a:prstGeom>
          <a:noFill/>
        </p:spPr>
        <p:txBody>
          <a:bodyPr wrap="square">
            <a:spAutoFit/>
          </a:bodyPr>
          <a:lstStyle/>
          <a:p>
            <a:pPr defTabSz="685800">
              <a:defRPr/>
            </a:pPr>
            <a:r>
              <a:rPr lang="ru-RU" sz="1500" b="1" dirty="0">
                <a:solidFill>
                  <a:srgbClr val="000000"/>
                </a:solidFill>
                <a:latin typeface="Georgia Pro Cond Light" panose="020F0302020204030204"/>
              </a:rPr>
              <a:t>Специальная соцвыплата работникам, занятым во вредных условиях труда</a:t>
            </a:r>
          </a:p>
          <a:p>
            <a:pPr defTabSz="685800">
              <a:defRPr/>
            </a:pPr>
            <a:endParaRPr lang="ru-RU" sz="1500" dirty="0">
              <a:solidFill>
                <a:srgbClr val="000000"/>
              </a:solidFill>
              <a:latin typeface="Georgia Pro Cond Light" panose="020F0302020204030204"/>
            </a:endParaRPr>
          </a:p>
          <a:p>
            <a:pPr defTabSz="685800">
              <a:defRPr/>
            </a:pPr>
            <a:r>
              <a:rPr lang="ru-RU" sz="1500" dirty="0">
                <a:solidFill>
                  <a:srgbClr val="000000"/>
                </a:solidFill>
                <a:latin typeface="Georgia Pro Cond Light" panose="020F0302020204030204"/>
              </a:rPr>
              <a:t>В рамках реализации поручения Главы государства для повышения уровня социальной защиты людей, длительное время работающих во вредных условиях труда, с 1 января 2024 года внедрена специальная социальная выплата, сообщает пресс-служба Министерства труда и социальной защиты населения РК.</a:t>
            </a:r>
          </a:p>
          <a:p>
            <a:pPr defTabSz="685800">
              <a:defRPr/>
            </a:pPr>
            <a:endParaRPr lang="ru-RU" sz="1500" dirty="0">
              <a:solidFill>
                <a:srgbClr val="000000"/>
              </a:solidFill>
              <a:latin typeface="Georgia Pro Cond Light" panose="020F0302020204030204"/>
            </a:endParaRPr>
          </a:p>
          <a:p>
            <a:pPr defTabSz="685800">
              <a:defRPr/>
            </a:pPr>
            <a:r>
              <a:rPr lang="ru-RU" sz="1500" dirty="0">
                <a:solidFill>
                  <a:srgbClr val="000000"/>
                </a:solidFill>
                <a:latin typeface="Georgia Pro Cond Light" panose="020F0302020204030204"/>
              </a:rPr>
              <a:t>Обязательными условиями назначения спецсоцвыплаты являются: достижение 55-летнего возраста и наличие профессиональных пенсионных отчислений в ЕНПФ не менее 7 лет.</a:t>
            </a:r>
          </a:p>
          <a:p>
            <a:pPr defTabSz="685800">
              <a:defRPr/>
            </a:pPr>
            <a:endParaRPr lang="ru-RU" sz="1500" dirty="0">
              <a:solidFill>
                <a:srgbClr val="000000"/>
              </a:solidFill>
              <a:latin typeface="Georgia Pro Cond Light" panose="020F0302020204030204"/>
            </a:endParaRPr>
          </a:p>
          <a:p>
            <a:pPr defTabSz="685800">
              <a:defRPr/>
            </a:pPr>
            <a:r>
              <a:rPr lang="ru-RU" sz="1500" dirty="0">
                <a:solidFill>
                  <a:srgbClr val="000000"/>
                </a:solidFill>
                <a:latin typeface="Georgia Pro Cond Light" panose="020F0302020204030204"/>
              </a:rPr>
              <a:t>Специальная социальная выплата состоит из нескольких компонентов и осуществляться из 4-х источников:</a:t>
            </a:r>
          </a:p>
          <a:p>
            <a:pPr marL="257175" indent="-257175" defTabSz="685800">
              <a:buFont typeface="Arial" panose="020B0604020202020204" pitchFamily="34" charset="0"/>
              <a:buChar char="•"/>
              <a:defRPr/>
            </a:pPr>
            <a:r>
              <a:rPr lang="ru-RU" sz="1500" dirty="0">
                <a:solidFill>
                  <a:srgbClr val="000000"/>
                </a:solidFill>
                <a:latin typeface="Georgia Pro Cond Light" panose="020F0302020204030204"/>
              </a:rPr>
              <a:t>специальное профессиональное пособие из республиканского бюджета в размере 2 прожиточных минимумов (далее - ПМ);</a:t>
            </a:r>
          </a:p>
          <a:p>
            <a:pPr marL="257175" indent="-257175" defTabSz="685800">
              <a:buFont typeface="Arial" panose="020B0604020202020204" pitchFamily="34" charset="0"/>
              <a:buChar char="•"/>
              <a:defRPr/>
            </a:pPr>
            <a:r>
              <a:rPr lang="ru-RU" sz="1500" dirty="0">
                <a:solidFill>
                  <a:srgbClr val="000000"/>
                </a:solidFill>
                <a:latin typeface="Georgia Pro Cond Light" panose="020F0302020204030204"/>
              </a:rPr>
              <a:t>из компаний по страхованию жизни в размере 1 ПМ;</a:t>
            </a:r>
          </a:p>
          <a:p>
            <a:pPr marL="257175" indent="-257175" defTabSz="685800">
              <a:buFont typeface="Arial" panose="020B0604020202020204" pitchFamily="34" charset="0"/>
              <a:buChar char="•"/>
              <a:defRPr/>
            </a:pPr>
            <a:r>
              <a:rPr lang="ru-RU" sz="1500" dirty="0">
                <a:solidFill>
                  <a:srgbClr val="000000"/>
                </a:solidFill>
                <a:latin typeface="Georgia Pro Cond Light" panose="020F0302020204030204"/>
              </a:rPr>
              <a:t>за счет средств работодателей в размере 1 ПМ;</a:t>
            </a:r>
          </a:p>
          <a:p>
            <a:pPr marL="257175" indent="-257175" defTabSz="685800">
              <a:buFont typeface="Arial" panose="020B0604020202020204" pitchFamily="34" charset="0"/>
              <a:buChar char="•"/>
              <a:defRPr/>
            </a:pPr>
            <a:r>
              <a:rPr lang="ru-RU" sz="1500" dirty="0">
                <a:solidFill>
                  <a:srgbClr val="000000"/>
                </a:solidFill>
                <a:latin typeface="Georgia Pro Cond Light" panose="020F0302020204030204"/>
              </a:rPr>
              <a:t>из ЕНПФ за счет обязательных профессиональных пенсионных взносов.</a:t>
            </a:r>
          </a:p>
        </p:txBody>
      </p:sp>
    </p:spTree>
    <p:extLst>
      <p:ext uri="{BB962C8B-B14F-4D97-AF65-F5344CB8AC3E}">
        <p14:creationId xmlns:p14="http://schemas.microsoft.com/office/powerpoint/2010/main" val="6049498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7A662-9D92-1DB8-A1EB-000E8392ADB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4947E45-75D1-1DB9-8C3D-574B10775815}"/>
              </a:ext>
            </a:extLst>
          </p:cNvPr>
          <p:cNvSpPr txBox="1"/>
          <p:nvPr/>
        </p:nvSpPr>
        <p:spPr>
          <a:xfrm>
            <a:off x="304800" y="304800"/>
            <a:ext cx="8686800" cy="6715685"/>
          </a:xfrm>
          <a:prstGeom prst="rect">
            <a:avLst/>
          </a:prstGeom>
          <a:noFill/>
        </p:spPr>
        <p:txBody>
          <a:bodyPr wrap="square">
            <a:spAutoFit/>
          </a:bodyPr>
          <a:lstStyle/>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Согласно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ст. 18 и 19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Закона РК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«Об обязательном страховании работника от несчастных случаев при исполнении им трудовых (служебных) обязанностей»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вред, причиненный жизни и здоровью работника, включает в себя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материальное выражение вреда</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связанного с его смертью или с установлением ему степени утраты профессиональной трудоспособности, за исключением вреда, связанного с временной нетрудоспособностью работника.</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Размер вреда, причиненного жизни и здоровью работника, определяется на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основании документов</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представленных в соответствии с настоящим Законом.</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Размер вреда, связанного с утратой заработка (дохода) в связи со смертью работника или с установлением ему степени утраты профессиональной трудоспособности, определяется в соответствии с требованиями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Гражданского кодекса</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РК.</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Статья 937 ГК.</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Объем и характер возмещения вреда, причиненного повреждением здоровья</a:t>
            </a:r>
            <a:b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br>
            <a:r>
              <a:rPr kumimoji="0" lang="ru-RU" sz="165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 При причинении гражданину увечья или иного повреждения здоровья возмещению подлежит </a:t>
            </a:r>
            <a:r>
              <a:rPr kumimoji="0" lang="ru-RU" sz="165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утраченный потерпевшим заработок </a:t>
            </a:r>
            <a:r>
              <a:rPr kumimoji="0" lang="ru-RU" sz="165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(доход), который он имел либо определенно мог иметь, а также </a:t>
            </a:r>
            <a:r>
              <a:rPr kumimoji="0" lang="ru-RU" sz="165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расходы, вызванные повреждением здоровья </a:t>
            </a:r>
            <a:r>
              <a:rPr kumimoji="0" lang="ru-RU" sz="165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 лечение, дополнительное питание, приобретение лекарств, протезирование, посторонний уход, санаторно-курортное лечение, приобретение специальных транспортных средств, подготовку к другой профессии и другие), если признано, что потерпевший нуждается в этих видах помощи и ухода и не получает их бесплатно.</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5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Расходы, вызванные повреждением здоровья (на лечение, дополнительное питание, приобретение лекарств, протезирование, посторонний уход, санаторно-курортное лечение, приобретение специальных транспортных средств, подготовку к другой профессии и другие), возмещаются работодателем, причинившим вред здоровью работника, в </a:t>
            </a:r>
            <a:r>
              <a:rPr kumimoji="0" lang="ru-RU" sz="165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пределах, установленных </a:t>
            </a:r>
            <a:r>
              <a:rPr kumimoji="0" lang="ru-RU" sz="165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ТК </a:t>
            </a:r>
            <a:r>
              <a:rPr kumimoji="0" lang="ru-RU" sz="165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РК.</a:t>
            </a: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7179090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8B812-7055-28C1-3B88-F245588090E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8B9B910-C348-6505-2CD0-A60B502481FF}"/>
              </a:ext>
            </a:extLst>
          </p:cNvPr>
          <p:cNvSpPr txBox="1"/>
          <p:nvPr/>
        </p:nvSpPr>
        <p:spPr>
          <a:xfrm>
            <a:off x="381000" y="232755"/>
            <a:ext cx="8686800" cy="6469463"/>
          </a:xfrm>
          <a:prstGeom prst="rect">
            <a:avLst/>
          </a:prstGeom>
          <a:noFill/>
        </p:spPr>
        <p:txBody>
          <a:bodyPr wrap="square">
            <a:spAutoFit/>
          </a:bodyPr>
          <a:lstStyle/>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Статья 122 ТК.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Материальная ответственность работодателя за вред, причиненный жизни и (или) здоровью работника</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Размер расходов, вызванных повреждением здоровья</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возмещаемых работодателем в период установления степени утраты трудоспособности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не может превышать 250 МРП</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на момент выплаты (923 000= 250 *3 692) все что выше ИПН 10%.</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Выплата по возмещению расходов, вызванных повреждением здоровья, осуществляется на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основании документов</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подтверждающих эти расходы, представленных работником либо лицом, понесшим эти расходы. При этом возмещению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не подлежат расходы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 медицинскую помощь, предоставляемую в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рамках гарантированного объема бесплатной медицинской помощи</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и в системе обязательного социального медицинского страхования в соответствии с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законодательством</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РК в области здравоохранения.</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Статья 938 ГК. Определение заработка (дохода), утраченного в результате повреждения здоровья</a:t>
            </a:r>
            <a:b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b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 Размер подлежащего возмещению утраченного заработка (дохода) определяется в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к среднему месячному заработку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(доходу) до увечья или иного повреждения здоровья либо до наступления утраты трудоспособности, соответствующих степени утраты потерпевшим профессиональной трудоспособности, а при отсутствии ее - общей трудоспособности.</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 В состав утраченного заработка (дохода) включаются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все виды оплаты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труда по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трудовым и гражданско-правовым договорам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как по месту основной работы, так и по совместительству, облагаемые ИПН. </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Не учитываются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выплаты единовременного характера (компенсации за неиспользованный отпуск, выходное пособие при увольнении и другие). За период временной нетрудоспособности и отпуска по беременности и родам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учитывается выплаченное пособие</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Доходы от предпринимательской деятельности, а также авторский гонорар включаются в состав утраченного заработка, при этом доходы от предпринимательской деятельности включаются на основании данных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органа государственных доходов</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Все виды заработка (дохода) учитываются в суммах, начисленных до удержания налогов.</a:t>
            </a:r>
          </a:p>
        </p:txBody>
      </p:sp>
    </p:spTree>
    <p:extLst>
      <p:ext uri="{BB962C8B-B14F-4D97-AF65-F5344CB8AC3E}">
        <p14:creationId xmlns:p14="http://schemas.microsoft.com/office/powerpoint/2010/main" val="38036225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BA91A-9747-D8FD-06E7-07D1DFADED0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B7EB049-2CD0-6CFF-CD92-09E7C5A4FFD4}"/>
              </a:ext>
            </a:extLst>
          </p:cNvPr>
          <p:cNvSpPr txBox="1"/>
          <p:nvPr/>
        </p:nvSpPr>
        <p:spPr>
          <a:xfrm>
            <a:off x="381000" y="232755"/>
            <a:ext cx="8686800" cy="6013954"/>
          </a:xfrm>
          <a:prstGeom prst="rect">
            <a:avLst/>
          </a:prstGeom>
          <a:noFill/>
        </p:spPr>
        <p:txBody>
          <a:bodyPr wrap="square">
            <a:spAutoFit/>
          </a:bodyPr>
          <a:lstStyle/>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3. Среднемесячный заработок (доход) подсчитывается путем деления общей суммы заработка (дохода)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за 12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месяцев работы, предшествовавших повреждению здоровья либо наступлению утраты трудоспособности, на 12. </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случае, когда потерпевший на момент причинения вреда работал менее 12 месяцев, среднемесячный заработок (доход) подсчитывается путем деления общей суммы заработка (дохода) за фактически проработанное число месяцев, предшествовавших повреждению здоровья, на число этих месяцев.</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Неполностью проработанные потерпевшим месяцы по его желанию заменяются предшествующими полностью проработанными месяцами либо исключаются из подсчетов при невозможности их замены.</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4. В случае, когда потерпевший на момент причинения вреда не работал, учитывается по его желанию заработок до увольнения либо обычный размер вознаграждения работника его квалификации в данной местности, но не менее 10-кратного установленного законодательными актами МРП.</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5. Если в заработке (доходе) потерпевшего до причинения ему увечья или иного повреждения здоровья произошли устойчивые изменения, улучшающие его имущественное положение (повышена заработная плата по занимаемой должности, переведен на более высокооплачиваемую работу, поступил на работу после окончания учебного заведения и в других случаях, когда будет доказана устойчивость изменения или возможность изменения оплаты труда потерпевшего), при определении его среднемесячного заработка (дохода) учитывается только заработок (доход), который он получил или должен был получить после соответствующего изменения.</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Вина работодателя устанавливается в акте о несчастном случае,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заключения Национального центра гигиены труда и профессиональных заболеваний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произвольной форме), документ, выданный уполномоченным органом в соответствующей сфере деятельности, установившим причинно-следственную связь.</a:t>
            </a:r>
          </a:p>
        </p:txBody>
      </p:sp>
    </p:spTree>
    <p:extLst>
      <p:ext uri="{BB962C8B-B14F-4D97-AF65-F5344CB8AC3E}">
        <p14:creationId xmlns:p14="http://schemas.microsoft.com/office/powerpoint/2010/main" val="22587058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8FEA0-342C-7B0E-3A8E-602530B02F4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5D9413B-C119-09E8-2AC0-E78C3085A185}"/>
              </a:ext>
            </a:extLst>
          </p:cNvPr>
          <p:cNvSpPr txBox="1"/>
          <p:nvPr/>
        </p:nvSpPr>
        <p:spPr>
          <a:xfrm>
            <a:off x="381000" y="116681"/>
            <a:ext cx="8534400" cy="6269409"/>
          </a:xfrm>
          <a:prstGeom prst="rect">
            <a:avLst/>
          </a:prstGeom>
          <a:noFill/>
        </p:spPr>
        <p:txBody>
          <a:bodyPr wrap="square">
            <a:spAutoFit/>
          </a:bodyPr>
          <a:lstStyle/>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Ст. 122 ТК РК. Материальная ответственность работодателя за вред, причиненный жизни и (или) здоровью работника</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 При причинении вреда жизни и (или) здоровью работника в связи с исполнением им трудовых обязанностей работодатель обязан возместить вред в объеме и порядке, которые предусмотрены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законодательством РК.</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2. Вред, предусмотренный п 1 настоящей статьи,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возмещается в полном объеме при отсутствии у работника страховых выплат</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за исключением случая, предусмотренного в п 3 настоящей статьи. При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наличии страховых выплат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работодатель обязан возместить работнику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разницу</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между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страховой суммой и фактическим размером вреда.</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3. При причинении вреда работнику, связанного с установлением ему степени утраты профессиональной трудоспособности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 5  до 29 %  включительно, работодатель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обязан возместить работнику утраченный заработок и расходы, вызванные повреждением его здоровья.</a:t>
            </a: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ЗРК «Об обязательном страховании работника от несчастных случаев при исполнении им трудовых (служебных) обязанностей» </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Возмещение вреда, связанного с утратой заработка (дохода) работником в связи с установлением ему степени утраты профессиональной трудоспособности от 5 до 29% включительно, осуществляется страхователем (то есть работодателем) согласно трудовому законодательству РК</a:t>
            </a: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Ежемесячная страховая выплата, причитающаяся работнику в качестве возмещения вреда, связанного с утратой заработка (дохода) работником в связи с установлением ему степени утраты профессиональной трудоспособности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от 30 до 100%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включительно, осуществляется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страховщиком.</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Возмещение дополнительных расходов, вызванных повреждением здоровья работника в случае установления ему степени утраты профессиональной трудоспособности, осуществляется страховщиком на основании документов, подтверждающих эти расходы, представленных работником либо лицом, понесшим эти расходы. </a:t>
            </a: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7163158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6B031-1763-8A61-7D5F-0FD723ADC6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450A04F-AA0F-8EC5-54B4-9D787A86EF9B}"/>
              </a:ext>
            </a:extLst>
          </p:cNvPr>
          <p:cNvSpPr txBox="1"/>
          <p:nvPr/>
        </p:nvSpPr>
        <p:spPr>
          <a:xfrm>
            <a:off x="381000" y="196111"/>
            <a:ext cx="8686800" cy="5801588"/>
          </a:xfrm>
          <a:prstGeom prst="rect">
            <a:avLst/>
          </a:prstGeom>
          <a:noFill/>
        </p:spPr>
        <p:txBody>
          <a:bodyPr wrap="square">
            <a:spAutoFit/>
          </a:bodyPr>
          <a:lstStyle/>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Статья 942 ГК. Изменение размера возмещения вреда</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 Потерпевший, частично утративший трудоспособность, вправе в любое время потребовать от лица, на которого возложена обязанность возмещения вреда, соответствующего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увеличения размера возмещения, если его трудоспособность снизилась</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 связи с причиненным повреждением здоровья по сравнению с той, которая оставалась у него к моменту присуждения ему возмещения.</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 Лица, на которых возложена обязанность возмещения вреда, связанного с повреждением здоровья потерпевшего, вправе потребовать соответствующего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снижения размера возмещения, если трудоспособность потерпевшего возросла по сравнению с той, которая оставалась у него к моменту присуждения возмещения за вред.</a:t>
            </a:r>
          </a:p>
          <a:p>
            <a:pPr marL="0" marR="0" lvl="0" indent="190500"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3. Потерпевший вправе требовать увеличения размера возмещения вреда, если имущественное положение гражданина, на которого возложена обязанность возмещения вреда, улучшилось, а размер возмещения был снижен в соответствии с</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п 5 ст 935 ГК РК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t>
            </a:r>
            <a:r>
              <a:rPr kumimoji="0" lang="ru-RU" sz="148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Суд может уменьшить размер возмещения вреда, причиненного гражданином, с учетом его имущественного положения, за исключением случаев, когда вред причинен действиями, совершенными умышленно</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Статья 943 ГК. Увеличение возмещения вреда в связи с повышением стоимости жизни</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Суммы возмещения вреда, выплачиваемые гражданам в связи с повреждением здоровья или смертью потерпевшего,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ежегодно увеличиваются пропорционально среднему значению прогнозируемого уровня инфляции</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190500" algn="l"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277548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A0F69-650B-CB90-EFBD-2DDD8A6C7E7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9E0F0F4-D330-D8F5-A740-4F5319CFCD0E}"/>
              </a:ext>
            </a:extLst>
          </p:cNvPr>
          <p:cNvSpPr txBox="1"/>
          <p:nvPr/>
        </p:nvSpPr>
        <p:spPr>
          <a:xfrm>
            <a:off x="228600" y="170542"/>
            <a:ext cx="8763000" cy="5004447"/>
          </a:xfrm>
          <a:prstGeom prst="rect">
            <a:avLst/>
          </a:prstGeom>
          <a:noFill/>
        </p:spPr>
        <p:txBody>
          <a:bodyPr wrap="square">
            <a:spAutoFit/>
          </a:bodyPr>
          <a:lstStyle/>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Статья 944 ГК РК. </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Платежи по возмещению вреда</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 Возмещение вреда, связанного со снижением трудоспособности или смертью потерпевшего, производится ежемесячными платежами.</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Возмещение вреда в части утраченного заработка потерпевшим при исполнении им трудовых (служебных) обязанностей осуществляется на срок установления степени утраты трудоспособности, но </a:t>
            </a:r>
            <a:r>
              <a:rPr kumimoji="0" lang="ru-RU" sz="148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не более достижения им пенсионного возраста</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установленного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законодательством РК</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При этом из сумм возмещения вреда в части утраченного заработка (дохода) удерживаются 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перечисляются обязательные пенсионные взносы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 единый накопительный пенсионный фонд в размере и порядке, которые установлены Социальным кодексом РК</a:t>
            </a: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При наличии уважительных причин суд с учетом возможностей причинителя вреда может по требованию гражданина, имеющего право на возмещение, присудить ему причитающиеся платежи единовременно, но не более чем за 3 года.</a:t>
            </a: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2. Взыскание </a:t>
            </a:r>
            <a:r>
              <a:rPr kumimoji="0" lang="ru-RU" sz="16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дополнительных</a:t>
            </a:r>
            <a:r>
              <a:rPr kumimoji="0" lang="ru-RU" sz="16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расходов может быть произведено на будущее время в пределах сроков, установленных на основе заключения медицинской экспертизы, а также при необходимости предварительной оплаты стоимости услуг и имущества (приобретение путевки, оплата проезда, оплата специальных транспортных средств и т.п.).</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3. В случаях, когда потерпевший в соответствии с законодательными актами вправе потребовать прекращения или досрочного исполнения обязательства, такое требование удовлетворяется путем капитализации соответствующих повременных платежей.</a:t>
            </a: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3569391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FBC6A-042E-E1A1-AE9E-BAAF57BBB60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9492D9A-B8A3-296A-B75F-F8BAA960FDA5}"/>
              </a:ext>
            </a:extLst>
          </p:cNvPr>
          <p:cNvSpPr txBox="1"/>
          <p:nvPr/>
        </p:nvSpPr>
        <p:spPr>
          <a:xfrm>
            <a:off x="228600" y="170542"/>
            <a:ext cx="8763000" cy="6706451"/>
          </a:xfrm>
          <a:prstGeom prst="rect">
            <a:avLst/>
          </a:prstGeom>
          <a:noFill/>
        </p:spPr>
        <p:txBody>
          <a:bodyPr wrap="square">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Расчет размера утраченного заработка </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Среднемесячная заработная плата × на степень (%) установленной утраты профессиональной трудоспособности ×</a:t>
            </a:r>
            <a:r>
              <a:rPr kumimoji="0" lang="en-US"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 степень (%) вины работодателя</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Например</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среднемесячная зарплата 156 395 тенге умножается на % утраты профессиональной трудоспособности 80% (на основании справки) и умножается на % вины работодателя 100% (по акту о несчастном случае) =</a:t>
            </a: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(156 395 × 80%) × 100% = 71 152 тенге, это сумма ежемесячной страховой выплаты (или выплаты работодателя в случае отсутствия договора страхования). </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0" algn="l" defTabSz="3429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Если работник продолжает работать, то сумма утраченного заработка в любом случае выплачивается ежемесячно.</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При этом сумма возмещения вреда индексируется ежегодно пропорционально среднему значению прогнозируемого уровня инфляции. </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случае увеличения размере оплаты труда проходчика 5 разряда, пропорционально вы должны были увеличивать сумму возмещения вреда </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Например, оклад проходчика 5 разряда стал 150 000, был 145 000, тогда 150 000 / 145 000 = 1,03, </a:t>
            </a: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сумма возмещения, например, 32 843 тенге, тогда она увеличивается 32 843 × 1,03 = 33 828.</a:t>
            </a:r>
          </a:p>
          <a:p>
            <a:pPr marL="0" marR="0" lvl="0" indent="189071" algn="l"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89071" algn="l"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Данные по степени утраты трудоспособности рекомендуется запросить в Медико-санитарной экспертизе.</a:t>
            </a:r>
          </a:p>
          <a:p>
            <a:pPr marL="0" marR="0" lvl="0" indent="0" algn="l" defTabSz="3429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6336488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74BEF-9F30-5E1D-009F-EC508AA17C5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370DEB5-328E-A842-0A97-325FACE7DC5D}"/>
              </a:ext>
            </a:extLst>
          </p:cNvPr>
          <p:cNvSpPr txBox="1"/>
          <p:nvPr/>
        </p:nvSpPr>
        <p:spPr>
          <a:xfrm>
            <a:off x="381000" y="170542"/>
            <a:ext cx="8534400" cy="5967788"/>
          </a:xfrm>
          <a:prstGeom prst="rect">
            <a:avLst/>
          </a:prstGeom>
          <a:noFill/>
        </p:spPr>
        <p:txBody>
          <a:bodyPr wrap="square">
            <a:spAutoFit/>
          </a:bodyPr>
          <a:lstStyle/>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Налогообложение сумм возмещения вреда,</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причиненного жизни и здоровью работника</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Согласно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пп 42 п 1 ст. 341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НК РК из доходов физического лица, подлежащих налогообложению, исключаются следующие виды доходов (далее – </a:t>
            </a:r>
            <a:r>
              <a:rPr kumimoji="0" lang="ru-RU" sz="166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корректировка дохода</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возмещение вреда, причиненного жизни и здоровью физического лица, в соответствии с законодательством РК, за исключением морального вреда.</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На основании пп 42 п 1 ст. 341 НК РК при возмещении работнику расходов, вызванным повреждением здоровья, выплачиваемым в период установления степени утраты трудоспособности, а также при установлении степени утраты трудоспособности до 29% организация вправе применить корректировку в пределах величины 250-кратный МРП.</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При применении корректировки расходы, вызванные повреждением здоровья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пределах 250 М</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РП, освобождаются от исчисления:</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1) от ИПН (</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 1 ст. 353 НК РК);</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2) от социального налога (пп 3 п 3 ст. 484 НК РК);</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3) от отчислений и взносов на ОСМС и ВОСМС;</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4) от социальных отчислений;</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5) пп 3-1 пункта 6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Правил и сроков исчисления, удержания и перечисления ОПВ определено, что ОПВ в ЕНПФ не удерживаются с выплат и доходов, указанных в п 1 ст. 341 НК РК, а исключением установленных пп 12, 26, 27 и 50 п 1 ст. 341, а также пп 42 и 43 п 1 статьи 341 (в части утраченного заработка (дохода).</a:t>
            </a:r>
          </a:p>
          <a:p>
            <a:pPr marL="0" marR="0" lvl="0" indent="190500" algn="just" defTabSz="914400" rtl="0" eaLnBrk="1" fontAlgn="base"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Следовательно, с расходов, вызванных повреждением здоровья </a:t>
            </a:r>
            <a:r>
              <a:rPr kumimoji="0" lang="ru-RU" sz="166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в пределах 250 МРП, ОПВ исчисляются, удерживаются и перечисляются.</a:t>
            </a:r>
          </a:p>
          <a:p>
            <a:pPr marL="0" marR="0" lvl="0" indent="190500" algn="just" defTabSz="914400" rtl="0" eaLnBrk="1" fontAlgn="base"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 </a:t>
            </a:r>
          </a:p>
        </p:txBody>
      </p:sp>
    </p:spTree>
    <p:extLst>
      <p:ext uri="{BB962C8B-B14F-4D97-AF65-F5344CB8AC3E}">
        <p14:creationId xmlns:p14="http://schemas.microsoft.com/office/powerpoint/2010/main" val="15758769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0F8F6-EF0B-25E5-41BD-44D51C898834}"/>
            </a:ext>
          </a:extLst>
        </p:cNvPr>
        <p:cNvGrpSpPr/>
        <p:nvPr/>
      </p:nvGrpSpPr>
      <p:grpSpPr>
        <a:xfrm>
          <a:off x="0" y="0"/>
          <a:ext cx="0" cy="0"/>
          <a:chOff x="0" y="0"/>
          <a:chExt cx="0" cy="0"/>
        </a:xfrm>
      </p:grpSpPr>
      <p:graphicFrame>
        <p:nvGraphicFramePr>
          <p:cNvPr id="7" name="Таблица 6">
            <a:extLst>
              <a:ext uri="{FF2B5EF4-FFF2-40B4-BE49-F238E27FC236}">
                <a16:creationId xmlns:a16="http://schemas.microsoft.com/office/drawing/2014/main" id="{0D9A7306-A505-29F4-BB8B-DAEA2244BC67}"/>
              </a:ext>
            </a:extLst>
          </p:cNvPr>
          <p:cNvGraphicFramePr>
            <a:graphicFrameLocks noGrp="1"/>
          </p:cNvGraphicFramePr>
          <p:nvPr/>
        </p:nvGraphicFramePr>
        <p:xfrm>
          <a:off x="228601" y="457200"/>
          <a:ext cx="8762999" cy="4495800"/>
        </p:xfrm>
        <a:graphic>
          <a:graphicData uri="http://schemas.openxmlformats.org/drawingml/2006/table">
            <a:tbl>
              <a:tblPr firstRow="1" bandRow="1">
                <a:tableStyleId>{8799B23B-EC83-4686-B30A-512413B5E67A}</a:tableStyleId>
              </a:tblPr>
              <a:tblGrid>
                <a:gridCol w="1447799">
                  <a:extLst>
                    <a:ext uri="{9D8B030D-6E8A-4147-A177-3AD203B41FA5}">
                      <a16:colId xmlns:a16="http://schemas.microsoft.com/office/drawing/2014/main" val="2825731415"/>
                    </a:ext>
                  </a:extLst>
                </a:gridCol>
                <a:gridCol w="685800">
                  <a:extLst>
                    <a:ext uri="{9D8B030D-6E8A-4147-A177-3AD203B41FA5}">
                      <a16:colId xmlns:a16="http://schemas.microsoft.com/office/drawing/2014/main" val="174437432"/>
                    </a:ext>
                  </a:extLst>
                </a:gridCol>
                <a:gridCol w="762000">
                  <a:extLst>
                    <a:ext uri="{9D8B030D-6E8A-4147-A177-3AD203B41FA5}">
                      <a16:colId xmlns:a16="http://schemas.microsoft.com/office/drawing/2014/main" val="582832583"/>
                    </a:ext>
                  </a:extLst>
                </a:gridCol>
                <a:gridCol w="609600">
                  <a:extLst>
                    <a:ext uri="{9D8B030D-6E8A-4147-A177-3AD203B41FA5}">
                      <a16:colId xmlns:a16="http://schemas.microsoft.com/office/drawing/2014/main" val="1490803894"/>
                    </a:ext>
                  </a:extLst>
                </a:gridCol>
                <a:gridCol w="762000">
                  <a:extLst>
                    <a:ext uri="{9D8B030D-6E8A-4147-A177-3AD203B41FA5}">
                      <a16:colId xmlns:a16="http://schemas.microsoft.com/office/drawing/2014/main" val="4019347661"/>
                    </a:ext>
                  </a:extLst>
                </a:gridCol>
                <a:gridCol w="574502">
                  <a:extLst>
                    <a:ext uri="{9D8B030D-6E8A-4147-A177-3AD203B41FA5}">
                      <a16:colId xmlns:a16="http://schemas.microsoft.com/office/drawing/2014/main" val="1210026681"/>
                    </a:ext>
                  </a:extLst>
                </a:gridCol>
                <a:gridCol w="1101898">
                  <a:extLst>
                    <a:ext uri="{9D8B030D-6E8A-4147-A177-3AD203B41FA5}">
                      <a16:colId xmlns:a16="http://schemas.microsoft.com/office/drawing/2014/main" val="584226960"/>
                    </a:ext>
                  </a:extLst>
                </a:gridCol>
                <a:gridCol w="665707">
                  <a:extLst>
                    <a:ext uri="{9D8B030D-6E8A-4147-A177-3AD203B41FA5}">
                      <a16:colId xmlns:a16="http://schemas.microsoft.com/office/drawing/2014/main" val="3181640509"/>
                    </a:ext>
                  </a:extLst>
                </a:gridCol>
                <a:gridCol w="745357">
                  <a:extLst>
                    <a:ext uri="{9D8B030D-6E8A-4147-A177-3AD203B41FA5}">
                      <a16:colId xmlns:a16="http://schemas.microsoft.com/office/drawing/2014/main" val="3620518837"/>
                    </a:ext>
                  </a:extLst>
                </a:gridCol>
                <a:gridCol w="561132">
                  <a:extLst>
                    <a:ext uri="{9D8B030D-6E8A-4147-A177-3AD203B41FA5}">
                      <a16:colId xmlns:a16="http://schemas.microsoft.com/office/drawing/2014/main" val="3617681860"/>
                    </a:ext>
                  </a:extLst>
                </a:gridCol>
                <a:gridCol w="847204">
                  <a:extLst>
                    <a:ext uri="{9D8B030D-6E8A-4147-A177-3AD203B41FA5}">
                      <a16:colId xmlns:a16="http://schemas.microsoft.com/office/drawing/2014/main" val="1273616094"/>
                    </a:ext>
                  </a:extLst>
                </a:gridCol>
              </a:tblGrid>
              <a:tr h="228600">
                <a:tc rowSpan="2">
                  <a:txBody>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lang="ru-RU" sz="1300" b="1" i="0" dirty="0">
                          <a:solidFill>
                            <a:srgbClr val="000000"/>
                          </a:solidFill>
                          <a:effectLst/>
                          <a:latin typeface="Times New Roman" panose="02020603050405020304" pitchFamily="18" charset="0"/>
                          <a:cs typeface="Times New Roman" panose="02020603050405020304" pitchFamily="18" charset="0"/>
                        </a:rPr>
                        <a:t>Выплаты</a:t>
                      </a:r>
                    </a:p>
                    <a:p>
                      <a:pPr algn="l"/>
                      <a:endParaRPr lang="ru-RU" sz="1000" b="0" i="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lang="ru-RU" sz="1200" b="1" i="0" dirty="0">
                          <a:solidFill>
                            <a:srgbClr val="000000"/>
                          </a:solidFill>
                          <a:effectLst/>
                          <a:latin typeface="Times New Roman" panose="02020603050405020304" pitchFamily="18" charset="0"/>
                          <a:cs typeface="Times New Roman" panose="02020603050405020304" pitchFamily="18" charset="0"/>
                        </a:rPr>
                        <a:t>ИПН</a:t>
                      </a:r>
                      <a:endParaRPr lang="ru-RU" sz="1200" b="1" i="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sz="1300" dirty="0"/>
                    </a:p>
                  </a:txBody>
                  <a:tcPr/>
                </a:tc>
                <a:tc gridSpan="2">
                  <a:txBody>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lang="ru-RU" sz="1200" b="1" i="0" dirty="0">
                          <a:solidFill>
                            <a:srgbClr val="000000"/>
                          </a:solidFill>
                          <a:effectLst/>
                          <a:latin typeface="Times New Roman" panose="02020603050405020304" pitchFamily="18" charset="0"/>
                          <a:cs typeface="Times New Roman" panose="02020603050405020304" pitchFamily="18" charset="0"/>
                        </a:rPr>
                        <a:t>СН</a:t>
                      </a:r>
                      <a:endParaRPr lang="ru-RU" sz="1200" b="1" i="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sz="1300" dirty="0"/>
                    </a:p>
                  </a:txBody>
                  <a:tcPr/>
                </a:tc>
                <a:tc gridSpan="2">
                  <a:txBody>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lang="ru-RU" sz="1200" b="1" i="0" dirty="0">
                          <a:solidFill>
                            <a:srgbClr val="000000"/>
                          </a:solidFill>
                          <a:effectLst/>
                          <a:latin typeface="Times New Roman" panose="02020603050405020304" pitchFamily="18" charset="0"/>
                          <a:cs typeface="Times New Roman" panose="02020603050405020304" pitchFamily="18" charset="0"/>
                        </a:rPr>
                        <a:t>ОПВ</a:t>
                      </a:r>
                      <a:endParaRPr lang="ru-RU" sz="1200" b="1" i="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sz="1300" dirty="0"/>
                    </a:p>
                  </a:txBody>
                  <a:tcPr/>
                </a:tc>
                <a:tc gridSpan="2">
                  <a:txBody>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lang="ru-RU" sz="1200" b="1" i="0" dirty="0">
                          <a:solidFill>
                            <a:srgbClr val="000000"/>
                          </a:solidFill>
                          <a:effectLst/>
                          <a:latin typeface="Times New Roman" panose="02020603050405020304" pitchFamily="18" charset="0"/>
                          <a:cs typeface="Times New Roman" panose="02020603050405020304" pitchFamily="18" charset="0"/>
                        </a:rPr>
                        <a:t>СО</a:t>
                      </a:r>
                      <a:endParaRPr lang="ru-RU" sz="1200" b="1" i="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sz="1300" dirty="0"/>
                    </a:p>
                  </a:txBody>
                  <a:tcPr/>
                </a:tc>
                <a:tc gridSpan="2">
                  <a:txBody>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lang="ru-RU" sz="1200" b="1" i="0" dirty="0">
                          <a:solidFill>
                            <a:srgbClr val="000000"/>
                          </a:solidFill>
                          <a:effectLst/>
                          <a:latin typeface="Times New Roman" panose="02020603050405020304" pitchFamily="18" charset="0"/>
                          <a:cs typeface="Times New Roman" panose="02020603050405020304" pitchFamily="18" charset="0"/>
                        </a:rPr>
                        <a:t>ООСМС</a:t>
                      </a:r>
                      <a:endParaRPr lang="ru-RU" sz="1200" b="1" i="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300" b="0" dirty="0"/>
                    </a:p>
                  </a:txBody>
                  <a:tcPr/>
                </a:tc>
                <a:extLst>
                  <a:ext uri="{0D108BD9-81ED-4DB2-BD59-A6C34878D82A}">
                    <a16:rowId xmlns:a16="http://schemas.microsoft.com/office/drawing/2014/main" val="843811736"/>
                  </a:ext>
                </a:extLst>
              </a:tr>
              <a:tr h="529156">
                <a:tc vMerge="1">
                  <a:txBody>
                    <a:bodyPr/>
                    <a:lstStyle/>
                    <a:p>
                      <a:endParaRPr lang="ru-RU" sz="1300" b="0" dirty="0"/>
                    </a:p>
                  </a:txBody>
                  <a:tcPr/>
                </a:tc>
                <a:tc>
                  <a:txBody>
                    <a:bodyPr/>
                    <a:lstStyle/>
                    <a:p>
                      <a:pPr algn="l"/>
                      <a:r>
                        <a:rPr lang="ru-RU" sz="1000" b="0" i="0" dirty="0">
                          <a:solidFill>
                            <a:srgbClr val="000000"/>
                          </a:solidFill>
                          <a:effectLst/>
                          <a:latin typeface="Times New Roman" panose="02020603050405020304" pitchFamily="18" charset="0"/>
                          <a:cs typeface="Times New Roman" panose="02020603050405020304" pitchFamily="18" charset="0"/>
                        </a:rPr>
                        <a:t>обл. (+), не обл. (-)</a:t>
                      </a:r>
                      <a:endParaRPr lang="ru-KZ" sz="1000" b="0" i="0" dirty="0">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b="0" i="0" dirty="0">
                          <a:solidFill>
                            <a:srgbClr val="000000"/>
                          </a:solidFill>
                          <a:effectLst/>
                          <a:latin typeface="Times New Roman" panose="02020603050405020304" pitchFamily="18" charset="0"/>
                          <a:cs typeface="Times New Roman" panose="02020603050405020304" pitchFamily="18" charset="0"/>
                        </a:rPr>
                        <a:t>Основание (НПА)</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000" b="0" i="0" dirty="0">
                          <a:solidFill>
                            <a:srgbClr val="000000"/>
                          </a:solidFill>
                          <a:effectLst/>
                          <a:latin typeface="Times New Roman" panose="02020603050405020304" pitchFamily="18" charset="0"/>
                          <a:cs typeface="Times New Roman" panose="02020603050405020304" pitchFamily="18" charset="0"/>
                        </a:rPr>
                        <a:t>обл. (+), не обл. (-)</a:t>
                      </a:r>
                      <a:endParaRPr lang="ru-KZ" sz="1000" b="0" i="0" dirty="0">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b="0" i="0" dirty="0">
                          <a:solidFill>
                            <a:srgbClr val="000000"/>
                          </a:solidFill>
                          <a:effectLst/>
                          <a:latin typeface="Times New Roman" panose="02020603050405020304" pitchFamily="18" charset="0"/>
                          <a:cs typeface="Times New Roman" panose="02020603050405020304" pitchFamily="18" charset="0"/>
                        </a:rPr>
                        <a:t>Основание (НПА)</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000" b="0" i="0" dirty="0">
                          <a:solidFill>
                            <a:srgbClr val="000000"/>
                          </a:solidFill>
                          <a:effectLst/>
                          <a:latin typeface="Times New Roman" panose="02020603050405020304" pitchFamily="18" charset="0"/>
                          <a:cs typeface="Times New Roman" panose="02020603050405020304" pitchFamily="18" charset="0"/>
                        </a:rPr>
                        <a:t>обл. (+), не обл. (-)</a:t>
                      </a:r>
                      <a:endParaRPr lang="ru-KZ" sz="1000" b="0" i="0" dirty="0">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b="0" i="0" dirty="0">
                          <a:solidFill>
                            <a:srgbClr val="000000"/>
                          </a:solidFill>
                          <a:effectLst/>
                          <a:latin typeface="Times New Roman" panose="02020603050405020304" pitchFamily="18" charset="0"/>
                          <a:cs typeface="Times New Roman" panose="02020603050405020304" pitchFamily="18" charset="0"/>
                        </a:rPr>
                        <a:t>Основание (НПА)</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000" b="0" i="0" dirty="0">
                          <a:solidFill>
                            <a:srgbClr val="000000"/>
                          </a:solidFill>
                          <a:effectLst/>
                          <a:latin typeface="Times New Roman" panose="02020603050405020304" pitchFamily="18" charset="0"/>
                          <a:cs typeface="Times New Roman" panose="02020603050405020304" pitchFamily="18" charset="0"/>
                        </a:rPr>
                        <a:t>обл. (+), не обл. (-)</a:t>
                      </a:r>
                      <a:endParaRPr lang="ru-KZ" sz="1000" b="0" i="0" dirty="0">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b="0" i="0" dirty="0">
                          <a:solidFill>
                            <a:srgbClr val="000000"/>
                          </a:solidFill>
                          <a:effectLst/>
                          <a:latin typeface="Times New Roman" panose="02020603050405020304" pitchFamily="18" charset="0"/>
                          <a:cs typeface="Times New Roman" panose="02020603050405020304" pitchFamily="18" charset="0"/>
                        </a:rPr>
                        <a:t>Основание (НПА)</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000" b="0" i="0" dirty="0">
                          <a:solidFill>
                            <a:srgbClr val="000000"/>
                          </a:solidFill>
                          <a:effectLst/>
                          <a:latin typeface="Times New Roman" panose="02020603050405020304" pitchFamily="18" charset="0"/>
                          <a:cs typeface="Times New Roman" panose="02020603050405020304" pitchFamily="18" charset="0"/>
                        </a:rPr>
                        <a:t>обл. (+), не обл. (-)</a:t>
                      </a:r>
                      <a:endParaRPr lang="ru-KZ" sz="1000" b="0" i="0" dirty="0">
                        <a:latin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b="0" i="0" dirty="0">
                          <a:solidFill>
                            <a:srgbClr val="000000"/>
                          </a:solidFill>
                          <a:effectLst/>
                          <a:latin typeface="Times New Roman" panose="02020603050405020304" pitchFamily="18" charset="0"/>
                          <a:cs typeface="Times New Roman" panose="02020603050405020304" pitchFamily="18" charset="0"/>
                        </a:rPr>
                        <a:t>Основание (НПА)</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0534650"/>
                  </a:ext>
                </a:extLst>
              </a:tr>
              <a:tr h="1253924">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000" i="0" dirty="0">
                          <a:solidFill>
                            <a:srgbClr val="000000"/>
                          </a:solidFill>
                          <a:effectLst/>
                          <a:latin typeface="Times New Roman" panose="02020603050405020304" pitchFamily="18" charset="0"/>
                          <a:cs typeface="Times New Roman" panose="02020603050405020304" pitchFamily="18" charset="0"/>
                        </a:rPr>
                        <a:t>Возмещение вреда, причиненного жизни и здоровью физического лица в соответствии с ЗРК, за исключением морального вреда</a:t>
                      </a:r>
                      <a:endParaRPr lang="ru-RU" sz="1000" i="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dirty="0">
                          <a:solidFill>
                            <a:srgbClr val="000000"/>
                          </a:solidFill>
                          <a:effectLst/>
                          <a:latin typeface="Times New Roman" panose="02020603050405020304" pitchFamily="18" charset="0"/>
                          <a:cs typeface="Times New Roman" panose="02020603050405020304" pitchFamily="18" charset="0"/>
                        </a:rPr>
                        <a:t>_</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не подлежит обложению</a:t>
                      </a:r>
                    </a:p>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пп.42) п.1 ст.341 НК</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u="none" dirty="0">
                          <a:solidFill>
                            <a:schemeClr val="tx1"/>
                          </a:solidFill>
                          <a:effectLst/>
                          <a:latin typeface="Times New Roman" panose="02020603050405020304" pitchFamily="18" charset="0"/>
                          <a:cs typeface="Times New Roman" panose="02020603050405020304" pitchFamily="18" charset="0"/>
                        </a:rPr>
                        <a:t>_</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не доход</a:t>
                      </a:r>
                    </a:p>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работника</a:t>
                      </a:r>
                    </a:p>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пп.3) п.3 ст.484 НК</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u="none" dirty="0">
                          <a:solidFill>
                            <a:schemeClr val="tx1"/>
                          </a:solidFill>
                          <a:effectLst/>
                          <a:latin typeface="Times New Roman" panose="02020603050405020304" pitchFamily="18" charset="0"/>
                          <a:cs typeface="Times New Roman" panose="02020603050405020304" pitchFamily="18" charset="0"/>
                        </a:rPr>
                        <a:t>+</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удерживаются</a:t>
                      </a:r>
                    </a:p>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(в части утраченного заработка (дохода)</a:t>
                      </a:r>
                    </a:p>
                    <a:p>
                      <a:pPr algn="l" fontAlgn="base">
                        <a:spcAft>
                          <a:spcPts val="0"/>
                        </a:spcAft>
                      </a:pPr>
                      <a:r>
                        <a:rPr lang="ru-RU" sz="1000" i="0" u="none" dirty="0">
                          <a:solidFill>
                            <a:schemeClr val="tx1"/>
                          </a:solidFill>
                          <a:effectLst/>
                          <a:latin typeface="Times New Roman" panose="02020603050405020304" pitchFamily="18" charset="0"/>
                          <a:cs typeface="Times New Roman" panose="02020603050405020304" pitchFamily="18" charset="0"/>
                        </a:rPr>
                        <a:t>пп. 3-1) п.6 ПП РК № 1116, с учетом ПП РК № 210 </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dirty="0">
                          <a:solidFill>
                            <a:srgbClr val="000000"/>
                          </a:solidFill>
                          <a:effectLst/>
                          <a:latin typeface="Times New Roman" panose="02020603050405020304" pitchFamily="18" charset="0"/>
                          <a:cs typeface="Times New Roman" panose="02020603050405020304" pitchFamily="18" charset="0"/>
                        </a:rPr>
                        <a:t>_</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dirty="0">
                          <a:solidFill>
                            <a:srgbClr val="000000"/>
                          </a:solidFill>
                          <a:effectLst/>
                          <a:latin typeface="Times New Roman" panose="02020603050405020304" pitchFamily="18" charset="0"/>
                          <a:cs typeface="Times New Roman" panose="02020603050405020304" pitchFamily="18" charset="0"/>
                        </a:rPr>
                        <a:t>не доход</a:t>
                      </a:r>
                    </a:p>
                    <a:p>
                      <a:pPr algn="l" fontAlgn="base">
                        <a:spcAft>
                          <a:spcPts val="0"/>
                        </a:spcAft>
                      </a:pPr>
                      <a:r>
                        <a:rPr lang="ru-RU" sz="1000" i="0" dirty="0">
                          <a:solidFill>
                            <a:srgbClr val="000000"/>
                          </a:solidFill>
                          <a:effectLst/>
                          <a:latin typeface="Times New Roman" panose="02020603050405020304" pitchFamily="18" charset="0"/>
                          <a:cs typeface="Times New Roman" panose="02020603050405020304" pitchFamily="18" charset="0"/>
                        </a:rPr>
                        <a:t>работника</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dirty="0">
                          <a:solidFill>
                            <a:srgbClr val="000000"/>
                          </a:solidFill>
                          <a:effectLst/>
                          <a:latin typeface="Times New Roman" panose="02020603050405020304" pitchFamily="18" charset="0"/>
                          <a:cs typeface="Times New Roman" panose="02020603050405020304" pitchFamily="18" charset="0"/>
                        </a:rPr>
                        <a:t>_</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dirty="0">
                          <a:solidFill>
                            <a:srgbClr val="000000"/>
                          </a:solidFill>
                          <a:effectLst/>
                          <a:latin typeface="Times New Roman" panose="02020603050405020304" pitchFamily="18" charset="0"/>
                          <a:cs typeface="Times New Roman" panose="02020603050405020304" pitchFamily="18" charset="0"/>
                        </a:rPr>
                        <a:t>не доход</a:t>
                      </a:r>
                    </a:p>
                    <a:p>
                      <a:pPr algn="l" fontAlgn="base">
                        <a:spcAft>
                          <a:spcPts val="0"/>
                        </a:spcAft>
                      </a:pPr>
                      <a:r>
                        <a:rPr lang="ru-RU" sz="1000" i="0" dirty="0">
                          <a:solidFill>
                            <a:srgbClr val="000000"/>
                          </a:solidFill>
                          <a:effectLst/>
                          <a:latin typeface="Times New Roman" panose="02020603050405020304" pitchFamily="18" charset="0"/>
                          <a:cs typeface="Times New Roman" panose="02020603050405020304" pitchFamily="18" charset="0"/>
                        </a:rPr>
                        <a:t>работника</a:t>
                      </a:r>
                    </a:p>
                  </a:txBody>
                  <a:tcPr marL="22400" marR="22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5140753"/>
                  </a:ext>
                </a:extLst>
              </a:tr>
              <a:tr h="297280">
                <a:tc>
                  <a:txBody>
                    <a:bodyPr/>
                    <a:lstStyle/>
                    <a:p>
                      <a:pPr algn="l" fontAlgn="base">
                        <a:spcAft>
                          <a:spcPts val="0"/>
                        </a:spcAft>
                      </a:pPr>
                      <a:r>
                        <a:rPr lang="ru-RU" sz="1000" i="0" dirty="0">
                          <a:solidFill>
                            <a:srgbClr val="000000"/>
                          </a:solidFill>
                          <a:effectLst/>
                          <a:latin typeface="Times New Roman" panose="02020603050405020304" pitchFamily="18" charset="0"/>
                        </a:rPr>
                        <a:t>Страховые выплаты по договорам страхования работника от несчастных случаев при исполнении им трудовых (служебных) обязанностей, и договорам аннуитетного страхования, заключенным работодателем, в части возмещения вреда, причиненного жизни и здоровью работника при исполнении трудовых (служебных) обязанностей</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dirty="0">
                          <a:solidFill>
                            <a:srgbClr val="000000"/>
                          </a:solidFill>
                          <a:effectLst/>
                          <a:latin typeface="Times New Roman" panose="02020603050405020304" pitchFamily="18" charset="0"/>
                        </a:rPr>
                        <a:t>_</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u="none" dirty="0">
                          <a:solidFill>
                            <a:schemeClr val="tx1"/>
                          </a:solidFill>
                          <a:effectLst/>
                          <a:latin typeface="Times New Roman" panose="02020603050405020304" pitchFamily="18" charset="0"/>
                        </a:rPr>
                        <a:t>не подлежит обложению</a:t>
                      </a:r>
                    </a:p>
                    <a:p>
                      <a:pPr algn="l" fontAlgn="base">
                        <a:spcAft>
                          <a:spcPts val="0"/>
                        </a:spcAft>
                      </a:pPr>
                      <a:r>
                        <a:rPr lang="ru-RU" sz="1000" i="0" u="none" dirty="0">
                          <a:solidFill>
                            <a:schemeClr val="tx1"/>
                          </a:solidFill>
                          <a:effectLst/>
                          <a:latin typeface="Times New Roman" panose="02020603050405020304" pitchFamily="18" charset="0"/>
                        </a:rPr>
                        <a:t>пп.43) п.1 ст.341 НК</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u="none" dirty="0">
                          <a:solidFill>
                            <a:schemeClr val="tx1"/>
                          </a:solidFill>
                          <a:effectLst/>
                          <a:latin typeface="Times New Roman" panose="02020603050405020304" pitchFamily="18" charset="0"/>
                        </a:rPr>
                        <a:t>_</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u="none" dirty="0">
                          <a:solidFill>
                            <a:schemeClr val="tx1"/>
                          </a:solidFill>
                          <a:effectLst/>
                          <a:latin typeface="Times New Roman" panose="02020603050405020304" pitchFamily="18" charset="0"/>
                        </a:rPr>
                        <a:t>не доход</a:t>
                      </a:r>
                    </a:p>
                    <a:p>
                      <a:pPr algn="l" fontAlgn="base">
                        <a:spcAft>
                          <a:spcPts val="0"/>
                        </a:spcAft>
                      </a:pPr>
                      <a:r>
                        <a:rPr lang="ru-RU" sz="1000" i="0" u="none" dirty="0">
                          <a:solidFill>
                            <a:schemeClr val="tx1"/>
                          </a:solidFill>
                          <a:effectLst/>
                          <a:latin typeface="Times New Roman" panose="02020603050405020304" pitchFamily="18" charset="0"/>
                        </a:rPr>
                        <a:t>работника</a:t>
                      </a:r>
                    </a:p>
                    <a:p>
                      <a:pPr algn="l" fontAlgn="base">
                        <a:spcAft>
                          <a:spcPts val="0"/>
                        </a:spcAft>
                      </a:pPr>
                      <a:r>
                        <a:rPr lang="ru-RU" sz="1000" i="0" u="none" dirty="0">
                          <a:solidFill>
                            <a:schemeClr val="tx1"/>
                          </a:solidFill>
                          <a:effectLst/>
                          <a:latin typeface="Times New Roman" panose="02020603050405020304" pitchFamily="18" charset="0"/>
                        </a:rPr>
                        <a:t>пп.3) п.3 ст.484 НК</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u="none" dirty="0">
                          <a:solidFill>
                            <a:schemeClr val="tx1"/>
                          </a:solidFill>
                          <a:effectLst/>
                          <a:latin typeface="Times New Roman" panose="02020603050405020304" pitchFamily="18" charset="0"/>
                        </a:rPr>
                        <a:t>+</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u="none" dirty="0">
                          <a:solidFill>
                            <a:schemeClr val="tx1"/>
                          </a:solidFill>
                          <a:effectLst/>
                          <a:latin typeface="Times New Roman" panose="02020603050405020304" pitchFamily="18" charset="0"/>
                        </a:rPr>
                        <a:t>удерживаются</a:t>
                      </a:r>
                    </a:p>
                    <a:p>
                      <a:pPr algn="l" fontAlgn="base">
                        <a:spcAft>
                          <a:spcPts val="0"/>
                        </a:spcAft>
                      </a:pPr>
                      <a:r>
                        <a:rPr lang="ru-RU" sz="1000" i="0" u="none" dirty="0">
                          <a:solidFill>
                            <a:schemeClr val="tx1"/>
                          </a:solidFill>
                          <a:effectLst/>
                          <a:latin typeface="Times New Roman" panose="02020603050405020304" pitchFamily="18" charset="0"/>
                        </a:rPr>
                        <a:t>(в части утраченного заработка (дохода)</a:t>
                      </a:r>
                    </a:p>
                    <a:p>
                      <a:pPr algn="l" fontAlgn="base">
                        <a:spcAft>
                          <a:spcPts val="0"/>
                        </a:spcAft>
                      </a:pPr>
                      <a:r>
                        <a:rPr lang="ru-RU" sz="1000" i="0" u="none" dirty="0" err="1">
                          <a:solidFill>
                            <a:schemeClr val="tx1"/>
                          </a:solidFill>
                          <a:effectLst/>
                          <a:latin typeface="Times New Roman" panose="02020603050405020304" pitchFamily="18" charset="0"/>
                        </a:rPr>
                        <a:t>пп</a:t>
                      </a:r>
                      <a:r>
                        <a:rPr lang="ru-RU" sz="1000" i="0" u="none" dirty="0">
                          <a:solidFill>
                            <a:schemeClr val="tx1"/>
                          </a:solidFill>
                          <a:effectLst/>
                          <a:latin typeface="Times New Roman" panose="02020603050405020304" pitchFamily="18" charset="0"/>
                        </a:rPr>
                        <a:t>. 3-1) п.6 ПП РК № 1116, с учетом ПП РК № 210</a:t>
                      </a:r>
                    </a:p>
                    <a:p>
                      <a:pPr algn="l" fontAlgn="base">
                        <a:spcAft>
                          <a:spcPts val="0"/>
                        </a:spcAft>
                      </a:pPr>
                      <a:r>
                        <a:rPr lang="ru-RU" sz="1000" i="0" u="none" dirty="0">
                          <a:solidFill>
                            <a:schemeClr val="tx1"/>
                          </a:solidFill>
                          <a:effectLst/>
                          <a:latin typeface="Times New Roman" panose="02020603050405020304" pitchFamily="18" charset="0"/>
                        </a:rPr>
                        <a:t> </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dirty="0">
                          <a:solidFill>
                            <a:srgbClr val="000000"/>
                          </a:solidFill>
                          <a:effectLst/>
                          <a:latin typeface="Times New Roman" panose="02020603050405020304" pitchFamily="18" charset="0"/>
                        </a:rPr>
                        <a:t>_</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dirty="0">
                          <a:solidFill>
                            <a:srgbClr val="000000"/>
                          </a:solidFill>
                          <a:effectLst/>
                          <a:latin typeface="Times New Roman" panose="02020603050405020304" pitchFamily="18" charset="0"/>
                        </a:rPr>
                        <a:t>не доход</a:t>
                      </a:r>
                    </a:p>
                    <a:p>
                      <a:pPr algn="l" fontAlgn="base">
                        <a:spcAft>
                          <a:spcPts val="0"/>
                        </a:spcAft>
                      </a:pPr>
                      <a:r>
                        <a:rPr lang="ru-RU" sz="1000" i="0" dirty="0">
                          <a:solidFill>
                            <a:srgbClr val="000000"/>
                          </a:solidFill>
                          <a:effectLst/>
                          <a:latin typeface="Times New Roman" panose="02020603050405020304" pitchFamily="18" charset="0"/>
                        </a:rPr>
                        <a:t>работника</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KZ" sz="1000" i="0" dirty="0">
                          <a:solidFill>
                            <a:srgbClr val="000000"/>
                          </a:solidFill>
                          <a:effectLst/>
                          <a:latin typeface="Times New Roman" panose="02020603050405020304" pitchFamily="18" charset="0"/>
                        </a:rPr>
                        <a:t>_</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spcAft>
                          <a:spcPts val="0"/>
                        </a:spcAft>
                      </a:pPr>
                      <a:r>
                        <a:rPr lang="ru-RU" sz="1000" i="0" dirty="0">
                          <a:solidFill>
                            <a:srgbClr val="000000"/>
                          </a:solidFill>
                          <a:effectLst/>
                          <a:latin typeface="Times New Roman" panose="02020603050405020304" pitchFamily="18" charset="0"/>
                        </a:rPr>
                        <a:t>не доход</a:t>
                      </a:r>
                    </a:p>
                    <a:p>
                      <a:pPr algn="l" fontAlgn="base">
                        <a:spcAft>
                          <a:spcPts val="0"/>
                        </a:spcAft>
                      </a:pPr>
                      <a:r>
                        <a:rPr lang="ru-RU" sz="1000" i="0" dirty="0">
                          <a:solidFill>
                            <a:srgbClr val="000000"/>
                          </a:solidFill>
                          <a:effectLst/>
                          <a:latin typeface="Times New Roman" panose="02020603050405020304" pitchFamily="18" charset="0"/>
                        </a:rPr>
                        <a:t>работник</a:t>
                      </a:r>
                    </a:p>
                  </a:txBody>
                  <a:tcPr marL="8666" marR="866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5469408"/>
                  </a:ext>
                </a:extLst>
              </a:tr>
            </a:tbl>
          </a:graphicData>
        </a:graphic>
      </p:graphicFrame>
    </p:spTree>
    <p:extLst>
      <p:ext uri="{BB962C8B-B14F-4D97-AF65-F5344CB8AC3E}">
        <p14:creationId xmlns:p14="http://schemas.microsoft.com/office/powerpoint/2010/main" val="30199917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2C736-CBD2-9A9F-5A6E-28ADA6C768E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DA97232-9C83-718C-CCF1-FBB38341F23E}"/>
              </a:ext>
            </a:extLst>
          </p:cNvPr>
          <p:cNvSpPr txBox="1"/>
          <p:nvPr/>
        </p:nvSpPr>
        <p:spPr>
          <a:xfrm>
            <a:off x="228600" y="304800"/>
            <a:ext cx="8839200" cy="624170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Когда работник достиг пенсионного возраста, работодатель </a:t>
            </a:r>
            <a:r>
              <a:rPr kumimoji="0" lang="ru-RU" sz="1480" b="1"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вправе (но не обязан)</a:t>
            </a: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расторгнуть с ним трудовой договор. Достижение пп.24) ст.52 ТК РК пенсионного возраста как одно из оснований для расторжения трудового договора по инициативе работодателя.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Но если такого желания у работодателя нет, за пенсионером можно сохранить рабочее место, ежегодно продляя срок трудового договора по взаимному согласию сторон.</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При расторжении трудового договора с работником по основанию, предусмотренному пп.24 ст.52 ТК РК (достижение пенсионного возраста) работодатель обязан соблюдать процедуру, предусмотренную п. 9 ст. 53 ТК РК.</a:t>
            </a: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Расторжение трудового договора допускается с уведомлением работника после достижения им пенсионного возраста, но </a:t>
            </a:r>
            <a:r>
              <a:rPr kumimoji="0" lang="ru-RU" sz="1480" b="1"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не менее чем за один месяц до даты расторжения </a:t>
            </a: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трудового договора. При этом выплачивается компенсация в размере, определяемом трудовым, коллективным договорами или актом работодателя (п.9 ст.53 ТК РК). Если в трудовом или коллективном договорах размер компенсации не определен, то его можно указать, например, в приказе о расторжении трудового договора.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Необходимо </a:t>
            </a:r>
            <a:r>
              <a:rPr kumimoji="0" lang="ru-RU" sz="1480" b="1"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дождаться достижения работником пенсионного возраста</a:t>
            </a: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и </a:t>
            </a:r>
            <a:r>
              <a:rPr kumimoji="0" lang="ru-RU" sz="1480" b="1" i="0" u="none" strike="noStrike" kern="0" cap="none" spc="0" normalizeH="0" baseline="0" noProof="0" dirty="0">
                <a:ln>
                  <a:noFill/>
                </a:ln>
                <a:solidFill>
                  <a:prstClr val="black"/>
                </a:solidFill>
                <a:effectLst/>
                <a:highlight>
                  <a:srgbClr val="FFFF00"/>
                </a:highlight>
                <a:uLnTx/>
                <a:uFillTx/>
                <a:latin typeface="Times New Roman" panose="02020603050405020304" pitchFamily="18" charset="0"/>
                <a:ea typeface="Times New Roman" panose="02020603050405020304" pitchFamily="18" charset="0"/>
                <a:cs typeface="Times New Roman" panose="02020603050405020304" pitchFamily="18" charset="0"/>
              </a:rPr>
              <a:t>только</a:t>
            </a: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с этой даты направить ему уведомление о расторжении трудового договора. При этом в уведомлении указывается дата расторжения договора не ранее, чем через месяц с даты его направления.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Уведомление о расторжении трудового договора направляется работодателем работнику в письменной форме:</a:t>
            </a: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Pts val="1000"/>
              <a:buFont typeface="Wingdings" panose="05000000000000000000" pitchFamily="2" charset="2"/>
              <a:buChar char="ü"/>
              <a:tabLst>
                <a:tab pos="457200" algn="l"/>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на бумажном носителе;</a:t>
            </a: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Pts val="1000"/>
              <a:buFont typeface="Wingdings" panose="05000000000000000000" pitchFamily="2" charset="2"/>
              <a:buChar char="ü"/>
              <a:tabLst>
                <a:tab pos="457200" algn="l"/>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в форме электронного документа, удостоверенного ЭЦП.</a:t>
            </a: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Уведомление вручается нарочно либо посредством курьерской почтовой связи, почтовой связи, факсимильной связи, электронной почты и иных информационно-коммуникационных технологий, или в электронном виде с обеспечением авторизации, идентификации работника или работодателя.</a:t>
            </a: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При увольнении выплата сумм, причитающихся работнику от работодателя, должна производиться не позднее 3 рабочих дней после его прекращения (п. 4 ст. 113 ТК РК).</a:t>
            </a: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8640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18E58C9-9DD5-D3B4-978C-A39C19C948FB}"/>
              </a:ext>
            </a:extLst>
          </p:cNvPr>
          <p:cNvSpPr txBox="1"/>
          <p:nvPr/>
        </p:nvSpPr>
        <p:spPr>
          <a:xfrm>
            <a:off x="806027" y="1086051"/>
            <a:ext cx="7745307" cy="4478149"/>
          </a:xfrm>
          <a:prstGeom prst="rect">
            <a:avLst/>
          </a:prstGeom>
          <a:noFill/>
        </p:spPr>
        <p:txBody>
          <a:bodyPr wrap="square">
            <a:spAutoFit/>
          </a:bodyPr>
          <a:lstStyle/>
          <a:p>
            <a:pPr algn="just" defTabSz="685800">
              <a:defRPr/>
            </a:pPr>
            <a:r>
              <a:rPr lang="ru-RU" sz="1500" dirty="0">
                <a:solidFill>
                  <a:srgbClr val="000000"/>
                </a:solidFill>
                <a:latin typeface="Georgia Pro Cond Light" panose="020F0302020204030204"/>
              </a:rPr>
              <a:t>Работникам предоставляется право получения выплат из ЕНПФ за счет обязательных пенсионных взносов с учетом имеющихся пенсионных накоплений.</a:t>
            </a:r>
          </a:p>
          <a:p>
            <a:pPr algn="just" defTabSz="685800">
              <a:defRPr/>
            </a:pPr>
            <a:endParaRPr lang="ru-RU" sz="1500" dirty="0">
              <a:solidFill>
                <a:srgbClr val="000000"/>
              </a:solidFill>
              <a:latin typeface="Georgia Pro Cond Light" panose="020F0302020204030204"/>
            </a:endParaRPr>
          </a:p>
          <a:p>
            <a:pPr algn="just" defTabSz="685800">
              <a:defRPr/>
            </a:pPr>
            <a:r>
              <a:rPr lang="ru-RU" sz="1500" dirty="0">
                <a:solidFill>
                  <a:srgbClr val="000000"/>
                </a:solidFill>
                <a:latin typeface="Georgia Pro Cond Light" panose="020F0302020204030204"/>
              </a:rPr>
              <a:t>Выплата будет осуществляться до пенсионного возраста. Для получения спецсоцвыплаты нужно будет уйти с работы с вредными условиями труда. Работники могут перевестись на легкую работу, тогда они будут получать зарплату и выплату, или выйти на отдых и получать спец соцвыплату до назначения пенсии.</a:t>
            </a:r>
            <a:endParaRPr lang="en-US" sz="1500" dirty="0">
              <a:solidFill>
                <a:srgbClr val="000000"/>
              </a:solidFill>
              <a:latin typeface="Georgia Pro Cond Light" panose="020F0302020204030204"/>
            </a:endParaRPr>
          </a:p>
          <a:p>
            <a:pPr algn="just" defTabSz="685800">
              <a:defRPr/>
            </a:pPr>
            <a:endParaRPr lang="ru-RU" sz="1500" dirty="0">
              <a:solidFill>
                <a:srgbClr val="000000"/>
              </a:solidFill>
              <a:latin typeface="Georgia Pro Cond Light" panose="020F0302020204030204"/>
            </a:endParaRPr>
          </a:p>
          <a:p>
            <a:pPr algn="just" defTabSz="685800">
              <a:defRPr/>
            </a:pPr>
            <a:r>
              <a:rPr lang="ru-RU" sz="1500" dirty="0">
                <a:solidFill>
                  <a:srgbClr val="000000"/>
                </a:solidFill>
                <a:latin typeface="Georgia Pro Cond Light" panose="020F0302020204030204"/>
              </a:rPr>
              <a:t>Максимальный размер пенсионной выплаты за счет обязательных пенсионных взносов работодателя не может превышать 2-кратный размер прожиточного минимума, установленный на соответствующий финансовый год законом о республиканском бюджете.</a:t>
            </a:r>
          </a:p>
          <a:p>
            <a:pPr algn="just" defTabSz="685800">
              <a:defRPr/>
            </a:pPr>
            <a:endParaRPr lang="ru-RU" sz="1500" dirty="0">
              <a:solidFill>
                <a:srgbClr val="000000"/>
              </a:solidFill>
              <a:latin typeface="Georgia Pro Cond Light" panose="020F0302020204030204"/>
            </a:endParaRPr>
          </a:p>
          <a:p>
            <a:pPr algn="just" defTabSz="685800">
              <a:defRPr/>
            </a:pPr>
            <a:r>
              <a:rPr lang="ru-RU" sz="1500" dirty="0">
                <a:solidFill>
                  <a:srgbClr val="000000"/>
                </a:solidFill>
                <a:latin typeface="Georgia Pro Cond Light" panose="020F0302020204030204"/>
              </a:rPr>
              <a:t>Пенсионные выплаты за счет обязательных пенсионных взносов работодателя назначаются пожизненно, производятся за текущий месяц и осуществляются по месяц смерти или выезда на постоянное место жительства за пределы Республики Казахстан включительно.</a:t>
            </a:r>
          </a:p>
          <a:p>
            <a:pPr algn="just" defTabSz="685800">
              <a:defRPr/>
            </a:pPr>
            <a:endParaRPr lang="ru-RU" sz="1500" dirty="0">
              <a:solidFill>
                <a:srgbClr val="000000"/>
              </a:solidFill>
              <a:latin typeface="Georgia Pro Cond Light" panose="020F0302020204030204"/>
            </a:endParaRPr>
          </a:p>
          <a:p>
            <a:pPr algn="just" defTabSz="685800">
              <a:defRPr/>
            </a:pPr>
            <a:r>
              <a:rPr lang="ru-RU" sz="1500" dirty="0">
                <a:solidFill>
                  <a:srgbClr val="000000"/>
                </a:solidFill>
                <a:latin typeface="Georgia Pro Cond Light" panose="020F0302020204030204"/>
              </a:rPr>
              <a:t>Правила определения размера и осуществления пенсионных выплат за счет обязательных пенсионных взносов работодателя из единого накопительного пенсионного фонда разрабатываются уполномоченным государственным органом.</a:t>
            </a:r>
          </a:p>
        </p:txBody>
      </p:sp>
    </p:spTree>
    <p:extLst>
      <p:ext uri="{BB962C8B-B14F-4D97-AF65-F5344CB8AC3E}">
        <p14:creationId xmlns:p14="http://schemas.microsoft.com/office/powerpoint/2010/main" val="23126379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44E9F-30EF-567A-488C-88D630057CC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0692253-CC5F-75F0-CB41-79E0184E73AB}"/>
              </a:ext>
            </a:extLst>
          </p:cNvPr>
          <p:cNvSpPr txBox="1"/>
          <p:nvPr/>
        </p:nvSpPr>
        <p:spPr>
          <a:xfrm>
            <a:off x="228600" y="76200"/>
            <a:ext cx="8839200" cy="603665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 целью охраны прав лиц предпенсионного возраста государство предпринимает некоторые меры, противодействующие дискриминации на рынке труда. </a:t>
            </a: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Согласно п.1 ст.52 ТК РК по инициативе работодателя трудовой договор с работником может быть расторгнут по множеству оснований, в т.ч. в случаях:</a:t>
            </a: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Pts val="1000"/>
              <a:buFont typeface="Wingdings" panose="05000000000000000000" pitchFamily="2" charset="2"/>
              <a:buChar char="ü"/>
              <a:tabLst>
                <a:tab pos="457200" algn="l"/>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сокращения штата;</a:t>
            </a: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Pts val="1000"/>
              <a:buFont typeface="Wingdings" panose="05000000000000000000" pitchFamily="2" charset="2"/>
              <a:buChar char="ü"/>
              <a:tabLst>
                <a:tab pos="457200" algn="l"/>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несоответствия работника занимаемой должности (после соответствующей аттестации).</a:t>
            </a:r>
          </a:p>
          <a:p>
            <a:pPr marL="285750" marR="0" lvl="0" indent="-285750" algn="l" defTabSz="914400" rtl="0" eaLnBrk="1" fontAlgn="auto" latinLnBrk="0" hangingPunct="1">
              <a:lnSpc>
                <a:spcPct val="100000"/>
              </a:lnSpc>
              <a:spcBef>
                <a:spcPts val="0"/>
              </a:spcBef>
              <a:spcAft>
                <a:spcPts val="0"/>
              </a:spcAft>
              <a:buClrTx/>
              <a:buSzPts val="1000"/>
              <a:buFont typeface="Wingdings" panose="05000000000000000000" pitchFamily="2" charset="2"/>
              <a:buChar char="ü"/>
              <a:tabLst>
                <a:tab pos="457200" algn="l"/>
              </a:tabLst>
              <a:defRPr/>
            </a:pP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Увольнения лиц предпенсионного возраста, то согласно п.1 ст.53 ТК РК по вышеуказанным основаниям (сокращение штата и несоответствие занимаемой должности)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не допускается </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расторжение трудового договора по инициативе работодателя с лицами, которым до достижения пенсионного возраста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осталось</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менее 2 лет.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Пенсионный возраст устанавливается в соответствии с Социальным кодексом РК (ст. 207).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Но права работодателя в этом вопросе все-же ограничены не полностью. Уволить по вышеуказанным основаниям пред пенсионера можно будет в случае положительного решения комиссии, в которую входит равное число представителей работодателя и работников.</a:t>
            </a: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Также расторжение трудового договора с пред пенсионером допускается по основаниям, предусмотренным пп.1, пп.3, пп.5 –пп.25 п.1 ст.52 ТК РК.</a:t>
            </a: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Таким образом, </a:t>
            </a:r>
            <a:r>
              <a:rPr kumimoji="0" lang="ru-RU" sz="1480"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ограничения (но не полный запрет) </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на увольнение пред пенсионера установлено только при увольнении по сокращению штата и за несоответствие занимаемой должности.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любым другим </a:t>
            </a:r>
            <a:r>
              <a:rPr kumimoji="0" lang="ru-RU" sz="1480" b="1" i="0" u="none" strike="noStrike" kern="100" cap="none" spc="0" normalizeH="0" baseline="0" noProof="0" dirty="0">
                <a:ln>
                  <a:noFill/>
                </a:ln>
                <a:solidFill>
                  <a:prstClr val="black"/>
                </a:solidFill>
                <a:effectLst/>
                <a:highlight>
                  <a:srgbClr val="FFFF00"/>
                </a:highlight>
                <a:uLnTx/>
                <a:uFillTx/>
                <a:latin typeface="Times New Roman" panose="02020603050405020304" pitchFamily="18" charset="0"/>
                <a:ea typeface="Calibri" panose="020F0502020204030204" pitchFamily="34" charset="0"/>
                <a:cs typeface="Times New Roman" panose="02020603050405020304" pitchFamily="18" charset="0"/>
              </a:rPr>
              <a:t>из 25 оснований </a:t>
            </a:r>
            <a:r>
              <a:rPr kumimoji="0" lang="ru-RU" sz="148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для расторжения трудового договора по инициативе работодателя, предусмотренным ст.52 ТК РК, ограничений или запретов на увольнение лиц предпенсионного возраста нет.</a:t>
            </a:r>
            <a:endParaRPr kumimoji="0" lang="ru-RU" sz="148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ru-RU" sz="16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endParaRPr kumimoji="0" lang="ru-RU" sz="16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91240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44A05-1CDF-ADDC-D2D2-4913298C4ED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F37593-D3B0-1162-292F-FD47D6669D09}"/>
              </a:ext>
            </a:extLst>
          </p:cNvPr>
          <p:cNvSpPr txBox="1"/>
          <p:nvPr/>
        </p:nvSpPr>
        <p:spPr>
          <a:xfrm>
            <a:off x="543721" y="523847"/>
            <a:ext cx="8430258" cy="6002284"/>
          </a:xfrm>
          <a:prstGeom prst="rect">
            <a:avLst/>
          </a:prstGeom>
          <a:noFill/>
        </p:spPr>
        <p:txBody>
          <a:bodyPr wrap="square">
            <a:spAutoFit/>
          </a:bodyPr>
          <a:lstStyle/>
          <a:p>
            <a:pPr defTabSz="844083"/>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Единые правила исчисления средней заработной платы внесены изменения приказом Министра труда и соцзащиты населения РК от 12 декабря 2023 года № 504. </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введены в действие с 01.01.2024 г.</a:t>
            </a:r>
            <a:endParaRPr lang="ru-RU" sz="129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Средняя заработная плата работника исчисляется путем умножения среднего дневного (часового) заработка на количество рабочих дней (рабочих часов), приходящихся на период события, </a:t>
            </a: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исходя из баланса рабочего времени при пятидневной или шестидневной рабочей неделе.</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Правила исчисления заработной платы дополнены пунктами </a:t>
            </a: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 7-2</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 </a:t>
            </a: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для исчисления средней заработный платы при суммированном учете рабочего времени.</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Исчисление средней заработной платы при суммированном учете рабочего времени</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При суммированном учете рабочего времени средняя заработная плата работника, кроме оплаты листа временной нетрудоспособности, исчисляется путем умножения среднего часового заработка на среднедневное количество рабочих часов.</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Среднедневное количество рабочих часов определяется по формуле:</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СрдРЧ = СрмРЧ / СрмКД * КДсоб, где:</a:t>
            </a:r>
            <a:endParaRPr lang="ru-RU" sz="129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СрдРЧ</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среднедневное количество рабочих часов;</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СрмРЧ</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среднемесячное количество рабочих часов при пятидневной или шестидневной рабочей неделе согласно балансу рабочего времени на соответствующий календарный год;</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СрмКД</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среднемесячное количество календарных дней без учета праздничных дней согласно балансу рабочего времени на соответствующий календарный год;</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КДсоб</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 количество календарных дней без учета праздничных дней, приходящихся на период события.</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При суммированном учете рабочего времени актом работодателя может предусматриваться иной порядок расчета средней заработной платы, если это не ухудшает положение работников.</a:t>
            </a:r>
            <a:endParaRPr lang="ru-RU" sz="129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7723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0AED8-8097-386F-12B0-E37F3E6BB9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A00245E-27DE-6E3B-2272-35A7400ED869}"/>
              </a:ext>
            </a:extLst>
          </p:cNvPr>
          <p:cNvSpPr txBox="1"/>
          <p:nvPr/>
        </p:nvSpPr>
        <p:spPr>
          <a:xfrm>
            <a:off x="543721" y="523847"/>
            <a:ext cx="8430258" cy="4155368"/>
          </a:xfrm>
          <a:prstGeom prst="rect">
            <a:avLst/>
          </a:prstGeom>
          <a:noFill/>
        </p:spPr>
        <p:txBody>
          <a:bodyPr wrap="square">
            <a:spAutoFit/>
          </a:bodyPr>
          <a:lstStyle/>
          <a:p>
            <a:pPr defTabSz="844083"/>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Единые правила исчисления средней заработной платы внесены изменения приказом Министра труда и соцзащиты населения РК от 12 декабря 2023 года № 504. </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введены в действие с 01.01.2024 г.</a:t>
            </a:r>
            <a:endParaRPr lang="ru-RU" sz="129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b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Средняя заработная плата для исчисления социального пособия по временной нетрудоспособности у работников, работающих </a:t>
            </a: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по суммированному учету рабочего времени</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определяется путем умножения среднего часового заработка на количество рабочих часов, пропущенных вследствие временной нетрудоспособности, по графику, составленному работодателем, но не более нормальной продолжительности рабочего времени, установленной балансом рабочего времени на соответствующий год.</a:t>
            </a:r>
          </a:p>
          <a:p>
            <a:pPr defTabSz="844083"/>
            <a:endPar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При суммированном учете рабочего времени компенсационная выплата за неиспользованные дни оплачиваемого ежегодного трудового отпуска производится по формуле, указанной выше, исходя из баланса рабочего времени при пятидневной или шестидневной рабочей неделе.</a:t>
            </a:r>
          </a:p>
          <a:p>
            <a:pPr defTabSz="844083"/>
            <a:endPar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Дополнен список выплат, которые не учитываются при исчислении средней заработной платы, теперь к ним относятся и суммы, выплаченные работникам </a:t>
            </a:r>
            <a:r>
              <a:rPr lang="ru-RU" sz="1477"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случае простоя </a:t>
            </a: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согласно ст. 112 ТК РК.</a:t>
            </a:r>
          </a:p>
          <a:p>
            <a:pPr defTabSz="844083"/>
            <a:endParaRPr lang="ru-RU" sz="129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59655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83F64-B085-AC46-CC97-9DDA9763114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462FF76-BFDA-EEA7-3B6F-34241E47D1CA}"/>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2778EBC7-29DE-DECE-76F8-6EB1EDD08483}"/>
              </a:ext>
            </a:extLst>
          </p:cNvPr>
          <p:cNvSpPr txBox="1"/>
          <p:nvPr/>
        </p:nvSpPr>
        <p:spPr>
          <a:xfrm>
            <a:off x="381000" y="152400"/>
            <a:ext cx="8610600" cy="64694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Исчисления средней заработной платы при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суммированном учете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рабочего времени. Вахтовый метод работы.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135 ТК РК от 23 ноября 2015 года № 414-V ЗРК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Вахтовый метод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является особой формой осуществления трудового процесса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вне места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постоянного проживания работников, когда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может быть обеспечено ежедневное их возвращение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постоянному месту жительства.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16 ГК РК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Местом жительства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признается тот населенный пункт, где гражданин постоянно или преимущественно проживает.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Гражданин имеет юридический адрес, используемый в отношениях с физическими и юридическими лицами, а также государством. Юридическим адресом гражданина признается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место его регистрации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 регистрации граждан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определяется ПП РК от 1 декабря 2011г № 1427.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Внутренние мигранты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граждане РК, прибывшие из-за пределов республики, подлежат регистрации в течение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10 календарных дней со дня прибытия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новое место жительства, временного пребывания (проживания).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Внутренние мигранты,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прибывшие для временного пребывания (проживания)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сроком свыше 1-го месяца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ставятся органами внутренних дел на учет по месту временного пребывания (проживания) в течение 10 календарных дней со дня прибытия, без снятия с регистрации по месту жительства.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Постановка на учет (регистрация) по месту временного пребывания (проживания) является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временной регистрацией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Регистрация по месту жительства является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постоянной регистрацией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Временная регистрация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осуществляется на срок от 1-го месяца до года.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9329606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10356-E139-C8EB-8999-EED2A2B353B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F4CB640-C2DF-089E-3AB3-FBFB3E90A826}"/>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0DFAA81F-D8F2-2529-A88D-95850FFE8EC8}"/>
              </a:ext>
            </a:extLst>
          </p:cNvPr>
          <p:cNvSpPr txBox="1"/>
          <p:nvPr/>
        </p:nvSpPr>
        <p:spPr>
          <a:xfrm>
            <a:off x="381000" y="152400"/>
            <a:ext cx="8686800" cy="669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Лица, работающие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вахтовым методом, не подлежат учету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(регистрации) по месту временного пребывания (проживания).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работники могут, как проживать в одной местности с вахтовым поселком, так и в отдаленности от него,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 ежедневно работники не могут возвращаться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месту своего постоянного проживания.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Бывают случаи, когда работников доставляют в вахтовый поселок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 близлежащих районов ежедневно к месту работы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этом случае у данной категории работников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режим работы не вахтовый.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135 ТК РК Вахтовый метод работы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обязан обеспечивать работников, работающих вахтовым методом, в период нахождения на объекте производства работ</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жильем и организовать их питание для обеспечения жизнедеятельности,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доставку от пункта сбора до места работы и обратно,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также условиями для выполнения работ и междусменного отдыха.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работодатель, именно в период нахождения на объекте производства работ, обязан обеспечивать работников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жильем (вахтовый поселок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Оно может быть собственное или арендованное.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согласно ст. 319 НК РК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расходы работодателя для обеспечения жизнедеятельности лиц, работающих вахтовым методом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период нахождения на объекте производства с предоставлением условий для выполнения работ и междусменного отдыха по имущественному найму (аренде) жилища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не</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рассматриваются в качестве доходов физического лица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данные расходы работодателем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относятся на вычеты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определении налогооблагаемого дохода налогового агента.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обязан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обеспечивать работников жильем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не на объекте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производства работ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Например, работник приезжает на вахту из отдаленных регионов несколькими видами транспорта и возможно останавливается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ожидания в гостиницах</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Данное проживание работника работодатель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обязан оплачивать или предоставлять работнику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работодатель оплатил такие расходы, то эти расходы будут являться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доходом работника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6043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82CFF-DE01-4E28-865C-DC18A768389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0434E6A-2B3F-AC5F-174E-F0FD39919083}"/>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6D99DFBE-CB3C-0030-64AC-CDF877C1F948}"/>
              </a:ext>
            </a:extLst>
          </p:cNvPr>
          <p:cNvSpPr txBox="1"/>
          <p:nvPr/>
        </p:nvSpPr>
        <p:spPr>
          <a:xfrm>
            <a:off x="290775" y="307265"/>
            <a:ext cx="8396026" cy="510293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Приказом Министра здравоохранения РК от 26 октября 2018 года № ҚР ДСМ-29 утверждены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Санитарные правила «Санитарно-эпидемиологические требования к административным и жилым зданиям».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Этими правилами необходимо пользоваться при организации вахтового поселка.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им, при проектировании и реконструкции административных зданий площадь помещений принимается из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расчета 6 м² на одного работника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для работающих инвалидов, пользующихся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креслами-колясками 5,65 и 7,65 м² соответственно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проектировании и реконструкции общежитий площадь жилых комнат определяется из расчета не менее 6 м² на одного человека.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обязан организовать питание работников в период нахождения на объекте производства работ.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Это значит, что питание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должно быть организовано работодателем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но не обеспечивать работников питанием.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питание на вахте может производиться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за счет работодателя, так и самим работником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работодатель взял на себя расходы на питание, то согласно ст.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319 НК РК не относятся к доходам работника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расходы работодателя для обеспечения жизнедеятельности лиц, работающих вахтовым методом, в период нахождения на объекте производства с предоставлением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условий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для выполнения работ и междусменного отдыха: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питание в пределах суточных 6МРП на территории РК за каждый календарный день.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Эти расходы относятся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вычеты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определении налогооблагаемого дохода налогового агента.</a:t>
            </a: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34657182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B40E6-964B-91A3-45D5-03431A9D6E2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968956A-9CF3-323F-8DD7-42C584DB7C28}"/>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B60A654F-BAEB-4B2E-F933-D3F700F74789}"/>
              </a:ext>
            </a:extLst>
          </p:cNvPr>
          <p:cNvSpPr txBox="1"/>
          <p:nvPr/>
        </p:nvSpPr>
        <p:spPr>
          <a:xfrm>
            <a:off x="290774" y="307265"/>
            <a:ext cx="8548425" cy="624170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обязан организовать доставку от пункта сбора до места работы и обратно.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положении о вахтовом методе работы или ином акте работодателя должно быть указано место сбора.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Это значит, что доставку от места жительства до места сбора и обратно работодатель организовывать не обязан.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Также работодатель не обязан оплачивать эти транспортные расходы.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 в соответствии со ст. 157 ТК РК в коллективный договор могут включаться взаимные обязательства работников и работодателя о компенсационной выплате за время нахождения работников в пути от местонахождения работодателя или от пункта сбора до места работы и обратно.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работодатель вправе взять на себя все транспортные расходы не только от места сбора до места работы и обратно, но и от места жительства до места сбора и обратно, установив эти льготы в положении о вахтовом методе либо коллективном договоре.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согласно ст. 319 НК РК расходы работодателя, связанные с доставкой работников от места их жительства (пребывания) в РК до места работы и обратно не относятся к доходам работника, и эти расходы относятся на вычеты при определении налогооблагаемого дохода налогового агента.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определяет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 применения вахтового метода работы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 также обеспечивает необходимыми условиями пребывания работника на объекте производства работ и в местах, специально оборудованных для проживания (вахтовых поселках), в соответствии с трудовым, коллективным договорами и (или) положением о вахтовом методе работы, утверждаемым работодателем.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обязан, находясь на вахте, соблюдать распорядок, установленный работодателем на объекте производства работ и в местах, специально оборудованных для проживания (вахтовых поселках).</a:t>
            </a:r>
          </a:p>
        </p:txBody>
      </p:sp>
    </p:spTree>
    <p:extLst>
      <p:ext uri="{BB962C8B-B14F-4D97-AF65-F5344CB8AC3E}">
        <p14:creationId xmlns:p14="http://schemas.microsoft.com/office/powerpoint/2010/main" val="42820298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176C8-B31F-421C-0C6F-C39CE19F35B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0ADA936-98FC-240F-63AB-75093DAFF165}"/>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8A6A89D2-40D2-2AFC-510B-A0ABFFD40078}"/>
              </a:ext>
            </a:extLst>
          </p:cNvPr>
          <p:cNvSpPr txBox="1"/>
          <p:nvPr/>
        </p:nvSpPr>
        <p:spPr>
          <a:xfrm>
            <a:off x="290775" y="316488"/>
            <a:ext cx="8548425" cy="55584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работодатель решает организовать вахтовый метод, то должно быть обязательно разработано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положение о вахтовом методе работы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этом документе определяется порядок применения вахтового метода работы, условия пребывания на объекте производства работ и в вахтовом поселке. Нарушение распорядка проживания и работы на вахте является дисциплинарным проступком.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23 ТК РК работодатель обязан знакомить работника с положением о вахте и распорядке, там установленном.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работам, выполняемым вахтовым методом, не допускаются работники, не достигшие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18-летнего возраста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беременные женщины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 сроком беременности 12 и более недель, предоставившие справку о беременности,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инвалиды 1-ой группы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 дня предоставления медицинского заключения.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Иные работники могут привлекаться к работам, выполняемым вахтовым методом, если такие работы им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противопоказаны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основании медицинских заключений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Независимо от статуса физического лица, работники, привлекаемые к работе вахтовым методом, должны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предоставить медицинское заключение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том, что такая работа им не противопоказана по состоянию здоровья (при приеме на работу, либо при переводе -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Форма № 075/у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«Медицинская справка (врачебное профессионально-консультативное заключение)» согласно приказу Исполняющего обязанности Минздрав РК от 30 октября 2020 года № ҚР ДСМ-175/2020».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Впоследствии согласно приказу от 15 октября 2020 года № ҚР ДСМ-131/2020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ежегодно за счет средств работодателя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проводится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периодический обязательный медицинский осмотр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зависимости от профессии, вида работ, условий труда. </a:t>
            </a:r>
          </a:p>
        </p:txBody>
      </p:sp>
    </p:spTree>
    <p:extLst>
      <p:ext uri="{BB962C8B-B14F-4D97-AF65-F5344CB8AC3E}">
        <p14:creationId xmlns:p14="http://schemas.microsoft.com/office/powerpoint/2010/main" val="39705137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D473D-BDCD-0256-BCA8-8BF06D6CA69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3FCA40A-D512-F4D0-92F1-69FC5791AB1B}"/>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CA9445A2-7B93-1B3B-AF7B-DA4FE63820B2}"/>
              </a:ext>
            </a:extLst>
          </p:cNvPr>
          <p:cNvSpPr txBox="1"/>
          <p:nvPr/>
        </p:nvSpPr>
        <p:spPr>
          <a:xfrm>
            <a:off x="290775" y="316488"/>
            <a:ext cx="8548425" cy="55584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работодатель решает организовать вахтовый метод, то должно быть обязательно разработано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положение о вахтовом методе работы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этом документе определяется порядок применения вахтового метода работы, условия пребывания на объекте производства работ и в вахтовом поселке. Нарушение распорядка проживания и работы на вахте является дисциплинарным проступком.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23 ТК РК работодатель обязан знакомить работника с положением о вахте и распорядке, там установленном.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работам, выполняемым вахтовым методом, не допускаются работники, не достигшие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18-летнего возраста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беременные женщины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 сроком беременности 12 и более недель, предоставившие справку о беременности,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инвалиды 1-ой группы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 дня предоставления медицинского заключения.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Иные работники могут привлекаться к работам, выполняемым вахтовым методом, если такие работы им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противопоказаны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основании медицинских заключений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Независимо от статуса физического лица, работники, привлекаемые к работе вахтовым методом, должны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предоставить медицинское заключение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том, что такая работа им не противопоказана по состоянию здоровья (при приеме на работу, либо при переводе -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Форма № 075/у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«Медицинская справка (врачебное профессионально-консультативное заключение)» согласно приказу Исполняющего обязанности Минздрав РК от 30 октября 2020 года № ҚР ДСМ-175/2020».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Впоследствии согласно приказу от 15 октября 2020 года № ҚР ДСМ-131/2020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ежегодно за счет средств работодателя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проводится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периодический обязательный медицинский осмотр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зависимости от профессии, вида работ, условий труда. </a:t>
            </a:r>
          </a:p>
        </p:txBody>
      </p:sp>
    </p:spTree>
    <p:extLst>
      <p:ext uri="{BB962C8B-B14F-4D97-AF65-F5344CB8AC3E}">
        <p14:creationId xmlns:p14="http://schemas.microsoft.com/office/powerpoint/2010/main" val="5499914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354F4-F73F-C392-1684-8CEBBDBFD42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135B350-ACBA-89C1-29CC-AE1B67B04076}"/>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76C2C0A0-9D55-6DB0-C620-A34F62DF15A8}"/>
              </a:ext>
            </a:extLst>
          </p:cNvPr>
          <p:cNvSpPr txBox="1"/>
          <p:nvPr/>
        </p:nvSpPr>
        <p:spPr>
          <a:xfrm>
            <a:off x="290775" y="71527"/>
            <a:ext cx="8700825" cy="67864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может устанавливаться суммированный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 рабочего времени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работникам-инвалидам</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 и </a:t>
            </a:r>
            <a:r>
              <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ей групп, если такой режим запрещен им на основании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заключения экспертной профпатологической комиссии. </a:t>
            </a:r>
            <a:endParaRPr kumimoji="0" lang="en-US"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для работы на вахте работники инвалиды второй и третьей группы представляют заключение по форме выданной экспертной профпатологической комиссии, при приеме или в случае установления инвалидности уже в процессе работы.</a:t>
            </a:r>
            <a:endPar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работнику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процессе работы будет установлена инвалидность </a:t>
            </a:r>
            <a:r>
              <a:rPr kumimoji="0" lang="en-US"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 группы, то работодатель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переводит его на другую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противопоказанную по состоянию здоровья работу (не вахтовый метод) либо при отсутствии такой работы расторгает в работником трудовой договор по инициативе работодателя в связи с несоответствием работника занимаемой должности или выполняемой работе вследствие состояния здоровья, препятствующего продолжению данной работы и исключающего возможность ее продолжения.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работница беременна сроком 12 и более недель</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на основании медицинского заключения формы № 074/у «Врачебное заключение о переводе беременной на другую работу» и в соответствии со статьей 44 ТК РК работодатель обязан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временно перевести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беременную женщину, работающую вахтовым методом, на основании справки о беременности сроком </a:t>
            </a:r>
            <a:r>
              <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12</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 более недель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пятидневную или шестидневную рабочую неделю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оплатой по выполняемой работе, но не ниже средней заработной платы по прежней работе.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 предоставления беременной женщине другой работы она подлежит освобождению от выполнения работы с сохранением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отказа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беременной женщины от предложенного работодателем перевода на другую работу она подлежит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освобождению</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от выполнения противопоказанной работы без сохранения заработной платы до предоставления отпуска по беременности и родам.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Резюме: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Беременная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женщина со сроком беременности 12 и более недель вахтовым методом работать не может,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работу ей можно предложить только по пятидневке или шестидневке и только в месте проживания.</a:t>
            </a:r>
            <a:endParaRPr kumimoji="0" lang="ru-KZ"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677257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18E58C9-9DD5-D3B4-978C-A39C19C948FB}"/>
              </a:ext>
            </a:extLst>
          </p:cNvPr>
          <p:cNvSpPr txBox="1"/>
          <p:nvPr/>
        </p:nvSpPr>
        <p:spPr>
          <a:xfrm>
            <a:off x="683568" y="253758"/>
            <a:ext cx="8308032" cy="6223242"/>
          </a:xfrm>
          <a:prstGeom prst="rect">
            <a:avLst/>
          </a:prstGeom>
          <a:noFill/>
        </p:spPr>
        <p:txBody>
          <a:bodyPr wrap="square">
            <a:spAutoFit/>
          </a:bodyPr>
          <a:lstStyle/>
          <a:p>
            <a:pPr algn="just" defTabSz="685800">
              <a:defRPr/>
            </a:pPr>
            <a:r>
              <a:rPr lang="ru-RU" sz="1660" b="1" dirty="0">
                <a:solidFill>
                  <a:srgbClr val="000000"/>
                </a:solidFill>
                <a:latin typeface="Times New Roman" panose="02020603050405020304" pitchFamily="18" charset="0"/>
                <a:cs typeface="Times New Roman" panose="02020603050405020304" pitchFamily="18" charset="0"/>
              </a:rPr>
              <a:t>Правила назначения, осуществления, приостановления, возобновления и прекращения выплаты специального профессионального государственного пособия утверждены приказом Министра труда и социальной защиты населения РК от 25 декабря 2023 года № 521</a:t>
            </a:r>
            <a:r>
              <a:rPr lang="ru-RU" sz="1660" dirty="0">
                <a:solidFill>
                  <a:srgbClr val="000000"/>
                </a:solidFill>
                <a:latin typeface="Times New Roman" panose="02020603050405020304" pitchFamily="18" charset="0"/>
                <a:cs typeface="Times New Roman" panose="02020603050405020304" pitchFamily="18" charset="0"/>
              </a:rPr>
              <a:t>. Обращение за назначением пособия, предусмотренного подпунктом 1) пункта 1 статьи 195-1 Социального кодекса, осуществляется в любое время после возникновения права на пособие, через:</a:t>
            </a:r>
          </a:p>
          <a:p>
            <a:pPr algn="just" defTabSz="685800">
              <a:defRPr/>
            </a:pPr>
            <a:endParaRPr lang="ru-RU" sz="1660" dirty="0">
              <a:solidFill>
                <a:srgbClr val="000000"/>
              </a:solidFill>
              <a:latin typeface="Times New Roman" panose="02020603050405020304" pitchFamily="18" charset="0"/>
              <a:cs typeface="Times New Roman" panose="02020603050405020304" pitchFamily="18" charset="0"/>
            </a:endParaRPr>
          </a:p>
          <a:p>
            <a:pPr algn="just" defTabSz="685800">
              <a:defRPr/>
            </a:pPr>
            <a:r>
              <a:rPr lang="ru-RU" sz="1660" dirty="0">
                <a:solidFill>
                  <a:srgbClr val="000000"/>
                </a:solidFill>
                <a:latin typeface="Times New Roman" panose="02020603050405020304" pitchFamily="18" charset="0"/>
                <a:cs typeface="Times New Roman" panose="02020603050405020304" pitchFamily="18" charset="0"/>
              </a:rPr>
              <a:t>1) Государственную корпорацию;</a:t>
            </a:r>
          </a:p>
          <a:p>
            <a:pPr algn="just" defTabSz="685800">
              <a:defRPr/>
            </a:pPr>
            <a:r>
              <a:rPr lang="ru-RU" sz="1660" dirty="0">
                <a:solidFill>
                  <a:srgbClr val="000000"/>
                </a:solidFill>
                <a:latin typeface="Times New Roman" panose="02020603050405020304" pitchFamily="18" charset="0"/>
                <a:cs typeface="Times New Roman" panose="02020603050405020304" pitchFamily="18" charset="0"/>
              </a:rPr>
              <a:t>2) проактивную услугу.</a:t>
            </a:r>
          </a:p>
          <a:p>
            <a:pPr algn="just" defTabSz="685800">
              <a:defRPr/>
            </a:pPr>
            <a:endParaRPr lang="ru-RU" sz="1660" dirty="0">
              <a:solidFill>
                <a:srgbClr val="000000"/>
              </a:solidFill>
              <a:latin typeface="Times New Roman" panose="02020603050405020304" pitchFamily="18" charset="0"/>
              <a:cs typeface="Times New Roman" panose="02020603050405020304" pitchFamily="18" charset="0"/>
            </a:endParaRPr>
          </a:p>
          <a:p>
            <a:pPr algn="just" defTabSz="685800">
              <a:defRPr/>
            </a:pPr>
            <a:r>
              <a:rPr lang="ru-RU" sz="1660" dirty="0">
                <a:solidFill>
                  <a:srgbClr val="000000"/>
                </a:solidFill>
                <a:latin typeface="Times New Roman" panose="02020603050405020304" pitchFamily="18" charset="0"/>
                <a:cs typeface="Times New Roman" panose="02020603050405020304" pitchFamily="18" charset="0"/>
              </a:rPr>
              <a:t>Заявитель может одновременно с пособием обратиться за назначением пенсионной выплаты, сформированной за счет ОППВ из ЕНПФ.</a:t>
            </a:r>
          </a:p>
          <a:p>
            <a:pPr algn="just" defTabSz="685800">
              <a:defRPr/>
            </a:pPr>
            <a:endParaRPr lang="ru-RU" sz="1660" dirty="0">
              <a:solidFill>
                <a:srgbClr val="000000"/>
              </a:solidFill>
              <a:latin typeface="Times New Roman" panose="02020603050405020304" pitchFamily="18" charset="0"/>
              <a:cs typeface="Times New Roman" panose="02020603050405020304" pitchFamily="18" charset="0"/>
            </a:endParaRPr>
          </a:p>
          <a:p>
            <a:pPr algn="just" defTabSz="685800">
              <a:defRPr/>
            </a:pPr>
            <a:r>
              <a:rPr lang="ru-RU" sz="1660" dirty="0">
                <a:solidFill>
                  <a:srgbClr val="000000"/>
                </a:solidFill>
                <a:latin typeface="Times New Roman" panose="02020603050405020304" pitchFamily="18" charset="0"/>
                <a:cs typeface="Times New Roman" panose="02020603050405020304" pitchFamily="18" charset="0"/>
              </a:rPr>
              <a:t>Данные о работнике (увольнение или перевод) поступаю в Государственную корпорацию через ЕСУТД. То есть работодатель данные об увольнении работника или переводе его на другую работу без вредных условий труда обязан отразить в ЕСУТД.</a:t>
            </a:r>
            <a:endParaRPr lang="en-US" sz="1660" dirty="0">
              <a:solidFill>
                <a:srgbClr val="000000"/>
              </a:solidFill>
              <a:latin typeface="Times New Roman" panose="02020603050405020304" pitchFamily="18" charset="0"/>
              <a:cs typeface="Times New Roman" panose="02020603050405020304" pitchFamily="18" charset="0"/>
            </a:endParaRPr>
          </a:p>
          <a:p>
            <a:pPr algn="just" defTabSz="685800">
              <a:defRPr/>
            </a:pPr>
            <a:endParaRPr lang="en-US" sz="1660" b="1" dirty="0">
              <a:solidFill>
                <a:srgbClr val="000000"/>
              </a:solidFill>
              <a:latin typeface="Times New Roman" panose="02020603050405020304" pitchFamily="18" charset="0"/>
              <a:cs typeface="Times New Roman" panose="02020603050405020304" pitchFamily="18" charset="0"/>
            </a:endParaRPr>
          </a:p>
          <a:p>
            <a:pPr algn="just" defTabSz="685800">
              <a:defRPr/>
            </a:pPr>
            <a:r>
              <a:rPr lang="ru-RU" sz="1660" b="1" dirty="0">
                <a:solidFill>
                  <a:srgbClr val="000000"/>
                </a:solidFill>
                <a:latin typeface="Times New Roman" panose="02020603050405020304" pitchFamily="18" charset="0"/>
                <a:cs typeface="Times New Roman" panose="02020603050405020304" pitchFamily="18" charset="0"/>
              </a:rPr>
              <a:t>Правила осуществления, приостановления, возобновления и прекращения профессиональной выплаты за счет средств работодателя утверждены приказом Министра труда и социальной защиты населения РК от 26 декабря 2023 года № 526. </a:t>
            </a:r>
            <a:r>
              <a:rPr lang="ru-RU" sz="1660" dirty="0">
                <a:solidFill>
                  <a:srgbClr val="000000"/>
                </a:solidFill>
                <a:latin typeface="Times New Roman" panose="02020603050405020304" pitchFamily="18" charset="0"/>
                <a:cs typeface="Times New Roman" panose="02020603050405020304" pitchFamily="18" charset="0"/>
              </a:rPr>
              <a:t>Работник, имеющий право на получение профессиональной выплаты, предоставляет работодателю заявление по форме согласно приложению 1 к Правилам на расторжение трудового договора с работодателем либо о переводе на другую работу, исключающую воздействие вредных производственных факторов.</a:t>
            </a:r>
          </a:p>
        </p:txBody>
      </p:sp>
    </p:spTree>
    <p:extLst>
      <p:ext uri="{BB962C8B-B14F-4D97-AF65-F5344CB8AC3E}">
        <p14:creationId xmlns:p14="http://schemas.microsoft.com/office/powerpoint/2010/main" val="54399465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8334D-99BB-CF54-77A7-806198CBD80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3997C7A-3CCB-D442-3687-6059E048415D}"/>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C62AC10C-CBA9-F761-DBBC-CF48703E7988}"/>
              </a:ext>
            </a:extLst>
          </p:cNvPr>
          <p:cNvSpPr txBox="1"/>
          <p:nvPr/>
        </p:nvSpPr>
        <p:spPr>
          <a:xfrm>
            <a:off x="290775" y="71527"/>
            <a:ext cx="8700825" cy="67864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может устанавливаться суммированный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 рабочего времени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работникам-инвалидам</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 и </a:t>
            </a:r>
            <a:r>
              <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ей групп, если такой режим запрещен им на основании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заключения экспертной профпатологической комиссии. </a:t>
            </a:r>
            <a:endParaRPr kumimoji="0" lang="en-US"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для работы на вахте работники инвалиды второй и третьей группы представляют заключение по форме выданной экспертной профпатологической комиссии, при приеме или в случае установления инвалидности уже в процессе работы.</a:t>
            </a:r>
            <a:endPar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работнику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процессе работы будет установлена инвалидность </a:t>
            </a:r>
            <a:r>
              <a:rPr kumimoji="0" lang="en-US"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 группы, то работодатель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переводит его на другую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противопоказанную по состоянию здоровья работу (не вахтовый метод) либо при отсутствии такой работы расторгает в работником трудовой договор по инициативе работодателя в связи с несоответствием работника занимаемой должности или выполняемой работе вследствие состояния здоровья, препятствующего продолжению данной работы и исключающего возможность ее продолжения.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работница беременна сроком 12 и более недель</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на основании медицинского заключения формы № 074/у «Врачебное заключение о переводе беременной на другую работу» и в соответствии со статьей 44 ТК РК работодатель обязан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временно перевести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беременную женщину, работающую вахтовым методом, на основании справки о беременности сроком </a:t>
            </a:r>
            <a:r>
              <a:rPr kumimoji="0" lang="en-US"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12</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 более недель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пятидневную или шестидневную рабочую неделю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оплатой по выполняемой работе, но не ниже средней заработной платы по прежней работе.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 предоставления беременной женщине другой работы она подлежит освобождению от выполнения работы с сохранением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случае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отказа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беременной женщины от предложенного работодателем перевода на другую работу она подлежит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освобождению</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от выполнения противопоказанной работы без сохранения заработной платы до предоставления отпуска по беременности и родам.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Резюме: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Беременная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женщина со сроком беременности 12 и более недель вахтовым методом работать не может,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работу ей можно предложить только по пятидневке или шестидневке и только в месте проживания.</a:t>
            </a:r>
            <a:endParaRPr kumimoji="0" lang="ru-KZ"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793405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3CE41D-BF27-14B6-B268-1CD6221A827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BC98B23-EDB3-C61C-A38C-6DD1744EF36E}"/>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58747FCD-6FFA-F15A-7B24-892E9C4E18E0}"/>
              </a:ext>
            </a:extLst>
          </p:cNvPr>
          <p:cNvSpPr txBox="1"/>
          <p:nvPr/>
        </p:nvSpPr>
        <p:spPr>
          <a:xfrm>
            <a:off x="290775" y="71527"/>
            <a:ext cx="8700825" cy="557383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Вахтой считается период, включающий время выполнения работ на объекте и время междусменного отдыха. Продолжительность вахты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может превышать </a:t>
            </a:r>
            <a:r>
              <a:rPr kumimoji="0" lang="en-US"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15</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календарных дней.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письменного согласия работника продолжительность вахты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может быть увеличена до </a:t>
            </a:r>
            <a:r>
              <a:rPr kumimoji="0" lang="en-US"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30-</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календарных дней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коллективным, трудовым договорами.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членов экипажей морских судов с согласия работника продолжительность вахты может быть увеличена до </a:t>
            </a:r>
            <a:r>
              <a:rPr kumimoji="0" lang="en-US"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120-</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календарных дней.</a:t>
            </a: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Вахта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это время работы на объекте и междусменный отдых. Иное время - это межвахтовый отдых (то есть выходные дни).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Максимальная продолжительность вахты устанавливается 30 календарных дней. Наиболее часто применяемые режимы 14/14, 15/15, 21/21, 28/28. </a:t>
            </a:r>
            <a:endParaRPr kumimoji="0" lang="en-US"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продолжительность вахты более 15 к. д. то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обязательно должно быть согласие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 Такое согласие требуется как при приеме на работу с вахтой более 15 к. д., так и в случае, если в течение трудовой деятельности у работодателя возникла необходимость увеличить продолжительность вахты.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Стоит заметить, что вахта может быть и 21/10, 14/28, 10/15 и различные другие варианты.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Основным критерием при выборе продолжительности вахты и </a:t>
            </a:r>
            <a:r>
              <a:rPr kumimoji="0" lang="ru-RU" sz="148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межвахтового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отдыха является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соблюдение нормы рабочего времени в учетный период и соблюдение предельной нормы сверхурочных часов.</a:t>
            </a:r>
            <a:endParaRPr kumimoji="0" lang="en-US"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8463555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9BA20-7359-E391-41CC-088F5C9E73C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FC923E4-F874-57B1-0AE3-C486D6F46C26}"/>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82B14AAB-908D-4180-14D3-2F467E39DE51}"/>
              </a:ext>
            </a:extLst>
          </p:cNvPr>
          <p:cNvSpPr txBox="1"/>
          <p:nvPr/>
        </p:nvSpPr>
        <p:spPr>
          <a:xfrm>
            <a:off x="290775" y="306419"/>
            <a:ext cx="8700825" cy="48751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вахтовом методе работы устанавливается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суммированный учет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рабочего времени за квартал или иной более длительный период, но не более 1-го календарного года, или период выполнения определенной работы.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время замещения временно отсутствующего работника, работающего вахтовым методом, допускается изменение режима рабочего времени (с пятидневной или шестидневной рабочей недели) по соглашению сторон трудового договора на работу вахтовым методом с последующим предоставлением работнику дней (часов) отдыха за переработанные часы.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 ТК РК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суммированный учет рабочего времени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учет рабочего времени путем его суммирования за установленный работодателем учетный период.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75 ТК РК суммированный учет рабочего времени применяется в непрерывно действующих производствах, цехах, участках и на некоторых видах работ, где по условиям производства (работы) не может быть соблюдена установленная для данной категории работников ежедневная или еженедельная продолжительность рабочего времени.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Учетным периодом при суммированном учете рабочего времени признается период, в пределах которого должна быть соблюдена в среднем установленная для данной категории работников норма ежедневной и (или) еженедельной продолжительности рабочего времени.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348865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AA681-F7B7-B43C-6D01-2AF83FF31B9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4091FA2-F5A1-D1FD-594E-7F674498CAB3}"/>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92E1EC9D-9A12-F52E-44E9-1FA5D846E165}"/>
              </a:ext>
            </a:extLst>
          </p:cNvPr>
          <p:cNvSpPr txBox="1"/>
          <p:nvPr/>
        </p:nvSpPr>
        <p:spPr>
          <a:xfrm>
            <a:off x="228600" y="152582"/>
            <a:ext cx="8915400" cy="69249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Учетным периодом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суммированном учете рабочего времени может быть любой календарный период, но не более чем 1 год или период выполнения определенной работы.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вахтовом методе работы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устанавливается суммированный учет рабочего времени за квартал или иной более длительный период, но не более 1-го календарного года, или период выполнения определенной работы.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установлении суммированного учета рабочего времени обязательным является соблюдение продолжительности отдыха работника между окончанием работы и ее началом в следующий рабочий день (рабочую смену).</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83 ТК РК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продолжительность ежедневного (междусменного) отдыха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 между окончанием работы и ее началом на следующий день (рабочую смену) не может быть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менее 12-ти часов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Порядок работы при суммированном учете рабочего времени, категории работников, для которых устанавливается суммированный учет рабочего времени, определяются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коллективным договором или актом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84 ТК РК при пятидневной рабочей неделе работникам предоставляются два выходных дня в неделю, а при шестидневной рабочей неделе - один выходной день. При пятидневной и шестидневной рабочей неделе общим выходным днем является воскресенье. Второй выходной день при пятидневной рабочей неделе устанавливается коллективным договором или правилами трудового распорядка.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Работникам (группе работников), занятым на непрерывных производствах или на производствах, остановка работы которых в выходные дни невозможна по производственно-техническим условиям или вследствие необходимости постоянного непрерывного обслуживания населения, а также работающим вахтовым методом, выходные дни предоставляются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различные дни недели поочередно согласно графикам сменности (графикам вахт).</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KZ"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4967293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3C78E-811C-5E6D-12E7-DBD21B68405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2BA2A53-306D-60E7-E2B4-DE013A89752A}"/>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084EA99C-7AFF-292B-422E-77E4A04582DC}"/>
              </a:ext>
            </a:extLst>
          </p:cNvPr>
          <p:cNvSpPr txBox="1"/>
          <p:nvPr/>
        </p:nvSpPr>
        <p:spPr>
          <a:xfrm>
            <a:off x="304800" y="255181"/>
            <a:ext cx="8763000" cy="64694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Исходя из вышеуказанных норм, работодатель, прежде всего,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должен выбрать учетный период</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практике, это один календарный год.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компании работодатель сам решает: пятидневная или шестидневная рабочая неделя устанавливается, и с какими выходными днями.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От этого будет рассчитываться норма рабочего времени при суммированном учете рабочего времени. Например, в организации установлена шестидневная рабочая неделя, при суммированном учете рабочего времени с учетным периодом один год, норма рабочего времени на 2023 год составит 1 979 часов. Следовательно, при формировании графиков вахт в 2023 году норма рабочего времени будет составлять 1 979 часов. Это также означает, что работников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сверхурочно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организация может привлечь не более 120 часов в год.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формировании графиков работы на вахте организация должна учитывать, что между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окончанием работы и ее началом на следующий день (рабочую смену) не может быть менее 12-и часов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может в неделю отрабатывать больше или меньше 40 часов, так как важное условие, это соблюдение нормы рабочего времени за календарный год.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статье 106 ТК РК оплата труда при суммированном учете рабочего времени производится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фактически отработанное количество рабочих часов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 графику сменности (графику вахт).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начисление заработной платы производится по часовой тарифной ставке, рассчитанной исходя из тарифной ставки (должностного оклада) и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месячной нормы рабочего времени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балансом рабочего времени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на соответствующий календарный год.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Компания вправе устанавливать как сдельную, так и повременную системы оплаты труда.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Организация вправе устанавливать как оклад в месяц, так как часовую тарифную ставку. Предположим, организация работнику установила должностной оклад в месяц 200 000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организации принята шестидневная рабочая неделя.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в августе 2023 года отработал 165 часов.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Тогда заработная плата работника составит: 200 000 тенге /174 часа тенге норма рабочего времени × 165 часов фактически отработанных = 189 655 тенге.</a:t>
            </a: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29453766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BA09D-98C8-A118-1389-46A8CBCD94C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5F79EAC-291A-2F3D-FDE1-8FA39D2EB9DE}"/>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0613EA50-B784-2246-1F45-F9B83E1E2519}"/>
              </a:ext>
            </a:extLst>
          </p:cNvPr>
          <p:cNvSpPr txBox="1"/>
          <p:nvPr/>
        </p:nvSpPr>
        <p:spPr>
          <a:xfrm>
            <a:off x="304800" y="80391"/>
            <a:ext cx="8763000" cy="669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Например, работнику установили часовую ставку 1 212 тенге в час. Тогда за 165 фактически отработанных часов работнику оплатят 199 980 тенге.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при установлении должностного оклада в месяц необходимо будет постоянно в соответствии со статьей 106 ТК РК использовать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норму рабочего времени соответствующего месяца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Сверхурочное время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вахтовом методе работы организация будет рассчитывать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конце учетного периода.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учетный период один год, то в конце календарного года, если полугодие, то в конце полугодия.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время замещения временно отсутствующего работника, работающего вахтовым методом, допускается изменение режима рабочего времени (с пятидневной или шестидневной рабочей недели) по соглашению сторон трудового договора на работу вахтовым методом с последующим предоставлением работнику дней (часов) отдыха за переработанные часы.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Рабочее время и время отдыха в пределах учетного периода утверждаются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графиком работы на вахте (графиком вахт).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Учетный период охватывает рабочее время, время отдыха, время в пути от места нахождения работодателя или от пункта сбора до места работы и обратно, а также иные периоды, приходящиеся на данный календарный отрезок времени. При этом общая продолжительность рабочего времени за учетный период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должна превышать норму,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установленную настоящим Кодексом.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обязан вести учет рабочего времени и времени отдыха каждого работника, работающего вахтовым методом.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Время нахождения в пути от места нахождения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работодателя или от пункта сбора до места работы и обратно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рабочее время </a:t>
            </a:r>
            <a:r>
              <a:rPr kumimoji="0" lang="ru-RU" sz="148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не включается.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продолжительности рабочей смены более 8-и часов перерыв для отдыха и приема пищи устанавливается не менее 1-го часа.</a:t>
            </a:r>
          </a:p>
        </p:txBody>
      </p:sp>
    </p:spTree>
    <p:extLst>
      <p:ext uri="{BB962C8B-B14F-4D97-AF65-F5344CB8AC3E}">
        <p14:creationId xmlns:p14="http://schemas.microsoft.com/office/powerpoint/2010/main" val="40304128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23430-3D52-8AD8-DCB5-EBE4B6CF2CF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1A2BE92-EF2E-ACA7-DBA4-C06B496CA2FF}"/>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1CDF3ECF-ADD9-FB6F-6C56-8A1DF93625CB}"/>
              </a:ext>
            </a:extLst>
          </p:cNvPr>
          <p:cNvSpPr txBox="1"/>
          <p:nvPr/>
        </p:nvSpPr>
        <p:spPr>
          <a:xfrm>
            <a:off x="304800" y="80391"/>
            <a:ext cx="8763000" cy="669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обязан утвердить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график работы на вахте.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учетный период один год, то график вахт утверждается на год.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графике обязательно указывается рабочее время и время отдыха, время начала работ и время окончания, также рекомендуется указать и время специальных перерывов и время отдыха и приема пищи.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73 ТК РК графики сменности доводятся работодателем до сведения работников не позднее, чем за десять календарных дней до введения их в действие.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График вахт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согласно статье 1 ТК РК это акт работодателя, поэтому он может быть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изменен без согласия работника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графиками вахт работника следует знакомить за 10 к. д. до введения их в действие.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Учетный период (выбранный вами не более 1 года, не менее квартала) включает в себя рабочее время (вахту) и время отдыха (межвахтовый отдых).</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Оплата работы работников, работающих вахтовым методом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ночное время, выходные и праздничные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дни, производится не позже даты выплаты заработной платы за отработанный месяц, предусмотренной трудовым, коллективным договорами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113 ТК РК заработная плата устанавливается и выплачивается в денежной форме в национальной валюте РК не реже одного раза в месяц не позже первой декады следующего месяца.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Дата выплаты заработной платы предусматривается трудовым, коллективным договорами. При совпадении дня выплаты заработной платы с выходными или праздничными днями выплата производится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накануне их.</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Если у работника вахта, например, 31 к. д. с 16 апреля по 15 мая, то выплата заработной платы, в том числе ночных, выходных, праздничных, будет произведена за апрель в срок 10 мая, а за май, в срок до 10 июня.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5835802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DF473-C2AB-3851-8227-3B90620F922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50B50BB-12A4-3F7A-9ED0-78705BC62427}"/>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299ED553-67BA-80EC-5E4C-9B7E67008447}"/>
              </a:ext>
            </a:extLst>
          </p:cNvPr>
          <p:cNvSpPr txBox="1"/>
          <p:nvPr/>
        </p:nvSpPr>
        <p:spPr>
          <a:xfrm>
            <a:off x="304800" y="80391"/>
            <a:ext cx="8763000" cy="37364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родолжительность</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одной смены при вахтовом методе работы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Сменная работа определяется как работа в 2 либо в 3 или 4 смены в течение суток.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течение суток могут устанавливаться смены продолжительностью 6, 8 и 12 часов (т.е. максимальная продолжительность смены в сутки не может превышать 12 часов).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Вся работа, производимая за пределами установленной продолжительности рабочего времени считается переработкой (сверхурочной работой) и должна соответствующим образом оплачиваться.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трудовым законодательством привлечение к сверхурочным работам производится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только с письменного согласия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работников (кроме предусмотренных Трудовым кодексом исключительных случаев) и при соблюдении установленного законодательством ограничения времени на привлечение к сверхурочным работам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более 2-х часов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каждого работника в течение суток 2 часа, а на тяжелых работах, работах с вредными и (или) опасными условиями труда – 1 час).</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97864774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2C96D-B178-DFC0-E9D2-8818058B281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47FAC34-61EB-8F1F-AC67-F35AF9ECC310}"/>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F411E6E1-5DD7-4AD5-F9C6-4513EA371E95}"/>
              </a:ext>
            </a:extLst>
          </p:cNvPr>
          <p:cNvSpPr txBox="1"/>
          <p:nvPr/>
        </p:nvSpPr>
        <p:spPr>
          <a:xfrm>
            <a:off x="304800" y="80391"/>
            <a:ext cx="8763000" cy="64694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родолжительность</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одной смены при вахтовом методе работы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Сменная работа определяется как работа в 2 либо в 3 или 4 смены в течение суток.</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течение суток могут устанавливаться смены продолжительностью 6, 8 и 12 часов (т.е. максимальная продолжительность смены в сутки не может превышать 12 часов).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Вся работа, производимая за пределами установленной продолжительности рабочего времени считается переработкой (сверхурочной работой) и должна соответствующим образом оплачиваться.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трудовым законодательством привлечение к сверхурочным работам производится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только с письменного согласия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работников (кроме предусмотренных Трудовым кодексом исключительных случаев) и при соблюдении установленного законодательством ограничения времени на привлечение к сверхурочным работам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более 2-х часов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каждого работника в течение суток 2 часа, а на тяжелых работах, работах с вредными и (или) опасными условиями труда – 1 час).</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87 ТК РК оплачиваемый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ежегодный трудовой отпуск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предназначен для отдыха работника, восстановления работоспособности, укрепления здоровья и иных личных потребностей работника и предоставляется на определенное количество календарных дней с сохранением места работы (должности) и средней заработной платы.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Основной оплачиваемый ежегодный трудовой отпуск работникам предоставляется продолжительностью 24-е календарных дня, если большее количество дней не предусмотрено настоящим Кодексом, иными нормативными правовыми актами РК, трудовым, коллективным договорами и актами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Оплачиваемый ежегодный трудовой отпуск работнику за первый и последующие годы работы по соглашению сторон предоставляется в любое время рабочего года. Рабочий год составляет 12 календарных месяцев, исчисленных с первого дня работы работника.</a:t>
            </a:r>
          </a:p>
        </p:txBody>
      </p:sp>
    </p:spTree>
    <p:extLst>
      <p:ext uri="{BB962C8B-B14F-4D97-AF65-F5344CB8AC3E}">
        <p14:creationId xmlns:p14="http://schemas.microsoft.com/office/powerpoint/2010/main" val="31049908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88B61-B078-B594-9F7B-C2526B81B69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E261E45-0A0B-B4C3-BBFF-64AB104E5271}"/>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938F4D41-D2D2-26AB-4768-353D5F794029}"/>
              </a:ext>
            </a:extLst>
          </p:cNvPr>
          <p:cNvSpPr txBox="1"/>
          <p:nvPr/>
        </p:nvSpPr>
        <p:spPr>
          <a:xfrm>
            <a:off x="304800" y="80391"/>
            <a:ext cx="8915400" cy="69249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трудовой стаж при предоставлении оплачиваемого ежегодного трудового отпуска включаются: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фактически проработанное время;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время, когда работник фактически не работал, но за ним сохранялись место работы (должность) и заработная плата полностью или частично;</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время, когда работник фактически не работал в связи с временной нетрудоспособностью, в т. ч. время нахождения в отпуске по беременности и родам;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время, когда работник фактически не работал перед восстановлением на работе.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Вывод: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количество предоставляемых календарных дней трудового отпуска не зависит от режима работы сотрудника, а зависит от его стажа согласно ст. 91 ТК РК за рабочий год, основной трудовой отпуск составляет минимально 24 к. д. за один рабочий год, если работник не был в отпуске без сохранения заработной платы, не был отстранен по вине самого работника и другое.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расчете дней трудового отпуска используется рабочий год с даты приема сотрудника.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Также стоит иметь ввиду, что оплачиваемый ежегодный трудовой отпуск состоит из:</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основного оплачиваемого ежегодного трудового отпуска (минимум 24 к. д.);</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дополнительного оплачиваемого ежегодного трудового отпуска.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Дополнительный (за вредность, инвалидность, экологию, иные по коллективному, трудовому договорам отпуска) является частью оплачиваемого ежегодного трудового отпуска и на него распространяются все нормы ТК РК по расчету и предоставлению трудового отпуска.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Например, работнику-вахтовику положен основной трудовой отпуск 24 к. д. и дополнительный за вредность 6 к. д. Дата приема сотрудника 1 марта 2020г. За рабочий год с 1 марта 2020г по 28 февраля 2021г работнику предоставляется трудовой отпуск с 1 мая 2021г. У работника вахта начинается с 1 мая, по соглашению сторон работник решил отпуск использовать с даты начала вахты. Согласно ст. 90 ТК РК продолжительность оплачиваемых ежегодных трудовых отпусков исчисляется в календарных днях без учета праздничных дней, приходящихся на дни оплачиваемого ежегодного трудового отпуска, независимо от применяемых режимов работы и графиков сменности, то у работника 30 к. д. будет приходиться с 1 мая 2021г по 2 июня 2021г. ТК РК не запрещает использовать свой трудовой отпуск в межвахтовый период, то есть в свои выходные дни.</a:t>
            </a:r>
          </a:p>
        </p:txBody>
      </p:sp>
    </p:spTree>
    <p:extLst>
      <p:ext uri="{BB962C8B-B14F-4D97-AF65-F5344CB8AC3E}">
        <p14:creationId xmlns:p14="http://schemas.microsoft.com/office/powerpoint/2010/main" val="3891196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18E58C9-9DD5-D3B4-978C-A39C19C948FB}"/>
              </a:ext>
            </a:extLst>
          </p:cNvPr>
          <p:cNvSpPr txBox="1"/>
          <p:nvPr/>
        </p:nvSpPr>
        <p:spPr>
          <a:xfrm>
            <a:off x="457200" y="381000"/>
            <a:ext cx="8458200" cy="5456878"/>
          </a:xfrm>
          <a:prstGeom prst="rect">
            <a:avLst/>
          </a:prstGeom>
          <a:noFill/>
        </p:spPr>
        <p:txBody>
          <a:bodyPr wrap="square">
            <a:spAutoFit/>
          </a:bodyPr>
          <a:lstStyle/>
          <a:p>
            <a:pPr algn="just" defTabSz="685800">
              <a:defRPr/>
            </a:pPr>
            <a:r>
              <a:rPr lang="ru-RU" sz="1660" b="1" dirty="0">
                <a:solidFill>
                  <a:srgbClr val="000000"/>
                </a:solidFill>
                <a:latin typeface="Times New Roman" panose="02020603050405020304" pitchFamily="18" charset="0"/>
                <a:cs typeface="Times New Roman" panose="02020603050405020304" pitchFamily="18" charset="0"/>
              </a:rPr>
              <a:t>Работодатель:</a:t>
            </a:r>
          </a:p>
          <a:p>
            <a:pPr marL="285750" indent="-285750" algn="just" defTabSz="685800">
              <a:buFont typeface="Wingdings" panose="05000000000000000000" pitchFamily="2" charset="2"/>
              <a:buChar char="ü"/>
              <a:defRPr/>
            </a:pPr>
            <a:r>
              <a:rPr lang="ru-RU" sz="1660" b="1" dirty="0">
                <a:solidFill>
                  <a:srgbClr val="000000"/>
                </a:solidFill>
                <a:latin typeface="Times New Roman" panose="02020603050405020304" pitchFamily="18" charset="0"/>
                <a:cs typeface="Times New Roman" panose="02020603050405020304" pitchFamily="18" charset="0"/>
              </a:rPr>
              <a:t>на основании заявления работника </a:t>
            </a:r>
            <a:r>
              <a:rPr lang="ru-RU" sz="1660" dirty="0">
                <a:solidFill>
                  <a:srgbClr val="000000"/>
                </a:solidFill>
                <a:latin typeface="Times New Roman" panose="02020603050405020304" pitchFamily="18" charset="0"/>
                <a:cs typeface="Times New Roman" panose="02020603050405020304" pitchFamily="18" charset="0"/>
              </a:rPr>
              <a:t>запрашивает информацию и получает из ИС МТСЗН сведения о наличии факта уплаты ОППВ в совокупности не менее 84 месяцев;</a:t>
            </a:r>
          </a:p>
          <a:p>
            <a:pPr marL="285750" indent="-285750" algn="just" defTabSz="685800">
              <a:buFont typeface="Wingdings" panose="05000000000000000000" pitchFamily="2" charset="2"/>
              <a:buChar char="ü"/>
              <a:defRPr/>
            </a:pPr>
            <a:endParaRPr lang="ru-RU" sz="1660" dirty="0">
              <a:solidFill>
                <a:srgbClr val="000000"/>
              </a:solidFill>
              <a:latin typeface="Times New Roman" panose="02020603050405020304" pitchFamily="18" charset="0"/>
              <a:cs typeface="Times New Roman" panose="02020603050405020304" pitchFamily="18" charset="0"/>
            </a:endParaRPr>
          </a:p>
          <a:p>
            <a:pPr marL="285750" indent="-285750" algn="just" defTabSz="685800">
              <a:buFont typeface="Wingdings" panose="05000000000000000000" pitchFamily="2" charset="2"/>
              <a:buChar char="ü"/>
              <a:defRPr/>
            </a:pPr>
            <a:r>
              <a:rPr lang="ru-RU" sz="1660" dirty="0">
                <a:solidFill>
                  <a:srgbClr val="000000"/>
                </a:solidFill>
                <a:latin typeface="Times New Roman" panose="02020603050405020304" pitchFamily="18" charset="0"/>
                <a:cs typeface="Times New Roman" panose="02020603050405020304" pitchFamily="18" charset="0"/>
              </a:rPr>
              <a:t>в течение трех рабочих дней со дня прекращения трудового договора либо перевода на другую работу, исключающую воздействие вредных производственных факторов, </a:t>
            </a:r>
            <a:r>
              <a:rPr lang="ru-RU" sz="1660" b="1" dirty="0">
                <a:solidFill>
                  <a:srgbClr val="000000"/>
                </a:solidFill>
                <a:latin typeface="Times New Roman" panose="02020603050405020304" pitchFamily="18" charset="0"/>
                <a:cs typeface="Times New Roman" panose="02020603050405020304" pitchFamily="18" charset="0"/>
              </a:rPr>
              <a:t>вносит в ЕСУТД информацию о прекращении трудового договора либо об изменениях условий трудового договора.</a:t>
            </a:r>
          </a:p>
          <a:p>
            <a:pPr algn="just" defTabSz="685800">
              <a:defRPr/>
            </a:pPr>
            <a:endParaRPr lang="ru-RU" sz="1660" dirty="0">
              <a:solidFill>
                <a:srgbClr val="000000"/>
              </a:solidFill>
              <a:latin typeface="Times New Roman" panose="02020603050405020304" pitchFamily="18" charset="0"/>
              <a:cs typeface="Times New Roman" panose="02020603050405020304" pitchFamily="18" charset="0"/>
            </a:endParaRPr>
          </a:p>
          <a:p>
            <a:pPr algn="just" defTabSz="685800">
              <a:defRPr/>
            </a:pPr>
            <a:r>
              <a:rPr lang="ru-RU" sz="1660" dirty="0">
                <a:solidFill>
                  <a:srgbClr val="000000"/>
                </a:solidFill>
                <a:latin typeface="Times New Roman" panose="02020603050405020304" pitchFamily="18" charset="0"/>
                <a:cs typeface="Times New Roman" panose="02020603050405020304" pitchFamily="18" charset="0"/>
              </a:rPr>
              <a:t>После внесения работодателем информации о прекращении трудового договора либо перевода на другую работу, исключающую воздействие вредных факторов и при достижении работником 55-летнего возраста и наличии факта уплаты ОППВ в совокупности не менее 84 месяцев ЕСУТД направляет </a:t>
            </a:r>
            <a:r>
              <a:rPr lang="ru-RU" sz="1660" b="1" dirty="0">
                <a:solidFill>
                  <a:srgbClr val="000000"/>
                </a:solidFill>
                <a:latin typeface="Times New Roman" panose="02020603050405020304" pitchFamily="18" charset="0"/>
                <a:cs typeface="Times New Roman" panose="02020603050405020304" pitchFamily="18" charset="0"/>
              </a:rPr>
              <a:t>сведения в АИС «Е-макет</a:t>
            </a:r>
            <a:r>
              <a:rPr lang="ru-RU" sz="1660" dirty="0">
                <a:solidFill>
                  <a:srgbClr val="000000"/>
                </a:solidFill>
                <a:latin typeface="Times New Roman" panose="02020603050405020304" pitchFamily="18" charset="0"/>
                <a:cs typeface="Times New Roman" panose="02020603050405020304" pitchFamily="18" charset="0"/>
              </a:rPr>
              <a:t>» для осуществления профессиональной выплаты. </a:t>
            </a:r>
          </a:p>
          <a:p>
            <a:pPr algn="just" defTabSz="685800">
              <a:defRPr/>
            </a:pPr>
            <a:r>
              <a:rPr lang="ru-RU" sz="1660" dirty="0">
                <a:solidFill>
                  <a:srgbClr val="000000"/>
                </a:solidFill>
                <a:latin typeface="Times New Roman" panose="02020603050405020304" pitchFamily="18" charset="0"/>
                <a:cs typeface="Times New Roman" panose="02020603050405020304" pitchFamily="18" charset="0"/>
              </a:rPr>
              <a:t>После поступления из ЕСУТД информации о прекращении трудового договора либо перевода на другую работу, исключающую воздействие вредных факторов АИС «Е-макет» осуществляет запрос в БМГ для подтверждения сведений о регистрации телефонного номера абонентского устройства сотовой связи получателя на портале.</a:t>
            </a:r>
          </a:p>
          <a:p>
            <a:pPr algn="just" defTabSz="685800">
              <a:defRPr/>
            </a:pPr>
            <a:endParaRPr lang="ru-RU" sz="1660" dirty="0">
              <a:solidFill>
                <a:srgbClr val="000000"/>
              </a:solidFill>
              <a:latin typeface="Times New Roman" panose="02020603050405020304" pitchFamily="18" charset="0"/>
              <a:cs typeface="Times New Roman" panose="02020603050405020304" pitchFamily="18" charset="0"/>
            </a:endParaRPr>
          </a:p>
          <a:p>
            <a:pPr algn="just" defTabSz="685800">
              <a:defRPr/>
            </a:pPr>
            <a:r>
              <a:rPr lang="ru-RU" sz="1660" dirty="0">
                <a:solidFill>
                  <a:srgbClr val="000000"/>
                </a:solidFill>
                <a:latin typeface="Times New Roman" panose="02020603050405020304" pitchFamily="18" charset="0"/>
                <a:cs typeface="Times New Roman" panose="02020603050405020304" pitchFamily="18" charset="0"/>
              </a:rPr>
              <a:t>То есть заявление об увольнении или переводе работником подается работодателю по специальной форме согласно Правилам.</a:t>
            </a:r>
          </a:p>
        </p:txBody>
      </p:sp>
    </p:spTree>
    <p:extLst>
      <p:ext uri="{BB962C8B-B14F-4D97-AF65-F5344CB8AC3E}">
        <p14:creationId xmlns:p14="http://schemas.microsoft.com/office/powerpoint/2010/main" val="295875416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40672-A6B1-C8B0-517F-5E75DB2C74F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D326DB8-6AD2-1E92-C270-74C21D2DF201}"/>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5065C8C5-0B00-3EEC-14E6-829B84866582}"/>
              </a:ext>
            </a:extLst>
          </p:cNvPr>
          <p:cNvSpPr txBox="1"/>
          <p:nvPr/>
        </p:nvSpPr>
        <p:spPr>
          <a:xfrm>
            <a:off x="304800" y="235089"/>
            <a:ext cx="8610600" cy="57861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 оплате ежегодного оплачиваемого трудового отпуска в межвахтовый отдых</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Вопрос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Прошу дать разъяснение при начислении отпуска при вахтовом методе и компенсации при увольнении. У ТОО сотрудники работают вахтовым методом 28/28. Отпуск предоставляем в отдыхающую смену, согласно их заявления.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Разрешается ли предоставить отпуск в отдыхающую смену?</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начислении отпуска применяем среднедневной баланс рабочих часов, т.е. отпуск предоставляем на 24 кд. 24*165,5/29,33 = 135,42 ч, приходящихся для оплаты отпуска (данные 2022 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проверке Департамента Труда выявили нарушение при начислении отпуска. ссылаясь. на то. что за 24 к. д * 11ч = 254ч приходится для начисления отпуска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Минтруда и социальной защиты населения РК от 10.03.2023г на вопрос от 24.02.2023г № 79253 (gov.kz)</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«…Действующее трудовое законодательство не запрещает брать трудовой отпуск работникам, работающим вахтовым методом работы, в их межвахтовый отдых.</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этой связи, в целях недопущения дисбаланса при расчете рабочих часов, приходящихся на период трудового отпуска, у работников, работающих вахтовым методом работы, а также учитывая, что при суммированном учете рабочего времени соблюдается в среднем установленная для данной категории работников норма ежедневной и (или) еженедельной продолжительности рабочего времени, для исчисления средней заработной платы Министерством рекомендуется применять среднемесячное количество рабочих часов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исходя из баланса рабочего времени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пятидневной или шестидневной рабочей неделе.</a:t>
            </a:r>
          </a:p>
        </p:txBody>
      </p:sp>
    </p:spTree>
    <p:extLst>
      <p:ext uri="{BB962C8B-B14F-4D97-AF65-F5344CB8AC3E}">
        <p14:creationId xmlns:p14="http://schemas.microsoft.com/office/powerpoint/2010/main" val="274844443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EE9A9-6069-0778-805D-2A2A4A9057B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40165C0-CD18-0902-D092-3556366402D9}"/>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E6B7F0C6-C6E5-CAA2-0088-5ED363A198F5}"/>
              </a:ext>
            </a:extLst>
          </p:cNvPr>
          <p:cNvSpPr txBox="1"/>
          <p:nvPr/>
        </p:nvSpPr>
        <p:spPr>
          <a:xfrm>
            <a:off x="304800" y="235089"/>
            <a:ext cx="8610600" cy="350865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Минтруда и соцзащиты РК от 16.02.2022г на вопрос от 02.02.2022г № 724918 (dialog.egov.kz)</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расчете трудового отпуска продолжительностью 17 календарных дней, расчет будет следующим:</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17 x 163,33:29,25 = 94,93 рабочих часа, где: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17 – дни трудового отпуска;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163,33 – среднемесячное количество рабочих часов по балансу рабочего времени 2022 года при пятидневной 40-часовой рабочей неделе;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29,25 - среднее количество календарных дней в месяце по балансу рабочего времени 2022 года.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 п.8 Правил средний часовой заработок: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1 500 000: 2 000 = 750 тенге в час.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Где 1 500 000 – фактически начисленная сумма в расчетном периоде (за 12 календарных месяцев, предшествующих событию);</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2 000 – фактически отработанные часы в расчетном периоде.</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Оплата трудового отпуска: 750 тенге х 94,93 рабочих часа = 71 197,5 тенге.</a:t>
            </a: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6193581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05307-3FC6-14D3-BBDE-EE4E4BFC48D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E2D299C-0345-6C0F-6A53-0A52E806B17A}"/>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B8B79824-82F7-FBDB-D296-32AB641FC470}"/>
              </a:ext>
            </a:extLst>
          </p:cNvPr>
          <p:cNvSpPr txBox="1"/>
          <p:nvPr/>
        </p:nvSpPr>
        <p:spPr>
          <a:xfrm>
            <a:off x="304800" y="235089"/>
            <a:ext cx="8610600" cy="60139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совпадении ночного времени работы с праздничным днем для сменных работников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совпадении ночного времени работы с праздничным днем работодатель должен осуществить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оплату еще и за праздничные часы в размере не ниже полуторного размера исходящего из дневной (часовой) ставки работника.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То есть, в двойном размере (1,5 часовая тарифная ставка за работу в праздничный день + 0,5 часовая тарифная ставка за работу в ночное время)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Ответ Министра труда и социальной защиты населения РК от 29 декабря 2020 года на вопрос от 21 декабря 2020 года № 658277 (dialog.egov.kz)</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совпадении ночного времени работы с праздничным или выходным днем оплата труда производится отдельно за ночные часы в соответствии с частью первой настоящей статьи и за часы праздничных или выходных дней в соответствии со ст. 109 ТК РК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 о., несмотря на повышенный размер оплаты ночных часов, при совпадении ночного времени работы с праздничным/выходным днем работодатель должен осуществить оплату еще и за праздничные/выходные часы.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примеру, работник при сменной работе фактически работал 12 часов: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7 марта с 20:00 по 8 марта до 08:00.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Часовая ставка 286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20:00 по 08:00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рабочие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часы) - 12*286 = 3432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22:00 по 06:00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ночные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часы) - 8*0,5*286 = 1 144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00:00 по 08:00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праздничные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часы) - 8*0,5*286 = 1 144 тенге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Итого за данную смену: 5 720 тенге.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4666824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4E65E-73E4-B4F8-A1AF-EFAF0FB86F9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CE08B4C-2A2A-CD43-2F0C-60B699E6CBD2}"/>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EC7E819C-BA08-DDF1-A7F7-3113D49286B0}"/>
              </a:ext>
            </a:extLst>
          </p:cNvPr>
          <p:cNvSpPr txBox="1"/>
          <p:nvPr/>
        </p:nvSpPr>
        <p:spPr>
          <a:xfrm>
            <a:off x="304800" y="235089"/>
            <a:ext cx="8610600" cy="21421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перевести на вахтовый метод работников?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Перевод на вахтовый метод работы , работающих по иному режиму работы, возможен двумя способами:</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согласия работника в соответствии со ст. 38 ТК РК;</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со ст. 46 ТК РК (изменения в организации производства, связанными с реорганизацией или изменением экономических, технологических условий, условий организации труда и (или) сокращением объема работ у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работники не должны иметь медицинских противопоказаний для работы в таком режиме.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92742812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5A2F0-6F49-4A08-E805-6C63BF2A626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0160E17-A21D-614A-3ED9-3C6660FF1A09}"/>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39AD45FF-2558-FA08-6E96-44E47945F601}"/>
              </a:ext>
            </a:extLst>
          </p:cNvPr>
          <p:cNvSpPr txBox="1"/>
          <p:nvPr/>
        </p:nvSpPr>
        <p:spPr>
          <a:xfrm>
            <a:off x="304800" y="235089"/>
            <a:ext cx="8610600" cy="558922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перевести на вахтовый метод работников?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Перевод на вахтовый метод работы , работающих по иному режиму работы, возможен двумя способами:</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согласия работника в соответствии со ст. 38 ТК РК;</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соответствии со ст. 46 ТК РК (изменения в организации производства, связанными с реорганизацией или изменением экономических, технологических условий, условий организации труда и (или) сокращением объема работ у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работники не должны иметь медицинских противопоказаний для работы в таком режиме.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Было до 2024г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Средняя заработная плата работника исчисляется путем умножения среднего дневного (часового) заработка на количество рабочих дней (рабочих часов), приходящихся на период события.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 е., если у работника вахта 15 к. д. с 1 мая по 15 мая и с 1 июня по 15 июня (11 часов в день рабочих часов), то на период отпуска с 1 мая по 2 июня, у работника выпадает 17 к. д. × 11 рабочих часов = 187 рабочих часов. То есть средний часовой заработок умножается на 187 р. ч.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2024г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Изменения к правилам расчета средней заработной платы, которые устанавливают, что при суммированном учете рабочего времени расчет отпускных производится исходя и </a:t>
            </a:r>
            <a:r>
              <a:rPr kumimoji="0" lang="ru-RU"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среднегодовой нормы часов</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30 к. д. × 163,33 / 29,25 (в организации установлена пятидневка) =167,5 часов нужно будет умножать на средний часовой заработок.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 нахождения работника в карантине, то есть простой, не включается в расчет среднего часового заработка.</a:t>
            </a:r>
            <a:endPar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99940463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C72B5-6FD7-BF32-C0AF-A725661EA91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FD868FE-BB2D-D485-E474-8A3CAA880E3A}"/>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DFCAD9B8-9705-C3AE-E2EE-D8634FEBE638}"/>
              </a:ext>
            </a:extLst>
          </p:cNvPr>
          <p:cNvSpPr txBox="1"/>
          <p:nvPr/>
        </p:nvSpPr>
        <p:spPr>
          <a:xfrm>
            <a:off x="228600" y="76200"/>
            <a:ext cx="8763000" cy="669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заработной платы работнику-вахтовику.</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производится согласно ст. 106 ТК РК.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Ситуация.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принят на работу с окладом 200 000 тенге в месяц. Вахта составляет 30 к. 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организации установлена пятидневная рабочая неделя, у вахтовиков суммированный учет рабочего времени с учетным периодом один календарный год.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отработал в августе 2021 года с 16 августа по 31 августа 16 рабочих дней по 12 часов (в общем 184 часа) из них 122 часа в ночное время, в праздничное время 8 часов.</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Праздничные 6 часов были в ночное время и 2 часа в дневное время.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200 000 тенге/168 часов (норма) × 184 часа + 200 000 тенге /168 часов (норма) × 122 часа в ночное время × 0,5 + 200 000 тенге/168 часов (норма) × 8 часов в праздничное время × 0,5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219 047,61 + 72 619,04 + 4 761,9 = 296 428,55 тенге.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Как видно из расчета, произведена оплата за фактически отработанные часы в одном размере,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доплата за работу в ночное время по 0,5 часовой ставки, 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доплата за работу в праздничные дни по 0,5 часовой ставки.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сверхурочных не производится, так как он рассчитывается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конце учетного периода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есть в конце 2021 года.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конце календарного года нужно будет рассчитать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сверхурочные часы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Количество часов, отработанных работником сверхурочно, определяется как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разница между количеством фактически отработанных часов за учетный период и количеством часов по балансу рабочего времени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данный период.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этом, для работника, который отсутствовал по причине временной нетрудоспособности, находился в трудовом отпуске и т.п., производится корректировка нормы рабочих часов, то есть рабочее время уменьшается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соответственно количеству пропущенных рабочих дней и часов по графику.</a:t>
            </a:r>
          </a:p>
        </p:txBody>
      </p:sp>
    </p:spTree>
    <p:extLst>
      <p:ext uri="{BB962C8B-B14F-4D97-AF65-F5344CB8AC3E}">
        <p14:creationId xmlns:p14="http://schemas.microsoft.com/office/powerpoint/2010/main" val="14293885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2C4E8-CC65-CD29-8750-747EF5D11A5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C30FC26-F236-6106-B180-F2D2536F02B3}"/>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46DF0B62-A3D5-4BD6-C5F7-3F7A01CABEA7}"/>
              </a:ext>
            </a:extLst>
          </p:cNvPr>
          <p:cNvSpPr txBox="1"/>
          <p:nvPr/>
        </p:nvSpPr>
        <p:spPr>
          <a:xfrm>
            <a:off x="228600" y="159937"/>
            <a:ext cx="8763000" cy="60139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Сменщик не вышел на работу, работник-вахтовик остался на вторую вахту, как платить?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согласия работника издается приказ работодателя о привлечении работника в выходные дни, то есть в его межвахтовый отдых. При этом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согласия работника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ему за работу в выходные дни могут быть предоставлены другие дни отдыха.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Рассмотрим оба варианта.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Работник отработал свою вахту с 16 июля по 15 августа. Однако, с его личного согласия его привлекли к работе с 16 августа по 15 сентября.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 пожелал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использовать другие дни отдыха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16 сентября по 15 октября.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этом случае работнику оплачивается фактически отработанные часы с 16 июля по 15 августа и с 16 августа по 15 сентября в одном размере.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период использования других дней отдыха с 16 сентября по 15 октября не оплачивается.</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 Работник отработал свою вахту с 16 июля по 15 августа. Однако, с его личного согласия его привлекли к работе с 16 августа по 15 сентября.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Работник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пожелал, чтобы ему произвели оплату за работу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межвахтовый отдых.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этом случае работнику оплачивается фактически отработанные часы с 16 июля по 15 августа в одном размере и с 16 августа по 15 сентября - не менее чем в полуторном размере за каждый час работы в межвахтовый отдых.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Затем работник выходит опять в свою рабочую вахту с 16 сентября по 15 октября на работу.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Это значит, что работник работал три вахты подряд.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Это ТК РК не запрещено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Следует отметить, что период работы в межвахтовый отдых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расчете сверхурочных часов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учитывается, так как это работа в выходные дни.</a:t>
            </a:r>
          </a:p>
        </p:txBody>
      </p:sp>
    </p:spTree>
    <p:extLst>
      <p:ext uri="{BB962C8B-B14F-4D97-AF65-F5344CB8AC3E}">
        <p14:creationId xmlns:p14="http://schemas.microsoft.com/office/powerpoint/2010/main" val="3922441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C802C-1E8E-26E9-4F9F-164C901544D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E3B7196-71C3-FA16-9101-989BD2A88D58}"/>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22778683-A555-D56A-7F76-CEA621CBEEED}"/>
              </a:ext>
            </a:extLst>
          </p:cNvPr>
          <p:cNvSpPr txBox="1"/>
          <p:nvPr/>
        </p:nvSpPr>
        <p:spPr>
          <a:xfrm>
            <a:off x="381000" y="152400"/>
            <a:ext cx="8839200" cy="715580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Работодатель вправе направлять работников-вахтовиков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командировку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 ТК РК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командировка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направление работника по распоряжению работодателя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для выполнения трудовых обязанностей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на определенный срок вне места постоянной работы в другую местность, а также направление работника в другую местность на обучение, повышение квалификации или переподготовку.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127 ТК РК на время командировки за работником сохраняются место работы (должность) и заработная плата за рабочие дни, приходящиеся на дни командировки.</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Условия и сроки направления в командировки работников определяются трудовым, коллективным договорами или актом работодателя.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84 ТК РК работник, находящийся в командировке, пользуется выходными днями в соответствии с правилами трудового распорядка работодателя, к которому он направлен.</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Согласно ст. 79 ТК РК Работодатель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обязан вести учет рабочего времени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фактически отработанного работником. Учету подлежит отработанное и неотработанное работником время. При этом отдельно учитываются время сверхурочных работ, работы в ночное время, выходные, праздничные дни, дни командировок.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случаях, когда в рабочее время работника включаются периоды выполнения работ не на рабочем месте либо их выполнение не может быть зафиксировано работодателем конкретным временем, эти периоды отмечаются в документах учета рабочего времени как выполнение объема работ, установленного ТД.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 работник, работающий вахтовым методом направлен 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командировку в период своей вахты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организацию, где работают по пятидневке. В этом случае работник будет табелироваться по графику работы пятидневка. Если работник в период своей вахты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находился в пути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это время должно вами табелироваться по его графику вахт.</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 работник, работающий вахтовым методом направлен в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командировку, но время его работы не может быть зафиксировано работодателем.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этом случае работник будет табелироваться по своему графику вахт.</a:t>
            </a:r>
            <a:endParaRPr kumimoji="0" lang="ru-KZ"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07214237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1A918-6F29-6205-ADE1-5A4301A7AFF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6734A4D-A8E8-DF86-8C7D-1FA8B172A995}"/>
              </a:ext>
            </a:extLst>
          </p:cNvPr>
          <p:cNvSpPr txBox="1"/>
          <p:nvPr/>
        </p:nvSpPr>
        <p:spPr>
          <a:xfrm>
            <a:off x="381000" y="336590"/>
            <a:ext cx="8458200" cy="6401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0" lang="ru-KZ"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16531" marR="0" lvl="0" indent="-316531" algn="l" defTabSz="914400" rtl="0" eaLnBrk="0" fontAlgn="base" latinLnBrk="0" hangingPunct="0">
              <a:lnSpc>
                <a:spcPct val="100000"/>
              </a:lnSpc>
              <a:spcBef>
                <a:spcPts val="0"/>
              </a:spcBef>
              <a:spcAft>
                <a:spcPct val="0"/>
              </a:spcAft>
              <a:buClrTx/>
              <a:buSzTx/>
              <a:buFont typeface="Wingdings" panose="05000000000000000000" pitchFamily="2" charset="2"/>
              <a:buChar char="ü"/>
              <a:tabLst/>
              <a:defRPr/>
            </a:pPr>
            <a:endParaRPr kumimoji="0" lang="ru-RU" sz="1900" b="0" i="0" u="none" strike="noStrike" kern="1200" cap="none" spc="0" normalizeH="0" baseline="0" noProof="1">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B0B96700-2CC8-07F1-4E08-E35EA2A14584}"/>
              </a:ext>
            </a:extLst>
          </p:cNvPr>
          <p:cNvSpPr txBox="1"/>
          <p:nvPr/>
        </p:nvSpPr>
        <p:spPr>
          <a:xfrm>
            <a:off x="304800" y="250716"/>
            <a:ext cx="8686800" cy="424731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 работник, работающий вахтовым методом в свой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межвахтовый отдых был направлен в командировку.</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Это время вами фиксируется как в указано в вариантах а) и б) этого вопроса, но при этом работодателю необходимо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издать приказ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привлечении работника к работе в выходные дни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согласия работника</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Оплата должна быть произведена за этот период командировки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менее чем в полуторном размере часовой ставки </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работника либо работнику с его согласия должны быть предоставлены другие дни отдыха.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работника, работающего по </a:t>
            </a:r>
            <a:r>
              <a:rPr kumimoji="0" lang="ru-RU" sz="15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пятидневке, направили в командировку на вахту</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этом случае есть также несколько вариантов: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перевести работника согласно ст. 41 ТК РК на другую не обусловленную трудовым договором и не противопоказанную ему по состоянию здоровья работу в той же организации, в той же местности либо в структурное подразделение работодателя, расположенное в другой местности, с оплатой труда по выполняемой работе, но не ниже средней заработной платы по прежней работе.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Табелируется</a:t>
            </a: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 графику вахт;</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на вахте он продолжает работать по своему графику пятидневка.</a:t>
            </a: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81702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41E511D-432A-CF3E-B981-F53CA726683C}"/>
              </a:ext>
            </a:extLst>
          </p:cNvPr>
          <p:cNvSpPr txBox="1"/>
          <p:nvPr/>
        </p:nvSpPr>
        <p:spPr>
          <a:xfrm>
            <a:off x="457200" y="338378"/>
            <a:ext cx="8305800" cy="6013954"/>
          </a:xfrm>
          <a:prstGeom prst="rect">
            <a:avLst/>
          </a:prstGeom>
          <a:noFill/>
        </p:spPr>
        <p:txBody>
          <a:bodyPr wrap="square">
            <a:spAutoFit/>
          </a:bodyPr>
          <a:lstStyle/>
          <a:p>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80" b="1"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Вправе ли работодатель возложить выполнение работы ушедшего в отпуск работника на другого сотрудника без доплаты? На этот вопрос ответили в Министерстве труда и социальной защиты населения</a:t>
            </a:r>
            <a:r>
              <a:rPr lang="ru-RU" sz="1480" b="1" kern="100" dirty="0">
                <a:latin typeface="Times New Roman" panose="02020603050405020304" pitchFamily="18" charset="0"/>
                <a:ea typeface="Calibri" panose="020F0502020204030204" pitchFamily="34" charset="0"/>
                <a:cs typeface="Times New Roman" panose="02020603050405020304" pitchFamily="18" charset="0"/>
              </a:rPr>
              <a:t>.</a:t>
            </a:r>
          </a:p>
          <a:p>
            <a:endParaRPr lang="ru-RU" sz="1480" b="1"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Так, согласно ст. 111 ТК РК, работникам, выполняющим в одной и той же организации наряду со своей основной работой, обусловленной трудовым договором, дополнительную работу по другой или такой же должности либо </a:t>
            </a:r>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обязанности временно отсутствующего работника без освобождения от своей основной работы, производится доплата.</a:t>
            </a:r>
          </a:p>
          <a:p>
            <a:endParaRPr lang="ru-RU" sz="1480" b="1"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Поручаемые работникам дополнительные работы могут осуществляться путем:</a:t>
            </a:r>
            <a:endParaRPr lang="ru-RU" sz="1480" kern="1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358775" algn="l"/>
                <a:tab pos="896938" algn="l"/>
              </a:tabLst>
            </a:pPr>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	совмещения должностей;</a:t>
            </a:r>
            <a:endParaRPr lang="ru-RU" sz="1480" kern="100" dirty="0">
              <a:effectLst/>
              <a:latin typeface="Calibri" panose="020F0502020204030204" pitchFamily="34" charset="0"/>
              <a:ea typeface="Calibri" panose="020F0502020204030204" pitchFamily="34" charset="0"/>
              <a:cs typeface="Times New Roman" panose="02020603050405020304" pitchFamily="18" charset="0"/>
            </a:endParaRPr>
          </a:p>
          <a:p>
            <a:pPr defTabSz="358775"/>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	расширения зон обслуживания;</a:t>
            </a:r>
            <a:endParaRPr lang="ru-RU" sz="1480" kern="100" dirty="0">
              <a:effectLst/>
              <a:latin typeface="Calibri" panose="020F0502020204030204" pitchFamily="34" charset="0"/>
              <a:ea typeface="Calibri" panose="020F0502020204030204" pitchFamily="34" charset="0"/>
              <a:cs typeface="Times New Roman" panose="02020603050405020304" pitchFamily="18" charset="0"/>
            </a:endParaRPr>
          </a:p>
          <a:p>
            <a:pPr>
              <a:tabLst>
                <a:tab pos="358775" algn="l"/>
              </a:tabLst>
            </a:pPr>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	исполнения (замещения) обязанностей временно отсутствующего работника.</a:t>
            </a:r>
          </a:p>
          <a:p>
            <a:pPr>
              <a:tabLst>
                <a:tab pos="358775" algn="l"/>
              </a:tabLst>
            </a:pPr>
            <a:endParaRPr lang="ru-RU" sz="1480"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480" kern="100" dirty="0">
                <a:latin typeface="Times New Roman" panose="02020603050405020304" pitchFamily="18" charset="0"/>
                <a:ea typeface="Calibri" panose="020F0502020204030204" pitchFamily="34" charset="0"/>
                <a:cs typeface="Times New Roman" panose="02020603050405020304" pitchFamily="18" charset="0"/>
              </a:rPr>
              <a:t>И</a:t>
            </a:r>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сполнение (замещение) обязанностей временно отсутствующего работника – это выполнение работником наряду со своей основной работой дополнительной работы как по другой, так и по такой же должности.</a:t>
            </a:r>
          </a:p>
          <a:p>
            <a:endParaRPr lang="ru-RU" sz="1480"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"Доплата работникам за исполнение (замещение) обязанностей временно отсутствующего работника не производится в случае, если замещение временно отсутствующего работника входит в должностные обязанности замещающего работника", – отметили в Минтруда.</a:t>
            </a:r>
            <a:endParaRPr lang="ru-RU" sz="1480"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480" kern="100" dirty="0">
                <a:effectLst/>
                <a:latin typeface="Times New Roman" panose="02020603050405020304" pitchFamily="18" charset="0"/>
                <a:ea typeface="Calibri" panose="020F0502020204030204" pitchFamily="34" charset="0"/>
                <a:cs typeface="Times New Roman" panose="02020603050405020304" pitchFamily="18" charset="0"/>
              </a:rPr>
              <a:t>Там резюмировали, что если исполнение обязанностей временно отсутствующего работника не входит в должностные обязанности замещающего работника, то ему производится соответствующая доплата.</a:t>
            </a:r>
            <a:endParaRPr lang="ru-RU" sz="1480"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480" b="1"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8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61603526"/>
      </p:ext>
    </p:extLst>
  </p:cSld>
  <p:clrMapOvr>
    <a:masterClrMapping/>
  </p:clrMapOvr>
</p:sld>
</file>

<file path=ppt/theme/theme1.xml><?xml version="1.0" encoding="utf-8"?>
<a:theme xmlns:a="http://schemas.openxmlformats.org/drawingml/2006/main" name="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12080</TotalTime>
  <Words>23777</Words>
  <Application>Microsoft Office PowerPoint</Application>
  <PresentationFormat>Экран (4:3)</PresentationFormat>
  <Paragraphs>1726</Paragraphs>
  <Slides>110</Slides>
  <Notes>9</Notes>
  <HiddenSlides>0</HiddenSlides>
  <MMClips>0</MMClips>
  <ScaleCrop>false</ScaleCrop>
  <HeadingPairs>
    <vt:vector size="6" baseType="variant">
      <vt:variant>
        <vt:lpstr>Использованные шрифты</vt:lpstr>
      </vt:variant>
      <vt:variant>
        <vt:i4>8</vt:i4>
      </vt:variant>
      <vt:variant>
        <vt:lpstr>Тема</vt:lpstr>
      </vt:variant>
      <vt:variant>
        <vt:i4>4</vt:i4>
      </vt:variant>
      <vt:variant>
        <vt:lpstr>Заголовки слайдов</vt:lpstr>
      </vt:variant>
      <vt:variant>
        <vt:i4>110</vt:i4>
      </vt:variant>
    </vt:vector>
  </HeadingPairs>
  <TitlesOfParts>
    <vt:vector size="122" baseType="lpstr">
      <vt:lpstr>Arial</vt:lpstr>
      <vt:lpstr>Calibri</vt:lpstr>
      <vt:lpstr>Corbel</vt:lpstr>
      <vt:lpstr>Georgia Pro Cond Light</vt:lpstr>
      <vt:lpstr>Gill Sans MT</vt:lpstr>
      <vt:lpstr>Lucida Grande</vt:lpstr>
      <vt:lpstr>Times New Roman</vt:lpstr>
      <vt:lpstr>Wingdings</vt:lpstr>
      <vt:lpstr>Правила сертификации аудитора фон 2</vt:lpstr>
      <vt:lpstr>1_Правила сертификации аудитора фон 2</vt:lpstr>
      <vt:lpstr>2_болванка </vt:lpstr>
      <vt:lpstr>3_болванка </vt:lpstr>
      <vt:lpstr>Презентация PowerPoint</vt:lpstr>
      <vt:lpstr>Презентация PowerPoint</vt:lpstr>
      <vt:lpstr>Презентация PowerPoint</vt:lpstr>
      <vt:lpstr>Объекты социальных платежей</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Sony</dc:creator>
  <cp:lastModifiedBy>Aigerim Galyamova</cp:lastModifiedBy>
  <cp:revision>988</cp:revision>
  <dcterms:created xsi:type="dcterms:W3CDTF">2020-05-22T09:05:52Z</dcterms:created>
  <dcterms:modified xsi:type="dcterms:W3CDTF">2024-06-25T06:33:13Z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2020-05-21T00:00:00Z</vt:filetime>
  </property>
  <property fmtid="{D5CDD505-2E9C-101B-9397-08002B2CF9AE}" pid="3" name="LastSaved">
    <vt:filetime>2020-05-22T00:00:00Z</vt:filetime>
  </property>
</Properties>
</file>